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91" r:id="rId33"/>
    <p:sldId id="288" r:id="rId34"/>
    <p:sldId id="289" r:id="rId35"/>
    <p:sldId id="290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8" r:id="rId44"/>
    <p:sldId id="293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9" r:id="rId53"/>
    <p:sldId id="310" r:id="rId54"/>
    <p:sldId id="311" r:id="rId55"/>
    <p:sldId id="307" r:id="rId5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8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2416-4820-40AF-ABF1-9AD5A4B06412}" type="datetimeFigureOut">
              <a:rPr lang="pl-PL" smtClean="0"/>
              <a:pPr/>
              <a:t>11.02.2021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BA1-DCB3-4145-A1C2-E6B75D64AB5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2416-4820-40AF-ABF1-9AD5A4B06412}" type="datetimeFigureOut">
              <a:rPr lang="pl-PL" smtClean="0"/>
              <a:pPr/>
              <a:t>11.02.2021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BA1-DCB3-4145-A1C2-E6B75D64AB5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2416-4820-40AF-ABF1-9AD5A4B06412}" type="datetimeFigureOut">
              <a:rPr lang="pl-PL" smtClean="0"/>
              <a:pPr/>
              <a:t>11.02.2021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BA1-DCB3-4145-A1C2-E6B75D64AB5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2416-4820-40AF-ABF1-9AD5A4B06412}" type="datetimeFigureOut">
              <a:rPr lang="pl-PL" smtClean="0"/>
              <a:pPr/>
              <a:t>11.02.2021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BA1-DCB3-4145-A1C2-E6B75D64AB5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2416-4820-40AF-ABF1-9AD5A4B06412}" type="datetimeFigureOut">
              <a:rPr lang="pl-PL" smtClean="0"/>
              <a:pPr/>
              <a:t>11.02.2021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BA1-DCB3-4145-A1C2-E6B75D64AB5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2416-4820-40AF-ABF1-9AD5A4B06412}" type="datetimeFigureOut">
              <a:rPr lang="pl-PL" smtClean="0"/>
              <a:pPr/>
              <a:t>11.02.2021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BA1-DCB3-4145-A1C2-E6B75D64AB5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2416-4820-40AF-ABF1-9AD5A4B06412}" type="datetimeFigureOut">
              <a:rPr lang="pl-PL" smtClean="0"/>
              <a:pPr/>
              <a:t>11.02.2021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BA1-DCB3-4145-A1C2-E6B75D64AB5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2416-4820-40AF-ABF1-9AD5A4B06412}" type="datetimeFigureOut">
              <a:rPr lang="pl-PL" smtClean="0"/>
              <a:pPr/>
              <a:t>11.02.2021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BA1-DCB3-4145-A1C2-E6B75D64AB5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2416-4820-40AF-ABF1-9AD5A4B06412}" type="datetimeFigureOut">
              <a:rPr lang="pl-PL" smtClean="0"/>
              <a:pPr/>
              <a:t>11.02.2021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BA1-DCB3-4145-A1C2-E6B75D64AB5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2416-4820-40AF-ABF1-9AD5A4B06412}" type="datetimeFigureOut">
              <a:rPr lang="pl-PL" smtClean="0"/>
              <a:pPr/>
              <a:t>11.02.2021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BA1-DCB3-4145-A1C2-E6B75D64AB5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2416-4820-40AF-ABF1-9AD5A4B06412}" type="datetimeFigureOut">
              <a:rPr lang="pl-PL" smtClean="0"/>
              <a:pPr/>
              <a:t>11.02.2021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BA1-DCB3-4145-A1C2-E6B75D64AB5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2416-4820-40AF-ABF1-9AD5A4B06412}" type="datetimeFigureOut">
              <a:rPr lang="pl-PL" smtClean="0"/>
              <a:pPr/>
              <a:t>11.02.2021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3DBA1-DCB3-4145-A1C2-E6B75D64AB5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czta-polska.pl/hermes/uploads/2017/05/Wykaz-obszar&#243;w-obj&#281;tych-us&#322;ug&#261;-dodatkow&#261;-Ekspres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czta-polska.pl/hermes/uploads/2017/05/Wykaz-obszar%C3%B3w-obj%C4%99tych-us%C5%82ug%C4%85-dodatkow%C4%85-Ekspre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monitoring.poczta-polska.pl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l-PL" dirty="0" smtClean="0"/>
              <a:t>Świadczenie usług pocztowych i finansowych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Przesyłka dla osób niewidzących i niedowidzących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Ten typ przesyłki zawierać może korespondencję lub druki wykonane pismem wypukłym albo zapisane na innym nośniku umożliwiającym odczytanie przez osoby niewidzące i niedowidzące. Co niezmiernie ważne, przesyłki te w obrocie krajowym przyjmujemy do wysłania bez opłat (w wariancie przesyłek ekonomicznych) – jako listy (do 2000 g) lub paczki do 7000 g.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Terminy doręczenia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Priorytetowy</a:t>
            </a:r>
            <a:r>
              <a:rPr lang="pl-PL" dirty="0" smtClean="0"/>
              <a:t> – przewidywany termin realizacji usługi to następny dzień roboczy po dniu nadania (D+1) pod warunkiem nadania do godziny 15:00,</a:t>
            </a:r>
          </a:p>
          <a:p>
            <a:r>
              <a:rPr lang="pl-PL" b="1" dirty="0" smtClean="0"/>
              <a:t>Ekonomiczny</a:t>
            </a:r>
            <a:r>
              <a:rPr lang="pl-PL" dirty="0" smtClean="0"/>
              <a:t> – przewidywany termin realizacji usługi to trzy dni robocze po dniu nadania (D+3).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Ceny i przedziały wagowe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W ramach usługi zwolnione z opłat pocztowych są następujące rodzaje przesyłek pocztowych:</a:t>
            </a:r>
          </a:p>
          <a:p>
            <a:r>
              <a:rPr lang="pl-PL" dirty="0" smtClean="0"/>
              <a:t>przesyłki listowe nierejestrowane ekonomiczne,</a:t>
            </a:r>
          </a:p>
          <a:p>
            <a:r>
              <a:rPr lang="pl-PL" dirty="0" smtClean="0"/>
              <a:t>przesyłki polecone ekonomiczne,</a:t>
            </a:r>
          </a:p>
          <a:p>
            <a:r>
              <a:rPr lang="pl-PL" dirty="0" smtClean="0"/>
              <a:t>przesyłki listowe z zadeklarowaną wartością ekonomiczne,</a:t>
            </a:r>
          </a:p>
          <a:p>
            <a:r>
              <a:rPr lang="pl-PL" dirty="0" smtClean="0"/>
              <a:t>paczki pocztowe, w tym z zadeklarowaną wartością ekonomiczne.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W przypadku przesyłek listowych i paczek pocztowych</a:t>
            </a:r>
            <a:r>
              <a:rPr lang="pl-PL" b="1" dirty="0" smtClean="0"/>
              <a:t> </a:t>
            </a:r>
            <a:r>
              <a:rPr lang="pl-PL" dirty="0" smtClean="0"/>
              <a:t>uiszcza się dopłatę tylko za usługę komplementarną – potwierdzenie odbioru.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W przypadku przesyłek priorytetowych uiszcza się opłatę będącą różnicą pomiędzy opłatą za przesyłkę priorytetową danego rodzaju i kategorii wagowej a opłatą za przesyłkę ekonomiczną tego samego rodzaju i kategorii wagowej.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Zawartość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Druki do użytku osób niewidzących i niedowidzących, nadawane w stanie otwartym oraz klisze ze znakami </a:t>
            </a:r>
            <a:r>
              <a:rPr lang="pl-PL" dirty="0" err="1" smtClean="0"/>
              <a:t>cekograficznymi</a:t>
            </a:r>
            <a:r>
              <a:rPr lang="pl-PL" dirty="0" smtClean="0"/>
              <a:t>, tj. z wypukłym drukiem odczytywanym przez osoby niewidzące i niedowidzące. Może ona również zawierać, przeznaczone wyłącznie do użytku osób niewidzących i niedowidzących nagrania dźwiękowe i papier specjalny pod warunkiem, że są one wysyłane przez oficjalnie uznany instytut dla ociemniałych lub do niego adresowane.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97238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Jako przesyłka dla osób niewidzących i niedowidzących mogą być nadawane listy zwykłe, polecone oraz wartościowe – wymagają umieszczenia znaku o wymiarach 52 x 65 mm na stronie adresowej przesyłki.</a:t>
            </a:r>
            <a:endParaRPr lang="pl-PL" dirty="0"/>
          </a:p>
        </p:txBody>
      </p:sp>
      <p:pic>
        <p:nvPicPr>
          <p:cNvPr id="4" name="Symbol zastępczy zawartości 3" descr="przesylka_dla_ociemnialy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68" y="4071942"/>
            <a:ext cx="2357454" cy="214314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Usługi dodatkowe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Priorytet</a:t>
            </a:r>
          </a:p>
          <a:p>
            <a:r>
              <a:rPr lang="pl-PL" dirty="0" smtClean="0"/>
              <a:t>Potwierdzenie odbioru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Egzemplarze biblioteczne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Za pośrednictwem Poczty Polskiej przekazywane są także obowiązkowe egzemplarze biblioteczne, a zatem przesyłki zawierające publikacje dostarczane do bibliotek przez wydawców. Przyjmowane są zarówno jako listy nierejestrowane lub polecone (także z zadeklarowaną wartością), jak i jako paczki do 10 000 g.</a:t>
            </a:r>
          </a:p>
          <a:p>
            <a:r>
              <a:rPr lang="pl-PL" b="1" dirty="0" smtClean="0"/>
              <a:t/>
            </a:r>
            <a:br>
              <a:rPr lang="pl-PL" b="1" dirty="0" smtClean="0"/>
            </a:br>
            <a:endParaRPr lang="pl-PL" b="1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Egzemplarze biblioteczne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W ramach usługi zwolnione z opłat pocztowych są następujące rodzaje przesyłek pocztowych:</a:t>
            </a:r>
          </a:p>
          <a:p>
            <a:r>
              <a:rPr lang="pl-PL" dirty="0" smtClean="0"/>
              <a:t>przesyłki listowe nierejestrowane ekonomiczne,</a:t>
            </a:r>
          </a:p>
          <a:p>
            <a:r>
              <a:rPr lang="pl-PL" dirty="0" smtClean="0"/>
              <a:t>paczki pocztowe ekonomiczne.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 wartościowy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 list wartościowy uważa się przesyłkę pocztową z zawartością takich przedmiotów jak banknoty, papiery wartościowe, dokumenty lub inne rzeczy wartościowe.</a:t>
            </a:r>
          </a:p>
          <a:p>
            <a:r>
              <a:rPr lang="pl-PL" dirty="0" smtClean="0"/>
              <a:t>Przesyłki te powinny być przewożone i doręczane z zapewnieniem szczególnej ochrony.</a:t>
            </a:r>
            <a:endParaRPr lang="pl-P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>
          <a:xfrm>
            <a:off x="722313" y="285728"/>
            <a:ext cx="7772400" cy="6072229"/>
          </a:xfrm>
        </p:spPr>
        <p:txBody>
          <a:bodyPr>
            <a:normAutofit fontScale="92500"/>
          </a:bodyPr>
          <a:lstStyle/>
          <a:p>
            <a:r>
              <a:rPr lang="pl-PL" sz="2800" dirty="0" smtClean="0">
                <a:solidFill>
                  <a:schemeClr val="tx1"/>
                </a:solidFill>
              </a:rPr>
              <a:t>Dopłata wymagana jest w przypadku wyboru usługi w innej kategorii czy też rejestrowanej oraz usług dodatkowych.</a:t>
            </a:r>
          </a:p>
          <a:p>
            <a:r>
              <a:rPr lang="pl-PL" sz="2800" dirty="0" smtClean="0">
                <a:solidFill>
                  <a:schemeClr val="tx1"/>
                </a:solidFill>
              </a:rPr>
              <a:t>Nadawca uiszcza opłatę będącą różnicą pomiędzy opłatą za przesyłkę poleconą bądź przesyłkę z zadeklarowaną wartością danego formatu i kategorii wagowej a opłatą za przesyłkę nierejestrowaną ekonomiczną danego formatu i kategorii wagowej oraz opłatę za zadeklarowaną wartość i potwierdzenie odbioru.</a:t>
            </a:r>
          </a:p>
          <a:p>
            <a:r>
              <a:rPr lang="pl-PL" sz="2800" dirty="0" smtClean="0">
                <a:solidFill>
                  <a:schemeClr val="tx1"/>
                </a:solidFill>
              </a:rPr>
              <a:t>W przypadku korzystania z przesyłek nierejestrowanych priorytetowych nadawca uiszcza opłatę będącą różnicą pomiędzy opłatą za przesyłkę priorytetową danego rodzaju i kategorii wagowej a opłatą za przesyłkę ekonomiczną tego samego rodzaju i kategorii wagowej.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4290"/>
            <a:ext cx="7772400" cy="6429419"/>
          </a:xfrm>
        </p:spPr>
        <p:txBody>
          <a:bodyPr>
            <a:normAutofit/>
          </a:bodyPr>
          <a:lstStyle/>
          <a:p>
            <a:r>
              <a:rPr lang="pl-PL" sz="2800" dirty="0" smtClean="0">
                <a:solidFill>
                  <a:schemeClr val="tx1"/>
                </a:solidFill>
              </a:rPr>
              <a:t>Nadawca uiszcza opłatę będącą różnicą pomiędzy opłatą za paczkę pocztową z zadeklarowaną wartością danego gabarytu i kategorii wagowej a opłatą za paczkę pocztową ekonomiczną danego gabarytu i kategorii wagowej oraz opłatę za zadeklarowaną wartość i potwierdzenie odbioru.</a:t>
            </a:r>
          </a:p>
          <a:p>
            <a:r>
              <a:rPr lang="pl-PL" sz="2800" dirty="0" smtClean="0">
                <a:solidFill>
                  <a:schemeClr val="tx1"/>
                </a:solidFill>
              </a:rPr>
              <a:t>W przypadku korzystania z  paczek pocztowych priorytetowych nadawca uiszcza opłatę będącą różnicą pomiędzy opłatą za przesyłkę priorytetową danego rodzaju i kategorii wagowej a opłatą za przesyłkę ekonomiczną tego samego rodzaju i kategorii wagowej.</a:t>
            </a:r>
          </a:p>
          <a:p>
            <a:endParaRPr lang="pl-PL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Egzemplarze biblioteczne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Masa listu do 2000g</a:t>
            </a:r>
          </a:p>
          <a:p>
            <a:r>
              <a:rPr lang="pl-PL" dirty="0" smtClean="0"/>
              <a:t>Masa paczki do 10000g</a:t>
            </a:r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Zawartość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Obowiązkowe egzemplarze biblioteczne stanowią „publikacje”, przez które należy rozumieć dzieła zwielokrotnione dowolną techniką w celu rozpowszechnienia, w szczególności:</a:t>
            </a:r>
          </a:p>
          <a:p>
            <a:r>
              <a:rPr lang="pl-PL" dirty="0" smtClean="0"/>
              <a:t>piśmiennicze, jak: książki, broszury, gazety, czasopisma i inne wydawnictwa ciągłe, druki ulotne, afisze,</a:t>
            </a:r>
          </a:p>
          <a:p>
            <a:r>
              <a:rPr lang="pl-PL" dirty="0" smtClean="0"/>
              <a:t>graficzne i graficzno-piśmiennicze, jak mapy, plakaty, plany, wykresy, tabele, rysunki, ilustracje, nuty,</a:t>
            </a:r>
          </a:p>
          <a:p>
            <a:r>
              <a:rPr lang="pl-PL" dirty="0" smtClean="0"/>
              <a:t>audiowizualne utrwalające dźwięk, obraz lub obraz i dźwięk, jak płyty, taśmy, kasety, przeźrocza, mikrofilmy, mikrofisze,</a:t>
            </a:r>
          </a:p>
          <a:p>
            <a:r>
              <a:rPr lang="pl-PL" dirty="0" smtClean="0"/>
              <a:t>zapisane na nośnikach elektronicznych,</a:t>
            </a:r>
          </a:p>
          <a:p>
            <a:r>
              <a:rPr lang="pl-PL" dirty="0" smtClean="0"/>
              <a:t>oprogramowanie komputerowe.</a:t>
            </a:r>
          </a:p>
          <a:p>
            <a:endParaRPr lang="pl-PL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Usługi dodatkowe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Priorytet</a:t>
            </a:r>
          </a:p>
          <a:p>
            <a:r>
              <a:rPr lang="pl-PL" dirty="0" smtClean="0"/>
              <a:t>Potwierdzenie odbioru</a:t>
            </a:r>
          </a:p>
          <a:p>
            <a:r>
              <a:rPr lang="pl-PL" dirty="0" smtClean="0"/>
              <a:t>Zadeklarowanie wartości</a:t>
            </a:r>
          </a:p>
          <a:p>
            <a:pPr>
              <a:buNone/>
            </a:pPr>
            <a:r>
              <a:rPr lang="pl-PL" b="1" dirty="0" smtClean="0"/>
              <a:t/>
            </a:r>
            <a:br>
              <a:rPr lang="pl-PL" b="1" dirty="0" smtClean="0"/>
            </a:br>
            <a:endParaRPr lang="pl-PL" b="1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Paczki</a:t>
            </a:r>
            <a:endParaRPr lang="pl-PL" dirty="0"/>
          </a:p>
        </p:txBody>
      </p:sp>
      <p:pic>
        <p:nvPicPr>
          <p:cNvPr id="4" name="Symbol zastępczy zawartości 3" descr="paczk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2143116"/>
            <a:ext cx="5143536" cy="328614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Paczka pocztowa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Jest to przesyłka o masie do 10kg</a:t>
            </a:r>
          </a:p>
          <a:p>
            <a:r>
              <a:rPr lang="pl-PL" b="1" dirty="0" smtClean="0"/>
              <a:t>Priorytetowa</a:t>
            </a:r>
            <a:r>
              <a:rPr lang="pl-PL" dirty="0" smtClean="0"/>
              <a:t> – przewidywany termin realizacji usługi to następny dzień roboczy po dniu nadania (D+1) pod warunkiem nadania do godziny 15:00,</a:t>
            </a:r>
          </a:p>
          <a:p>
            <a:r>
              <a:rPr lang="pl-PL" b="1" dirty="0" smtClean="0"/>
              <a:t>Ekonomiczna</a:t>
            </a:r>
            <a:r>
              <a:rPr lang="pl-PL" dirty="0" smtClean="0"/>
              <a:t> – przewidywany termin realizacji usługi to trzy dni robocze po dniu nadania (D+3).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Zawartość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b="1" dirty="0" smtClean="0"/>
          </a:p>
          <a:p>
            <a:r>
              <a:rPr lang="pl-PL" dirty="0" smtClean="0"/>
              <a:t>Standardowe przedmioty dopuszczone do obrotu pocztowego, np.: ubrania, książki, kosmetyki, dokumenty.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	</a:t>
            </a:r>
            <a:r>
              <a:rPr lang="pl-PL" sz="4800" dirty="0" smtClean="0">
                <a:solidFill>
                  <a:srgbClr val="FF0000"/>
                </a:solidFill>
              </a:rPr>
              <a:t>Jedyną zawartością, jaką można nadać w paczce pocztowej oznaczonej napisem „Ostrożnie” są pszczoły i pisklęta ptactwa domowego oraz próbki z mlekiem.</a:t>
            </a:r>
            <a:endParaRPr lang="pl-PL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Usługi dodatkowe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Priorytet</a:t>
            </a:r>
          </a:p>
          <a:p>
            <a:r>
              <a:rPr lang="pl-PL" dirty="0" smtClean="0"/>
              <a:t>Potwierdzenie odbioru</a:t>
            </a:r>
          </a:p>
          <a:p>
            <a:r>
              <a:rPr lang="pl-PL" dirty="0" smtClean="0"/>
              <a:t>Zadeklarowana wartość –można zadeklarować wartość przesyłanych przedmiotów do kwoty 70 000 zł. Opłata za każde 50,00 zł zadeklarowanej wartości lub ich część wynosi </a:t>
            </a:r>
            <a:r>
              <a:rPr lang="pl-PL" b="1" dirty="0" smtClean="0"/>
              <a:t>1,00 zł.</a:t>
            </a:r>
            <a:endParaRPr lang="pl-PL" dirty="0" smtClean="0"/>
          </a:p>
          <a:p>
            <a:r>
              <a:rPr lang="pl-PL" dirty="0" smtClean="0"/>
              <a:t>Ubezpieczenie - przed ewentualnymi nieprzewidzianymi zdarzeniami jak np.: przed stratą, zniszczeniem, uszkodzeniem już od 1 zł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Waga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Waga listu wartościowego nie może przekroczyć 2000g.</a:t>
            </a:r>
          </a:p>
          <a:p>
            <a:r>
              <a:rPr lang="pl-PL" dirty="0" smtClean="0"/>
              <a:t>Świadczenia dodatkowe:</a:t>
            </a:r>
          </a:p>
          <a:p>
            <a:pPr>
              <a:buNone/>
            </a:pPr>
            <a:r>
              <a:rPr lang="pl-PL" dirty="0" smtClean="0"/>
              <a:t> - Priorytet</a:t>
            </a:r>
          </a:p>
          <a:p>
            <a:pPr>
              <a:buNone/>
            </a:pPr>
            <a:r>
              <a:rPr lang="pl-PL" dirty="0" smtClean="0"/>
              <a:t> - Zadeklarowanie wartości</a:t>
            </a:r>
          </a:p>
          <a:p>
            <a:pPr>
              <a:buNone/>
            </a:pPr>
            <a:r>
              <a:rPr lang="pl-PL" dirty="0"/>
              <a:t> </a:t>
            </a:r>
            <a:r>
              <a:rPr lang="pl-PL" dirty="0" smtClean="0"/>
              <a:t>- Potwierdzenie odbioru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Wymiary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Minimalne: 9 cm x 14 cm (strona adresowa) z tolerancją +/-2 mm</a:t>
            </a:r>
          </a:p>
          <a:p>
            <a:r>
              <a:rPr lang="pl-PL" dirty="0" smtClean="0"/>
              <a:t>Maksymalne: długość + obwód (mierzony w innym kierunku niż długość) = maksymalnie 300 cm przy czym:</a:t>
            </a:r>
          </a:p>
          <a:p>
            <a:pPr lvl="1"/>
            <a:r>
              <a:rPr lang="pl-PL" dirty="0" smtClean="0"/>
              <a:t>Gabaryt A – długość = maksymalnie 60 cm, szerokość = maksymalnie 50 cm, wysokość = maksymalnie 30 cm</a:t>
            </a:r>
          </a:p>
          <a:p>
            <a:pPr lvl="1"/>
            <a:r>
              <a:rPr lang="pl-PL" dirty="0" smtClean="0"/>
              <a:t>Gabaryt B – jeżeli choć jeden wymiar: długość &gt; 60 cm lub szerokość &gt; 50 cm lub wysokość &gt; 30 cm, przy czym największy wymiar nie może przekroczyć 150 </a:t>
            </a:r>
            <a:r>
              <a:rPr lang="pl-PL" dirty="0" err="1" smtClean="0"/>
              <a:t>cm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Paczka +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Paczka+ to oferta dla tych, dla których liczy się pewność doręczenia oraz swoboda w wyborze opcji dodatkowych. W zależności od  oczekiwań oraz indywidualnych potrzeb,  możliwość wyboru najdogodniejszego, gwarantowanego terminu doręczenia przesyłek.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Paczka plus</a:t>
            </a:r>
            <a:endParaRPr lang="pl-PL" dirty="0"/>
          </a:p>
        </p:txBody>
      </p:sp>
      <p:pic>
        <p:nvPicPr>
          <p:cNvPr id="4" name="Symbol zastępczy zawartości 3" descr="DMA45_Paczka_ADRESOWANI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357298"/>
            <a:ext cx="7143799" cy="5286412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Terminy doręczenia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/>
              <a:t>	Paczka+ realizowana jest w gwarantowanych terminach doręczenia:</a:t>
            </a:r>
          </a:p>
          <a:p>
            <a:r>
              <a:rPr lang="pl-PL" dirty="0" smtClean="0"/>
              <a:t>do drugiego dnia roboczego po dniu nadania (D+2) – dla przesyłek z usługą dodatkową </a:t>
            </a:r>
            <a:r>
              <a:rPr lang="pl-PL" b="1" u="sng" dirty="0" smtClean="0">
                <a:hlinkClick r:id="rId2"/>
              </a:rPr>
              <a:t>Ekspres</a:t>
            </a:r>
            <a:r>
              <a:rPr lang="pl-PL" dirty="0" smtClean="0"/>
              <a:t>,</a:t>
            </a:r>
          </a:p>
          <a:p>
            <a:r>
              <a:rPr lang="pl-PL" dirty="0" smtClean="0"/>
              <a:t>do trzeciego dnia roboczego po dniu nadania (D+3),</a:t>
            </a:r>
          </a:p>
          <a:p>
            <a:r>
              <a:rPr lang="pl-PL" dirty="0" smtClean="0"/>
              <a:t>do czwartego dnia roboczego (D+4) – dla przesyłek nadanych, jako przesyłki niestandardowe.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Godziną graniczną nadania przesyłek w danym dniu roboczym jest godzina 15:00</a:t>
            </a:r>
          </a:p>
          <a:p>
            <a:r>
              <a:rPr lang="pl-PL" dirty="0" smtClean="0"/>
              <a:t>Przesyłki nadane po godzinie granicznej traktowane będą jako nadane w dniu następnym.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Cennik</a:t>
            </a:r>
            <a:endParaRPr lang="pl-PL" dirty="0"/>
          </a:p>
        </p:txBody>
      </p:sp>
      <p:pic>
        <p:nvPicPr>
          <p:cNvPr id="4" name="Symbol zastępczy zawartości 3" descr="cennik-768x46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62906"/>
            <a:ext cx="7315200" cy="440055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ramach Paczki+ możesz nadać przesyłki o masie do 30 kg, dla przesyłek nadanych z opcją „Odbiór w PUNKCIE” maksymalna masa wynosi 20 </a:t>
            </a:r>
            <a:r>
              <a:rPr lang="pl-PL" dirty="0" err="1" smtClean="0"/>
              <a:t>kg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Wymiary przesyłki: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MINIMALNE: 10 cm x 16 cm (również dla przesyłki w formie rulonu)</a:t>
            </a:r>
          </a:p>
          <a:p>
            <a:r>
              <a:rPr lang="pl-PL" dirty="0" smtClean="0"/>
              <a:t>MAKSYMALNE:</a:t>
            </a:r>
          </a:p>
          <a:p>
            <a:r>
              <a:rPr lang="pl-PL" b="1" dirty="0" smtClean="0"/>
              <a:t>dla przesyłek standardowych </a:t>
            </a:r>
            <a:r>
              <a:rPr lang="pl-PL" dirty="0" smtClean="0"/>
              <a:t>– (długość + szerokość + wysokość) nie więcej niż 250 cm, przy czym największy wymiar (długość) nie może przekroczyć 150 cm;</a:t>
            </a:r>
          </a:p>
          <a:p>
            <a:r>
              <a:rPr lang="pl-PL" b="1" dirty="0" smtClean="0"/>
              <a:t>dla przesyłek nadanych jako przesyłka niestandardowa </a:t>
            </a:r>
            <a:r>
              <a:rPr lang="pl-PL" dirty="0" smtClean="0"/>
              <a:t>– (długość + szerokość + wysokość) ponad 250 cm, ale nie więcej niż 300 cm, przy czym największy wymiar (długość) nie może przekroczyć 150 cm, a dla rulonu 20 cm (średnica) x 150 cm (długość).</a:t>
            </a:r>
          </a:p>
          <a:p>
            <a:r>
              <a:rPr lang="pl-PL" dirty="0" smtClean="0"/>
              <a:t>Przyjmuje się tolerancję 5% dla największego wymiaru, czyli długości przesyłki.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Zawartość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Paczce+ możesz wysyłać standardowe przedmioty dopuszczone do obrotu pocztowego, np.: ubrania, książki, kosmetyki, dokumenty, próbki towarów, towary, upominki, rośliny oraz płyny, gazy, rzeczy łamliwe i kruche, wymagające specjalnego traktowania podczas przemieszczania i doręczania.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Usługi dodatkowe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Ekspres – usługa realizowana w miejscowościach kierowanych zgodnie z „</a:t>
            </a:r>
            <a:r>
              <a:rPr lang="pl-PL" b="1" u="sng" dirty="0" smtClean="0">
                <a:hlinkClick r:id="rId2"/>
              </a:rPr>
              <a:t>Wykazem obszarów objętych usługa dodatkową Ekspres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Pobranie</a:t>
            </a:r>
          </a:p>
          <a:p>
            <a:r>
              <a:rPr lang="pl-PL" dirty="0" smtClean="0"/>
              <a:t>Ostrożnie</a:t>
            </a:r>
          </a:p>
          <a:p>
            <a:r>
              <a:rPr lang="pl-PL" dirty="0" smtClean="0"/>
              <a:t>Sprawdzenie zawartości</a:t>
            </a:r>
          </a:p>
          <a:p>
            <a:r>
              <a:rPr lang="pl-PL" dirty="0" smtClean="0"/>
              <a:t>Potwierdzenie odbioru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pl-PL" dirty="0" smtClean="0"/>
              <a:t>Pracownicy pocztowi powinni informować nadawców o możliwości przesyłania mniejszych przedmiotów posiadających ceny rynkowe w listach wartościowych a nie w paczkach.</a:t>
            </a:r>
          </a:p>
          <a:p>
            <a:r>
              <a:rPr lang="pl-PL" dirty="0" smtClean="0"/>
              <a:t>Ułatwia to pracę służbom przeładunkowym oraz zabezpiecza przesyłkę.</a:t>
            </a:r>
          </a:p>
          <a:p>
            <a:r>
              <a:rPr lang="pl-PL" dirty="0" smtClean="0"/>
              <a:t>Ostateczny wybór jednak należy do klienta – nadawcy.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Dodatkowe możliwości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nadając przesyłkę zadeklaruj wartość przesyłanych w niej przedmiotów/towarów. Możesz zadeklarować wartość przesyłanych w niej przedmiotów do kwoty 20 000 zł. Opłata za każde 50,00 zł zadeklarowanej wartości lub ich część wynosi </a:t>
            </a:r>
            <a:r>
              <a:rPr lang="pl-PL" b="1" dirty="0" smtClean="0"/>
              <a:t>1,50 zł</a:t>
            </a:r>
            <a:r>
              <a:rPr lang="pl-PL" dirty="0" smtClean="0"/>
              <a:t>. Pamiętaj za wartość do 100 zł nie uiścisz żadnych dodatkowych opłat.</a:t>
            </a:r>
            <a:endParaRPr lang="pl-P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Ubezpieczenie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Ubezpiecz przesyłkę przed ewentualnymi nieprzewidzianymi zdarzeniami jak np.: przed stratą, zniszczeniem, uszkodzeniem już od 1 zł.</a:t>
            </a:r>
            <a:endParaRPr lang="pl-P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Kurier </a:t>
            </a:r>
            <a:r>
              <a:rPr lang="pl-PL" dirty="0" err="1" smtClean="0"/>
              <a:t>Pocztex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Usługa kurierska </a:t>
            </a:r>
            <a:r>
              <a:rPr lang="pl-PL" dirty="0" err="1" smtClean="0"/>
              <a:t>Pocztex</a:t>
            </a:r>
            <a:r>
              <a:rPr lang="pl-PL" dirty="0" smtClean="0"/>
              <a:t> w obrocie krajowym, polega na odbiorze od nadawcy, a następnie przemieszczeniu i doręczeniu adresatowi w kraju przesyłek zawierających: dokumenty, korespondencję, próbki towarów, towary, upominki.</a:t>
            </a:r>
            <a:endParaRPr lang="pl-P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Koperta do 1 </a:t>
            </a:r>
            <a:r>
              <a:rPr lang="pl-PL" dirty="0" err="1" smtClean="0"/>
              <a:t>kg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Poczta Polska oferuje opakowanie o wymiarach 25 cm x 35 cm, dla przesyłek o masie do 1 kg . Koperta jest dostępna u kuriera i w placówkach pocztowych.</a:t>
            </a:r>
            <a:endParaRPr lang="pl-P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serwisów: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Pocztex</a:t>
            </a:r>
            <a:r>
              <a:rPr lang="pl-PL" b="1" dirty="0" smtClean="0"/>
              <a:t> Kurier Miejski</a:t>
            </a:r>
            <a:endParaRPr lang="pl-PL" dirty="0" smtClean="0"/>
          </a:p>
          <a:p>
            <a:r>
              <a:rPr lang="pl-PL" b="1" dirty="0" err="1" smtClean="0"/>
              <a:t>Pocztex</a:t>
            </a:r>
            <a:r>
              <a:rPr lang="pl-PL" b="1" dirty="0" smtClean="0"/>
              <a:t> Kurier Krajowy</a:t>
            </a:r>
            <a:endParaRPr lang="pl-PL" dirty="0" smtClean="0"/>
          </a:p>
          <a:p>
            <a:r>
              <a:rPr lang="pl-PL" b="1" dirty="0" err="1" smtClean="0"/>
              <a:t>Pocztex</a:t>
            </a:r>
            <a:r>
              <a:rPr lang="pl-PL" b="1" dirty="0" smtClean="0"/>
              <a:t> Kurier Bezpośredni</a:t>
            </a:r>
            <a:endParaRPr lang="pl-PL" dirty="0" smtClean="0"/>
          </a:p>
          <a:p>
            <a:r>
              <a:rPr lang="pl-PL" b="1" dirty="0" err="1" smtClean="0"/>
              <a:t>Pocztex</a:t>
            </a:r>
            <a:r>
              <a:rPr lang="pl-PL" b="1" dirty="0" smtClean="0"/>
              <a:t> Ekspres 24</a:t>
            </a:r>
            <a:endParaRPr lang="pl-PL" dirty="0" smtClean="0"/>
          </a:p>
          <a:p>
            <a:r>
              <a:rPr lang="pl-PL" b="1" dirty="0" err="1" smtClean="0"/>
              <a:t>Pocztex</a:t>
            </a:r>
            <a:r>
              <a:rPr lang="pl-PL" b="1" dirty="0" smtClean="0"/>
              <a:t> Kurier 48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Masa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W ramach usługi mogą być nadawane przesyłki o masie do:</a:t>
            </a:r>
          </a:p>
          <a:p>
            <a:r>
              <a:rPr lang="pl-PL" dirty="0" smtClean="0"/>
              <a:t>– 10 kg w serwisie </a:t>
            </a:r>
            <a:r>
              <a:rPr lang="pl-PL" dirty="0" err="1" smtClean="0"/>
              <a:t>Pocztex</a:t>
            </a:r>
            <a:r>
              <a:rPr lang="pl-PL" dirty="0" smtClean="0"/>
              <a:t> Kurier Krajowy</a:t>
            </a:r>
          </a:p>
          <a:p>
            <a:r>
              <a:rPr lang="pl-PL" dirty="0" smtClean="0"/>
              <a:t>– 50 kg w serwisach: </a:t>
            </a:r>
            <a:r>
              <a:rPr lang="pl-PL" dirty="0" err="1" smtClean="0"/>
              <a:t>Pocztex</a:t>
            </a:r>
            <a:r>
              <a:rPr lang="pl-PL" dirty="0" smtClean="0"/>
              <a:t> Kurier Miejski, </a:t>
            </a:r>
            <a:r>
              <a:rPr lang="pl-PL" dirty="0" err="1" smtClean="0"/>
              <a:t>Pocztex</a:t>
            </a:r>
            <a:r>
              <a:rPr lang="pl-PL" dirty="0" smtClean="0"/>
              <a:t> Ekspres 24</a:t>
            </a:r>
          </a:p>
          <a:p>
            <a:r>
              <a:rPr lang="pl-PL" dirty="0" smtClean="0"/>
              <a:t>– 100 kg w serwisie </a:t>
            </a:r>
            <a:r>
              <a:rPr lang="pl-PL" dirty="0" err="1" smtClean="0"/>
              <a:t>Pocztex</a:t>
            </a:r>
            <a:r>
              <a:rPr lang="pl-PL" dirty="0" smtClean="0"/>
              <a:t> Kurier Bezpośredni</a:t>
            </a:r>
          </a:p>
          <a:p>
            <a:r>
              <a:rPr lang="pl-PL" dirty="0" smtClean="0"/>
              <a:t>– 20 kg w serwisach </a:t>
            </a:r>
            <a:r>
              <a:rPr lang="pl-PL" dirty="0" err="1" smtClean="0"/>
              <a:t>Pocztex</a:t>
            </a:r>
            <a:r>
              <a:rPr lang="pl-PL" dirty="0" smtClean="0"/>
              <a:t> Ekspres 24 i Kurier 48 w przypadku przesyłek nadawanych w opcji  „Odbiór w punkcie”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Nadawanie przesyłek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– </a:t>
            </a:r>
            <a:r>
              <a:rPr lang="pl-PL" dirty="0" err="1" smtClean="0"/>
              <a:t>Pocztex</a:t>
            </a:r>
            <a:r>
              <a:rPr lang="pl-PL" dirty="0" smtClean="0"/>
              <a:t> Kurier Miejski: do 3 godzin, do 4 godzin</a:t>
            </a:r>
          </a:p>
          <a:p>
            <a:pPr>
              <a:buNone/>
            </a:pPr>
            <a:r>
              <a:rPr lang="pl-PL" dirty="0" smtClean="0"/>
              <a:t>– </a:t>
            </a:r>
            <a:r>
              <a:rPr lang="pl-PL" dirty="0" err="1" smtClean="0"/>
              <a:t>Pocztex</a:t>
            </a:r>
            <a:r>
              <a:rPr lang="pl-PL" dirty="0" smtClean="0"/>
              <a:t> Kurier Krajowy</a:t>
            </a:r>
          </a:p>
          <a:p>
            <a:pPr>
              <a:buNone/>
            </a:pPr>
            <a:r>
              <a:rPr lang="pl-PL" dirty="0" smtClean="0"/>
              <a:t>– </a:t>
            </a:r>
            <a:r>
              <a:rPr lang="pl-PL" dirty="0" err="1" smtClean="0"/>
              <a:t>Pocztex</a:t>
            </a:r>
            <a:r>
              <a:rPr lang="pl-PL" dirty="0" smtClean="0"/>
              <a:t> Ekspres 24</a:t>
            </a:r>
          </a:p>
          <a:p>
            <a:pPr>
              <a:buNone/>
            </a:pPr>
            <a:r>
              <a:rPr lang="pl-PL" dirty="0" smtClean="0"/>
              <a:t>( od poniedziałku do piątku)</a:t>
            </a:r>
          </a:p>
          <a:p>
            <a:pPr>
              <a:buNone/>
            </a:pPr>
            <a:r>
              <a:rPr lang="pl-PL" dirty="0" smtClean="0"/>
              <a:t> -</a:t>
            </a:r>
            <a:r>
              <a:rPr lang="pl-PL" dirty="0" err="1" smtClean="0"/>
              <a:t>Pocztex</a:t>
            </a:r>
            <a:r>
              <a:rPr lang="pl-PL" dirty="0" smtClean="0"/>
              <a:t> Kurier 48</a:t>
            </a:r>
            <a:endParaRPr lang="pl-PL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usługa jest realizowana: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– Od poniedziałku do piątku,</a:t>
            </a:r>
          </a:p>
          <a:p>
            <a:r>
              <a:rPr lang="pl-PL" dirty="0" smtClean="0"/>
              <a:t>– Odbiór przesyłki w sobotę odbywa się w ramach usługi dodatkowej „Odbiór/doręczenie w sobotę” dla przesyłek nadanych w serwisie </a:t>
            </a:r>
            <a:r>
              <a:rPr lang="pl-PL" dirty="0" err="1" smtClean="0"/>
              <a:t>Pocztex</a:t>
            </a:r>
            <a:r>
              <a:rPr lang="pl-PL" dirty="0" smtClean="0"/>
              <a:t> Kurier Bezpośredni lub dla Klienta z zawartą pisemną umową,</a:t>
            </a:r>
          </a:p>
          <a:p>
            <a:r>
              <a:rPr lang="pl-PL" dirty="0" smtClean="0"/>
              <a:t>– Doręczenie przesyłki w sobotę odbywa się w ramach usługi dodatkowej „Odbiór/doręczenie w sobotę” dla przesyłek nadanych w serwisie </a:t>
            </a:r>
            <a:r>
              <a:rPr lang="pl-PL" dirty="0" err="1" smtClean="0"/>
              <a:t>Pocztex</a:t>
            </a:r>
            <a:r>
              <a:rPr lang="pl-PL" dirty="0" smtClean="0"/>
              <a:t> Ekspres 24.</a:t>
            </a:r>
          </a:p>
          <a:p>
            <a:r>
              <a:rPr lang="pl-PL" dirty="0" smtClean="0"/>
              <a:t>W serwisie </a:t>
            </a:r>
            <a:r>
              <a:rPr lang="pl-PL" dirty="0" err="1" smtClean="0"/>
              <a:t>Pocztex</a:t>
            </a:r>
            <a:r>
              <a:rPr lang="pl-PL" dirty="0" smtClean="0"/>
              <a:t> Bezpośredni usługa jest realizowana całodobowo, 7 dni w tygodniu.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Zawartość dozwolona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/>
              <a:t>– rzeczy, z wyłączeniem rzeczy niedozwolonych,</a:t>
            </a:r>
          </a:p>
          <a:p>
            <a:pPr>
              <a:buNone/>
            </a:pPr>
            <a:r>
              <a:rPr lang="pl-PL" dirty="0" smtClean="0"/>
              <a:t>– płyny, gazy, rzeczy łamliwe i kruche, wymagające specjalnego traktowania podczas przemieszczania i doręczania lub inne rzeczy, których specjalnego traktowania życzy sobie nadawca,</a:t>
            </a:r>
          </a:p>
          <a:p>
            <a:pPr>
              <a:buNone/>
            </a:pPr>
            <a:r>
              <a:rPr lang="pl-PL" dirty="0" smtClean="0"/>
              <a:t>– rośliny,</a:t>
            </a:r>
          </a:p>
          <a:p>
            <a:pPr>
              <a:buNone/>
            </a:pPr>
            <a:r>
              <a:rPr lang="pl-PL" dirty="0" smtClean="0"/>
              <a:t>– owady,</a:t>
            </a:r>
          </a:p>
          <a:p>
            <a:pPr>
              <a:buNone/>
            </a:pPr>
            <a:r>
              <a:rPr lang="pl-PL" dirty="0" smtClean="0"/>
              <a:t>– żywe ptaki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Opłatę za usługę uiszcza: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-nadawca przy nadaniu przesyłki;</a:t>
            </a:r>
          </a:p>
          <a:p>
            <a:pPr>
              <a:buNone/>
            </a:pPr>
            <a:r>
              <a:rPr lang="pl-PL" dirty="0" smtClean="0"/>
              <a:t>- odbiorca przy doręczeniu przesyłki, zgodnie ze wskazaniem nadawcy, z wyłączeniem przesyłek nadanych z usługą dodatkową „Doręczenie we wskazanym dniu”, nadanych w serwisie Kurier 48 i Kurier Bezpośredni oraz z opcją „Odbiór w punkcie” przeznaczonych do odbioru w punkcie partnerskim. oraz w punkcie odbioru będącym automatem pocztowym”;</a:t>
            </a:r>
          </a:p>
          <a:p>
            <a:pPr>
              <a:buNone/>
            </a:pPr>
            <a:r>
              <a:rPr lang="pl-PL" dirty="0" smtClean="0"/>
              <a:t>- osoba trzecia niebędąca nadawcą lub adresatem – dotyczy klientów, z którymi została zawarta pisemna umowa.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4000" dirty="0" smtClean="0"/>
              <a:t>Zadeklarowana   wartość przesyłki nie może przekroczyć  70 000 zł. Status przesyłki możesz sprawdzać na bieżąco przez </a:t>
            </a:r>
            <a:r>
              <a:rPr lang="pl-PL" sz="4000" b="1" u="sng" dirty="0" err="1">
                <a:hlinkClick r:id="rId2"/>
              </a:rPr>
              <a:t>eMonitoring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Uiszczanie opłat za usługę realizuje się: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gotówką z góry,</a:t>
            </a:r>
          </a:p>
          <a:p>
            <a:r>
              <a:rPr lang="pl-PL" dirty="0" smtClean="0"/>
              <a:t> bezgotówkowo, przy użyciu karty płatniczej,</a:t>
            </a:r>
            <a:br>
              <a:rPr lang="pl-PL" dirty="0" smtClean="0"/>
            </a:br>
            <a:r>
              <a:rPr lang="pl-PL" dirty="0" smtClean="0"/>
              <a:t> bezgotówkowo, po wcześniejszym zawarciu pisemnej umowy, poprzez polecenie przelewu:</a:t>
            </a:r>
          </a:p>
          <a:p>
            <a:r>
              <a:rPr lang="pl-PL" dirty="0" smtClean="0"/>
              <a:t>a) z góry,</a:t>
            </a:r>
            <a:br>
              <a:rPr lang="pl-PL" dirty="0" smtClean="0"/>
            </a:br>
            <a:r>
              <a:rPr lang="pl-PL" dirty="0" smtClean="0"/>
              <a:t>b) z dołu,</a:t>
            </a:r>
            <a:br>
              <a:rPr lang="pl-PL" dirty="0" smtClean="0"/>
            </a:br>
            <a:r>
              <a:rPr lang="pl-PL" dirty="0" smtClean="0"/>
              <a:t>c) zaliczkowo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Pocztex</a:t>
            </a:r>
            <a:r>
              <a:rPr lang="pl-PL" dirty="0" smtClean="0"/>
              <a:t> koperta do 1kg.</a:t>
            </a:r>
            <a:endParaRPr lang="pl-PL" dirty="0"/>
          </a:p>
        </p:txBody>
      </p:sp>
      <p:pic>
        <p:nvPicPr>
          <p:cNvPr id="4" name="Symbol zastępczy zawartości 3" descr="po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2071678"/>
            <a:ext cx="4357717" cy="2696378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Terminy doręczenia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i="1" dirty="0" smtClean="0"/>
              <a:t>	</a:t>
            </a:r>
            <a:r>
              <a:rPr lang="pl-PL" b="1" dirty="0" err="1" smtClean="0"/>
              <a:t>Pocztex</a:t>
            </a:r>
            <a:r>
              <a:rPr lang="pl-PL" b="1" dirty="0" smtClean="0"/>
              <a:t> </a:t>
            </a:r>
            <a:r>
              <a:rPr lang="pl-PL" b="1" dirty="0" smtClean="0"/>
              <a:t>K</a:t>
            </a:r>
            <a:r>
              <a:rPr lang="pl-PL" b="1" dirty="0" smtClean="0"/>
              <a:t>urier </a:t>
            </a:r>
            <a:r>
              <a:rPr lang="pl-PL" b="1" dirty="0" smtClean="0"/>
              <a:t>M</a:t>
            </a:r>
            <a:r>
              <a:rPr lang="pl-PL" b="1" dirty="0" smtClean="0"/>
              <a:t>iejski</a:t>
            </a:r>
          </a:p>
          <a:p>
            <a:r>
              <a:rPr lang="pl-PL" i="1" dirty="0" smtClean="0"/>
              <a:t>do </a:t>
            </a:r>
            <a:r>
              <a:rPr lang="pl-PL" i="1" dirty="0" smtClean="0"/>
              <a:t>3 godzin</a:t>
            </a:r>
            <a:r>
              <a:rPr lang="pl-PL" dirty="0" smtClean="0"/>
              <a:t> – w granicach administracyjnych miasta powiatowego albo na prawach powiatu, gdy nadanie nastąpiło do godz. 17:00</a:t>
            </a:r>
          </a:p>
          <a:p>
            <a:r>
              <a:rPr lang="pl-PL" i="1" dirty="0" smtClean="0"/>
              <a:t>o 4 godzin</a:t>
            </a:r>
            <a:r>
              <a:rPr lang="pl-PL" dirty="0" smtClean="0"/>
              <a:t> – poza granicami administracyjnymi miasta nadania, gdy nadanie nastąpiło do godziny 16:00.</a:t>
            </a:r>
            <a:endParaRPr lang="pl-P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cd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b="1" dirty="0" err="1" smtClean="0"/>
              <a:t>Pocztex</a:t>
            </a:r>
            <a:r>
              <a:rPr lang="pl-PL" b="1" dirty="0" smtClean="0"/>
              <a:t> Kurier Krajowy- p</a:t>
            </a:r>
            <a:r>
              <a:rPr lang="pl-PL" dirty="0" smtClean="0"/>
              <a:t>rzesyłki nadawane są i doręczane w tym samym dniu</a:t>
            </a:r>
          </a:p>
          <a:p>
            <a:endParaRPr lang="pl-PL" dirty="0" smtClean="0"/>
          </a:p>
          <a:p>
            <a:pPr>
              <a:buNone/>
            </a:pPr>
            <a:r>
              <a:rPr lang="pl-PL" b="1" dirty="0" err="1" smtClean="0"/>
              <a:t>Pocztex</a:t>
            </a:r>
            <a:r>
              <a:rPr lang="pl-PL" b="1" dirty="0" smtClean="0"/>
              <a:t> Kurier Krajowy-p</a:t>
            </a:r>
            <a:r>
              <a:rPr lang="pl-PL" dirty="0" smtClean="0"/>
              <a:t>rzesyłki nadawane są i doręczane w tym samym dniu</a:t>
            </a:r>
          </a:p>
          <a:p>
            <a:pPr>
              <a:buNone/>
            </a:pPr>
            <a:r>
              <a:rPr lang="pl-PL" b="1" dirty="0" err="1" smtClean="0"/>
              <a:t>Pocztex</a:t>
            </a:r>
            <a:r>
              <a:rPr lang="pl-PL" b="1" dirty="0" smtClean="0"/>
              <a:t> Ekspres 24 -p</a:t>
            </a:r>
            <a:r>
              <a:rPr lang="pl-PL" dirty="0" smtClean="0"/>
              <a:t>rzesyłki doręczane są do dwóch dni roboczych po dniu nadania, od poniedziałku do piątku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cd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Pocztex</a:t>
            </a:r>
            <a:r>
              <a:rPr lang="pl-PL" b="1" dirty="0" smtClean="0"/>
              <a:t> Kurier 48 - p</a:t>
            </a:r>
            <a:r>
              <a:rPr lang="pl-PL" dirty="0" smtClean="0"/>
              <a:t>rzesyłki doręczane są najpóźniej do trzeciego dnia roboczego po dniu nadania, od poniedziałku do piątku, z wyłączeniem dni ustawowo wolnych od pracy pod warunkiem nadania do godziny 15:00 w placówce pocztowej uzgodnionej w ramach zawartej z Pocztą Polską pisemnej umowy. Przesyłki niestandardowe doręczane są maksymalnie do czwartego dnia roboczego.</a:t>
            </a:r>
            <a:endParaRPr lang="pl-P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Przesyłka</a:t>
            </a:r>
            <a:r>
              <a:rPr lang="pl-PL" dirty="0" smtClean="0"/>
              <a:t> tego typu przyjmowania jest w placówce pocztowej za pokwitowaniem przyjęcia, a adresat potwierdza na piśmie jej odbiór.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 wartościowy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525963"/>
          </a:xfrm>
        </p:spPr>
        <p:txBody>
          <a:bodyPr/>
          <a:lstStyle/>
          <a:p>
            <a:r>
              <a:rPr lang="pl-PL" dirty="0" smtClean="0"/>
              <a:t>Masę listu wartościowego ustala się z tolerancją do 1 grama rzeczywistego wskazania wagi.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 wartościowy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Etykieta</a:t>
            </a:r>
          </a:p>
          <a:p>
            <a:endParaRPr lang="pl-PL" dirty="0"/>
          </a:p>
        </p:txBody>
      </p:sp>
      <p:pic>
        <p:nvPicPr>
          <p:cNvPr id="8" name="Symbol zastępczy zawartości 7" descr="indek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910" y="2285992"/>
            <a:ext cx="3714776" cy="3071834"/>
          </a:xfrm>
        </p:spPr>
      </p:pic>
      <p:sp>
        <p:nvSpPr>
          <p:cNvPr id="6" name="Symbol zastępczy teks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Etykieta i opakowanie</a:t>
            </a:r>
          </a:p>
          <a:p>
            <a:endParaRPr lang="pl-PL" dirty="0"/>
          </a:p>
        </p:txBody>
      </p:sp>
      <p:pic>
        <p:nvPicPr>
          <p:cNvPr id="9" name="Symbol zastępczy zawartości 8" descr="list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Przyjmowanie listu wartościowego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Wypisanie etykiety ( nadawca , adresat) </a:t>
            </a:r>
          </a:p>
          <a:p>
            <a:r>
              <a:rPr lang="pl-PL" dirty="0" smtClean="0"/>
              <a:t>Zabezpieczenie krawędzi, brzegów(w miejscu łączenia papieru, koperty) przez oklejenie kwadratowymi nalepkami z wizerunkiem poczty oraz umieszczenie na każdej krawędzi odcisk stempla, oklejenie nalepką „W”, wpisanie kwoty ubezpieczenia cyframi oraz słownie</a:t>
            </a:r>
          </a:p>
          <a:p>
            <a:r>
              <a:rPr lang="pl-PL" dirty="0" smtClean="0"/>
              <a:t>Waga listu oraz wpisanie na etykiecie, obliczanie opłaty i jej wysokość wpisuje się w odpowiednim polu ( druk trzy egzemplarze, druk samokopiujący)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1683</Words>
  <Application>Microsoft Office PowerPoint</Application>
  <PresentationFormat>Pokaz na ekranie (4:3)</PresentationFormat>
  <Paragraphs>172</Paragraphs>
  <Slides>55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55</vt:i4>
      </vt:variant>
    </vt:vector>
  </HeadingPairs>
  <TitlesOfParts>
    <vt:vector size="56" baseType="lpstr">
      <vt:lpstr>Motyw pakietu Office</vt:lpstr>
      <vt:lpstr>Świadczenie usług pocztowych i finansowych</vt:lpstr>
      <vt:lpstr>List wartościowy </vt:lpstr>
      <vt:lpstr>Waga </vt:lpstr>
      <vt:lpstr>Slajd 4</vt:lpstr>
      <vt:lpstr>Slajd 5</vt:lpstr>
      <vt:lpstr>Slajd 6</vt:lpstr>
      <vt:lpstr>List wartościowy</vt:lpstr>
      <vt:lpstr>List wartościowy</vt:lpstr>
      <vt:lpstr>Przyjmowanie listu wartościowego</vt:lpstr>
      <vt:lpstr>Przesyłka dla osób niewidzących i niedowidzących </vt:lpstr>
      <vt:lpstr>Terminy doręczenia </vt:lpstr>
      <vt:lpstr>Ceny i przedziały wagowe </vt:lpstr>
      <vt:lpstr>Slajd 13</vt:lpstr>
      <vt:lpstr>Slajd 14</vt:lpstr>
      <vt:lpstr>Zawartość </vt:lpstr>
      <vt:lpstr>Jako przesyłka dla osób niewidzących i niedowidzących mogą być nadawane listy zwykłe, polecone oraz wartościowe – wymagają umieszczenia znaku o wymiarach 52 x 65 mm na stronie adresowej przesyłki.</vt:lpstr>
      <vt:lpstr>Usługi dodatkowe </vt:lpstr>
      <vt:lpstr>Egzemplarze biblioteczne</vt:lpstr>
      <vt:lpstr>Egzemplarze biblioteczne</vt:lpstr>
      <vt:lpstr>Slajd 20</vt:lpstr>
      <vt:lpstr>Slajd 21</vt:lpstr>
      <vt:lpstr>Egzemplarze biblioteczne</vt:lpstr>
      <vt:lpstr>Zawartość</vt:lpstr>
      <vt:lpstr>Usługi dodatkowe </vt:lpstr>
      <vt:lpstr>Paczki</vt:lpstr>
      <vt:lpstr>Paczka pocztowa</vt:lpstr>
      <vt:lpstr>Zawartość</vt:lpstr>
      <vt:lpstr>Slajd 28</vt:lpstr>
      <vt:lpstr>Usługi dodatkowe</vt:lpstr>
      <vt:lpstr>Wymiary</vt:lpstr>
      <vt:lpstr>Paczka +</vt:lpstr>
      <vt:lpstr>Paczka plus</vt:lpstr>
      <vt:lpstr>Terminy doręczenia </vt:lpstr>
      <vt:lpstr>Slajd 34</vt:lpstr>
      <vt:lpstr>Cennik</vt:lpstr>
      <vt:lpstr>Slajd 36</vt:lpstr>
      <vt:lpstr>Wymiary przesyłki:</vt:lpstr>
      <vt:lpstr>Zawartość </vt:lpstr>
      <vt:lpstr>Usługi dodatkowe </vt:lpstr>
      <vt:lpstr>Dodatkowe możliwości </vt:lpstr>
      <vt:lpstr>Ubezpieczenie</vt:lpstr>
      <vt:lpstr>Kurier Pocztex</vt:lpstr>
      <vt:lpstr>Koperta do 1 kg.</vt:lpstr>
      <vt:lpstr>Rodzaje serwisów:</vt:lpstr>
      <vt:lpstr>Masa</vt:lpstr>
      <vt:lpstr>Nadawanie przesyłek</vt:lpstr>
      <vt:lpstr>usługa jest realizowana:</vt:lpstr>
      <vt:lpstr>Zawartość dozwolona</vt:lpstr>
      <vt:lpstr>Opłatę za usługę uiszcza:</vt:lpstr>
      <vt:lpstr>Uiszczanie opłat za usługę realizuje się:</vt:lpstr>
      <vt:lpstr>Pocztex koperta do 1kg.</vt:lpstr>
      <vt:lpstr>Terminy doręczenia</vt:lpstr>
      <vt:lpstr>cd.</vt:lpstr>
      <vt:lpstr>cd.</vt:lpstr>
      <vt:lpstr>Slajd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Świadczenie usług pocztowych i finansowych</dc:title>
  <dc:creator>Marek</dc:creator>
  <cp:lastModifiedBy>Marek</cp:lastModifiedBy>
  <cp:revision>40</cp:revision>
  <dcterms:created xsi:type="dcterms:W3CDTF">2021-02-09T16:43:05Z</dcterms:created>
  <dcterms:modified xsi:type="dcterms:W3CDTF">2021-02-11T20:24:16Z</dcterms:modified>
</cp:coreProperties>
</file>