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82" r:id="rId8"/>
    <p:sldId id="260" r:id="rId9"/>
    <p:sldId id="261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78" r:id="rId26"/>
    <p:sldId id="281" r:id="rId27"/>
    <p:sldId id="280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5DB2-8442-4F3A-BDB2-EAAA65BC0285}" type="datetimeFigureOut">
              <a:rPr lang="pl-PL" smtClean="0"/>
              <a:pPr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0D185-6599-4370-9C12-79BEC8323EF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714535"/>
          </a:xfrm>
        </p:spPr>
        <p:txBody>
          <a:bodyPr/>
          <a:lstStyle/>
          <a:p>
            <a:r>
              <a:rPr lang="pl-PL" dirty="0" smtClean="0"/>
              <a:t>Przesyłka </a:t>
            </a:r>
            <a:r>
              <a:rPr lang="pl-PL" dirty="0" err="1"/>
              <a:t>P</a:t>
            </a:r>
            <a:r>
              <a:rPr lang="pl-PL" dirty="0" err="1" smtClean="0"/>
              <a:t>ocztex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1714488"/>
            <a:ext cx="6400800" cy="4857784"/>
          </a:xfrm>
        </p:spPr>
        <p:txBody>
          <a:bodyPr>
            <a:normAutofit/>
          </a:bodyPr>
          <a:lstStyle/>
          <a:p>
            <a:r>
              <a:rPr lang="pl-PL" dirty="0" smtClean="0"/>
              <a:t>W urzędzie pocztowym można nadać przesyłkę o maksymalnej masie 30kg.</a:t>
            </a:r>
          </a:p>
          <a:p>
            <a:r>
              <a:rPr lang="pl-PL" dirty="0" smtClean="0"/>
              <a:t>Przesyłki kurierskie o masie 30kg&gt; nadaję się u kuriera ( zamówienie).</a:t>
            </a:r>
          </a:p>
          <a:p>
            <a:r>
              <a:rPr lang="pl-PL" dirty="0" smtClean="0"/>
              <a:t>W urzędzie pocztowym przyjmowane są </a:t>
            </a:r>
            <a:r>
              <a:rPr lang="pl-PL" dirty="0" err="1" smtClean="0"/>
              <a:t>Pocztex</a:t>
            </a:r>
            <a:r>
              <a:rPr lang="pl-PL" dirty="0" smtClean="0"/>
              <a:t> Ekspres 24, pozostałe rodzaje przesyłek kurierskich również nadaję się u Kuriera.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 doręczenia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Priorytet:</a:t>
            </a:r>
            <a:endParaRPr lang="pl-PL" dirty="0" smtClean="0"/>
          </a:p>
          <a:p>
            <a:r>
              <a:rPr lang="pl-PL" dirty="0" smtClean="0"/>
              <a:t>w krajach strefy A (Europa łącznie z Cyprem, całą Rosją i Izraelem) do trzeciego dnia roboczego po dniu nadania (D+3),</a:t>
            </a:r>
          </a:p>
          <a:p>
            <a:r>
              <a:rPr lang="pl-PL" dirty="0" smtClean="0"/>
              <a:t>w krajach strefy B (Ameryka Północna, Afryka), C (Ameryka Południowa, Środkowa i Azja), D (Australia i Oceania) do piątego dnia roboczego po dniu nadania (D+5).</a:t>
            </a:r>
          </a:p>
          <a:p>
            <a:r>
              <a:rPr lang="pl-PL" dirty="0" smtClean="0"/>
              <a:t>Przesyłki nadane po godzinie 15.00  traktowane są  jako nadane w dniu następnym.</a:t>
            </a:r>
          </a:p>
          <a:p>
            <a:r>
              <a:rPr lang="pl-PL" dirty="0" smtClean="0"/>
              <a:t>W przypadku krajów Unii Europejskiej obowiązuje określony w Dyrektywie Unii Europejskiej standard doręczenia 85% przesyłek najszybszej kategorii (priorytet) w ciągu trzech dni roboczych (D+3) oraz doręczenia 97% przesyłek w ciągu pięciu dni roboczych (D+5).</a:t>
            </a:r>
          </a:p>
          <a:p>
            <a:r>
              <a:rPr lang="pl-PL" dirty="0" smtClean="0"/>
              <a:t>W przypadku pozostałych krajów obowiązuje określony przez Światowy Związek Pocztowy standard doręczenia 80% przesyłek najszybszej kategorii (priorytet) w ciągu pięciu dni roboczych (D+5).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Ekonomiczne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 ma możliwości wysyłki listu w formie ekonomicznej.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Adresowanie listu</a:t>
            </a:r>
            <a:endParaRPr lang="pl-PL" dirty="0"/>
          </a:p>
        </p:txBody>
      </p:sp>
      <p:pic>
        <p:nvPicPr>
          <p:cNvPr id="4" name="Symbol zastępczy zawartości 3" descr="list zag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495" y="1600200"/>
            <a:ext cx="5837010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Ważne!!!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przypadku przesyłek zawierających towary wysyłane do krajów spoza Unii Europejskiej, należy wypełnić i nalepić deklarację celną CN 22 lub dołączyć deklarację celną CN 23.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 wartościowy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Decydując się na wysyłkę ważnych dokumentów, banknotów czy cennych przedmiotów, możesz skorzystać z usługi list wartościowy. Maksymalna zadeklarowana wartość przesyłki uzależniona jest od kraju przeznaczenia.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 wartościowy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Zawartość</a:t>
            </a:r>
          </a:p>
          <a:p>
            <a:r>
              <a:rPr lang="pl-PL" dirty="0" smtClean="0"/>
              <a:t>Ważne dokumenty, banknoty, papiery wartościowe lub przedmioty wartościowe.</a:t>
            </a:r>
          </a:p>
          <a:p>
            <a:r>
              <a:rPr lang="pl-PL" dirty="0" smtClean="0"/>
              <a:t>Maksymalna zadeklarowana wartość  4000 SDR (DTS). </a:t>
            </a:r>
          </a:p>
          <a:p>
            <a:r>
              <a:rPr lang="pl-PL" b="1" dirty="0" smtClean="0"/>
              <a:t>Usługi dodatkowe</a:t>
            </a:r>
          </a:p>
          <a:p>
            <a:r>
              <a:rPr lang="pl-PL" dirty="0" smtClean="0"/>
              <a:t>Potwierdzenie odbioru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Potwierdzenia nadania LW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5" name="Symbol zastępczy zawartości 4" descr="pot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428736"/>
            <a:ext cx="6000792" cy="514353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Karta do LW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 listu LW wypisuję się kartę wartościową (wyszczególnienie wysyłki oraz wartość)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Przesyłka dla osób niewidzących i niedowidzących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tego typu zagraniczna przesyłka zawierać może druki, nagrania lub klisze odczytywane przez niewidzących lub niedowidzących. Każda taka przesyłka przyjmowana jest do wysyłki bezpłatnie</a:t>
            </a:r>
          </a:p>
          <a:p>
            <a:r>
              <a:rPr lang="pt-BR" b="1" dirty="0" smtClean="0"/>
              <a:t>Masa:</a:t>
            </a:r>
            <a:endParaRPr lang="pt-BR" dirty="0" smtClean="0"/>
          </a:p>
          <a:p>
            <a:r>
              <a:rPr lang="pt-BR" dirty="0" smtClean="0"/>
              <a:t>do 7 000 g</a:t>
            </a:r>
          </a:p>
          <a:p>
            <a:r>
              <a:rPr lang="pl-PL" dirty="0" smtClean="0"/>
              <a:t>Usługi dodatkowe – potwierdzenie odbioru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 1 stycznia należy do przesyłki dla osób niewidzących i niedowidzących wysyłaną do krajów spoza Unii Europejskiej dołączyć deklarację celną na druku CN22 wypełnioną w języku oraz w ilości podanej ilości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Przesyłki w obrocie zagranicznym </a:t>
            </a:r>
            <a:endParaRPr lang="pl-PL" dirty="0"/>
          </a:p>
        </p:txBody>
      </p:sp>
      <p:pic>
        <p:nvPicPr>
          <p:cNvPr id="4" name="Symbol zastępczy zawartości 3" descr="droga list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5" y="1707356"/>
            <a:ext cx="6419850" cy="431165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786478"/>
          </a:xfrm>
        </p:spPr>
        <p:txBody>
          <a:bodyPr>
            <a:normAutofit fontScale="62500" lnSpcReduction="20000"/>
          </a:bodyPr>
          <a:lstStyle/>
          <a:p>
            <a:r>
              <a:rPr lang="pl-PL" b="1" dirty="0" smtClean="0"/>
              <a:t>Wymiary</a:t>
            </a:r>
          </a:p>
          <a:p>
            <a:r>
              <a:rPr lang="pl-PL" dirty="0" smtClean="0"/>
              <a:t>Wymiary przesyłek standardowych:</a:t>
            </a:r>
          </a:p>
          <a:p>
            <a:r>
              <a:rPr lang="pl-PL" dirty="0" smtClean="0"/>
              <a:t>MAKSIMUM  – suma długości, szerokości i wysokości 900 mm, przy czym największy z tych wymiarów (długość) nie może przekroczyć 600 mm,</a:t>
            </a:r>
          </a:p>
          <a:p>
            <a:r>
              <a:rPr lang="pl-PL" dirty="0" smtClean="0"/>
              <a:t>MINIMUM  – wymiary strony adresowej nie mogą być mniejsze niż 90 x 140 </a:t>
            </a:r>
            <a:r>
              <a:rPr lang="pl-PL" dirty="0" err="1" smtClean="0"/>
              <a:t>mm</a:t>
            </a:r>
            <a:r>
              <a:rPr lang="pl-PL" dirty="0" smtClean="0"/>
              <a:t>.</a:t>
            </a:r>
          </a:p>
          <a:p>
            <a:r>
              <a:rPr lang="pl-PL" dirty="0" smtClean="0"/>
              <a:t> </a:t>
            </a:r>
          </a:p>
          <a:p>
            <a:r>
              <a:rPr lang="pl-PL" dirty="0" smtClean="0"/>
              <a:t>Wymiary przesyłek nadanych w formie rulonu wynoszą:</a:t>
            </a:r>
          </a:p>
          <a:p>
            <a:r>
              <a:rPr lang="pl-PL" dirty="0" smtClean="0"/>
              <a:t>MAKSIMUM  – suma długości plus podwójna średnica 1040 mm, przy czym największy wymiar (długość) nie może przekroczyć 900 mm,</a:t>
            </a:r>
          </a:p>
          <a:p>
            <a:r>
              <a:rPr lang="pl-PL" dirty="0" smtClean="0"/>
              <a:t>MINIMUM  – suma długości plus podwójna średnica 170 mm, przy czym największy wymiar (długość) nie może być mniejszy niż 100 </a:t>
            </a:r>
            <a:r>
              <a:rPr lang="pl-PL" dirty="0" err="1" smtClean="0"/>
              <a:t>mm</a:t>
            </a:r>
            <a:r>
              <a:rPr lang="pl-PL" dirty="0" smtClean="0"/>
              <a:t>.</a:t>
            </a:r>
          </a:p>
          <a:p>
            <a:r>
              <a:rPr lang="pl-PL" i="1" dirty="0" smtClean="0"/>
              <a:t>Wszystkie wymiary przyjmuje się z tolerancją +/-2 </a:t>
            </a:r>
            <a:r>
              <a:rPr lang="pl-PL" i="1" dirty="0" err="1" smtClean="0"/>
              <a:t>mm</a:t>
            </a:r>
            <a:r>
              <a:rPr lang="pl-PL" i="1" dirty="0" smtClean="0"/>
              <a:t>.</a:t>
            </a:r>
            <a:endParaRPr lang="pl-PL" dirty="0" smtClean="0"/>
          </a:p>
          <a:p>
            <a:r>
              <a:rPr lang="pl-PL" dirty="0" smtClean="0"/>
              <a:t> </a:t>
            </a:r>
          </a:p>
          <a:p>
            <a:r>
              <a:rPr lang="pl-PL" b="1" dirty="0" smtClean="0"/>
              <a:t>Masa:</a:t>
            </a:r>
            <a:endParaRPr lang="pl-PL" dirty="0" smtClean="0"/>
          </a:p>
          <a:p>
            <a:r>
              <a:rPr lang="pl-PL" dirty="0" smtClean="0"/>
              <a:t>do 7 000 g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Terminy doręczenia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Priorytet:</a:t>
            </a:r>
            <a:endParaRPr lang="pl-PL" dirty="0" smtClean="0"/>
          </a:p>
          <a:p>
            <a:r>
              <a:rPr lang="pl-PL" dirty="0" smtClean="0"/>
              <a:t>w krajach strefy A (Europa łącznie z Cyprem, całą Rosją i Izraelem) do trzeciego dnia roboczego po dniu nadania (D+3),</a:t>
            </a:r>
          </a:p>
          <a:p>
            <a:r>
              <a:rPr lang="pl-PL" dirty="0" smtClean="0"/>
              <a:t>w krajach strefy B (Ameryka Północna, Afryka), C (Ameryka Południowa, Środkowa i Azja), D (Australia i Oceania) do piątego dnia roboczego po dniu nadania (D+5).</a:t>
            </a:r>
          </a:p>
          <a:p>
            <a:r>
              <a:rPr lang="pl-PL" dirty="0" smtClean="0"/>
              <a:t>Przesyłki nadane po godzinie 15.00  traktowane są  jako nadane w dniu następnym.</a:t>
            </a:r>
          </a:p>
          <a:p>
            <a:r>
              <a:rPr lang="pl-PL" dirty="0" smtClean="0"/>
              <a:t>W przypadku krajów Unii Europejskiej obowiązuje określony w Dyrektywie Unii Europejskiej standard doręczenia 85% przesyłek najszybszej kategorii (priorytet) w ciągu trzech dni roboczych (D+3) oraz doręczenia 97% przesyłek w ciągu pięciu dni roboczych (D+5).</a:t>
            </a:r>
          </a:p>
          <a:p>
            <a:r>
              <a:rPr lang="pl-PL" dirty="0" smtClean="0"/>
              <a:t>W przypadku pozostałych krajów obowiązuje określony przez Światowy Związek Pocztowy standard doręczenia 80% przesyłek najszybszej kategorii (priorytet) w ciągu pięciu dni roboczych (D+5).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Worek 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Umożliwia przesłanie  do jednego odbiorcy  za granicą większej liczby przesyłek niepodlegających opłatom celnym (np. czasopisma, książki, płyty czy próbki handlowe). To bardzo wygodne rozwiązanie z uwagi na jednorazową wysyłkę większej ilości materiałów, gdzie odbiorca otrzyma jedną zbiorczą przesyłkę.</a:t>
            </a:r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W worku M możesz wysłać:</a:t>
            </a:r>
          </a:p>
          <a:p>
            <a:r>
              <a:rPr lang="pl-PL" dirty="0" smtClean="0"/>
              <a:t>Dzienniki, czasopisma, książki i podobne dokumenty drukowane,</a:t>
            </a:r>
          </a:p>
          <a:p>
            <a:r>
              <a:rPr lang="pl-PL" dirty="0" smtClean="0"/>
              <a:t>Płyty, taśmy magnetofonowe, kasety, próbki handlowe wysyłane przez producentów i dystrybutorów, inne artykuły handlowe, które nie podlegają opłatom celnym lub materiały informacyjne, które nie mogą być odsprzedawane,</a:t>
            </a:r>
          </a:p>
          <a:p>
            <a:r>
              <a:rPr lang="pl-PL" dirty="0" smtClean="0"/>
              <a:t>Przedmioty mające związek z drukami, z którymi są wysyłane powinny zostać przytwierdzone lub złączone w inny sposób z drukami, którym towarzyszą. Masa każdej przesyłki zawierającej przedmioty złączone z drukami nie powinna przekraczać 2000 g.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Wymiary i masa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pl-PL" b="1" dirty="0" smtClean="0"/>
          </a:p>
          <a:p>
            <a:r>
              <a:rPr lang="pl-PL" b="1" dirty="0" smtClean="0"/>
              <a:t>Wymiary</a:t>
            </a:r>
            <a:endParaRPr lang="pl-PL" dirty="0" smtClean="0"/>
          </a:p>
          <a:p>
            <a:r>
              <a:rPr lang="pl-PL" dirty="0" smtClean="0"/>
              <a:t>Dedykowany worek zbiorczy. W worku M każdy włożony pakiet druków powinien być zaopatrzony w adres adresata. Worek M powinien posiadać chorągiewkę adresową dostarczoną przez nadawcę, zawierająca wszystkie informacje o adresacie. Chorągiewka ta, o wymiarach nie mniejszych niż 90×140 mm z tolerancją 2 mm, powinna być sztywna (np. wykonana z dość sztywnego płótna, grubego kartonu, tworzywa sztucznego, pergaminu lub papieru naklejonego na deseczkę) oraz powinna posiadać rozwiązanie umożliwiające przywiązanie jej do worka. Na chorągiewce adresowej worka M zaznacza się uiszczenie całej opłaty za worek.</a:t>
            </a:r>
          </a:p>
          <a:p>
            <a:r>
              <a:rPr lang="pl-PL" b="1" dirty="0" smtClean="0"/>
              <a:t>Masa</a:t>
            </a:r>
            <a:endParaRPr lang="pl-PL" dirty="0" smtClean="0"/>
          </a:p>
          <a:p>
            <a:r>
              <a:rPr lang="pl-PL" dirty="0" smtClean="0"/>
              <a:t>Do 30 000 g, z wyjątkiem: Kazachstanu, Uzbekistanu, Korei Północnej (Koreańskiej Republiki Ludowo-Demokratycznej) i Wielkiej Brytanii gdzie maksymalna masa wynosi 20 000 g.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przypadku przesyłek wysyłane do krajów spoza Unii Europejskiej, należy wypełnić i nalepić deklarację celną CN 22 lub dołączyć deklarację celną CN 23.</a:t>
            </a:r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Terminy doręczenia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Priorytet:</a:t>
            </a:r>
            <a:endParaRPr lang="pl-PL" dirty="0" smtClean="0"/>
          </a:p>
          <a:p>
            <a:r>
              <a:rPr lang="pl-PL" dirty="0" smtClean="0"/>
              <a:t>w krajach strefy A (Europa łącznie z Cyprem, całą Rosją i Izraelem) do trzeciego dnia roboczego po dniu nadania (D+3),</a:t>
            </a:r>
          </a:p>
          <a:p>
            <a:r>
              <a:rPr lang="pl-PL" dirty="0" smtClean="0"/>
              <a:t>w krajach strefy B (Ameryka Północna, Afryka), C (Ameryka Południowa, Środkowa i Azja), D (Australia i Oceania) do piątego dnia roboczego po dniu nadania (D+5).</a:t>
            </a:r>
          </a:p>
          <a:p>
            <a:r>
              <a:rPr lang="pl-PL" dirty="0" smtClean="0"/>
              <a:t>Przesyłki nadane po godzinie 15.00  traktowane są  jako nadane w dniu następnym.</a:t>
            </a:r>
          </a:p>
          <a:p>
            <a:r>
              <a:rPr lang="pl-PL" dirty="0" smtClean="0"/>
              <a:t>W przypadku krajów Unii Europejskiej obowiązuje określony w Dyrektywie Unii Europejskiej standard doręczenia 85% przesyłek najszybszej kategorii (priorytet) w ciągu trzech dni roboczych (D+3) oraz doręczenia 97% przesyłek w ciągu pięciu dni roboczych (D+5).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Worek M polecony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b="1" dirty="0" smtClean="0"/>
              <a:t>W przypadku poleconego worka M:</a:t>
            </a:r>
            <a:endParaRPr lang="pl-PL" dirty="0" smtClean="0"/>
          </a:p>
          <a:p>
            <a:r>
              <a:rPr lang="pl-PL" dirty="0" smtClean="0"/>
              <a:t>Podane poniżej terminy doręczenia przesyłek są terminami przewidywanymi (D – oznacza dzień nadania przesyłki, n – oznacza liczbę dni roboczych między dniem nadania a doręczenia).</a:t>
            </a:r>
          </a:p>
          <a:p>
            <a:r>
              <a:rPr lang="pl-PL" b="1" dirty="0" smtClean="0"/>
              <a:t>Priorytet:</a:t>
            </a:r>
            <a:endParaRPr lang="pl-PL" dirty="0" smtClean="0"/>
          </a:p>
          <a:p>
            <a:r>
              <a:rPr lang="pl-PL" dirty="0" smtClean="0"/>
              <a:t>w krajach strefy A (Europa łącznie z Cyprem, całą Rosją i Izraelem) do trzeciego dnia roboczego po dniu nadania (D+3),</a:t>
            </a:r>
          </a:p>
          <a:p>
            <a:r>
              <a:rPr lang="pl-PL" dirty="0" smtClean="0"/>
              <a:t>w krajach strefy B (Ameryka Północna, Afryka), C (Ameryka Południowa, Środkowa i Azja), D (Australia i Oceania) do piątego dnia roboczego po dniu nadania (D+5).</a:t>
            </a:r>
          </a:p>
          <a:p>
            <a:r>
              <a:rPr lang="pl-PL" dirty="0" smtClean="0"/>
              <a:t>Przesyłki nadane po godzinie 15.00  traktowane są  jako nadane w dniu następnym.</a:t>
            </a:r>
          </a:p>
          <a:p>
            <a:r>
              <a:rPr lang="pl-PL" dirty="0" smtClean="0"/>
              <a:t>W przypadku krajów Unii Europejskiej obowiązuje określony w Dyrektywie Unii Europejskiej standard doręczenia 85% przesyłek najszybszej kategorii (priorytet) w ciągu trzech dni roboczych (D+3) oraz doręczenia 97% przesyłek w ciągu pięciu dni roboczych (D+5).</a:t>
            </a:r>
          </a:p>
          <a:p>
            <a:r>
              <a:rPr lang="pl-PL" dirty="0" smtClean="0"/>
              <a:t>W przypadku pozostałych krajów obowiązuje określony przez Światowy Związek Pocztowy standard doręczenia 80% przesyłek najszybszej kategorii (priorytet) w ciągu pięciu dni roboczych (D+5).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Global Ekspres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Usługa przeznaczona do szybkiego przesyłania drobnych rzeczy, dokumentów i korespondencji do wybranych krajów zgodnie z Wykazem krajów. Przy czym zwykła wartość wysyłanych materiałów i towarów nie może przekroczyć 50 zł. W przypadku przesyłek z zawartością towarów wysyłanych do krajów spoza Unii Europejskiej, należy wypełnić i nalepić deklarację celną CN 22 lub dołączyć deklarację celną CN 23.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Deklaracja celna 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CN22</a:t>
            </a:r>
            <a:endParaRPr lang="pl-PL" dirty="0"/>
          </a:p>
        </p:txBody>
      </p:sp>
      <p:pic>
        <p:nvPicPr>
          <p:cNvPr id="8" name="Symbol zastępczy zawartości 7" descr="deklaracja cn2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2270" y="2250853"/>
            <a:ext cx="2670048" cy="3799332"/>
          </a:xfrm>
        </p:spPr>
      </p:pic>
      <p:sp>
        <p:nvSpPr>
          <p:cNvPr id="6" name="Symbol zastępczy teks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CN23</a:t>
            </a:r>
            <a:endParaRPr lang="pl-PL" dirty="0"/>
          </a:p>
        </p:txBody>
      </p:sp>
      <p:pic>
        <p:nvPicPr>
          <p:cNvPr id="9" name="Symbol zastępczy zawartości 8" descr="deklaracja_celna_cn_23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07558"/>
            <a:ext cx="4041775" cy="308592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 doręczenia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Termin doręczenia przesyłki zawarty jest w Wykazie krajów lub terytoriów oraz przewidywanych czasów realizacji usługi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Cennik</a:t>
            </a:r>
            <a:endParaRPr lang="pl-PL" dirty="0"/>
          </a:p>
        </p:txBody>
      </p:sp>
      <p:pic>
        <p:nvPicPr>
          <p:cNvPr id="4" name="Symbol zastępczy zawartości 3" descr="cennik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571612"/>
            <a:ext cx="6858048" cy="400052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Nadając przesyłkę Global Ekspres wypełnia się druk potwierdzenia nadania jak przy liście poleconym. </a:t>
            </a:r>
          </a:p>
          <a:p>
            <a:r>
              <a:rPr lang="pl-PL" dirty="0" smtClean="0"/>
              <a:t>Przesyłka GE jest przesyłką rejestrowaną.</a:t>
            </a:r>
          </a:p>
          <a:p>
            <a:r>
              <a:rPr lang="pl-PL" dirty="0" smtClean="0"/>
              <a:t>Istnieje możliwość śledzenia przesyłki w systemie Poczty Polskiej.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Wymiary i waga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l-PL" b="1" smtClean="0"/>
              <a:t>	Wymiary </a:t>
            </a:r>
            <a:r>
              <a:rPr lang="pl-PL" b="1" dirty="0"/>
              <a:t>i masa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Wymiary przesyłek standardowych:</a:t>
            </a:r>
          </a:p>
          <a:p>
            <a:r>
              <a:rPr lang="pl-PL" dirty="0" smtClean="0"/>
              <a:t>MAKSIMUM  – suma długości, szerokości i wysokości nie może być większa niż 900 mm, przy czym największy z tych wymiarów (długość) nie może przekroczyć 600 mm,</a:t>
            </a:r>
          </a:p>
          <a:p>
            <a:r>
              <a:rPr lang="pl-PL" dirty="0" smtClean="0"/>
              <a:t>MINIMUM  – wymiary strony adresowej nie mogą być mniejsze niż 90 x 140 </a:t>
            </a:r>
            <a:r>
              <a:rPr lang="pl-PL" dirty="0" err="1" smtClean="0"/>
              <a:t>mm</a:t>
            </a:r>
            <a:r>
              <a:rPr lang="pl-PL" dirty="0" smtClean="0"/>
              <a:t>.</a:t>
            </a:r>
          </a:p>
          <a:p>
            <a:pPr>
              <a:buNone/>
            </a:pPr>
            <a:r>
              <a:rPr lang="pl-PL" dirty="0" smtClean="0"/>
              <a:t>	Wymiary przesyłek nadanych w formie rulon:</a:t>
            </a:r>
          </a:p>
          <a:p>
            <a:r>
              <a:rPr lang="pl-PL" dirty="0" smtClean="0"/>
              <a:t>MAKSIMUM  – suma długości i podwójnej średnicy nie może być większa niż 1040 mm, przy czym największy wymiar (długość) nie może przekroczyć 900 mm,</a:t>
            </a:r>
          </a:p>
          <a:p>
            <a:r>
              <a:rPr lang="pl-PL" dirty="0" smtClean="0"/>
              <a:t>MINIMUM  – suma długości i podwójnej średnicy 170mm, przy czym największy wymiar (długość) nie może być mniejszy niż 100 </a:t>
            </a:r>
            <a:r>
              <a:rPr lang="pl-PL" dirty="0" err="1" smtClean="0"/>
              <a:t>mm</a:t>
            </a:r>
            <a:r>
              <a:rPr lang="pl-PL" dirty="0" smtClean="0"/>
              <a:t>.</a:t>
            </a:r>
          </a:p>
          <a:p>
            <a:pPr>
              <a:buNone/>
            </a:pPr>
            <a:r>
              <a:rPr lang="pl-PL" i="1" dirty="0" smtClean="0"/>
              <a:t>	Wszystkie wymiary przyjmuje się z tolerancją +/-2 </a:t>
            </a:r>
            <a:r>
              <a:rPr lang="pl-PL" i="1" dirty="0" err="1" smtClean="0"/>
              <a:t>mm</a:t>
            </a:r>
            <a:r>
              <a:rPr lang="pl-PL" i="1" dirty="0" smtClean="0"/>
              <a:t>.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 </a:t>
            </a:r>
          </a:p>
          <a:p>
            <a:pPr>
              <a:buNone/>
            </a:pPr>
            <a:r>
              <a:rPr lang="pl-PL" b="1" dirty="0" smtClean="0"/>
              <a:t>	Masa:</a:t>
            </a:r>
            <a:endParaRPr lang="pl-PL" dirty="0" smtClean="0"/>
          </a:p>
          <a:p>
            <a:r>
              <a:rPr lang="pl-PL" dirty="0" smtClean="0"/>
              <a:t>do 2000 g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List zwykły , kartka pocztowa, list polecony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List zwykły – korespondencja w zaadresowanej kopercie</a:t>
            </a:r>
          </a:p>
          <a:p>
            <a:r>
              <a:rPr lang="pl-PL" dirty="0" smtClean="0"/>
              <a:t>Kartka pocztowa typu widokówka , kartka z życzeniami</a:t>
            </a:r>
          </a:p>
          <a:p>
            <a:r>
              <a:rPr lang="pl-PL" dirty="0" smtClean="0"/>
              <a:t>List polecony – korespondencja, przesyłka  rejestrowana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751</Words>
  <Application>Microsoft Office PowerPoint</Application>
  <PresentationFormat>Pokaz na ekranie (4:3)</PresentationFormat>
  <Paragraphs>110</Paragraphs>
  <Slides>27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Motyw pakietu Office</vt:lpstr>
      <vt:lpstr>Przesyłka Pocztex </vt:lpstr>
      <vt:lpstr>Przesyłki w obrocie zagranicznym </vt:lpstr>
      <vt:lpstr>Global Ekspres</vt:lpstr>
      <vt:lpstr>Deklaracja celna </vt:lpstr>
      <vt:lpstr>Termin doręczenia </vt:lpstr>
      <vt:lpstr>Cennik</vt:lpstr>
      <vt:lpstr>Nadanie</vt:lpstr>
      <vt:lpstr>Wymiary i waga</vt:lpstr>
      <vt:lpstr>List zwykły , kartka pocztowa, list polecony </vt:lpstr>
      <vt:lpstr>Termin doręczenia</vt:lpstr>
      <vt:lpstr>Ekonomiczne</vt:lpstr>
      <vt:lpstr>Adresowanie listu</vt:lpstr>
      <vt:lpstr>Ważne!!! </vt:lpstr>
      <vt:lpstr>List wartościowy </vt:lpstr>
      <vt:lpstr>List wartościowy</vt:lpstr>
      <vt:lpstr>Potwierdzenia nadania LW </vt:lpstr>
      <vt:lpstr>Karta do LW</vt:lpstr>
      <vt:lpstr>Przesyłka dla osób niewidzących i niedowidzących</vt:lpstr>
      <vt:lpstr>Slajd 19</vt:lpstr>
      <vt:lpstr>Slajd 20</vt:lpstr>
      <vt:lpstr>Terminy doręczenia</vt:lpstr>
      <vt:lpstr>Worek M</vt:lpstr>
      <vt:lpstr>Slajd 23</vt:lpstr>
      <vt:lpstr>Wymiary i masa</vt:lpstr>
      <vt:lpstr>Slajd 25</vt:lpstr>
      <vt:lpstr>Terminy doręczenia</vt:lpstr>
      <vt:lpstr>Worek M polecony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Przesyłka Pocztex</dc:title>
  <dc:creator>Marek</dc:creator>
  <cp:lastModifiedBy>Marek</cp:lastModifiedBy>
  <cp:revision>31</cp:revision>
  <dcterms:created xsi:type="dcterms:W3CDTF">2021-02-12T17:16:49Z</dcterms:created>
  <dcterms:modified xsi:type="dcterms:W3CDTF">2021-02-15T17:34:54Z</dcterms:modified>
</cp:coreProperties>
</file>