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FE89-A1CE-4D61-9F08-6EBC1280EFDB}" type="datetimeFigureOut">
              <a:rPr lang="pl-PL" smtClean="0"/>
              <a:t>29.04.2021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56F-895F-437B-AD75-135C60C91FF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FE89-A1CE-4D61-9F08-6EBC1280EFDB}" type="datetimeFigureOut">
              <a:rPr lang="pl-PL" smtClean="0"/>
              <a:t>29.04.2021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56F-895F-437B-AD75-135C60C91FF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FE89-A1CE-4D61-9F08-6EBC1280EFDB}" type="datetimeFigureOut">
              <a:rPr lang="pl-PL" smtClean="0"/>
              <a:t>29.04.2021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56F-895F-437B-AD75-135C60C91FF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FE89-A1CE-4D61-9F08-6EBC1280EFDB}" type="datetimeFigureOut">
              <a:rPr lang="pl-PL" smtClean="0"/>
              <a:t>29.04.2021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56F-895F-437B-AD75-135C60C91FF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FE89-A1CE-4D61-9F08-6EBC1280EFDB}" type="datetimeFigureOut">
              <a:rPr lang="pl-PL" smtClean="0"/>
              <a:t>29.04.2021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56F-895F-437B-AD75-135C60C91FF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FE89-A1CE-4D61-9F08-6EBC1280EFDB}" type="datetimeFigureOut">
              <a:rPr lang="pl-PL" smtClean="0"/>
              <a:t>29.04.2021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56F-895F-437B-AD75-135C60C91FF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FE89-A1CE-4D61-9F08-6EBC1280EFDB}" type="datetimeFigureOut">
              <a:rPr lang="pl-PL" smtClean="0"/>
              <a:t>29.04.2021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56F-895F-437B-AD75-135C60C91FF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FE89-A1CE-4D61-9F08-6EBC1280EFDB}" type="datetimeFigureOut">
              <a:rPr lang="pl-PL" smtClean="0"/>
              <a:t>29.04.2021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56F-895F-437B-AD75-135C60C91FF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FE89-A1CE-4D61-9F08-6EBC1280EFDB}" type="datetimeFigureOut">
              <a:rPr lang="pl-PL" smtClean="0"/>
              <a:t>29.04.2021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56F-895F-437B-AD75-135C60C91FF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FE89-A1CE-4D61-9F08-6EBC1280EFDB}" type="datetimeFigureOut">
              <a:rPr lang="pl-PL" smtClean="0"/>
              <a:t>29.04.2021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56F-895F-437B-AD75-135C60C91FF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FE89-A1CE-4D61-9F08-6EBC1280EFDB}" type="datetimeFigureOut">
              <a:rPr lang="pl-PL" smtClean="0"/>
              <a:t>29.04.2021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56F-895F-437B-AD75-135C60C91FF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AFE89-A1CE-4D61-9F08-6EBC1280EFDB}" type="datetimeFigureOut">
              <a:rPr lang="pl-PL" smtClean="0"/>
              <a:t>29.04.2021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D056F-895F-437B-AD75-135C60C91FFA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Przekazy Pocztowe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Poczta Polska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DORĘCZANIE PRZEKAZÓW POCZTOWYCH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l-PL" dirty="0" smtClean="0"/>
              <a:t>	Kwotę </a:t>
            </a:r>
            <a:r>
              <a:rPr lang="pl-PL" dirty="0"/>
              <a:t>przekazu pocztowego wypłaca się po uprzednim</a:t>
            </a:r>
            <a:r>
              <a:rPr lang="pl-PL" dirty="0" smtClean="0"/>
              <a:t>:</a:t>
            </a:r>
          </a:p>
          <a:p>
            <a:r>
              <a:rPr lang="pl-PL" dirty="0"/>
              <a:t>ustaleniu przez pracownika Poczty Polskiej S.A. osoby uprawnionej do </a:t>
            </a:r>
            <a:r>
              <a:rPr lang="pl-PL" dirty="0" smtClean="0"/>
              <a:t>odbioru</a:t>
            </a:r>
          </a:p>
          <a:p>
            <a:r>
              <a:rPr lang="pl-PL" dirty="0"/>
              <a:t>sprawdzeniu tożsamości odbiorcy, o ile nie jest znany osobiście pracownikowi Poczty Polskiej S.A</a:t>
            </a:r>
            <a:r>
              <a:rPr lang="pl-PL" dirty="0" smtClean="0"/>
              <a:t>.</a:t>
            </a:r>
          </a:p>
          <a:p>
            <a:r>
              <a:rPr lang="pl-PL" dirty="0"/>
              <a:t>uiszczeniu przez odbiorcę opłat ciążących na przekazie </a:t>
            </a:r>
            <a:r>
              <a:rPr lang="pl-PL" dirty="0" smtClean="0"/>
              <a:t>pocztowym</a:t>
            </a:r>
          </a:p>
          <a:p>
            <a:r>
              <a:rPr lang="pl-PL" dirty="0"/>
              <a:t>pokwitowaniu przez odbiorcę otrzymania kwoty przekazu pocztowego na odpowiednim dokumencie odbioru, a jeśli przekaz pocztowy nadany jest za potwierdzeniem odbioru </a:t>
            </a:r>
            <a:r>
              <a:rPr lang="pl-PL" dirty="0" smtClean="0"/>
              <a:t>– również </a:t>
            </a:r>
            <a:r>
              <a:rPr lang="pl-PL" dirty="0"/>
              <a:t>na formularzu tego potwierdzenia.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	W </a:t>
            </a:r>
            <a:r>
              <a:rPr lang="pl-PL" dirty="0"/>
              <a:t>placówce pocztowej wypłacane są kwoty przekazów pocztowych</a:t>
            </a:r>
            <a:r>
              <a:rPr lang="pl-PL" dirty="0" smtClean="0"/>
              <a:t>:</a:t>
            </a:r>
          </a:p>
          <a:p>
            <a:pPr>
              <a:buNone/>
            </a:pPr>
            <a:r>
              <a:rPr lang="pl-PL" dirty="0" smtClean="0"/>
              <a:t>1)awizowanych,</a:t>
            </a:r>
          </a:p>
          <a:p>
            <a:pPr>
              <a:buNone/>
            </a:pPr>
            <a:r>
              <a:rPr lang="pl-PL" dirty="0" smtClean="0"/>
              <a:t>2)nadanych </a:t>
            </a:r>
            <a:r>
              <a:rPr lang="pl-PL" dirty="0"/>
              <a:t>na skrytkę pocztową</a:t>
            </a:r>
            <a:r>
              <a:rPr lang="pl-PL" dirty="0" smtClean="0"/>
              <a:t>,</a:t>
            </a:r>
          </a:p>
          <a:p>
            <a:pPr>
              <a:buNone/>
            </a:pPr>
            <a:r>
              <a:rPr lang="pl-PL" dirty="0" smtClean="0"/>
              <a:t>3)nadanych </a:t>
            </a:r>
            <a:r>
              <a:rPr lang="pl-PL" dirty="0"/>
              <a:t>na poste restante.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Awizacja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jeżeli </a:t>
            </a:r>
            <a:r>
              <a:rPr lang="pl-PL" dirty="0"/>
              <a:t>odbiorca nie zgłosi się po odbiór przekazu pocztowego, placówka pocztowa, w której przekaz pocztowy jest dostępny przekazuje, w siódmym dniu roboczym licząc od dnia następnego po pozostawieniu pierwszego zawiadomienia, powtórne zawiadomienie o możliwości jego odbioru.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l-PL" dirty="0" smtClean="0"/>
              <a:t>	Termin odbioru przekazu pocztowego wypłacanego na terenie Polski wynosi 14 dni roboczych licząc od dnia następnego po dniu:</a:t>
            </a:r>
          </a:p>
          <a:p>
            <a:r>
              <a:rPr lang="pl-PL" dirty="0" smtClean="0"/>
              <a:t>1)pozostawienia zawiadomienia, o którym mowa w § 20 ust. 2 i § 21 ust. 1.</a:t>
            </a:r>
          </a:p>
          <a:p>
            <a:r>
              <a:rPr lang="pl-PL" dirty="0" smtClean="0"/>
              <a:t>2)nadejścia przekazu pocztowego do placówki oddawczej – dla przekazów pocztowych nadanych na poste restante</a:t>
            </a:r>
          </a:p>
          <a:p>
            <a:r>
              <a:rPr lang="pl-PL" dirty="0" smtClean="0"/>
              <a:t>Przekaz niepodjęty w terminie zwracany jest do nadawcy</a:t>
            </a:r>
          </a:p>
          <a:p>
            <a:r>
              <a:rPr lang="pl-PL" dirty="0"/>
              <a:t>Przekaz pocztowy, którego nie można </a:t>
            </a:r>
            <a:r>
              <a:rPr lang="pl-PL" dirty="0" err="1"/>
              <a:t>doręczyćadresatowi</a:t>
            </a:r>
            <a:r>
              <a:rPr lang="pl-PL" dirty="0"/>
              <a:t> ani </a:t>
            </a:r>
            <a:r>
              <a:rPr lang="pl-PL" dirty="0" err="1"/>
              <a:t>zwrócićnadawcy</a:t>
            </a:r>
            <a:r>
              <a:rPr lang="pl-PL" dirty="0"/>
              <a:t> traktowany jest, jako </a:t>
            </a:r>
            <a:r>
              <a:rPr lang="pl-PL" dirty="0" err="1"/>
              <a:t>niedoręczalny</a:t>
            </a: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Nadawca, po wniesieniu opłaty określonej w </a:t>
            </a:r>
            <a:r>
              <a:rPr lang="pl-PL" dirty="0" err="1"/>
              <a:t>Cenniku,może</a:t>
            </a:r>
            <a:r>
              <a:rPr lang="pl-PL" dirty="0"/>
              <a:t> przed doręczeniem kwoty przekazu pocztowego odstąpić od umowy o świadczenie usługi przekaz pocztowy oraz żądać zmiany adresata przekazu lub jego adresu.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 lnSpcReduction="10000"/>
          </a:bodyPr>
          <a:lstStyle/>
          <a:p>
            <a:r>
              <a:rPr lang="pl-PL" dirty="0"/>
              <a:t>Poczta Polska S.A. ponosi odpowiedzialność z tytułu niewykonania lub nienależytego wykonania usługi przekaz pocztowy zgodnie z Regulaminem oraz powszechnie obowiązującymi </a:t>
            </a:r>
            <a:r>
              <a:rPr lang="pl-PL" dirty="0" smtClean="0"/>
              <a:t>przepisami prawa</a:t>
            </a:r>
          </a:p>
          <a:p>
            <a:r>
              <a:rPr lang="pl-PL" dirty="0"/>
              <a:t>Odszkodowanie za niewykonanie usługi przekaz pocztowy, o której mowa w ust. 1,stanowi pięciokrotność kwoty opłaty pobranej za jego </a:t>
            </a:r>
            <a:r>
              <a:rPr lang="pl-PL" dirty="0" smtClean="0"/>
              <a:t>nadanie, </a:t>
            </a:r>
            <a:r>
              <a:rPr lang="pl-PL" dirty="0"/>
              <a:t>zwrotowi podlega również </a:t>
            </a:r>
            <a:r>
              <a:rPr lang="pl-PL" dirty="0" err="1"/>
              <a:t>kwotapieniężna</a:t>
            </a:r>
            <a:r>
              <a:rPr lang="pl-PL" dirty="0"/>
              <a:t> określona w przekazie pocztowym oraz w całości opłata pobrana za nadanie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Reklamację w zakresie przekazów pocztowych w obrocie krajowym można </a:t>
            </a:r>
            <a:r>
              <a:rPr lang="pl-PL" dirty="0" smtClean="0"/>
              <a:t>zgłaszać w </a:t>
            </a:r>
            <a:r>
              <a:rPr lang="pl-PL" dirty="0"/>
              <a:t>każdej placówce pocztowej</a:t>
            </a:r>
            <a:r>
              <a:rPr lang="pl-PL" dirty="0" smtClean="0"/>
              <a:t>, nie </a:t>
            </a:r>
            <a:r>
              <a:rPr lang="pl-PL" dirty="0"/>
              <a:t>wcześniej niż po </a:t>
            </a:r>
            <a:r>
              <a:rPr lang="pl-PL" dirty="0" smtClean="0"/>
              <a:t>upływie 8 </a:t>
            </a:r>
            <a:r>
              <a:rPr lang="pl-PL" dirty="0"/>
              <a:t>dni roboczych licząc od dnia następnego po dniu nadania i nie później niż w ciągu 12 miesięcy od dnia nadania</a:t>
            </a:r>
            <a:r>
              <a:rPr lang="pl-PL" dirty="0" smtClean="0"/>
              <a:t>.</a:t>
            </a:r>
          </a:p>
          <a:p>
            <a:r>
              <a:rPr lang="pl-PL" dirty="0"/>
              <a:t>Reklamację w zakresie przekazów pocztowych w obrocie zagranicznym można zgłaszać w każdej placówce pocztowej, nie wcześniej niż po upływie 14 dni licząc od dnia następnego po terminie nadania i nie później niż w ciągu 6 miesięcy od dnia nadania.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Ekspres Pieniężny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EP nie podlega </a:t>
            </a:r>
            <a:r>
              <a:rPr lang="pl-PL" dirty="0" err="1"/>
              <a:t>dosyłaniu,tj</a:t>
            </a:r>
            <a:r>
              <a:rPr lang="pl-PL" dirty="0"/>
              <a:t>. wypłacie pod adresem wskazanym przez adresata, innym niż wskazany przez nadawcę</a:t>
            </a:r>
            <a:r>
              <a:rPr lang="pl-PL" dirty="0" smtClean="0"/>
              <a:t>.</a:t>
            </a:r>
          </a:p>
          <a:p>
            <a:r>
              <a:rPr lang="pl-PL" dirty="0"/>
              <a:t>Nadanie EP w placówce pocztowej następuje na podstawie zlecenia przekazanego przez nadawcę.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Nadawca EP, jako dowód nadania w placówce </a:t>
            </a:r>
            <a:r>
              <a:rPr lang="pl-PL" dirty="0" err="1"/>
              <a:t>pocztowej,otrzymuje</a:t>
            </a:r>
            <a:r>
              <a:rPr lang="pl-PL" dirty="0"/>
              <a:t> wydruk potwierdzenia nadania. Egzemplarz wydruku potwierdzenia nadania, na którym nadawca składa czytelny </a:t>
            </a:r>
            <a:r>
              <a:rPr lang="pl-PL" dirty="0" err="1"/>
              <a:t>podpis,pozostajew</a:t>
            </a:r>
            <a:r>
              <a:rPr lang="pl-PL" dirty="0"/>
              <a:t> placówce pocztowej. Złożenie podpisu jest równoznaczne z akceptacją treści EP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EP „na teraz” nie podlega awizowaniu</a:t>
            </a:r>
            <a:r>
              <a:rPr lang="pl-PL" dirty="0" smtClean="0"/>
              <a:t>.</a:t>
            </a:r>
          </a:p>
          <a:p>
            <a:r>
              <a:rPr lang="pl-PL" dirty="0"/>
              <a:t>EP „na jutro” ze wskazaniem poste restante jest wypłacany w placówce pocztowej wyłącznie adresatowi.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Przekaz pocztowy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Należą do usług o charakterze powszechnym i polegają na poleceniu nadawcy wypłaty adresatowi określonej kwoty pieniężnej .</a:t>
            </a:r>
          </a:p>
          <a:p>
            <a:r>
              <a:rPr lang="pl-PL" dirty="0" smtClean="0"/>
              <a:t>Kwota przekazu pocztowego może być wyrażona tylko w złotych polskich.</a:t>
            </a:r>
            <a:endParaRPr lang="pl-P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	W </a:t>
            </a:r>
            <a:r>
              <a:rPr lang="pl-PL" dirty="0"/>
              <a:t>placówce pocztowej wypłacane są</a:t>
            </a:r>
            <a:r>
              <a:rPr lang="pl-PL" dirty="0" smtClean="0"/>
              <a:t>:</a:t>
            </a:r>
          </a:p>
          <a:p>
            <a:r>
              <a:rPr lang="pl-PL" dirty="0" smtClean="0"/>
              <a:t>1)EP </a:t>
            </a:r>
            <a:r>
              <a:rPr lang="pl-PL" dirty="0"/>
              <a:t>„na teraz</a:t>
            </a:r>
            <a:r>
              <a:rPr lang="pl-PL" dirty="0" smtClean="0"/>
              <a:t>”,</a:t>
            </a:r>
          </a:p>
          <a:p>
            <a:r>
              <a:rPr lang="pl-PL" dirty="0" smtClean="0"/>
              <a:t>2)EP </a:t>
            </a:r>
            <a:r>
              <a:rPr lang="pl-PL" dirty="0"/>
              <a:t>awizowane</a:t>
            </a:r>
            <a:r>
              <a:rPr lang="pl-PL" dirty="0" smtClean="0"/>
              <a:t>,</a:t>
            </a:r>
          </a:p>
          <a:p>
            <a:r>
              <a:rPr lang="pl-PL" dirty="0" smtClean="0"/>
              <a:t>3)EP </a:t>
            </a:r>
            <a:r>
              <a:rPr lang="pl-PL" dirty="0"/>
              <a:t>nadane na skrytkę pocztową lub poste-restante</a:t>
            </a:r>
            <a:r>
              <a:rPr lang="pl-PL" dirty="0" smtClean="0"/>
              <a:t>,</a:t>
            </a:r>
          </a:p>
          <a:p>
            <a:r>
              <a:rPr lang="pl-PL" dirty="0" smtClean="0"/>
              <a:t>4)EP </a:t>
            </a:r>
            <a:r>
              <a:rPr lang="pl-PL" dirty="0"/>
              <a:t>o wartości powyżej kwoty 5000 PLN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Zawiadomienie o nadejściu EP „na dziś” i „na </a:t>
            </a:r>
            <a:r>
              <a:rPr lang="pl-PL" dirty="0" err="1"/>
              <a:t>jutro”pozostawiane</a:t>
            </a:r>
            <a:r>
              <a:rPr lang="pl-PL" dirty="0"/>
              <a:t> jest tylko raz</a:t>
            </a:r>
            <a:r>
              <a:rPr lang="pl-PL" dirty="0" smtClean="0"/>
              <a:t>.</a:t>
            </a:r>
          </a:p>
          <a:p>
            <a:r>
              <a:rPr lang="pl-PL" dirty="0"/>
              <a:t>W przypadku, gdy adresat nie zgłosi się do placówki pocztowej po wypłatę kwoty EP awizowanego</a:t>
            </a:r>
            <a:r>
              <a:rPr lang="pl-PL" dirty="0" smtClean="0"/>
              <a:t>, w </a:t>
            </a:r>
            <a:r>
              <a:rPr lang="pl-PL" dirty="0"/>
              <a:t>ciągu 7 dni </a:t>
            </a:r>
            <a:r>
              <a:rPr lang="pl-PL" dirty="0" err="1" smtClean="0"/>
              <a:t>roboczych,licząc</a:t>
            </a:r>
            <a:r>
              <a:rPr lang="pl-PL" dirty="0" smtClean="0"/>
              <a:t> od </a:t>
            </a:r>
            <a:r>
              <a:rPr lang="pl-PL" dirty="0"/>
              <a:t>następnego dnia po dniu jego awizowania, kwota określona w EP </a:t>
            </a:r>
            <a:r>
              <a:rPr lang="pl-PL" dirty="0" smtClean="0"/>
              <a:t>zwracana jest </a:t>
            </a:r>
            <a:r>
              <a:rPr lang="pl-PL" dirty="0"/>
              <a:t>do nadawcy przekazem </a:t>
            </a:r>
            <a:r>
              <a:rPr lang="pl-PL" dirty="0" smtClean="0"/>
              <a:t>pocztowym w </a:t>
            </a:r>
            <a:r>
              <a:rPr lang="pl-PL" dirty="0"/>
              <a:t>formie elektronicznej i </a:t>
            </a:r>
            <a:r>
              <a:rPr lang="pl-PL" dirty="0" smtClean="0"/>
              <a:t>wypłacana w </a:t>
            </a:r>
            <a:r>
              <a:rPr lang="pl-PL" dirty="0"/>
              <a:t>formie gotówkowej lub bezgotówkowej na rachunek </a:t>
            </a:r>
            <a:r>
              <a:rPr lang="pl-PL" dirty="0" smtClean="0"/>
              <a:t>bankowy nadawcy</a:t>
            </a:r>
            <a:r>
              <a:rPr lang="pl-PL"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W przypadku, gdy usługa EP „na dziś” bądź EP „na jutro” nie została zrealizowana </a:t>
            </a:r>
            <a:r>
              <a:rPr lang="pl-PL" dirty="0" smtClean="0"/>
              <a:t>w gwarantowanym </a:t>
            </a:r>
            <a:r>
              <a:rPr lang="pl-PL" dirty="0"/>
              <a:t>terminie określonym odpowiednio w § 4 ust. 1 </a:t>
            </a:r>
            <a:r>
              <a:rPr lang="pl-PL" dirty="0" err="1"/>
              <a:t>pkt</a:t>
            </a:r>
            <a:r>
              <a:rPr lang="pl-PL" dirty="0"/>
              <a:t> 2 i 3 z przyczyn leżących po stronie Poczty Polskiej S.A., Poczta Polska S.A. wypłaca odszkodowanie, w wysokości połowy kwoty opłaty pobranej za nadanie. Gwarantowane terminy określone w § 4 ust. 1 </a:t>
            </a:r>
            <a:r>
              <a:rPr lang="pl-PL" dirty="0" err="1"/>
              <a:t>pkt</a:t>
            </a:r>
            <a:r>
              <a:rPr lang="pl-PL" dirty="0"/>
              <a:t> 2 i3 uznaje się za zachowane, jeśli w tym czasie nastąpiła próba wypłaty EP pod wskazanym przez nadawcę adresem, a adresatowi pozostawiono zawiadomienie w skrzynce oddawczej.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 niewykonanie usługi EP Poczta Polska S.A. wypłaca odszkodowanie, w </a:t>
            </a:r>
            <a:r>
              <a:rPr lang="pl-PL" dirty="0" smtClean="0"/>
              <a:t>wysokości kwoty </a:t>
            </a:r>
            <a:r>
              <a:rPr lang="pl-PL" dirty="0"/>
              <a:t>opłaty pobranej za jego nadanie</a:t>
            </a:r>
            <a:r>
              <a:rPr lang="pl-PL" dirty="0" smtClean="0"/>
              <a:t>.</a:t>
            </a:r>
          </a:p>
          <a:p>
            <a:r>
              <a:rPr lang="pl-PL" dirty="0"/>
              <a:t>Poczta Polska S.A. rozpatruje reklamację niezwłocznie w terminie nie dłuższym niż 15 </a:t>
            </a:r>
            <a:r>
              <a:rPr lang="pl-PL" dirty="0" smtClean="0"/>
              <a:t>dni roboczych </a:t>
            </a:r>
            <a:r>
              <a:rPr lang="pl-PL" dirty="0"/>
              <a:t>licząc od dnia następnego po dniu jej otrzymania</a:t>
            </a:r>
            <a:r>
              <a:rPr lang="pl-PL" dirty="0" smtClean="0"/>
              <a:t>, z </a:t>
            </a:r>
            <a:r>
              <a:rPr lang="pl-PL" dirty="0"/>
              <a:t>zastrzeżeniem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Rodzaje przekazów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 smtClean="0"/>
              <a:t>Przekazy zwykłe – mogę być nadawane przez każdą osobę zarówno w ruchu krajowym i zagranicznym, wysokość opłaty za przekaz uzależniona jest od przekazywanej kwoty </a:t>
            </a:r>
          </a:p>
          <a:p>
            <a:r>
              <a:rPr lang="pl-PL" dirty="0" smtClean="0"/>
              <a:t>Ekspres pieniężny – opcja NA TERAZ(10 min), NA DZIŚ( 6h), NA JUTRO (24h)</a:t>
            </a:r>
          </a:p>
          <a:p>
            <a:r>
              <a:rPr lang="pl-PL" dirty="0" smtClean="0"/>
              <a:t>Przekazy emerytalno rentowe – służą do przekazywania świadczeń emerytalno-rentowych , zasiłków i świadczeń alimentacyjnych. Są nadawane przez instytucje zajmujące się tymi świadczeniami.</a:t>
            </a:r>
          </a:p>
          <a:p>
            <a:r>
              <a:rPr lang="pl-PL" dirty="0" smtClean="0"/>
              <a:t>Przekazy służbowe – nadawane przez jednostki PP, nie pobiera się opłat za ich nadanie.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pPr>
              <a:buNone/>
            </a:pPr>
            <a:r>
              <a:rPr lang="pl-PL" dirty="0" smtClean="0"/>
              <a:t>	Zakres </a:t>
            </a:r>
            <a:r>
              <a:rPr lang="pl-PL" dirty="0"/>
              <a:t>wymaganych danych niezbędnych do realizacji usługi przekaz pocztowy w obrocie krajowym </a:t>
            </a:r>
            <a:r>
              <a:rPr lang="pl-PL" dirty="0" smtClean="0"/>
              <a:t>:</a:t>
            </a:r>
          </a:p>
          <a:p>
            <a:r>
              <a:rPr lang="pl-PL" dirty="0" smtClean="0"/>
              <a:t>Kwota przekazu</a:t>
            </a:r>
          </a:p>
          <a:p>
            <a:r>
              <a:rPr lang="pl-PL" dirty="0"/>
              <a:t> D</a:t>
            </a:r>
            <a:r>
              <a:rPr lang="pl-PL" dirty="0" smtClean="0"/>
              <a:t>ane nadawcy adres </a:t>
            </a:r>
          </a:p>
          <a:p>
            <a:r>
              <a:rPr lang="pl-PL" dirty="0" smtClean="0"/>
              <a:t>Dane adresata adres</a:t>
            </a: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pPr>
              <a:buNone/>
            </a:pPr>
            <a:r>
              <a:rPr lang="pl-PL" dirty="0" smtClean="0"/>
              <a:t>	W </a:t>
            </a:r>
            <a:r>
              <a:rPr lang="pl-PL" dirty="0"/>
              <a:t>przypadku nadawania przekazu pocztowego w obrocie krajowym na skrytkę pocztową, zakres wymaganych danych adresowych adresata obejmuje</a:t>
            </a:r>
            <a:r>
              <a:rPr lang="pl-PL" dirty="0" smtClean="0"/>
              <a:t>:</a:t>
            </a:r>
          </a:p>
          <a:p>
            <a:r>
              <a:rPr lang="pl-PL" dirty="0"/>
              <a:t>nazwisko i imię albo nazwę (firmę</a:t>
            </a:r>
            <a:r>
              <a:rPr lang="pl-PL" dirty="0" smtClean="0"/>
              <a:t>),</a:t>
            </a:r>
            <a:endParaRPr lang="pl-PL" dirty="0"/>
          </a:p>
          <a:p>
            <a:r>
              <a:rPr lang="pl-PL" dirty="0" smtClean="0"/>
              <a:t>odpowiedni </a:t>
            </a:r>
            <a:r>
              <a:rPr lang="pl-PL" dirty="0"/>
              <a:t>napis: „skr. poczt. nr </a:t>
            </a:r>
            <a:r>
              <a:rPr lang="pl-PL" dirty="0" smtClean="0"/>
              <a:t>...”,</a:t>
            </a:r>
            <a:endParaRPr lang="pl-PL" dirty="0"/>
          </a:p>
          <a:p>
            <a:r>
              <a:rPr lang="pl-PL" dirty="0" smtClean="0"/>
              <a:t>właściwy </a:t>
            </a:r>
            <a:r>
              <a:rPr lang="pl-PL" dirty="0"/>
              <a:t>kod pocztowy i nazwę placówki pocztowej, w której udostępniana jest skrytka pocztowa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pPr>
              <a:buNone/>
            </a:pPr>
            <a:r>
              <a:rPr lang="pl-PL" dirty="0" smtClean="0"/>
              <a:t>	Jeżeli </a:t>
            </a:r>
            <a:r>
              <a:rPr lang="pl-PL" dirty="0"/>
              <a:t>przekaz pocztowy w obrocie krajowym nadawany jest na poste restante, zakres wymaganych danych adresowych adresata obejmuje</a:t>
            </a:r>
            <a:r>
              <a:rPr lang="pl-PL" dirty="0" smtClean="0"/>
              <a:t>:</a:t>
            </a:r>
          </a:p>
          <a:p>
            <a:r>
              <a:rPr lang="pl-PL" dirty="0"/>
              <a:t>nazwisko i imię albo nazwę (firmę</a:t>
            </a:r>
            <a:r>
              <a:rPr lang="pl-PL" dirty="0" smtClean="0"/>
              <a:t>),</a:t>
            </a:r>
            <a:endParaRPr lang="pl-PL" dirty="0"/>
          </a:p>
          <a:p>
            <a:r>
              <a:rPr lang="pl-PL" dirty="0" smtClean="0"/>
              <a:t>napis: „poste restante’’,</a:t>
            </a:r>
            <a:endParaRPr lang="pl-PL" dirty="0"/>
          </a:p>
          <a:p>
            <a:r>
              <a:rPr lang="pl-PL" dirty="0" smtClean="0"/>
              <a:t>właściwy </a:t>
            </a:r>
            <a:r>
              <a:rPr lang="pl-PL" dirty="0"/>
              <a:t>kod pocztowy i nazwę placówki pocztowej, która ma wypłacić kwotę przekazu pocztowego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	Adresatem </a:t>
            </a:r>
            <a:r>
              <a:rPr lang="pl-PL" dirty="0"/>
              <a:t>przekazu </a:t>
            </a:r>
            <a:r>
              <a:rPr lang="pl-PL" dirty="0" smtClean="0"/>
              <a:t>pocztowego w </a:t>
            </a:r>
            <a:r>
              <a:rPr lang="pl-PL" dirty="0"/>
              <a:t>obrocie </a:t>
            </a:r>
            <a:r>
              <a:rPr lang="pl-PL" dirty="0" smtClean="0"/>
              <a:t>krajowym mogą </a:t>
            </a:r>
            <a:r>
              <a:rPr lang="pl-PL" dirty="0"/>
              <a:t>być </a:t>
            </a:r>
            <a:r>
              <a:rPr lang="pl-PL" dirty="0" smtClean="0"/>
              <a:t>współmałżonkowie.</a:t>
            </a:r>
          </a:p>
          <a:p>
            <a:pPr>
              <a:buNone/>
            </a:pPr>
            <a:r>
              <a:rPr lang="pl-PL" dirty="0" smtClean="0"/>
              <a:t>	Przekaz </a:t>
            </a:r>
            <a:r>
              <a:rPr lang="pl-PL" dirty="0"/>
              <a:t>pocztowy, którego adresatem są współmałżonkowie</a:t>
            </a:r>
            <a:r>
              <a:rPr lang="pl-PL" dirty="0" smtClean="0"/>
              <a:t>, może </a:t>
            </a:r>
            <a:r>
              <a:rPr lang="pl-PL" dirty="0"/>
              <a:t>być wypłacony jednemu z nich.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pPr>
              <a:buNone/>
            </a:pPr>
            <a:r>
              <a:rPr lang="pl-PL" dirty="0" smtClean="0"/>
              <a:t>	Nadawca </a:t>
            </a:r>
            <a:r>
              <a:rPr lang="pl-PL" dirty="0"/>
              <a:t>może przy nadaniu przekazu pocztowego w obrocie krajowym zlecić Poczcie Polskiej S.A. realizację potwierdzenia odbioru kwoty przekazu pocztowego.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Poczta Polska S.A. może odmówić świadczenia usługi przekaz pocztowy: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 smtClean="0"/>
              <a:t>blankiet przekazu pocztowego został wypełniony przez nadawcę nieczytelnie lub niekompletnie, a także, jeżeli zawiera skreślenia, zamazania lub inne poprawki, lub gdy blankiet został wypełniony w innym kolorze niż czarny lub niebieski</a:t>
            </a:r>
          </a:p>
          <a:p>
            <a:r>
              <a:rPr lang="pl-PL" dirty="0" smtClean="0"/>
              <a:t>w przypadku zastosowania przez nadawcę innych formularzy lub blankietów niż stosowane przez Pocztę </a:t>
            </a:r>
          </a:p>
          <a:p>
            <a:r>
              <a:rPr lang="pl-PL" dirty="0" smtClean="0"/>
              <a:t>gdy nadawca nie podał wszystkich wymaganych danych</a:t>
            </a:r>
          </a:p>
          <a:p>
            <a:r>
              <a:rPr lang="pl-PL" dirty="0" smtClean="0"/>
              <a:t>w przypadku odmowy złożenia przez nadawcę podpisu na wydruku potwierdzenia nadania,</a:t>
            </a:r>
          </a:p>
          <a:p>
            <a:r>
              <a:rPr lang="pl-PL" dirty="0" smtClean="0"/>
              <a:t>w przypadku braku wpływu pełnych środków pieniężnych na właściwy rachunek bankowy Poczty Polskiej S.A. za nadanie przekazu pocztowego w formie bezgotówkowej</a:t>
            </a:r>
          </a:p>
          <a:p>
            <a:r>
              <a:rPr lang="pl-PL" dirty="0" err="1"/>
              <a:t>wprzypadku</a:t>
            </a:r>
            <a:r>
              <a:rPr lang="pl-PL" dirty="0"/>
              <a:t>, gdy podany adres nadawcy w obrocie krajowym, jest adresem zagranicznym. </a:t>
            </a:r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760</Words>
  <Application>Microsoft Office PowerPoint</Application>
  <PresentationFormat>Pokaz na ekranie (4:3)</PresentationFormat>
  <Paragraphs>70</Paragraphs>
  <Slides>23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4" baseType="lpstr">
      <vt:lpstr>Motyw pakietu Office</vt:lpstr>
      <vt:lpstr>Przekazy Pocztowe</vt:lpstr>
      <vt:lpstr>Przekaz pocztowy</vt:lpstr>
      <vt:lpstr>Rodzaje przekazów</vt:lpstr>
      <vt:lpstr>Slajd 4</vt:lpstr>
      <vt:lpstr>Slajd 5</vt:lpstr>
      <vt:lpstr>Slajd 6</vt:lpstr>
      <vt:lpstr>Slajd 7</vt:lpstr>
      <vt:lpstr>Slajd 8</vt:lpstr>
      <vt:lpstr>Poczta Polska S.A. może odmówić świadczenia usługi przekaz pocztowy:</vt:lpstr>
      <vt:lpstr>DORĘCZANIE PRZEKAZÓW POCZTOWYCH</vt:lpstr>
      <vt:lpstr>Slajd 11</vt:lpstr>
      <vt:lpstr>Awizacja</vt:lpstr>
      <vt:lpstr>Slajd 13</vt:lpstr>
      <vt:lpstr>Slajd 14</vt:lpstr>
      <vt:lpstr>Slajd 15</vt:lpstr>
      <vt:lpstr>Slajd 16</vt:lpstr>
      <vt:lpstr>Ekspres Pieniężny </vt:lpstr>
      <vt:lpstr>Slajd 18</vt:lpstr>
      <vt:lpstr>Slajd 19</vt:lpstr>
      <vt:lpstr>Slajd 20</vt:lpstr>
      <vt:lpstr>Slajd 21</vt:lpstr>
      <vt:lpstr>Slajd 22</vt:lpstr>
      <vt:lpstr>Slajd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Przekazy Pocztowe</dc:title>
  <dc:creator>Marek</dc:creator>
  <cp:lastModifiedBy>Marek</cp:lastModifiedBy>
  <cp:revision>24</cp:revision>
  <dcterms:created xsi:type="dcterms:W3CDTF">2021-04-29T16:28:26Z</dcterms:created>
  <dcterms:modified xsi:type="dcterms:W3CDTF">2021-04-29T18:58:27Z</dcterms:modified>
</cp:coreProperties>
</file>