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1"/>
  </p:notesMasterIdLst>
  <p:handoutMasterIdLst>
    <p:handoutMasterId r:id="rId12"/>
  </p:handoutMasterIdLst>
  <p:sldIdLst>
    <p:sldId id="284" r:id="rId2"/>
    <p:sldId id="308" r:id="rId3"/>
    <p:sldId id="287" r:id="rId4"/>
    <p:sldId id="310" r:id="rId5"/>
    <p:sldId id="311" r:id="rId6"/>
    <p:sldId id="312" r:id="rId7"/>
    <p:sldId id="314" r:id="rId8"/>
    <p:sldId id="313" r:id="rId9"/>
    <p:sldId id="315" r:id="rId10"/>
  </p:sldIdLst>
  <p:sldSz cx="9144000" cy="6858000" type="screen4x3"/>
  <p:notesSz cx="6858000" cy="9144000"/>
  <p:custDataLst>
    <p:tags r:id="rId13"/>
  </p:custDataLst>
  <p:defaultTextStyle>
    <a:defPPr>
      <a:defRPr lang="en-US"/>
    </a:defPPr>
    <a:lvl1pPr algn="l" rtl="0" fontAlgn="base">
      <a:spcBef>
        <a:spcPct val="20000"/>
      </a:spcBef>
      <a:spcAft>
        <a:spcPct val="0"/>
      </a:spcAft>
      <a:buClr>
        <a:schemeClr val="folHlink"/>
      </a:buClr>
      <a:buSzPct val="110000"/>
      <a:defRPr sz="2400" kern="1200">
        <a:solidFill>
          <a:schemeClr val="tx1"/>
        </a:solidFill>
        <a:latin typeface="Verdana" pitchFamily="34" charset="0"/>
        <a:ea typeface="굴림" pitchFamily="34" charset="-127"/>
        <a:cs typeface="+mn-cs"/>
      </a:defRPr>
    </a:lvl1pPr>
    <a:lvl2pPr marL="457200" algn="l" rtl="0" fontAlgn="base">
      <a:spcBef>
        <a:spcPct val="20000"/>
      </a:spcBef>
      <a:spcAft>
        <a:spcPct val="0"/>
      </a:spcAft>
      <a:buClr>
        <a:schemeClr val="folHlink"/>
      </a:buClr>
      <a:buSzPct val="110000"/>
      <a:defRPr sz="2400" kern="1200">
        <a:solidFill>
          <a:schemeClr val="tx1"/>
        </a:solidFill>
        <a:latin typeface="Verdana" pitchFamily="34" charset="0"/>
        <a:ea typeface="굴림" pitchFamily="34" charset="-127"/>
        <a:cs typeface="+mn-cs"/>
      </a:defRPr>
    </a:lvl2pPr>
    <a:lvl3pPr marL="914400" algn="l" rtl="0" fontAlgn="base">
      <a:spcBef>
        <a:spcPct val="20000"/>
      </a:spcBef>
      <a:spcAft>
        <a:spcPct val="0"/>
      </a:spcAft>
      <a:buClr>
        <a:schemeClr val="folHlink"/>
      </a:buClr>
      <a:buSzPct val="110000"/>
      <a:defRPr sz="2400" kern="1200">
        <a:solidFill>
          <a:schemeClr val="tx1"/>
        </a:solidFill>
        <a:latin typeface="Verdana" pitchFamily="34" charset="0"/>
        <a:ea typeface="굴림" pitchFamily="34" charset="-127"/>
        <a:cs typeface="+mn-cs"/>
      </a:defRPr>
    </a:lvl3pPr>
    <a:lvl4pPr marL="1371600" algn="l" rtl="0" fontAlgn="base">
      <a:spcBef>
        <a:spcPct val="20000"/>
      </a:spcBef>
      <a:spcAft>
        <a:spcPct val="0"/>
      </a:spcAft>
      <a:buClr>
        <a:schemeClr val="folHlink"/>
      </a:buClr>
      <a:buSzPct val="110000"/>
      <a:defRPr sz="2400" kern="1200">
        <a:solidFill>
          <a:schemeClr val="tx1"/>
        </a:solidFill>
        <a:latin typeface="Verdana" pitchFamily="34" charset="0"/>
        <a:ea typeface="굴림" pitchFamily="34" charset="-127"/>
        <a:cs typeface="+mn-cs"/>
      </a:defRPr>
    </a:lvl4pPr>
    <a:lvl5pPr marL="1828800" algn="l" rtl="0" fontAlgn="base">
      <a:spcBef>
        <a:spcPct val="20000"/>
      </a:spcBef>
      <a:spcAft>
        <a:spcPct val="0"/>
      </a:spcAft>
      <a:buClr>
        <a:schemeClr val="folHlink"/>
      </a:buClr>
      <a:buSzPct val="110000"/>
      <a:defRPr sz="2400" kern="1200">
        <a:solidFill>
          <a:schemeClr val="tx1"/>
        </a:solidFill>
        <a:latin typeface="Verdana" pitchFamily="34" charset="0"/>
        <a:ea typeface="굴림" pitchFamily="34" charset="-127"/>
        <a:cs typeface="+mn-cs"/>
      </a:defRPr>
    </a:lvl5pPr>
    <a:lvl6pPr marL="2286000" algn="l" defTabSz="914400" rtl="0" eaLnBrk="1" latinLnBrk="0" hangingPunct="1">
      <a:defRPr sz="2400" kern="1200">
        <a:solidFill>
          <a:schemeClr val="tx1"/>
        </a:solidFill>
        <a:latin typeface="Verdana" pitchFamily="34" charset="0"/>
        <a:ea typeface="굴림" pitchFamily="34" charset="-127"/>
        <a:cs typeface="+mn-cs"/>
      </a:defRPr>
    </a:lvl6pPr>
    <a:lvl7pPr marL="2743200" algn="l" defTabSz="914400" rtl="0" eaLnBrk="1" latinLnBrk="0" hangingPunct="1">
      <a:defRPr sz="2400" kern="1200">
        <a:solidFill>
          <a:schemeClr val="tx1"/>
        </a:solidFill>
        <a:latin typeface="Verdana" pitchFamily="34" charset="0"/>
        <a:ea typeface="굴림" pitchFamily="34" charset="-127"/>
        <a:cs typeface="+mn-cs"/>
      </a:defRPr>
    </a:lvl7pPr>
    <a:lvl8pPr marL="3200400" algn="l" defTabSz="914400" rtl="0" eaLnBrk="1" latinLnBrk="0" hangingPunct="1">
      <a:defRPr sz="2400" kern="1200">
        <a:solidFill>
          <a:schemeClr val="tx1"/>
        </a:solidFill>
        <a:latin typeface="Verdana" pitchFamily="34" charset="0"/>
        <a:ea typeface="굴림" pitchFamily="34" charset="-127"/>
        <a:cs typeface="+mn-cs"/>
      </a:defRPr>
    </a:lvl8pPr>
    <a:lvl9pPr marL="3657600" algn="l" defTabSz="914400" rtl="0" eaLnBrk="1" latinLnBrk="0" hangingPunct="1">
      <a:defRPr sz="2400" kern="1200">
        <a:solidFill>
          <a:schemeClr val="tx1"/>
        </a:solidFill>
        <a:latin typeface="Verdana" pitchFamily="34" charset="0"/>
        <a:ea typeface="굴림"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8DCA"/>
    <a:srgbClr val="BE6119"/>
    <a:srgbClr val="BE6111"/>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9" autoAdjust="0"/>
    <p:restoredTop sz="74586" autoAdjust="0"/>
  </p:normalViewPr>
  <p:slideViewPr>
    <p:cSldViewPr snapToGrid="0" snapToObjects="1">
      <p:cViewPr varScale="1">
        <p:scale>
          <a:sx n="36" d="100"/>
          <a:sy n="36" d="100"/>
        </p:scale>
        <p:origin x="-756" y="-90"/>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accent0_1" csCatId="mainScheme" phldr="1"/>
      <dgm:spPr/>
      <dgm:t>
        <a:bodyPr/>
        <a:lstStyle/>
        <a:p>
          <a:endParaRPr lang="zh-CN" altLang="en-US"/>
        </a:p>
      </dgm:t>
    </dgm:pt>
    <dgm:pt modelId="{0685CB44-2EB6-4BEB-9421-A8E9C89211CC}">
      <dgm:prSet custT="1"/>
      <dgm:spPr/>
      <dgm:t>
        <a:bodyPr/>
        <a:lstStyle/>
        <a:p>
          <a:pPr rtl="0"/>
          <a:r>
            <a:rPr lang="zh-CN" altLang="en-US" sz="2800" dirty="0" smtClean="0"/>
            <a:t>国家所有权</a:t>
          </a:r>
          <a:endParaRPr lang="zh-CN" altLang="en-US" sz="2800"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85898C51-818E-4DA0-825D-98BE85D53166}">
      <dgm:prSet custT="1"/>
      <dgm:spPr/>
      <dgm:t>
        <a:bodyPr/>
        <a:lstStyle/>
        <a:p>
          <a:pPr rtl="0"/>
          <a:r>
            <a:rPr lang="zh-CN" altLang="en-US" sz="2800" dirty="0" smtClean="0"/>
            <a:t>集体所有权</a:t>
          </a:r>
          <a:endParaRPr lang="zh-CN" altLang="en-US" sz="2800" dirty="0"/>
        </a:p>
      </dgm:t>
    </dgm:pt>
    <dgm:pt modelId="{75A360F9-461D-447B-84EC-AD270646EDB7}" type="parTrans" cxnId="{C3378FDF-F615-4E45-9563-4A10EB0587B2}">
      <dgm:prSet/>
      <dgm:spPr/>
      <dgm:t>
        <a:bodyPr/>
        <a:lstStyle/>
        <a:p>
          <a:endParaRPr lang="zh-CN" altLang="en-US"/>
        </a:p>
      </dgm:t>
    </dgm:pt>
    <dgm:pt modelId="{F278F6DF-CCDE-4275-8D02-766F98C66E0A}" type="sibTrans" cxnId="{C3378FDF-F615-4E45-9563-4A10EB0587B2}">
      <dgm:prSet/>
      <dgm:spPr/>
      <dgm:t>
        <a:bodyPr/>
        <a:lstStyle/>
        <a:p>
          <a:endParaRPr lang="zh-CN" altLang="en-US"/>
        </a:p>
      </dgm:t>
    </dgm:pt>
    <dgm:pt modelId="{30673776-A622-4DA0-82CE-2ABE0CA3DFC4}">
      <dgm:prSet custT="1"/>
      <dgm:spPr/>
      <dgm:t>
        <a:bodyPr/>
        <a:lstStyle/>
        <a:p>
          <a:pPr rtl="0"/>
          <a:r>
            <a:rPr lang="zh-CN" altLang="en-US" sz="2400" dirty="0" smtClean="0"/>
            <a:t>公民个人所有权</a:t>
          </a:r>
          <a:endParaRPr lang="zh-CN" altLang="en-US" sz="2400" dirty="0"/>
        </a:p>
      </dgm:t>
    </dgm:pt>
    <dgm:pt modelId="{CC1943A6-9248-4F86-A6C9-121CC06A903B}" type="parTrans" cxnId="{4FDCBC23-8F8B-4080-91FC-9123F9CB5873}">
      <dgm:prSet/>
      <dgm:spPr/>
      <dgm:t>
        <a:bodyPr/>
        <a:lstStyle/>
        <a:p>
          <a:endParaRPr lang="zh-CN" altLang="en-US"/>
        </a:p>
      </dgm:t>
    </dgm:pt>
    <dgm:pt modelId="{F82A2022-AE18-449C-A588-C4FA7E7526D7}" type="sibTrans" cxnId="{4FDCBC23-8F8B-4080-91FC-9123F9CB5873}">
      <dgm:prSet/>
      <dgm:spPr/>
      <dgm:t>
        <a:bodyPr/>
        <a:lstStyle/>
        <a:p>
          <a:endParaRPr lang="zh-CN" altLang="en-US"/>
        </a:p>
      </dgm:t>
    </dgm:pt>
    <dgm:pt modelId="{5EF813B0-8CA0-4CE8-86BC-93203524793A}">
      <dgm:prSet custT="1"/>
      <dgm:spPr/>
      <dgm:t>
        <a:bodyPr/>
        <a:lstStyle/>
        <a:p>
          <a:pPr rtl="0"/>
          <a:r>
            <a:rPr lang="zh-CN" altLang="en-US" sz="2000" dirty="0" smtClean="0">
              <a:latin typeface="微软雅黑" pitchFamily="34" charset="-122"/>
              <a:ea typeface="微软雅黑" pitchFamily="34" charset="-122"/>
            </a:rPr>
            <a:t>根据属性不同，可分为</a:t>
          </a:r>
          <a:endParaRPr lang="zh-CN" altLang="en-US" sz="2000" dirty="0"/>
        </a:p>
      </dgm:t>
    </dgm:pt>
    <dgm:pt modelId="{A33D5126-DB8A-46EA-9EE3-C7BB8B590FA9}" type="sibTrans" cxnId="{26924241-D4D6-4963-9DDF-80C2D9AAF100}">
      <dgm:prSet/>
      <dgm:spPr/>
      <dgm:t>
        <a:bodyPr/>
        <a:lstStyle/>
        <a:p>
          <a:endParaRPr lang="zh-CN" altLang="en-US"/>
        </a:p>
      </dgm:t>
    </dgm:pt>
    <dgm:pt modelId="{F599AD0B-79F1-4CAB-9888-7AEE5356E6F9}" type="parTrans" cxnId="{26924241-D4D6-4963-9DDF-80C2D9AAF100}">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t>
        <a:bodyPr/>
        <a:lstStyle/>
        <a:p>
          <a:endParaRPr lang="zh-CN" altLang="en-US"/>
        </a:p>
      </dgm:t>
    </dgm:pt>
    <dgm:pt modelId="{98AAE6EC-2819-4F76-8C9F-D3FCF984025E}" type="pres">
      <dgm:prSet presAssocID="{5EF813B0-8CA0-4CE8-86BC-93203524793A}" presName="txOne" presStyleLbl="node0" presStyleIdx="0" presStyleCnt="1" custScaleY="56448">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t>
        <a:bodyPr/>
        <a:lstStyle/>
        <a:p>
          <a:endParaRPr lang="zh-CN" altLang="en-US"/>
        </a:p>
      </dgm:t>
    </dgm:pt>
    <dgm:pt modelId="{5A301438-F895-4D97-A70B-F684A62CF04F}" type="pres">
      <dgm:prSet presAssocID="{5EF813B0-8CA0-4CE8-86BC-93203524793A}" presName="horzOne" presStyleCnt="0"/>
      <dgm:spPr/>
      <dgm:t>
        <a:bodyPr/>
        <a:lstStyle/>
        <a:p>
          <a:endParaRPr lang="zh-CN" altLang="en-US"/>
        </a:p>
      </dgm:t>
    </dgm:pt>
    <dgm:pt modelId="{730DC136-554B-4C45-952B-FC172126D046}" type="pres">
      <dgm:prSet presAssocID="{0685CB44-2EB6-4BEB-9421-A8E9C89211CC}" presName="vertTwo" presStyleCnt="0"/>
      <dgm:spPr/>
      <dgm:t>
        <a:bodyPr/>
        <a:lstStyle/>
        <a:p>
          <a:endParaRPr lang="zh-CN" altLang="en-US"/>
        </a:p>
      </dgm:t>
    </dgm:pt>
    <dgm:pt modelId="{36291917-73D1-4E37-8105-AAEE6E6E1DFB}" type="pres">
      <dgm:prSet presAssocID="{0685CB44-2EB6-4BEB-9421-A8E9C89211CC}" presName="txTwo" presStyleLbl="node2" presStyleIdx="0" presStyleCnt="3" custScaleY="121000">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t>
        <a:bodyPr/>
        <a:lstStyle/>
        <a:p>
          <a:endParaRPr lang="zh-CN" altLang="en-US"/>
        </a:p>
      </dgm:t>
    </dgm:pt>
    <dgm:pt modelId="{5673B8ED-FCEB-429C-9C58-7FA488EE05F1}" type="pres">
      <dgm:prSet presAssocID="{E0E9610C-19A7-4565-A576-146314593BA8}" presName="sibSpaceTwo" presStyleCnt="0"/>
      <dgm:spPr/>
      <dgm:t>
        <a:bodyPr/>
        <a:lstStyle/>
        <a:p>
          <a:endParaRPr lang="zh-CN" altLang="en-US"/>
        </a:p>
      </dgm:t>
    </dgm:pt>
    <dgm:pt modelId="{7193DE2D-63C7-4746-AD3B-2DAD773993FF}" type="pres">
      <dgm:prSet presAssocID="{85898C51-818E-4DA0-825D-98BE85D53166}" presName="vertTwo" presStyleCnt="0"/>
      <dgm:spPr/>
      <dgm:t>
        <a:bodyPr/>
        <a:lstStyle/>
        <a:p>
          <a:endParaRPr lang="zh-CN" altLang="en-US"/>
        </a:p>
      </dgm:t>
    </dgm:pt>
    <dgm:pt modelId="{EB7C10C6-E903-4497-8604-573CC309FCF1}" type="pres">
      <dgm:prSet presAssocID="{85898C51-818E-4DA0-825D-98BE85D53166}" presName="txTwo" presStyleLbl="node2" presStyleIdx="1" presStyleCnt="3" custScaleY="121000">
        <dgm:presLayoutVars>
          <dgm:chPref val="3"/>
        </dgm:presLayoutVars>
      </dgm:prSet>
      <dgm:spPr/>
      <dgm:t>
        <a:bodyPr/>
        <a:lstStyle/>
        <a:p>
          <a:endParaRPr lang="zh-CN" altLang="en-US"/>
        </a:p>
      </dgm:t>
    </dgm:pt>
    <dgm:pt modelId="{DD7E0FA2-6A92-44AA-9BC0-48A34267596A}" type="pres">
      <dgm:prSet presAssocID="{85898C51-818E-4DA0-825D-98BE85D53166}" presName="horzTwo" presStyleCnt="0"/>
      <dgm:spPr/>
      <dgm:t>
        <a:bodyPr/>
        <a:lstStyle/>
        <a:p>
          <a:endParaRPr lang="zh-CN" altLang="en-US"/>
        </a:p>
      </dgm:t>
    </dgm:pt>
    <dgm:pt modelId="{7210B3FC-9487-499B-AA1D-BE4CE0704281}" type="pres">
      <dgm:prSet presAssocID="{F278F6DF-CCDE-4275-8D02-766F98C66E0A}" presName="sibSpaceTwo" presStyleCnt="0"/>
      <dgm:spPr/>
      <dgm:t>
        <a:bodyPr/>
        <a:lstStyle/>
        <a:p>
          <a:endParaRPr lang="zh-CN" altLang="en-US"/>
        </a:p>
      </dgm:t>
    </dgm:pt>
    <dgm:pt modelId="{44384DBC-8B07-4F4B-BA78-E8FB87FE5251}" type="pres">
      <dgm:prSet presAssocID="{30673776-A622-4DA0-82CE-2ABE0CA3DFC4}" presName="vertTwo" presStyleCnt="0"/>
      <dgm:spPr/>
      <dgm:t>
        <a:bodyPr/>
        <a:lstStyle/>
        <a:p>
          <a:endParaRPr lang="zh-CN" altLang="en-US"/>
        </a:p>
      </dgm:t>
    </dgm:pt>
    <dgm:pt modelId="{355634D6-6B78-4CBC-AF4B-BB92D5B0648E}" type="pres">
      <dgm:prSet presAssocID="{30673776-A622-4DA0-82CE-2ABE0CA3DFC4}" presName="txTwo" presStyleLbl="node2" presStyleIdx="2" presStyleCnt="3" custScaleY="121000" custLinFactY="30008" custLinFactNeighborX="97417" custLinFactNeighborY="100000">
        <dgm:presLayoutVars>
          <dgm:chPref val="3"/>
        </dgm:presLayoutVars>
      </dgm:prSet>
      <dgm:spPr/>
      <dgm:t>
        <a:bodyPr/>
        <a:lstStyle/>
        <a:p>
          <a:endParaRPr lang="zh-CN" altLang="en-US"/>
        </a:p>
      </dgm:t>
    </dgm:pt>
    <dgm:pt modelId="{FA123AA2-91F3-49A6-A4A1-149884E7AE23}" type="pres">
      <dgm:prSet presAssocID="{30673776-A622-4DA0-82CE-2ABE0CA3DFC4}" presName="horzTwo" presStyleCnt="0"/>
      <dgm:spPr/>
      <dgm:t>
        <a:bodyPr/>
        <a:lstStyle/>
        <a:p>
          <a:endParaRPr lang="zh-CN" altLang="en-US"/>
        </a:p>
      </dgm:t>
    </dgm:pt>
  </dgm:ptLst>
  <dgm:cxnLst>
    <dgm:cxn modelId="{4D4D9E46-AF4B-48AB-8231-F50153A6849D}" type="presOf" srcId="{FC87D4E3-CF2E-40AB-A1BC-0994157F40C9}" destId="{19476F20-F908-481C-BE17-59B16F122F85}" srcOrd="0" destOrd="0" presId="urn:microsoft.com/office/officeart/2005/8/layout/hierarchy4"/>
    <dgm:cxn modelId="{FB056C75-3B28-43E5-B2C9-A8570B42C1D2}" type="presOf" srcId="{30673776-A622-4DA0-82CE-2ABE0CA3DFC4}" destId="{355634D6-6B78-4CBC-AF4B-BB92D5B0648E}" srcOrd="0" destOrd="0" presId="urn:microsoft.com/office/officeart/2005/8/layout/hierarchy4"/>
    <dgm:cxn modelId="{62CAC279-26B6-467C-A6F4-85BC642413CE}" type="presOf" srcId="{0685CB44-2EB6-4BEB-9421-A8E9C89211CC}" destId="{36291917-73D1-4E37-8105-AAEE6E6E1DFB}" srcOrd="0" destOrd="0" presId="urn:microsoft.com/office/officeart/2005/8/layout/hierarchy4"/>
    <dgm:cxn modelId="{4FDCBC23-8F8B-4080-91FC-9123F9CB5873}" srcId="{5EF813B0-8CA0-4CE8-86BC-93203524793A}" destId="{30673776-A622-4DA0-82CE-2ABE0CA3DFC4}" srcOrd="2" destOrd="0" parTransId="{CC1943A6-9248-4F86-A6C9-121CC06A903B}" sibTransId="{F82A2022-AE18-449C-A588-C4FA7E7526D7}"/>
    <dgm:cxn modelId="{8C0BA9D5-956A-42F4-961C-074F3EE98CD1}" type="presOf" srcId="{5EF813B0-8CA0-4CE8-86BC-93203524793A}" destId="{98AAE6EC-2819-4F76-8C9F-D3FCF984025E}" srcOrd="0" destOrd="0" presId="urn:microsoft.com/office/officeart/2005/8/layout/hierarchy4"/>
    <dgm:cxn modelId="{26924241-D4D6-4963-9DDF-80C2D9AAF100}" srcId="{FC87D4E3-CF2E-40AB-A1BC-0994157F40C9}" destId="{5EF813B0-8CA0-4CE8-86BC-93203524793A}" srcOrd="0" destOrd="0" parTransId="{F599AD0B-79F1-4CAB-9888-7AEE5356E6F9}" sibTransId="{A33D5126-DB8A-46EA-9EE3-C7BB8B590FA9}"/>
    <dgm:cxn modelId="{E7A2B07C-DDA7-40F9-99F9-776031D16E70}" srcId="{5EF813B0-8CA0-4CE8-86BC-93203524793A}" destId="{0685CB44-2EB6-4BEB-9421-A8E9C89211CC}" srcOrd="0" destOrd="0" parTransId="{10B66626-4B98-47A4-8852-9C577710B91A}" sibTransId="{E0E9610C-19A7-4565-A576-146314593BA8}"/>
    <dgm:cxn modelId="{C3378FDF-F615-4E45-9563-4A10EB0587B2}" srcId="{5EF813B0-8CA0-4CE8-86BC-93203524793A}" destId="{85898C51-818E-4DA0-825D-98BE85D53166}" srcOrd="1" destOrd="0" parTransId="{75A360F9-461D-447B-84EC-AD270646EDB7}" sibTransId="{F278F6DF-CCDE-4275-8D02-766F98C66E0A}"/>
    <dgm:cxn modelId="{0936466D-5D71-4FDD-9C42-66380FB5F780}" type="presOf" srcId="{85898C51-818E-4DA0-825D-98BE85D53166}" destId="{EB7C10C6-E903-4497-8604-573CC309FCF1}" srcOrd="0" destOrd="0" presId="urn:microsoft.com/office/officeart/2005/8/layout/hierarchy4"/>
    <dgm:cxn modelId="{2378B9F9-7E3B-46A9-91E6-A956282513D6}" type="presParOf" srcId="{19476F20-F908-481C-BE17-59B16F122F85}" destId="{2A5FAE4A-5878-4FEF-91F3-7AE0BF0A9631}" srcOrd="0" destOrd="0" presId="urn:microsoft.com/office/officeart/2005/8/layout/hierarchy4"/>
    <dgm:cxn modelId="{AE679B4B-6A6C-4431-B493-C61357D663E3}" type="presParOf" srcId="{2A5FAE4A-5878-4FEF-91F3-7AE0BF0A9631}" destId="{98AAE6EC-2819-4F76-8C9F-D3FCF984025E}" srcOrd="0" destOrd="0" presId="urn:microsoft.com/office/officeart/2005/8/layout/hierarchy4"/>
    <dgm:cxn modelId="{BDFFF8DF-30F9-49FC-AECE-00F37A136063}" type="presParOf" srcId="{2A5FAE4A-5878-4FEF-91F3-7AE0BF0A9631}" destId="{87AD6406-90A0-49F9-A4B7-7CDC3F3A542D}" srcOrd="1" destOrd="0" presId="urn:microsoft.com/office/officeart/2005/8/layout/hierarchy4"/>
    <dgm:cxn modelId="{EAB3EC76-9896-42B0-984B-FDDD8B983A5E}" type="presParOf" srcId="{2A5FAE4A-5878-4FEF-91F3-7AE0BF0A9631}" destId="{5A301438-F895-4D97-A70B-F684A62CF04F}" srcOrd="2" destOrd="0" presId="urn:microsoft.com/office/officeart/2005/8/layout/hierarchy4"/>
    <dgm:cxn modelId="{C9202990-E7F6-4D00-9306-BB32C2E375BA}" type="presParOf" srcId="{5A301438-F895-4D97-A70B-F684A62CF04F}" destId="{730DC136-554B-4C45-952B-FC172126D046}" srcOrd="0" destOrd="0" presId="urn:microsoft.com/office/officeart/2005/8/layout/hierarchy4"/>
    <dgm:cxn modelId="{B613B52B-77E5-464F-B612-CD54BA441F76}" type="presParOf" srcId="{730DC136-554B-4C45-952B-FC172126D046}" destId="{36291917-73D1-4E37-8105-AAEE6E6E1DFB}" srcOrd="0" destOrd="0" presId="urn:microsoft.com/office/officeart/2005/8/layout/hierarchy4"/>
    <dgm:cxn modelId="{0B29D436-FC5D-4338-AB49-D174A6050FF8}" type="presParOf" srcId="{730DC136-554B-4C45-952B-FC172126D046}" destId="{7EE84CC6-5428-4ABD-9902-0A7E80D6A455}" srcOrd="1" destOrd="0" presId="urn:microsoft.com/office/officeart/2005/8/layout/hierarchy4"/>
    <dgm:cxn modelId="{DA51CFDF-339A-43E7-9BF3-CB19278424E4}" type="presParOf" srcId="{5A301438-F895-4D97-A70B-F684A62CF04F}" destId="{5673B8ED-FCEB-429C-9C58-7FA488EE05F1}" srcOrd="1" destOrd="0" presId="urn:microsoft.com/office/officeart/2005/8/layout/hierarchy4"/>
    <dgm:cxn modelId="{5DF1BF0A-A0A7-42BF-AEAA-165C98534927}" type="presParOf" srcId="{5A301438-F895-4D97-A70B-F684A62CF04F}" destId="{7193DE2D-63C7-4746-AD3B-2DAD773993FF}" srcOrd="2" destOrd="0" presId="urn:microsoft.com/office/officeart/2005/8/layout/hierarchy4"/>
    <dgm:cxn modelId="{911ECA40-4194-42E1-8A18-6167C41E3011}" type="presParOf" srcId="{7193DE2D-63C7-4746-AD3B-2DAD773993FF}" destId="{EB7C10C6-E903-4497-8604-573CC309FCF1}" srcOrd="0" destOrd="0" presId="urn:microsoft.com/office/officeart/2005/8/layout/hierarchy4"/>
    <dgm:cxn modelId="{4600D15D-610E-4197-A4C9-8EA9928A87CC}" type="presParOf" srcId="{7193DE2D-63C7-4746-AD3B-2DAD773993FF}" destId="{DD7E0FA2-6A92-44AA-9BC0-48A34267596A}" srcOrd="1" destOrd="0" presId="urn:microsoft.com/office/officeart/2005/8/layout/hierarchy4"/>
    <dgm:cxn modelId="{338DB286-3E27-4B6E-BFC7-89EB0574BAB6}" type="presParOf" srcId="{5A301438-F895-4D97-A70B-F684A62CF04F}" destId="{7210B3FC-9487-499B-AA1D-BE4CE0704281}" srcOrd="3" destOrd="0" presId="urn:microsoft.com/office/officeart/2005/8/layout/hierarchy4"/>
    <dgm:cxn modelId="{A8686BD1-298E-4EF6-9632-3CD23C147293}" type="presParOf" srcId="{5A301438-F895-4D97-A70B-F684A62CF04F}" destId="{44384DBC-8B07-4F4B-BA78-E8FB87FE5251}" srcOrd="4" destOrd="0" presId="urn:microsoft.com/office/officeart/2005/8/layout/hierarchy4"/>
    <dgm:cxn modelId="{57C10470-EB92-4B5C-9157-5AEBE1E5CB53}" type="presParOf" srcId="{44384DBC-8B07-4F4B-BA78-E8FB87FE5251}" destId="{355634D6-6B78-4CBC-AF4B-BB92D5B0648E}" srcOrd="0" destOrd="0" presId="urn:microsoft.com/office/officeart/2005/8/layout/hierarchy4"/>
    <dgm:cxn modelId="{E79D58F0-2884-4214-8D32-C9351437A493}" type="presParOf" srcId="{44384DBC-8B07-4F4B-BA78-E8FB87FE5251}" destId="{FA123AA2-91F3-49A6-A4A1-149884E7AE23}"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2859" y="1250"/>
          <a:ext cx="7950831" cy="563889"/>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altLang="en-US" sz="2000" kern="1200" dirty="0" smtClean="0">
              <a:latin typeface="微软雅黑" pitchFamily="34" charset="-122"/>
              <a:ea typeface="微软雅黑" pitchFamily="34" charset="-122"/>
            </a:rPr>
            <a:t>根据属性不同，可分为</a:t>
          </a:r>
          <a:endParaRPr lang="zh-CN" altLang="en-US" sz="2000" kern="1200" dirty="0"/>
        </a:p>
      </dsp:txBody>
      <dsp:txXfrm>
        <a:off x="19375" y="17766"/>
        <a:ext cx="7917799" cy="530857"/>
      </dsp:txXfrm>
    </dsp:sp>
    <dsp:sp modelId="{36291917-73D1-4E37-8105-AAEE6E6E1DFB}">
      <dsp:nvSpPr>
        <dsp:cNvPr id="0" name=""/>
        <dsp:cNvSpPr/>
      </dsp:nvSpPr>
      <dsp:spPr>
        <a:xfrm>
          <a:off x="10620" y="787922"/>
          <a:ext cx="2504832" cy="120873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kern="1200" dirty="0" smtClean="0"/>
            <a:t>国家所有权</a:t>
          </a:r>
          <a:endParaRPr lang="zh-CN" altLang="en-US" sz="2800" kern="1200" dirty="0"/>
        </a:p>
      </dsp:txBody>
      <dsp:txXfrm>
        <a:off x="46023" y="823325"/>
        <a:ext cx="2434026" cy="1137927"/>
      </dsp:txXfrm>
    </dsp:sp>
    <dsp:sp modelId="{EB7C10C6-E903-4497-8604-573CC309FCF1}">
      <dsp:nvSpPr>
        <dsp:cNvPr id="0" name=""/>
        <dsp:cNvSpPr/>
      </dsp:nvSpPr>
      <dsp:spPr>
        <a:xfrm>
          <a:off x="2725858" y="787922"/>
          <a:ext cx="2504832" cy="120873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kern="1200" dirty="0" smtClean="0"/>
            <a:t>集体所有权</a:t>
          </a:r>
          <a:endParaRPr lang="zh-CN" altLang="en-US" sz="2800" kern="1200" dirty="0"/>
        </a:p>
      </dsp:txBody>
      <dsp:txXfrm>
        <a:off x="2761261" y="823325"/>
        <a:ext cx="2434026" cy="1137927"/>
      </dsp:txXfrm>
    </dsp:sp>
    <dsp:sp modelId="{355634D6-6B78-4CBC-AF4B-BB92D5B0648E}">
      <dsp:nvSpPr>
        <dsp:cNvPr id="0" name=""/>
        <dsp:cNvSpPr/>
      </dsp:nvSpPr>
      <dsp:spPr>
        <a:xfrm>
          <a:off x="5451717" y="789173"/>
          <a:ext cx="2504832" cy="120873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t>公民个人所有权</a:t>
          </a:r>
          <a:endParaRPr lang="zh-CN" altLang="en-US" sz="2400" kern="1200" dirty="0"/>
        </a:p>
      </dsp:txBody>
      <dsp:txXfrm>
        <a:off x="5487120" y="824576"/>
        <a:ext cx="2434026" cy="11379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fld id="{DDEE7F2F-0128-473B-8B6C-8636AC09438F}" type="slidenum">
              <a:rPr lang="ko-KR" altLang="en-US"/>
              <a:pPr>
                <a:defRPr/>
              </a:pPr>
              <a:t>‹#›</a:t>
            </a:fld>
            <a:endParaRPr lang="en-US" altLang="ko-KR"/>
          </a:p>
        </p:txBody>
      </p:sp>
    </p:spTree>
    <p:extLst>
      <p:ext uri="{BB962C8B-B14F-4D97-AF65-F5344CB8AC3E}">
        <p14:creationId xmlns:p14="http://schemas.microsoft.com/office/powerpoint/2010/main" val="861910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defRPr sz="1200">
                <a:latin typeface="Arial" charset="0"/>
                <a:ea typeface="宋体" pitchFamily="2" charset="-122"/>
              </a:defRPr>
            </a:lvl1pPr>
          </a:lstStyle>
          <a:p>
            <a:pPr>
              <a:defRPr/>
            </a:pPr>
            <a:endParaRPr lang="en-US" altLang="zh-CN"/>
          </a:p>
        </p:txBody>
      </p:sp>
      <p:sp>
        <p:nvSpPr>
          <p:cNvPr id="1229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defRPr sz="1200">
                <a:latin typeface="Arial" charset="0"/>
                <a:ea typeface="宋体" pitchFamily="2" charset="-122"/>
              </a:defRPr>
            </a:lvl1pPr>
          </a:lstStyle>
          <a:p>
            <a:pPr>
              <a:defRPr/>
            </a:pPr>
            <a:fld id="{E05E9DDD-243E-4BB0-BD3D-B53743CE8F2F}" type="slidenum">
              <a:rPr lang="zh-CN" altLang="en-US"/>
              <a:pPr>
                <a:defRPr/>
              </a:pPr>
              <a:t>‹#›</a:t>
            </a:fld>
            <a:endParaRPr lang="en-US" altLang="zh-CN"/>
          </a:p>
        </p:txBody>
      </p:sp>
    </p:spTree>
    <p:extLst>
      <p:ext uri="{BB962C8B-B14F-4D97-AF65-F5344CB8AC3E}">
        <p14:creationId xmlns:p14="http://schemas.microsoft.com/office/powerpoint/2010/main" val="454721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굴림" pitchFamily="34" charset="-127"/>
              </a:defRPr>
            </a:lvl1pPr>
            <a:lvl2pPr marL="742950" indent="-285750" eaLnBrk="0" hangingPunct="0">
              <a:defRPr sz="2400">
                <a:solidFill>
                  <a:schemeClr val="tx1"/>
                </a:solidFill>
                <a:latin typeface="Verdana" pitchFamily="34" charset="0"/>
                <a:ea typeface="굴림" pitchFamily="34" charset="-127"/>
              </a:defRPr>
            </a:lvl2pPr>
            <a:lvl3pPr marL="1143000" indent="-228600" eaLnBrk="0" hangingPunct="0">
              <a:defRPr sz="2400">
                <a:solidFill>
                  <a:schemeClr val="tx1"/>
                </a:solidFill>
                <a:latin typeface="Verdana" pitchFamily="34" charset="0"/>
                <a:ea typeface="굴림" pitchFamily="34" charset="-127"/>
              </a:defRPr>
            </a:lvl3pPr>
            <a:lvl4pPr marL="1600200" indent="-228600" eaLnBrk="0" hangingPunct="0">
              <a:defRPr sz="2400">
                <a:solidFill>
                  <a:schemeClr val="tx1"/>
                </a:solidFill>
                <a:latin typeface="Verdana" pitchFamily="34" charset="0"/>
                <a:ea typeface="굴림" pitchFamily="34" charset="-127"/>
              </a:defRPr>
            </a:lvl4pPr>
            <a:lvl5pPr marL="2057400" indent="-228600" eaLnBrk="0" hangingPunct="0">
              <a:defRPr sz="2400">
                <a:solidFill>
                  <a:schemeClr val="tx1"/>
                </a:solidFill>
                <a:latin typeface="Verdana" pitchFamily="34" charset="0"/>
                <a:ea typeface="굴림" pitchFamily="34" charset="-127"/>
              </a:defRPr>
            </a:lvl5pPr>
            <a:lvl6pPr marL="2514600" indent="-228600"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6pPr>
            <a:lvl7pPr marL="2971800" indent="-228600"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7pPr>
            <a:lvl8pPr marL="3429000" indent="-228600"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8pPr>
            <a:lvl9pPr marL="3886200" indent="-228600"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9pPr>
          </a:lstStyle>
          <a:p>
            <a:pPr eaLnBrk="1" hangingPunct="1"/>
            <a:fld id="{A7BA9671-424C-4E04-90FB-1F6ED3D476B7}" type="slidenum">
              <a:rPr lang="zh-CN" altLang="en-US" sz="1200" smtClean="0">
                <a:latin typeface="Arial" charset="0"/>
                <a:ea typeface="宋体" pitchFamily="2" charset="-122"/>
              </a:rPr>
              <a:pPr eaLnBrk="1" hangingPunct="1"/>
              <a:t>1</a:t>
            </a:fld>
            <a:endParaRPr lang="en-US" altLang="zh-CN" sz="1200" smtClean="0">
              <a:latin typeface="Arial"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굴림" pitchFamily="34" charset="-127"/>
              </a:defRPr>
            </a:lvl1pPr>
            <a:lvl2pPr marL="742950" indent="-285750" eaLnBrk="0" hangingPunct="0">
              <a:defRPr sz="2400">
                <a:solidFill>
                  <a:schemeClr val="tx1"/>
                </a:solidFill>
                <a:latin typeface="Verdana" pitchFamily="34" charset="0"/>
                <a:ea typeface="굴림" pitchFamily="34" charset="-127"/>
              </a:defRPr>
            </a:lvl2pPr>
            <a:lvl3pPr marL="1143000" indent="-228600" eaLnBrk="0" hangingPunct="0">
              <a:defRPr sz="2400">
                <a:solidFill>
                  <a:schemeClr val="tx1"/>
                </a:solidFill>
                <a:latin typeface="Verdana" pitchFamily="34" charset="0"/>
                <a:ea typeface="굴림" pitchFamily="34" charset="-127"/>
              </a:defRPr>
            </a:lvl3pPr>
            <a:lvl4pPr marL="1600200" indent="-228600" eaLnBrk="0" hangingPunct="0">
              <a:defRPr sz="2400">
                <a:solidFill>
                  <a:schemeClr val="tx1"/>
                </a:solidFill>
                <a:latin typeface="Verdana" pitchFamily="34" charset="0"/>
                <a:ea typeface="굴림" pitchFamily="34" charset="-127"/>
              </a:defRPr>
            </a:lvl4pPr>
            <a:lvl5pPr marL="2057400" indent="-228600" eaLnBrk="0" hangingPunct="0">
              <a:defRPr sz="2400">
                <a:solidFill>
                  <a:schemeClr val="tx1"/>
                </a:solidFill>
                <a:latin typeface="Verdana" pitchFamily="34" charset="0"/>
                <a:ea typeface="굴림" pitchFamily="34" charset="-127"/>
              </a:defRPr>
            </a:lvl5pPr>
            <a:lvl6pPr marL="2514600" indent="-228600"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6pPr>
            <a:lvl7pPr marL="2971800" indent="-228600"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7pPr>
            <a:lvl8pPr marL="3429000" indent="-228600"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8pPr>
            <a:lvl9pPr marL="3886200" indent="-228600"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9pPr>
          </a:lstStyle>
          <a:p>
            <a:pPr eaLnBrk="1" hangingPunct="1"/>
            <a:fld id="{60301EF4-3A9C-41FF-B51D-8052F78BBEFD}" type="slidenum">
              <a:rPr lang="zh-CN" altLang="en-US" sz="1200" smtClean="0">
                <a:latin typeface="Arial" charset="0"/>
                <a:ea typeface="宋体" pitchFamily="2" charset="-122"/>
              </a:rPr>
              <a:pPr eaLnBrk="1" hangingPunct="1"/>
              <a:t>2</a:t>
            </a:fld>
            <a:endParaRPr lang="en-US" altLang="zh-CN" sz="1200" smtClean="0">
              <a:latin typeface="Arial"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50A08134-56F0-4CEA-AF9C-1E455AFA36A8}" type="slidenum">
              <a:rPr lang="zh-CN" altLang="en-US"/>
              <a:pPr>
                <a:defRPr/>
              </a:pPr>
              <a:t>‹#›</a:t>
            </a:fld>
            <a:endParaRPr lang="zh-CN" altLang="en-US"/>
          </a:p>
        </p:txBody>
      </p:sp>
    </p:spTree>
    <p:extLst>
      <p:ext uri="{BB962C8B-B14F-4D97-AF65-F5344CB8AC3E}">
        <p14:creationId xmlns:p14="http://schemas.microsoft.com/office/powerpoint/2010/main" val="23986990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1021D51-2801-42F0-9DC6-7F0E747D2A44}" type="slidenum">
              <a:rPr lang="zh-CN" altLang="en-US"/>
              <a:pPr>
                <a:defRPr/>
              </a:pPr>
              <a:t>‹#›</a:t>
            </a:fld>
            <a:endParaRPr lang="zh-CN" altLang="en-US"/>
          </a:p>
        </p:txBody>
      </p:sp>
    </p:spTree>
    <p:extLst>
      <p:ext uri="{BB962C8B-B14F-4D97-AF65-F5344CB8AC3E}">
        <p14:creationId xmlns:p14="http://schemas.microsoft.com/office/powerpoint/2010/main" val="279298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4D6EFF-E9D4-411D-9DC7-FC25720429AD}" type="slidenum">
              <a:rPr lang="zh-CN" altLang="en-US"/>
              <a:pPr>
                <a:defRPr/>
              </a:pPr>
              <a:t>‹#›</a:t>
            </a:fld>
            <a:endParaRPr lang="zh-CN" altLang="en-US"/>
          </a:p>
        </p:txBody>
      </p:sp>
    </p:spTree>
    <p:extLst>
      <p:ext uri="{BB962C8B-B14F-4D97-AF65-F5344CB8AC3E}">
        <p14:creationId xmlns:p14="http://schemas.microsoft.com/office/powerpoint/2010/main" val="195379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1BE128-E041-40DA-B656-B581C992552D}" type="slidenum">
              <a:rPr lang="zh-CN" altLang="en-US"/>
              <a:pPr>
                <a:defRPr/>
              </a:pPr>
              <a:t>‹#›</a:t>
            </a:fld>
            <a:endParaRPr lang="zh-CN" altLang="en-US"/>
          </a:p>
        </p:txBody>
      </p:sp>
    </p:spTree>
    <p:extLst>
      <p:ext uri="{BB962C8B-B14F-4D97-AF65-F5344CB8AC3E}">
        <p14:creationId xmlns:p14="http://schemas.microsoft.com/office/powerpoint/2010/main" val="296442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4C3389D-8102-45D1-B816-D4A98AE16A38}" type="slidenum">
              <a:rPr lang="zh-CN" altLang="en-US"/>
              <a:pPr>
                <a:defRPr/>
              </a:pPr>
              <a:t>‹#›</a:t>
            </a:fld>
            <a:endParaRPr lang="zh-CN" altLang="en-US"/>
          </a:p>
        </p:txBody>
      </p:sp>
    </p:spTree>
    <p:extLst>
      <p:ext uri="{BB962C8B-B14F-4D97-AF65-F5344CB8AC3E}">
        <p14:creationId xmlns:p14="http://schemas.microsoft.com/office/powerpoint/2010/main" val="13096154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B08D7B-06C4-4255-8289-E60DC22C9593}" type="slidenum">
              <a:rPr lang="zh-CN" altLang="en-US"/>
              <a:pPr>
                <a:defRPr/>
              </a:pPr>
              <a:t>‹#›</a:t>
            </a:fld>
            <a:endParaRPr lang="zh-CN" altLang="en-US"/>
          </a:p>
        </p:txBody>
      </p:sp>
    </p:spTree>
    <p:extLst>
      <p:ext uri="{BB962C8B-B14F-4D97-AF65-F5344CB8AC3E}">
        <p14:creationId xmlns:p14="http://schemas.microsoft.com/office/powerpoint/2010/main" val="4193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13635EE-B068-4A16-B7EA-061CB4054514}" type="slidenum">
              <a:rPr lang="zh-CN" altLang="en-US"/>
              <a:pPr>
                <a:defRPr/>
              </a:pPr>
              <a:t>‹#›</a:t>
            </a:fld>
            <a:endParaRPr lang="zh-CN" altLang="en-US"/>
          </a:p>
        </p:txBody>
      </p:sp>
    </p:spTree>
    <p:extLst>
      <p:ext uri="{BB962C8B-B14F-4D97-AF65-F5344CB8AC3E}">
        <p14:creationId xmlns:p14="http://schemas.microsoft.com/office/powerpoint/2010/main" val="10945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7F7A12E-7154-40E8-A34C-8A7C320CEB3D}" type="slidenum">
              <a:rPr lang="zh-CN" altLang="en-US"/>
              <a:pPr>
                <a:defRPr/>
              </a:pPr>
              <a:t>‹#›</a:t>
            </a:fld>
            <a:endParaRPr lang="zh-CN" altLang="en-US"/>
          </a:p>
        </p:txBody>
      </p:sp>
    </p:spTree>
    <p:extLst>
      <p:ext uri="{BB962C8B-B14F-4D97-AF65-F5344CB8AC3E}">
        <p14:creationId xmlns:p14="http://schemas.microsoft.com/office/powerpoint/2010/main" val="4691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8A0DA22-52BC-44CA-9ED3-8F725BF7DA30}" type="slidenum">
              <a:rPr lang="zh-CN" altLang="en-US"/>
              <a:pPr>
                <a:defRPr/>
              </a:pPr>
              <a:t>‹#›</a:t>
            </a:fld>
            <a:endParaRPr lang="zh-CN" altLang="en-US"/>
          </a:p>
        </p:txBody>
      </p:sp>
    </p:spTree>
    <p:extLst>
      <p:ext uri="{BB962C8B-B14F-4D97-AF65-F5344CB8AC3E}">
        <p14:creationId xmlns:p14="http://schemas.microsoft.com/office/powerpoint/2010/main" val="797179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7B65E03-4020-4833-8D1B-AE98070C1A23}" type="slidenum">
              <a:rPr lang="zh-CN" altLang="en-US"/>
              <a:pPr>
                <a:defRPr/>
              </a:pPr>
              <a:t>‹#›</a:t>
            </a:fld>
            <a:endParaRPr lang="zh-CN" altLang="en-US"/>
          </a:p>
        </p:txBody>
      </p:sp>
    </p:spTree>
    <p:extLst>
      <p:ext uri="{BB962C8B-B14F-4D97-AF65-F5344CB8AC3E}">
        <p14:creationId xmlns:p14="http://schemas.microsoft.com/office/powerpoint/2010/main" val="6299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A35096-2334-46AC-A573-7BD85484D460}" type="slidenum">
              <a:rPr lang="zh-CN" altLang="en-US"/>
              <a:pPr>
                <a:defRPr/>
              </a:pPr>
              <a:t>‹#›</a:t>
            </a:fld>
            <a:endParaRPr lang="zh-CN" altLang="en-US"/>
          </a:p>
        </p:txBody>
      </p:sp>
    </p:spTree>
    <p:extLst>
      <p:ext uri="{BB962C8B-B14F-4D97-AF65-F5344CB8AC3E}">
        <p14:creationId xmlns:p14="http://schemas.microsoft.com/office/powerpoint/2010/main" val="82150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9537C4C-7807-4920-A06F-6D5185352590}" type="slidenum">
              <a:rPr lang="zh-CN" altLang="en-US"/>
              <a:pPr>
                <a:defRPr/>
              </a:pPr>
              <a:t>‹#›</a:t>
            </a:fld>
            <a:endParaRPr lang="zh-CN" altLang="en-US"/>
          </a:p>
        </p:txBody>
      </p:sp>
    </p:spTree>
    <p:extLst>
      <p:ext uri="{BB962C8B-B14F-4D97-AF65-F5344CB8AC3E}">
        <p14:creationId xmlns:p14="http://schemas.microsoft.com/office/powerpoint/2010/main" val="243747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buClrTx/>
              <a:buSzTx/>
              <a:defRPr sz="1200">
                <a:solidFill>
                  <a:schemeClr val="tx1">
                    <a:tint val="75000"/>
                  </a:schemeClr>
                </a:solidFill>
                <a:latin typeface="+mn-lt"/>
                <a:ea typeface="+mn-ea"/>
              </a:defRPr>
            </a:lvl1pPr>
          </a:lstStyle>
          <a:p>
            <a:pPr>
              <a:defRPr/>
            </a:pPr>
            <a:fld id="{0DC1B99B-184E-44F4-BA3C-5C68C7B031E5}" type="slidenum">
              <a:rPr lang="zh-CN" altLang="en-US"/>
              <a:pPr>
                <a:defRPr/>
              </a:pPr>
              <a:t>‹#›</a:t>
            </a:fld>
            <a:endParaRPr lang="zh-CN" altLang="en-US"/>
          </a:p>
        </p:txBody>
      </p:sp>
    </p:spTree>
    <p:custDataLst>
      <p:tags r:id="rId14"/>
    </p:custDataLst>
  </p:cSld>
  <p:clrMap bg1="lt1" tx1="dk1" bg2="lt2" tx2="dk2" accent1="accent1" accent2="accent2" accent3="accent3" accent4="accent4" accent5="accent5" accent6="accent6" hlink="hlink" folHlink="folHlink"/>
  <p:sldLayoutIdLst>
    <p:sldLayoutId id="2147483813"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 calcmode="lin" valueType="num">
                                      <p:cBhvr additive="base">
                                        <p:cTn id="7" dur="500" fill="hold"/>
                                        <p:tgtEl>
                                          <p:spTgt spid="144387"/>
                                        </p:tgtEl>
                                        <p:attrNameLst>
                                          <p:attrName>ppt_x</p:attrName>
                                        </p:attrNameLst>
                                      </p:cBhvr>
                                      <p:tavLst>
                                        <p:tav tm="0">
                                          <p:val>
                                            <p:strVal val="0-#ppt_w/2"/>
                                          </p:val>
                                        </p:tav>
                                        <p:tav tm="100000">
                                          <p:val>
                                            <p:strVal val="#ppt_x"/>
                                          </p:val>
                                        </p:tav>
                                      </p:tavLst>
                                    </p:anim>
                                    <p:anim calcmode="lin" valueType="num">
                                      <p:cBhvr additive="base">
                                        <p:cTn id="8" dur="500" fill="hold"/>
                                        <p:tgtEl>
                                          <p:spTgt spid="144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r>
              <a:rPr lang="zh-CN" altLang="zh-CN" smtClean="0"/>
              <a:t>财</a:t>
            </a:r>
            <a:r>
              <a:rPr lang="en-US" altLang="zh-CN" smtClean="0"/>
              <a:t> </a:t>
            </a:r>
            <a:r>
              <a:rPr lang="zh-CN" altLang="zh-CN" smtClean="0"/>
              <a:t>产</a:t>
            </a:r>
            <a:r>
              <a:rPr lang="en-US" altLang="zh-CN" smtClean="0"/>
              <a:t> </a:t>
            </a:r>
            <a:r>
              <a:rPr lang="zh-CN" altLang="zh-CN" smtClean="0"/>
              <a:t>共</a:t>
            </a:r>
            <a:r>
              <a:rPr lang="en-US" altLang="zh-CN" smtClean="0"/>
              <a:t> </a:t>
            </a:r>
            <a:r>
              <a:rPr lang="zh-CN" altLang="zh-CN" smtClean="0"/>
              <a:t>有</a:t>
            </a:r>
            <a:r>
              <a:rPr lang="en-US" altLang="zh-CN" smtClean="0"/>
              <a:t> </a:t>
            </a:r>
            <a:r>
              <a:rPr lang="zh-CN" altLang="zh-CN" smtClean="0"/>
              <a:t>权</a:t>
            </a:r>
          </a:p>
        </p:txBody>
      </p:sp>
      <p:sp>
        <p:nvSpPr>
          <p:cNvPr id="3075" name="副标题 6"/>
          <p:cNvSpPr>
            <a:spLocks noGrp="1"/>
          </p:cNvSpPr>
          <p:nvPr>
            <p:ph type="subTitle" idx="1"/>
          </p:nvPr>
        </p:nvSpPr>
        <p:spPr/>
        <p:txBody>
          <a:bodyPr/>
          <a:lstStyle/>
          <a:p>
            <a:pPr eaLnBrk="1" hangingPunct="1"/>
            <a:r>
              <a:rPr lang="zh-CN" altLang="en-US" smtClean="0"/>
              <a:t>第六章</a:t>
            </a:r>
          </a:p>
          <a:p>
            <a:pPr eaLnBrk="1" hangingPunct="1"/>
            <a:r>
              <a:rPr lang="zh-CN" altLang="en-US" smtClean="0"/>
              <a:t> 物 权</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075">
                                            <p:txEl>
                                              <p:pRg st="1" end="1"/>
                                            </p:txEl>
                                          </p:spTgt>
                                        </p:tgtEl>
                                        <p:attrNameLst>
                                          <p:attrName>style.visibility</p:attrName>
                                        </p:attrNameLst>
                                      </p:cBhvr>
                                      <p:to>
                                        <p:strVal val="visible"/>
                                      </p:to>
                                    </p:set>
                                    <p:anim calcmode="lin" valueType="num">
                                      <p:cBhvr additive="base">
                                        <p:cTn id="17"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zh-CN" smtClean="0"/>
              <a:t>一、 财产所有权的概念</a:t>
            </a:r>
          </a:p>
        </p:txBody>
      </p:sp>
      <p:grpSp>
        <p:nvGrpSpPr>
          <p:cNvPr id="14" name="组合 13"/>
          <p:cNvGrpSpPr>
            <a:grpSpLocks/>
          </p:cNvGrpSpPr>
          <p:nvPr/>
        </p:nvGrpSpPr>
        <p:grpSpPr bwMode="auto">
          <a:xfrm>
            <a:off x="342900" y="1233488"/>
            <a:ext cx="8534400" cy="1628775"/>
            <a:chOff x="342900" y="1233482"/>
            <a:chExt cx="8534400" cy="1628775"/>
          </a:xfrm>
        </p:grpSpPr>
        <p:sp>
          <p:nvSpPr>
            <p:cNvPr id="4102" name="Text Box 44"/>
            <p:cNvSpPr txBox="1">
              <a:spLocks noChangeArrowheads="1"/>
            </p:cNvSpPr>
            <p:nvPr/>
          </p:nvSpPr>
          <p:spPr bwMode="auto">
            <a:xfrm>
              <a:off x="342900" y="1233482"/>
              <a:ext cx="8534400" cy="498475"/>
            </a:xfrm>
            <a:prstGeom prst="rect">
              <a:avLst/>
            </a:prstGeom>
            <a:noFill/>
            <a:ln>
              <a:noFill/>
            </a:ln>
            <a:effectLst/>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20725" eaLnBrk="0" hangingPunct="0">
                <a:defRPr sz="2400">
                  <a:solidFill>
                    <a:schemeClr val="tx1"/>
                  </a:solidFill>
                  <a:latin typeface="Verdana" pitchFamily="34" charset="0"/>
                  <a:ea typeface="굴림" pitchFamily="34" charset="-127"/>
                </a:defRPr>
              </a:lvl1pPr>
              <a:lvl2pPr marL="742950" indent="-285750" defTabSz="720725" eaLnBrk="0" hangingPunct="0">
                <a:defRPr sz="2400">
                  <a:solidFill>
                    <a:schemeClr val="tx1"/>
                  </a:solidFill>
                  <a:latin typeface="Verdana" pitchFamily="34" charset="0"/>
                  <a:ea typeface="굴림" pitchFamily="34" charset="-127"/>
                </a:defRPr>
              </a:lvl2pPr>
              <a:lvl3pPr marL="1143000" indent="-228600" defTabSz="720725" eaLnBrk="0" hangingPunct="0">
                <a:defRPr sz="2400">
                  <a:solidFill>
                    <a:schemeClr val="tx1"/>
                  </a:solidFill>
                  <a:latin typeface="Verdana" pitchFamily="34" charset="0"/>
                  <a:ea typeface="굴림" pitchFamily="34" charset="-127"/>
                </a:defRPr>
              </a:lvl3pPr>
              <a:lvl4pPr marL="1600200" indent="-228600" defTabSz="720725" eaLnBrk="0" hangingPunct="0">
                <a:defRPr sz="2400">
                  <a:solidFill>
                    <a:schemeClr val="tx1"/>
                  </a:solidFill>
                  <a:latin typeface="Verdana" pitchFamily="34" charset="0"/>
                  <a:ea typeface="굴림" pitchFamily="34" charset="-127"/>
                </a:defRPr>
              </a:lvl4pPr>
              <a:lvl5pPr marL="2057400" indent="-228600" defTabSz="720725" eaLnBrk="0" hangingPunct="0">
                <a:defRPr sz="2400">
                  <a:solidFill>
                    <a:schemeClr val="tx1"/>
                  </a:solidFill>
                  <a:latin typeface="Verdana" pitchFamily="34" charset="0"/>
                  <a:ea typeface="굴림" pitchFamily="34" charset="-127"/>
                </a:defRPr>
              </a:lvl5pPr>
              <a:lvl6pPr marL="2514600" indent="-228600" defTabSz="720725"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6pPr>
              <a:lvl7pPr marL="2971800" indent="-228600" defTabSz="720725"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7pPr>
              <a:lvl8pPr marL="3429000" indent="-228600" defTabSz="720725"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8pPr>
              <a:lvl9pPr marL="3886200" indent="-228600" defTabSz="720725" eaLnBrk="0" fontAlgn="base" hangingPunct="0">
                <a:spcBef>
                  <a:spcPct val="20000"/>
                </a:spcBef>
                <a:spcAft>
                  <a:spcPct val="0"/>
                </a:spcAft>
                <a:buClr>
                  <a:schemeClr val="folHlink"/>
                </a:buClr>
                <a:buSzPct val="110000"/>
                <a:defRPr sz="2400">
                  <a:solidFill>
                    <a:schemeClr val="tx1"/>
                  </a:solidFill>
                  <a:latin typeface="Verdana" pitchFamily="34" charset="0"/>
                  <a:ea typeface="굴림" pitchFamily="34" charset="-127"/>
                </a:defRPr>
              </a:lvl9pPr>
            </a:lstStyle>
            <a:p>
              <a:pPr algn="ctr" eaLnBrk="1" hangingPunct="1">
                <a:lnSpc>
                  <a:spcPct val="120000"/>
                </a:lnSpc>
              </a:pPr>
              <a:r>
                <a:rPr lang="zh-CN" altLang="en-US">
                  <a:latin typeface="微软雅黑" pitchFamily="34" charset="-122"/>
                  <a:ea typeface="微软雅黑" pitchFamily="34" charset="-122"/>
                </a:rPr>
                <a:t>财产所有权包含的权利</a:t>
              </a:r>
            </a:p>
          </p:txBody>
        </p:sp>
        <p:cxnSp>
          <p:nvCxnSpPr>
            <p:cNvPr id="10" name="直接连接符 9"/>
            <p:cNvCxnSpPr/>
            <p:nvPr/>
          </p:nvCxnSpPr>
          <p:spPr>
            <a:xfrm>
              <a:off x="631825" y="1731957"/>
              <a:ext cx="7956550" cy="0"/>
            </a:xfrm>
            <a:prstGeom prst="line">
              <a:avLst/>
            </a:prstGeom>
            <a:ln/>
          </p:spPr>
          <p:style>
            <a:lnRef idx="1">
              <a:schemeClr val="accent1"/>
            </a:lnRef>
            <a:fillRef idx="0">
              <a:schemeClr val="accent1"/>
            </a:fillRef>
            <a:effectRef idx="0">
              <a:schemeClr val="accent1"/>
            </a:effectRef>
            <a:fontRef idx="minor">
              <a:schemeClr val="tx1"/>
            </a:fontRef>
          </p:style>
        </p:cxnSp>
        <p:grpSp>
          <p:nvGrpSpPr>
            <p:cNvPr id="4104" name="组合 11"/>
            <p:cNvGrpSpPr>
              <a:grpSpLocks/>
            </p:cNvGrpSpPr>
            <p:nvPr/>
          </p:nvGrpSpPr>
          <p:grpSpPr bwMode="auto">
            <a:xfrm>
              <a:off x="1117599" y="1946269"/>
              <a:ext cx="6985002" cy="915988"/>
              <a:chOff x="1012825" y="3320255"/>
              <a:chExt cx="6985002" cy="915988"/>
            </a:xfrm>
          </p:grpSpPr>
          <p:sp>
            <p:nvSpPr>
              <p:cNvPr id="7" name="圆角矩形 6"/>
              <p:cNvSpPr/>
              <p:nvPr/>
            </p:nvSpPr>
            <p:spPr>
              <a:xfrm>
                <a:off x="1012826" y="3334543"/>
                <a:ext cx="1558925"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a:t>占有</a:t>
                </a:r>
                <a:endParaRPr lang="zh-CN" altLang="en-US" sz="4400" b="1" dirty="0"/>
              </a:p>
            </p:txBody>
          </p:sp>
          <p:sp>
            <p:nvSpPr>
              <p:cNvPr id="8" name="圆角矩形 7"/>
              <p:cNvSpPr/>
              <p:nvPr/>
            </p:nvSpPr>
            <p:spPr>
              <a:xfrm>
                <a:off x="2819401" y="3334543"/>
                <a:ext cx="1558925" cy="901700"/>
              </a:xfrm>
              <a:prstGeom prst="roundRect">
                <a:avLst>
                  <a:gd name="adj" fmla="val 7028"/>
                </a:avLst>
              </a:prstGeom>
              <a:solidFill>
                <a:srgbClr val="E150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a:t>使用</a:t>
                </a:r>
                <a:endParaRPr lang="zh-CN" altLang="en-US" sz="4400" b="1" dirty="0"/>
              </a:p>
            </p:txBody>
          </p:sp>
          <p:sp>
            <p:nvSpPr>
              <p:cNvPr id="9" name="圆角矩形 8"/>
              <p:cNvSpPr/>
              <p:nvPr/>
            </p:nvSpPr>
            <p:spPr>
              <a:xfrm>
                <a:off x="4629151" y="3334543"/>
                <a:ext cx="1558925" cy="901700"/>
              </a:xfrm>
              <a:prstGeom prst="roundRect">
                <a:avLst>
                  <a:gd name="adj" fmla="val 7028"/>
                </a:avLst>
              </a:prstGeom>
              <a:solidFill>
                <a:srgbClr val="58A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a:t>收益</a:t>
                </a:r>
                <a:endParaRPr lang="zh-CN" altLang="en-US" sz="4400" b="1" dirty="0"/>
              </a:p>
            </p:txBody>
          </p:sp>
          <p:sp>
            <p:nvSpPr>
              <p:cNvPr id="11" name="圆角矩形 10"/>
              <p:cNvSpPr/>
              <p:nvPr/>
            </p:nvSpPr>
            <p:spPr>
              <a:xfrm>
                <a:off x="6438901" y="3320255"/>
                <a:ext cx="1558925" cy="901700"/>
              </a:xfrm>
              <a:prstGeom prst="roundRect">
                <a:avLst>
                  <a:gd name="adj" fmla="val 70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a:t>处分</a:t>
                </a:r>
                <a:endParaRPr lang="zh-CN" altLang="en-US" sz="4400" b="1" dirty="0"/>
              </a:p>
            </p:txBody>
          </p:sp>
        </p:grpSp>
      </p:grpSp>
      <p:sp>
        <p:nvSpPr>
          <p:cNvPr id="13" name="下箭头 12"/>
          <p:cNvSpPr/>
          <p:nvPr/>
        </p:nvSpPr>
        <p:spPr bwMode="auto">
          <a:xfrm>
            <a:off x="4265613" y="3157538"/>
            <a:ext cx="612775" cy="628650"/>
          </a:xfrm>
          <a:prstGeom prst="downArrow">
            <a:avLst>
              <a:gd name="adj1" fmla="val 50000"/>
              <a:gd name="adj2" fmla="val 5697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1">
            <a:spAutoFit/>
          </a:bodyPr>
          <a:lstStyle/>
          <a:p>
            <a:pPr>
              <a:defRPr/>
            </a:pPr>
            <a:endParaRPr lang="zh-CN" altLang="en-US">
              <a:solidFill>
                <a:schemeClr val="tx1"/>
              </a:solidFill>
              <a:latin typeface="Verdana" pitchFamily="34" charset="0"/>
              <a:ea typeface="굴림" pitchFamily="34" charset="-127"/>
            </a:endParaRPr>
          </a:p>
        </p:txBody>
      </p:sp>
      <p:graphicFrame>
        <p:nvGraphicFramePr>
          <p:cNvPr id="17" name="图示 16"/>
          <p:cNvGraphicFramePr/>
          <p:nvPr/>
        </p:nvGraphicFramePr>
        <p:xfrm>
          <a:off x="593725" y="4002843"/>
          <a:ext cx="7956550" cy="19979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Graphic spid="1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zh-CN" smtClean="0"/>
              <a:t>二、 财产所有权的内容</a:t>
            </a:r>
          </a:p>
        </p:txBody>
      </p:sp>
      <p:sp>
        <p:nvSpPr>
          <p:cNvPr id="29" name="文本框 1"/>
          <p:cNvSpPr txBox="1"/>
          <p:nvPr/>
        </p:nvSpPr>
        <p:spPr>
          <a:xfrm>
            <a:off x="457200" y="1323975"/>
            <a:ext cx="8101013" cy="830263"/>
          </a:xfrm>
          <a:prstGeom prst="rect">
            <a:avLst/>
          </a:prstGeom>
          <a:noFill/>
        </p:spPr>
        <p:txBody>
          <a:bodyPr>
            <a:spAutoFit/>
          </a:bodyPr>
          <a:lstStyle/>
          <a:p>
            <a:pPr marL="342900" indent="-342900" eaLnBrk="0" hangingPunct="0">
              <a:buClr>
                <a:srgbClr val="2860A4"/>
              </a:buClr>
              <a:buFont typeface="Wingdings" pitchFamily="2" charset="2"/>
              <a:buChar char="Ü"/>
              <a:defRPr/>
            </a:pPr>
            <a:r>
              <a:rPr lang="zh-CN" altLang="en-US" dirty="0">
                <a:latin typeface="+mn-lt"/>
                <a:ea typeface="+mn-ea"/>
              </a:rPr>
              <a:t>财产所有权的内容主要由所有人依法对所有物的占有、使用、收益和处分四项权利所构成。</a:t>
            </a:r>
          </a:p>
        </p:txBody>
      </p:sp>
      <p:grpSp>
        <p:nvGrpSpPr>
          <p:cNvPr id="30" name="组合 8"/>
          <p:cNvGrpSpPr>
            <a:grpSpLocks/>
          </p:cNvGrpSpPr>
          <p:nvPr/>
        </p:nvGrpSpPr>
        <p:grpSpPr bwMode="auto">
          <a:xfrm>
            <a:off x="457200" y="2430463"/>
            <a:ext cx="8101013" cy="1827212"/>
            <a:chOff x="1512617" y="1529515"/>
            <a:chExt cx="6335933" cy="1828651"/>
          </a:xfrm>
        </p:grpSpPr>
        <p:sp>
          <p:nvSpPr>
            <p:cNvPr id="31" name="任意多边形 30"/>
            <p:cNvSpPr/>
            <p:nvPr/>
          </p:nvSpPr>
          <p:spPr>
            <a:xfrm>
              <a:off x="1512617" y="1810723"/>
              <a:ext cx="6335933" cy="1547443"/>
            </a:xfrm>
            <a:custGeom>
              <a:avLst/>
              <a:gdLst>
                <a:gd name="connsiteX0" fmla="*/ 0 w 6335933"/>
                <a:gd name="connsiteY0" fmla="*/ 152122 h 912712"/>
                <a:gd name="connsiteX1" fmla="*/ 152122 w 6335933"/>
                <a:gd name="connsiteY1" fmla="*/ 0 h 912712"/>
                <a:gd name="connsiteX2" fmla="*/ 6183811 w 6335933"/>
                <a:gd name="connsiteY2" fmla="*/ 0 h 912712"/>
                <a:gd name="connsiteX3" fmla="*/ 6335933 w 6335933"/>
                <a:gd name="connsiteY3" fmla="*/ 152122 h 912712"/>
                <a:gd name="connsiteX4" fmla="*/ 6335933 w 6335933"/>
                <a:gd name="connsiteY4" fmla="*/ 760590 h 912712"/>
                <a:gd name="connsiteX5" fmla="*/ 6183811 w 6335933"/>
                <a:gd name="connsiteY5" fmla="*/ 912712 h 912712"/>
                <a:gd name="connsiteX6" fmla="*/ 152122 w 6335933"/>
                <a:gd name="connsiteY6" fmla="*/ 912712 h 912712"/>
                <a:gd name="connsiteX7" fmla="*/ 0 w 6335933"/>
                <a:gd name="connsiteY7" fmla="*/ 760590 h 912712"/>
                <a:gd name="connsiteX8" fmla="*/ 0 w 6335933"/>
                <a:gd name="connsiteY8" fmla="*/ 152122 h 91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5933" h="912712">
                  <a:moveTo>
                    <a:pt x="0" y="152122"/>
                  </a:moveTo>
                  <a:cubicBezTo>
                    <a:pt x="0" y="68107"/>
                    <a:pt x="68107" y="0"/>
                    <a:pt x="152122" y="0"/>
                  </a:cubicBezTo>
                  <a:lnTo>
                    <a:pt x="6183811" y="0"/>
                  </a:lnTo>
                  <a:cubicBezTo>
                    <a:pt x="6267826" y="0"/>
                    <a:pt x="6335933" y="68107"/>
                    <a:pt x="6335933" y="152122"/>
                  </a:cubicBezTo>
                  <a:lnTo>
                    <a:pt x="6335933" y="760590"/>
                  </a:lnTo>
                  <a:cubicBezTo>
                    <a:pt x="6335933" y="844605"/>
                    <a:pt x="6267826" y="912712"/>
                    <a:pt x="6183811" y="912712"/>
                  </a:cubicBezTo>
                  <a:lnTo>
                    <a:pt x="152122" y="912712"/>
                  </a:lnTo>
                  <a:cubicBezTo>
                    <a:pt x="68107" y="912712"/>
                    <a:pt x="0" y="844605"/>
                    <a:pt x="0" y="760590"/>
                  </a:cubicBezTo>
                  <a:lnTo>
                    <a:pt x="0" y="152122"/>
                  </a:lnTo>
                  <a:close/>
                </a:path>
              </a:pathLst>
            </a:custGeom>
            <a:ln>
              <a:solidFill>
                <a:srgbClr val="008DCA"/>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536294" tIns="440287" rIns="536294" bIns="179683" spcCol="1270"/>
            <a:lstStyle/>
            <a:p>
              <a:pPr marL="0" lvl="1" defTabSz="844550">
                <a:lnSpc>
                  <a:spcPts val="3000"/>
                </a:lnSpc>
                <a:spcBef>
                  <a:spcPct val="0"/>
                </a:spcBef>
                <a:spcAft>
                  <a:spcPct val="15000"/>
                </a:spcAft>
                <a:defRPr/>
              </a:pPr>
              <a:r>
                <a:rPr lang="zh-CN" altLang="en-US" sz="1900" dirty="0"/>
                <a:t>占有是指所有人对财产的使用实际控制和管辖。一般情况下，财产由所有人占有，但也可能归非所有人占有。</a:t>
              </a:r>
              <a:endParaRPr lang="en-US" sz="1900" dirty="0"/>
            </a:p>
          </p:txBody>
        </p:sp>
        <p:sp>
          <p:nvSpPr>
            <p:cNvPr id="32" name="任意多边形 31"/>
            <p:cNvSpPr/>
            <p:nvPr/>
          </p:nvSpPr>
          <p:spPr>
            <a:xfrm>
              <a:off x="1830469" y="1529515"/>
              <a:ext cx="1179529" cy="560828"/>
            </a:xfrm>
            <a:custGeom>
              <a:avLst/>
              <a:gdLst>
                <a:gd name="connsiteX0" fmla="*/ 0 w 4435153"/>
                <a:gd name="connsiteY0" fmla="*/ 93482 h 560880"/>
                <a:gd name="connsiteX1" fmla="*/ 93482 w 4435153"/>
                <a:gd name="connsiteY1" fmla="*/ 0 h 560880"/>
                <a:gd name="connsiteX2" fmla="*/ 4341671 w 4435153"/>
                <a:gd name="connsiteY2" fmla="*/ 0 h 560880"/>
                <a:gd name="connsiteX3" fmla="*/ 4435153 w 4435153"/>
                <a:gd name="connsiteY3" fmla="*/ 93482 h 560880"/>
                <a:gd name="connsiteX4" fmla="*/ 4435153 w 4435153"/>
                <a:gd name="connsiteY4" fmla="*/ 467398 h 560880"/>
                <a:gd name="connsiteX5" fmla="*/ 4341671 w 4435153"/>
                <a:gd name="connsiteY5" fmla="*/ 560880 h 560880"/>
                <a:gd name="connsiteX6" fmla="*/ 93482 w 4435153"/>
                <a:gd name="connsiteY6" fmla="*/ 560880 h 560880"/>
                <a:gd name="connsiteX7" fmla="*/ 0 w 4435153"/>
                <a:gd name="connsiteY7" fmla="*/ 467398 h 560880"/>
                <a:gd name="connsiteX8" fmla="*/ 0 w 4435153"/>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153" h="560880">
                  <a:moveTo>
                    <a:pt x="0" y="93482"/>
                  </a:moveTo>
                  <a:cubicBezTo>
                    <a:pt x="0" y="41853"/>
                    <a:pt x="41853" y="0"/>
                    <a:pt x="93482" y="0"/>
                  </a:cubicBezTo>
                  <a:lnTo>
                    <a:pt x="4341671" y="0"/>
                  </a:lnTo>
                  <a:cubicBezTo>
                    <a:pt x="4393300" y="0"/>
                    <a:pt x="4435153" y="41853"/>
                    <a:pt x="4435153" y="93482"/>
                  </a:cubicBezTo>
                  <a:lnTo>
                    <a:pt x="4435153" y="467398"/>
                  </a:lnTo>
                  <a:cubicBezTo>
                    <a:pt x="4435153" y="519027"/>
                    <a:pt x="4393300" y="560880"/>
                    <a:pt x="4341671" y="560880"/>
                  </a:cubicBezTo>
                  <a:lnTo>
                    <a:pt x="93482" y="560880"/>
                  </a:lnTo>
                  <a:cubicBezTo>
                    <a:pt x="41853" y="560880"/>
                    <a:pt x="0" y="519027"/>
                    <a:pt x="0" y="467398"/>
                  </a:cubicBezTo>
                  <a:lnTo>
                    <a:pt x="0" y="93482"/>
                  </a:lnTo>
                  <a:close/>
                </a:path>
              </a:pathLst>
            </a:custGeom>
            <a:solidFill>
              <a:srgbClr val="008DC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195018" tIns="27380" rIns="195018" bIns="27380" spcCol="1270" anchor="ctr"/>
            <a:lstStyle/>
            <a:p>
              <a:pPr algn="ctr" defTabSz="844550">
                <a:lnSpc>
                  <a:spcPct val="90000"/>
                </a:lnSpc>
                <a:spcBef>
                  <a:spcPct val="0"/>
                </a:spcBef>
                <a:spcAft>
                  <a:spcPct val="35000"/>
                </a:spcAft>
                <a:defRPr/>
              </a:pPr>
              <a:r>
                <a:rPr lang="zh-CN" altLang="en-US" dirty="0"/>
                <a:t>占有</a:t>
              </a:r>
              <a:endParaRPr lang="en-US" dirty="0"/>
            </a:p>
          </p:txBody>
        </p:sp>
      </p:grpSp>
      <p:grpSp>
        <p:nvGrpSpPr>
          <p:cNvPr id="3" name="组合 2"/>
          <p:cNvGrpSpPr>
            <a:grpSpLocks/>
          </p:cNvGrpSpPr>
          <p:nvPr/>
        </p:nvGrpSpPr>
        <p:grpSpPr bwMode="auto">
          <a:xfrm>
            <a:off x="863600" y="4859338"/>
            <a:ext cx="7413625" cy="1079500"/>
            <a:chOff x="551727" y="4487069"/>
            <a:chExt cx="7413921" cy="1080000"/>
          </a:xfrm>
        </p:grpSpPr>
        <p:sp>
          <p:nvSpPr>
            <p:cNvPr id="36" name="圆角矩形 35"/>
            <p:cNvSpPr/>
            <p:nvPr/>
          </p:nvSpPr>
          <p:spPr>
            <a:xfrm>
              <a:off x="551727" y="4487069"/>
              <a:ext cx="3492639" cy="1080000"/>
            </a:xfrm>
            <a:prstGeom prst="round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4400" dirty="0"/>
                <a:t>合法占有</a:t>
              </a:r>
              <a:endParaRPr lang="zh-CN" altLang="en-US" sz="4400" b="1" dirty="0"/>
            </a:p>
          </p:txBody>
        </p:sp>
        <p:sp>
          <p:nvSpPr>
            <p:cNvPr id="37" name="圆角矩形 36"/>
            <p:cNvSpPr/>
            <p:nvPr/>
          </p:nvSpPr>
          <p:spPr>
            <a:xfrm flipH="1">
              <a:off x="4473009" y="4487069"/>
              <a:ext cx="3492639" cy="1080000"/>
            </a:xfrm>
            <a:prstGeom prst="round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4400" dirty="0"/>
                <a:t>非法占有</a:t>
              </a:r>
              <a:endParaRPr lang="zh-CN" altLang="en-US" sz="4400" b="1" dirty="0"/>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smtClean="0"/>
              <a:t>二、 财产所有权的内容</a:t>
            </a:r>
          </a:p>
        </p:txBody>
      </p:sp>
      <p:grpSp>
        <p:nvGrpSpPr>
          <p:cNvPr id="4" name="组合 14"/>
          <p:cNvGrpSpPr>
            <a:grpSpLocks/>
          </p:cNvGrpSpPr>
          <p:nvPr/>
        </p:nvGrpSpPr>
        <p:grpSpPr bwMode="auto">
          <a:xfrm>
            <a:off x="733425" y="1181100"/>
            <a:ext cx="3951288" cy="522288"/>
            <a:chOff x="3859232" y="2230010"/>
            <a:chExt cx="3951268" cy="523082"/>
          </a:xfrm>
        </p:grpSpPr>
        <p:grpSp>
          <p:nvGrpSpPr>
            <p:cNvPr id="6155" name="组合 3"/>
            <p:cNvGrpSpPr>
              <a:grpSpLocks/>
            </p:cNvGrpSpPr>
            <p:nvPr/>
          </p:nvGrpSpPr>
          <p:grpSpPr bwMode="auto">
            <a:xfrm>
              <a:off x="3859232" y="2230010"/>
              <a:ext cx="2619362" cy="523082"/>
              <a:chOff x="4976832" y="1518810"/>
              <a:chExt cx="2619362" cy="523082"/>
            </a:xfrm>
          </p:grpSpPr>
          <p:sp>
            <p:nvSpPr>
              <p:cNvPr id="7" name="椭圆 6"/>
              <p:cNvSpPr/>
              <p:nvPr/>
            </p:nvSpPr>
            <p:spPr>
              <a:xfrm>
                <a:off x="4976832" y="1518810"/>
                <a:ext cx="515935" cy="516722"/>
              </a:xfrm>
              <a:prstGeom prst="ellipse">
                <a:avLst/>
              </a:prstGeom>
              <a:solidFill>
                <a:schemeClr val="tx2">
                  <a:lumMod val="60000"/>
                  <a:lumOff val="40000"/>
                </a:schemeClr>
              </a:solidFill>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r>
                  <a:rPr lang="zh-CN" altLang="en-US" sz="2800" dirty="0">
                    <a:solidFill>
                      <a:schemeClr val="bg1"/>
                    </a:solidFill>
                    <a:latin typeface="华文楷体" pitchFamily="2" charset="-122"/>
                    <a:ea typeface="华文楷体" pitchFamily="2" charset="-122"/>
                  </a:rPr>
                  <a:t>一</a:t>
                </a:r>
              </a:p>
            </p:txBody>
          </p:sp>
          <p:sp>
            <p:nvSpPr>
              <p:cNvPr id="5146" name="矩形 67"/>
              <p:cNvSpPr>
                <a:spLocks noChangeArrowheads="1"/>
              </p:cNvSpPr>
              <p:nvPr/>
            </p:nvSpPr>
            <p:spPr bwMode="auto">
              <a:xfrm>
                <a:off x="5656279" y="1579227"/>
                <a:ext cx="1939915" cy="46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dirty="0">
                    <a:latin typeface="+mn-ea"/>
                    <a:ea typeface="+mn-ea"/>
                  </a:rPr>
                  <a:t>合法占有</a:t>
                </a:r>
              </a:p>
            </p:txBody>
          </p:sp>
        </p:grpSp>
        <p:cxnSp>
          <p:nvCxnSpPr>
            <p:cNvPr id="6" name="直接连接符 5"/>
            <p:cNvCxnSpPr/>
            <p:nvPr/>
          </p:nvCxnSpPr>
          <p:spPr>
            <a:xfrm>
              <a:off x="4449779" y="2686316"/>
              <a:ext cx="3360721" cy="0"/>
            </a:xfrm>
            <a:prstGeom prst="line">
              <a:avLst/>
            </a:prstGeom>
            <a:ln w="3175">
              <a:solidFill>
                <a:srgbClr val="6699FF"/>
              </a:solidFill>
              <a:prstDash val="sysDash"/>
            </a:ln>
          </p:spPr>
          <p:style>
            <a:lnRef idx="1">
              <a:schemeClr val="accent1"/>
            </a:lnRef>
            <a:fillRef idx="0">
              <a:schemeClr val="accent1"/>
            </a:fillRef>
            <a:effectRef idx="0">
              <a:schemeClr val="accent1"/>
            </a:effectRef>
            <a:fontRef idx="minor">
              <a:schemeClr val="tx1"/>
            </a:fontRef>
          </p:style>
        </p:cxnSp>
      </p:grpSp>
      <p:grpSp>
        <p:nvGrpSpPr>
          <p:cNvPr id="9" name="组合 14"/>
          <p:cNvGrpSpPr>
            <a:grpSpLocks/>
          </p:cNvGrpSpPr>
          <p:nvPr/>
        </p:nvGrpSpPr>
        <p:grpSpPr bwMode="auto">
          <a:xfrm>
            <a:off x="733425" y="3382963"/>
            <a:ext cx="3951288" cy="522287"/>
            <a:chOff x="3859232" y="2230010"/>
            <a:chExt cx="3951268" cy="522785"/>
          </a:xfrm>
        </p:grpSpPr>
        <p:grpSp>
          <p:nvGrpSpPr>
            <p:cNvPr id="6151" name="组合 8"/>
            <p:cNvGrpSpPr>
              <a:grpSpLocks/>
            </p:cNvGrpSpPr>
            <p:nvPr/>
          </p:nvGrpSpPr>
          <p:grpSpPr bwMode="auto">
            <a:xfrm>
              <a:off x="3859232" y="2230010"/>
              <a:ext cx="2082512" cy="522785"/>
              <a:chOff x="4976832" y="1518810"/>
              <a:chExt cx="2082512" cy="522785"/>
            </a:xfrm>
          </p:grpSpPr>
          <p:sp>
            <p:nvSpPr>
              <p:cNvPr id="12" name="椭圆 11"/>
              <p:cNvSpPr/>
              <p:nvPr/>
            </p:nvSpPr>
            <p:spPr>
              <a:xfrm>
                <a:off x="4976832" y="1518810"/>
                <a:ext cx="515935" cy="516429"/>
              </a:xfrm>
              <a:prstGeom prst="ellipse">
                <a:avLst/>
              </a:prstGeom>
              <a:solidFill>
                <a:schemeClr val="tx2">
                  <a:lumMod val="60000"/>
                  <a:lumOff val="40000"/>
                </a:schemeClr>
              </a:solidFill>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r>
                  <a:rPr lang="zh-CN" altLang="en-US" sz="2800" dirty="0">
                    <a:solidFill>
                      <a:schemeClr val="bg1"/>
                    </a:solidFill>
                    <a:latin typeface="华文楷体" pitchFamily="2" charset="-122"/>
                    <a:ea typeface="华文楷体" pitchFamily="2" charset="-122"/>
                  </a:rPr>
                  <a:t>二</a:t>
                </a:r>
              </a:p>
            </p:txBody>
          </p:sp>
          <p:sp>
            <p:nvSpPr>
              <p:cNvPr id="5142" name="矩形 67"/>
              <p:cNvSpPr>
                <a:spLocks noChangeArrowheads="1"/>
              </p:cNvSpPr>
              <p:nvPr/>
            </p:nvSpPr>
            <p:spPr bwMode="auto">
              <a:xfrm>
                <a:off x="5643578" y="1579193"/>
                <a:ext cx="1416043" cy="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dirty="0">
                    <a:latin typeface="+mn-ea"/>
                    <a:ea typeface="+mn-ea"/>
                  </a:rPr>
                  <a:t>非法占有</a:t>
                </a:r>
              </a:p>
            </p:txBody>
          </p:sp>
        </p:grpSp>
        <p:cxnSp>
          <p:nvCxnSpPr>
            <p:cNvPr id="11" name="直接连接符 10"/>
            <p:cNvCxnSpPr/>
            <p:nvPr/>
          </p:nvCxnSpPr>
          <p:spPr>
            <a:xfrm>
              <a:off x="4449779" y="2686056"/>
              <a:ext cx="3360721" cy="0"/>
            </a:xfrm>
            <a:prstGeom prst="line">
              <a:avLst/>
            </a:prstGeom>
            <a:ln w="3175">
              <a:solidFill>
                <a:srgbClr val="6699FF"/>
              </a:solidFill>
              <a:prstDash val="sysDash"/>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733425" y="1914525"/>
            <a:ext cx="7877175" cy="1114425"/>
          </a:xfrm>
          <a:prstGeom prst="rect">
            <a:avLst/>
          </a:prstGeom>
        </p:spPr>
        <p:txBody>
          <a:bodyPr>
            <a:spAutoFit/>
          </a:bodyPr>
          <a:lstStyle/>
          <a:p>
            <a:pPr>
              <a:lnSpc>
                <a:spcPct val="150000"/>
              </a:lnSpc>
              <a:spcBef>
                <a:spcPts val="0"/>
              </a:spcBef>
              <a:defRPr/>
            </a:pPr>
            <a:r>
              <a:rPr lang="zh-CN" altLang="en-US" dirty="0">
                <a:solidFill>
                  <a:schemeClr val="tx1">
                    <a:lumMod val="65000"/>
                    <a:lumOff val="35000"/>
                  </a:schemeClr>
                </a:solidFill>
                <a:latin typeface="+mn-ea"/>
                <a:ea typeface="+mn-ea"/>
              </a:rPr>
              <a:t>有法律上的依据或通过合同约定，如依租赁合同而占有所有人的物；</a:t>
            </a:r>
          </a:p>
        </p:txBody>
      </p:sp>
      <p:sp>
        <p:nvSpPr>
          <p:cNvPr id="30" name="矩形 29"/>
          <p:cNvSpPr/>
          <p:nvPr/>
        </p:nvSpPr>
        <p:spPr>
          <a:xfrm>
            <a:off x="885825" y="4095750"/>
            <a:ext cx="7877175" cy="1754188"/>
          </a:xfrm>
          <a:prstGeom prst="rect">
            <a:avLst/>
          </a:prstGeom>
        </p:spPr>
        <p:txBody>
          <a:bodyPr>
            <a:spAutoFit/>
          </a:bodyPr>
          <a:lstStyle/>
          <a:p>
            <a:pPr>
              <a:lnSpc>
                <a:spcPct val="150000"/>
              </a:lnSpc>
              <a:spcBef>
                <a:spcPts val="0"/>
              </a:spcBef>
              <a:defRPr/>
            </a:pPr>
            <a:r>
              <a:rPr lang="zh-CN" altLang="en-US" b="1" dirty="0">
                <a:solidFill>
                  <a:schemeClr val="tx1">
                    <a:lumMod val="65000"/>
                    <a:lumOff val="35000"/>
                  </a:schemeClr>
                </a:solidFill>
                <a:latin typeface="+mn-ea"/>
                <a:ea typeface="+mn-ea"/>
              </a:rPr>
              <a:t>善意占有</a:t>
            </a:r>
            <a:r>
              <a:rPr lang="en-US" altLang="zh-CN" b="1" dirty="0">
                <a:solidFill>
                  <a:schemeClr val="tx1">
                    <a:lumMod val="65000"/>
                    <a:lumOff val="35000"/>
                  </a:schemeClr>
                </a:solidFill>
                <a:latin typeface="+mn-ea"/>
                <a:ea typeface="+mn-ea"/>
              </a:rPr>
              <a:t>——</a:t>
            </a:r>
            <a:r>
              <a:rPr lang="zh-CN" altLang="en-US" dirty="0">
                <a:solidFill>
                  <a:schemeClr val="tx1">
                    <a:lumMod val="65000"/>
                    <a:lumOff val="35000"/>
                  </a:schemeClr>
                </a:solidFill>
                <a:latin typeface="+mn-ea"/>
                <a:ea typeface="+mn-ea"/>
              </a:rPr>
              <a:t>不知道或无须知道是在非法占有他人财产的情况下公开占有他人财产。</a:t>
            </a:r>
            <a:endParaRPr lang="en-US" altLang="zh-CN" dirty="0">
              <a:solidFill>
                <a:schemeClr val="tx1">
                  <a:lumMod val="65000"/>
                  <a:lumOff val="35000"/>
                </a:schemeClr>
              </a:solidFill>
              <a:latin typeface="+mn-ea"/>
              <a:ea typeface="+mn-ea"/>
            </a:endParaRPr>
          </a:p>
          <a:p>
            <a:pPr>
              <a:lnSpc>
                <a:spcPct val="150000"/>
              </a:lnSpc>
              <a:spcBef>
                <a:spcPts val="0"/>
              </a:spcBef>
              <a:defRPr/>
            </a:pPr>
            <a:r>
              <a:rPr lang="zh-CN" altLang="en-US" b="1" dirty="0">
                <a:solidFill>
                  <a:schemeClr val="tx1">
                    <a:lumMod val="65000"/>
                    <a:lumOff val="35000"/>
                  </a:schemeClr>
                </a:solidFill>
                <a:latin typeface="+mn-ea"/>
                <a:ea typeface="+mn-ea"/>
              </a:rPr>
              <a:t>恶意占有</a:t>
            </a:r>
            <a:r>
              <a:rPr lang="en-US" altLang="zh-CN" dirty="0">
                <a:solidFill>
                  <a:schemeClr val="tx1">
                    <a:lumMod val="65000"/>
                    <a:lumOff val="35000"/>
                  </a:schemeClr>
                </a:solidFill>
                <a:latin typeface="+mn-ea"/>
                <a:ea typeface="+mn-ea"/>
              </a:rPr>
              <a:t>——</a:t>
            </a:r>
            <a:r>
              <a:rPr lang="zh-CN" altLang="en-US" dirty="0">
                <a:solidFill>
                  <a:schemeClr val="tx1">
                    <a:lumMod val="65000"/>
                    <a:lumOff val="35000"/>
                  </a:schemeClr>
                </a:solidFill>
                <a:latin typeface="+mn-ea"/>
                <a:ea typeface="+mn-ea"/>
              </a:rPr>
              <a:t>知道或应当知道非法占有他人财产</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zh-CN" smtClean="0"/>
              <a:t>二、 财产所有权的内容</a:t>
            </a:r>
          </a:p>
        </p:txBody>
      </p:sp>
      <p:grpSp>
        <p:nvGrpSpPr>
          <p:cNvPr id="18" name="组合 17"/>
          <p:cNvGrpSpPr>
            <a:grpSpLocks/>
          </p:cNvGrpSpPr>
          <p:nvPr/>
        </p:nvGrpSpPr>
        <p:grpSpPr bwMode="auto">
          <a:xfrm>
            <a:off x="465138" y="1195388"/>
            <a:ext cx="8215312" cy="1258887"/>
            <a:chOff x="464344" y="1195680"/>
            <a:chExt cx="8215313" cy="1258880"/>
          </a:xfrm>
        </p:grpSpPr>
        <p:sp>
          <p:nvSpPr>
            <p:cNvPr id="5" name="矩形 4"/>
            <p:cNvSpPr/>
            <p:nvPr/>
          </p:nvSpPr>
          <p:spPr bwMode="auto">
            <a:xfrm>
              <a:off x="464344" y="1338554"/>
              <a:ext cx="8215313" cy="1116006"/>
            </a:xfrm>
            <a:prstGeom prst="rect">
              <a:avLst/>
            </a:prstGeom>
            <a:ln>
              <a:noFill/>
              <a:headEnd type="none" w="med" len="med"/>
              <a:tailEnd type="none" w="med" len="med"/>
            </a:ln>
          </p:spPr>
          <p:style>
            <a:lnRef idx="1">
              <a:schemeClr val="accent5"/>
            </a:lnRef>
            <a:fillRef idx="1001">
              <a:schemeClr val="lt2"/>
            </a:fillRef>
            <a:effectRef idx="1">
              <a:schemeClr val="accent5"/>
            </a:effectRef>
            <a:fontRef idx="minor">
              <a:schemeClr val="dk1"/>
            </a:fontRef>
          </p:style>
          <p:txBody>
            <a:bodyPr anchorCtr="1">
              <a:spAutoFit/>
            </a:bodyPr>
            <a:lstStyle/>
            <a:p>
              <a:pPr>
                <a:defRPr/>
              </a:pPr>
              <a:endParaRPr lang="zh-CN" altLang="en-US">
                <a:solidFill>
                  <a:schemeClr val="tx1"/>
                </a:solidFill>
                <a:latin typeface="Verdana" pitchFamily="34" charset="0"/>
                <a:ea typeface="굴림" pitchFamily="34" charset="-127"/>
              </a:endParaRPr>
            </a:p>
          </p:txBody>
        </p:sp>
        <p:sp>
          <p:nvSpPr>
            <p:cNvPr id="3" name="矩形 2"/>
            <p:cNvSpPr/>
            <p:nvPr/>
          </p:nvSpPr>
          <p:spPr>
            <a:xfrm>
              <a:off x="4026819" y="1195680"/>
              <a:ext cx="1090362" cy="1200329"/>
            </a:xfrm>
            <a:prstGeom prst="rect">
              <a:avLst/>
            </a:prstGeom>
            <a:noFill/>
          </p:spPr>
          <p:txBody>
            <a:bodyPr wrap="none">
              <a:spAutoFit/>
            </a:bodyPr>
            <a:lstStyle/>
            <a:p>
              <a:pPr algn="ctr">
                <a:defRPr/>
              </a:pPr>
              <a:r>
                <a:rPr lang="zh-CN" altLang="en-US" sz="7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tang" panose="02030600000101010101" pitchFamily="18" charset="-127"/>
                  <a:ea typeface="Batang" panose="02030600000101010101" pitchFamily="18" charset="-127"/>
                </a:rPr>
                <a:t>？</a:t>
              </a:r>
            </a:p>
          </p:txBody>
        </p:sp>
        <p:grpSp>
          <p:nvGrpSpPr>
            <p:cNvPr id="7178" name="组合 9"/>
            <p:cNvGrpSpPr>
              <a:grpSpLocks/>
            </p:cNvGrpSpPr>
            <p:nvPr/>
          </p:nvGrpSpPr>
          <p:grpSpPr bwMode="auto">
            <a:xfrm>
              <a:off x="1252538" y="1569430"/>
              <a:ext cx="6638924" cy="650295"/>
              <a:chOff x="1271588" y="1569430"/>
              <a:chExt cx="6638924" cy="650295"/>
            </a:xfrm>
          </p:grpSpPr>
          <p:sp>
            <p:nvSpPr>
              <p:cNvPr id="8" name="TextBox 7"/>
              <p:cNvSpPr txBox="1"/>
              <p:nvPr/>
            </p:nvSpPr>
            <p:spPr>
              <a:xfrm>
                <a:off x="1272381" y="1571915"/>
                <a:ext cx="2328863" cy="647696"/>
              </a:xfrm>
              <a:prstGeom prst="rect">
                <a:avLst/>
              </a:prstGeom>
              <a:noFill/>
            </p:spPr>
            <p:txBody>
              <a:bodyPr>
                <a:spAutoFit/>
              </a:bodyPr>
              <a:lstStyle/>
              <a:p>
                <a:pPr>
                  <a:defRPr/>
                </a:pPr>
                <a:r>
                  <a:rPr lang="zh-CN" altLang="en-US" sz="3600" dirty="0">
                    <a:latin typeface="+mn-ea"/>
                    <a:ea typeface="+mn-ea"/>
                  </a:rPr>
                  <a:t>善意占有</a:t>
                </a:r>
              </a:p>
            </p:txBody>
          </p:sp>
          <p:sp>
            <p:nvSpPr>
              <p:cNvPr id="30" name="TextBox 29"/>
              <p:cNvSpPr txBox="1"/>
              <p:nvPr/>
            </p:nvSpPr>
            <p:spPr>
              <a:xfrm>
                <a:off x="5580857" y="1568740"/>
                <a:ext cx="2328863" cy="647696"/>
              </a:xfrm>
              <a:prstGeom prst="rect">
                <a:avLst/>
              </a:prstGeom>
              <a:noFill/>
            </p:spPr>
            <p:txBody>
              <a:bodyPr>
                <a:spAutoFit/>
              </a:bodyPr>
              <a:lstStyle/>
              <a:p>
                <a:pPr>
                  <a:defRPr/>
                </a:pPr>
                <a:r>
                  <a:rPr lang="zh-CN" altLang="en-US" sz="3600" dirty="0">
                    <a:latin typeface="+mn-ea"/>
                    <a:ea typeface="+mn-ea"/>
                  </a:rPr>
                  <a:t>恶意占有</a:t>
                </a:r>
              </a:p>
            </p:txBody>
          </p:sp>
        </p:grpSp>
      </p:grpSp>
      <p:sp>
        <p:nvSpPr>
          <p:cNvPr id="13" name="下箭头 12"/>
          <p:cNvSpPr/>
          <p:nvPr/>
        </p:nvSpPr>
        <p:spPr bwMode="auto">
          <a:xfrm>
            <a:off x="4314825" y="2714625"/>
            <a:ext cx="485775" cy="647700"/>
          </a:xfrm>
          <a:prstGeom prst="downArrow">
            <a:avLst/>
          </a:prstGeom>
          <a:ln w="9525" cap="flat" cmpd="sng" algn="ctr">
            <a:solidFill>
              <a:schemeClr val="tx1"/>
            </a:solidFill>
            <a:prstDash val="solid"/>
            <a:round/>
            <a:headEnd type="none" w="med" len="med"/>
            <a:tailEnd type="none" w="med" len="med"/>
          </a:ln>
          <a:effectLst/>
        </p:spPr>
        <p:style>
          <a:lnRef idx="0">
            <a:scrgbClr r="0" g="0" b="0"/>
          </a:lnRef>
          <a:fillRef idx="1001">
            <a:schemeClr val="lt2"/>
          </a:fillRef>
          <a:effectRef idx="0">
            <a:scrgbClr r="0" g="0" b="0"/>
          </a:effectRef>
          <a:fontRef idx="major"/>
        </p:style>
        <p:txBody>
          <a:bodyPr anchorCtr="1">
            <a:spAutoFit/>
          </a:bodyPr>
          <a:lstStyle/>
          <a:p>
            <a:pPr>
              <a:defRPr/>
            </a:pPr>
            <a:endParaRPr lang="zh-CN" altLang="en-US">
              <a:latin typeface="Verdana" pitchFamily="34" charset="0"/>
              <a:ea typeface="굴림" pitchFamily="34" charset="-127"/>
            </a:endParaRPr>
          </a:p>
        </p:txBody>
      </p:sp>
      <p:sp>
        <p:nvSpPr>
          <p:cNvPr id="15" name="TextBox 14"/>
          <p:cNvSpPr txBox="1"/>
          <p:nvPr/>
        </p:nvSpPr>
        <p:spPr>
          <a:xfrm>
            <a:off x="1042988" y="3509963"/>
            <a:ext cx="7029450" cy="1039812"/>
          </a:xfrm>
          <a:prstGeom prst="rect">
            <a:avLst/>
          </a:prstGeom>
          <a:noFill/>
        </p:spPr>
        <p:txBody>
          <a:bodyPr>
            <a:spAutoFit/>
          </a:bodyPr>
          <a:lstStyle/>
          <a:p>
            <a:pPr algn="ctr">
              <a:defRPr/>
            </a:pPr>
            <a:r>
              <a:rPr lang="zh-CN" altLang="zh-CN" sz="2800" dirty="0">
                <a:latin typeface="+mn-ea"/>
                <a:ea typeface="+mn-ea"/>
              </a:rPr>
              <a:t>法律意义在于</a:t>
            </a:r>
            <a:endParaRPr lang="en-US" altLang="zh-CN" sz="2800" dirty="0">
              <a:latin typeface="+mn-ea"/>
              <a:ea typeface="+mn-ea"/>
            </a:endParaRPr>
          </a:p>
          <a:p>
            <a:pPr algn="ctr">
              <a:defRPr/>
            </a:pPr>
            <a:r>
              <a:rPr lang="zh-CN" altLang="zh-CN" sz="2800" dirty="0">
                <a:latin typeface="+mn-ea"/>
                <a:ea typeface="+mn-ea"/>
              </a:rPr>
              <a:t>主张权利的对象和承担责任的方式</a:t>
            </a:r>
            <a:endParaRPr lang="zh-CN" altLang="en-US" sz="2800" dirty="0">
              <a:latin typeface="+mn-ea"/>
              <a:ea typeface="+mn-ea"/>
            </a:endParaRPr>
          </a:p>
        </p:txBody>
      </p:sp>
      <p:cxnSp>
        <p:nvCxnSpPr>
          <p:cNvPr id="35" name="直接连接符 34"/>
          <p:cNvCxnSpPr/>
          <p:nvPr/>
        </p:nvCxnSpPr>
        <p:spPr>
          <a:xfrm>
            <a:off x="593725" y="4689475"/>
            <a:ext cx="7956550"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79475" y="4886325"/>
            <a:ext cx="7356475" cy="1200150"/>
          </a:xfrm>
          <a:prstGeom prst="rect">
            <a:avLst/>
          </a:prstGeom>
          <a:noFill/>
        </p:spPr>
        <p:txBody>
          <a:bodyPr>
            <a:spAutoFit/>
          </a:bodyPr>
          <a:lstStyle/>
          <a:p>
            <a:pPr>
              <a:defRPr/>
            </a:pPr>
            <a:r>
              <a:rPr lang="zh-CN" altLang="en-US" dirty="0">
                <a:latin typeface="+mn-ea"/>
                <a:ea typeface="+mn-ea"/>
              </a:rPr>
              <a:t>法律保护善意占有人，即原物被非法占有人转让给第三人，而第三人如果是善意取得，那么原所有人不能直接要求第三人返还原物</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zh-CN" smtClean="0"/>
              <a:t>二、 财产所有权的内容</a:t>
            </a:r>
          </a:p>
        </p:txBody>
      </p:sp>
      <p:grpSp>
        <p:nvGrpSpPr>
          <p:cNvPr id="29" name="组合 8"/>
          <p:cNvGrpSpPr>
            <a:grpSpLocks/>
          </p:cNvGrpSpPr>
          <p:nvPr/>
        </p:nvGrpSpPr>
        <p:grpSpPr bwMode="auto">
          <a:xfrm>
            <a:off x="571500" y="1103313"/>
            <a:ext cx="8101013" cy="2740025"/>
            <a:chOff x="1512616" y="1529515"/>
            <a:chExt cx="6335933" cy="2987476"/>
          </a:xfrm>
        </p:grpSpPr>
        <p:sp>
          <p:nvSpPr>
            <p:cNvPr id="30" name="任意多边形 29"/>
            <p:cNvSpPr/>
            <p:nvPr/>
          </p:nvSpPr>
          <p:spPr>
            <a:xfrm>
              <a:off x="1512616" y="1796068"/>
              <a:ext cx="6335933" cy="2720923"/>
            </a:xfrm>
            <a:custGeom>
              <a:avLst/>
              <a:gdLst>
                <a:gd name="connsiteX0" fmla="*/ 0 w 6335933"/>
                <a:gd name="connsiteY0" fmla="*/ 152122 h 912712"/>
                <a:gd name="connsiteX1" fmla="*/ 152122 w 6335933"/>
                <a:gd name="connsiteY1" fmla="*/ 0 h 912712"/>
                <a:gd name="connsiteX2" fmla="*/ 6183811 w 6335933"/>
                <a:gd name="connsiteY2" fmla="*/ 0 h 912712"/>
                <a:gd name="connsiteX3" fmla="*/ 6335933 w 6335933"/>
                <a:gd name="connsiteY3" fmla="*/ 152122 h 912712"/>
                <a:gd name="connsiteX4" fmla="*/ 6335933 w 6335933"/>
                <a:gd name="connsiteY4" fmla="*/ 760590 h 912712"/>
                <a:gd name="connsiteX5" fmla="*/ 6183811 w 6335933"/>
                <a:gd name="connsiteY5" fmla="*/ 912712 h 912712"/>
                <a:gd name="connsiteX6" fmla="*/ 152122 w 6335933"/>
                <a:gd name="connsiteY6" fmla="*/ 912712 h 912712"/>
                <a:gd name="connsiteX7" fmla="*/ 0 w 6335933"/>
                <a:gd name="connsiteY7" fmla="*/ 760590 h 912712"/>
                <a:gd name="connsiteX8" fmla="*/ 0 w 6335933"/>
                <a:gd name="connsiteY8" fmla="*/ 152122 h 91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5933" h="912712">
                  <a:moveTo>
                    <a:pt x="0" y="152122"/>
                  </a:moveTo>
                  <a:cubicBezTo>
                    <a:pt x="0" y="68107"/>
                    <a:pt x="68107" y="0"/>
                    <a:pt x="152122" y="0"/>
                  </a:cubicBezTo>
                  <a:lnTo>
                    <a:pt x="6183811" y="0"/>
                  </a:lnTo>
                  <a:cubicBezTo>
                    <a:pt x="6267826" y="0"/>
                    <a:pt x="6335933" y="68107"/>
                    <a:pt x="6335933" y="152122"/>
                  </a:cubicBezTo>
                  <a:lnTo>
                    <a:pt x="6335933" y="760590"/>
                  </a:lnTo>
                  <a:cubicBezTo>
                    <a:pt x="6335933" y="844605"/>
                    <a:pt x="6267826" y="912712"/>
                    <a:pt x="6183811" y="912712"/>
                  </a:cubicBezTo>
                  <a:lnTo>
                    <a:pt x="152122" y="912712"/>
                  </a:lnTo>
                  <a:cubicBezTo>
                    <a:pt x="68107" y="912712"/>
                    <a:pt x="0" y="844605"/>
                    <a:pt x="0" y="760590"/>
                  </a:cubicBezTo>
                  <a:lnTo>
                    <a:pt x="0" y="152122"/>
                  </a:lnTo>
                  <a:close/>
                </a:path>
              </a:pathLst>
            </a:custGeom>
            <a:ln>
              <a:solidFill>
                <a:srgbClr val="008DCA"/>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536294" tIns="440287" rIns="536294" bIns="179683" spcCol="1270"/>
            <a:lstStyle/>
            <a:p>
              <a:pPr marL="0" lvl="1" defTabSz="844550">
                <a:lnSpc>
                  <a:spcPts val="3000"/>
                </a:lnSpc>
                <a:spcBef>
                  <a:spcPct val="0"/>
                </a:spcBef>
                <a:spcAft>
                  <a:spcPct val="15000"/>
                </a:spcAft>
                <a:defRPr/>
              </a:pPr>
              <a:r>
                <a:rPr lang="zh-CN" altLang="en-US" sz="1900" dirty="0"/>
                <a:t>对财产作营利或非营利的运用。</a:t>
              </a:r>
              <a:endParaRPr lang="en-US" altLang="zh-CN" sz="1900" dirty="0"/>
            </a:p>
            <a:p>
              <a:pPr marL="0" lvl="1" defTabSz="844550">
                <a:lnSpc>
                  <a:spcPts val="3000"/>
                </a:lnSpc>
                <a:spcBef>
                  <a:spcPct val="0"/>
                </a:spcBef>
                <a:spcAft>
                  <a:spcPct val="15000"/>
                </a:spcAft>
                <a:defRPr/>
              </a:pPr>
              <a:r>
                <a:rPr lang="zh-CN" altLang="en-US" sz="1900" dirty="0"/>
                <a:t>使用权同占有权一样，在通常情况下，属所有人本人，</a:t>
              </a:r>
              <a:endParaRPr lang="en-US" altLang="zh-CN" sz="1900" dirty="0"/>
            </a:p>
            <a:p>
              <a:pPr marL="0" lvl="1" defTabSz="844550">
                <a:lnSpc>
                  <a:spcPts val="3000"/>
                </a:lnSpc>
                <a:spcBef>
                  <a:spcPct val="0"/>
                </a:spcBef>
                <a:spcAft>
                  <a:spcPct val="15000"/>
                </a:spcAft>
                <a:defRPr/>
              </a:pPr>
              <a:r>
                <a:rPr lang="zh-CN" altLang="en-US" sz="1900" dirty="0"/>
                <a:t>但有时也可能脱离所有人而由非所有权人行使使用权，</a:t>
              </a:r>
              <a:endParaRPr lang="en-US" altLang="zh-CN" sz="1900" dirty="0"/>
            </a:p>
            <a:p>
              <a:pPr marL="0" lvl="1" defTabSz="844550">
                <a:lnSpc>
                  <a:spcPts val="3000"/>
                </a:lnSpc>
                <a:spcBef>
                  <a:spcPct val="0"/>
                </a:spcBef>
                <a:spcAft>
                  <a:spcPct val="15000"/>
                </a:spcAft>
                <a:defRPr/>
              </a:pPr>
              <a:r>
                <a:rPr lang="en-US" altLang="zh-CN" sz="1900" dirty="0" err="1"/>
                <a:t>Eg</a:t>
              </a:r>
              <a:r>
                <a:rPr lang="en-US" altLang="zh-CN" sz="1900" dirty="0"/>
                <a:t>: </a:t>
              </a:r>
              <a:r>
                <a:rPr lang="zh-CN" altLang="en-US" sz="1900" dirty="0"/>
                <a:t>国有土地使用权的转让，农民承包集体土地等。</a:t>
              </a:r>
              <a:endParaRPr lang="en-US" sz="1900" dirty="0"/>
            </a:p>
          </p:txBody>
        </p:sp>
        <p:sp>
          <p:nvSpPr>
            <p:cNvPr id="31" name="任意多边形 30"/>
            <p:cNvSpPr/>
            <p:nvPr/>
          </p:nvSpPr>
          <p:spPr>
            <a:xfrm>
              <a:off x="1830468" y="1529515"/>
              <a:ext cx="1179529" cy="560801"/>
            </a:xfrm>
            <a:custGeom>
              <a:avLst/>
              <a:gdLst>
                <a:gd name="connsiteX0" fmla="*/ 0 w 4435153"/>
                <a:gd name="connsiteY0" fmla="*/ 93482 h 560880"/>
                <a:gd name="connsiteX1" fmla="*/ 93482 w 4435153"/>
                <a:gd name="connsiteY1" fmla="*/ 0 h 560880"/>
                <a:gd name="connsiteX2" fmla="*/ 4341671 w 4435153"/>
                <a:gd name="connsiteY2" fmla="*/ 0 h 560880"/>
                <a:gd name="connsiteX3" fmla="*/ 4435153 w 4435153"/>
                <a:gd name="connsiteY3" fmla="*/ 93482 h 560880"/>
                <a:gd name="connsiteX4" fmla="*/ 4435153 w 4435153"/>
                <a:gd name="connsiteY4" fmla="*/ 467398 h 560880"/>
                <a:gd name="connsiteX5" fmla="*/ 4341671 w 4435153"/>
                <a:gd name="connsiteY5" fmla="*/ 560880 h 560880"/>
                <a:gd name="connsiteX6" fmla="*/ 93482 w 4435153"/>
                <a:gd name="connsiteY6" fmla="*/ 560880 h 560880"/>
                <a:gd name="connsiteX7" fmla="*/ 0 w 4435153"/>
                <a:gd name="connsiteY7" fmla="*/ 467398 h 560880"/>
                <a:gd name="connsiteX8" fmla="*/ 0 w 4435153"/>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153" h="560880">
                  <a:moveTo>
                    <a:pt x="0" y="93482"/>
                  </a:moveTo>
                  <a:cubicBezTo>
                    <a:pt x="0" y="41853"/>
                    <a:pt x="41853" y="0"/>
                    <a:pt x="93482" y="0"/>
                  </a:cubicBezTo>
                  <a:lnTo>
                    <a:pt x="4341671" y="0"/>
                  </a:lnTo>
                  <a:cubicBezTo>
                    <a:pt x="4393300" y="0"/>
                    <a:pt x="4435153" y="41853"/>
                    <a:pt x="4435153" y="93482"/>
                  </a:cubicBezTo>
                  <a:lnTo>
                    <a:pt x="4435153" y="467398"/>
                  </a:lnTo>
                  <a:cubicBezTo>
                    <a:pt x="4435153" y="519027"/>
                    <a:pt x="4393300" y="560880"/>
                    <a:pt x="4341671" y="560880"/>
                  </a:cubicBezTo>
                  <a:lnTo>
                    <a:pt x="93482" y="560880"/>
                  </a:lnTo>
                  <a:cubicBezTo>
                    <a:pt x="41853" y="560880"/>
                    <a:pt x="0" y="519027"/>
                    <a:pt x="0" y="467398"/>
                  </a:cubicBezTo>
                  <a:lnTo>
                    <a:pt x="0" y="93482"/>
                  </a:lnTo>
                  <a:close/>
                </a:path>
              </a:pathLst>
            </a:custGeom>
            <a:solidFill>
              <a:srgbClr val="008DC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195018" tIns="27380" rIns="195018" bIns="27380" spcCol="1270" anchor="ctr"/>
            <a:lstStyle/>
            <a:p>
              <a:pPr algn="ctr" defTabSz="844550">
                <a:lnSpc>
                  <a:spcPct val="90000"/>
                </a:lnSpc>
                <a:spcBef>
                  <a:spcPct val="0"/>
                </a:spcBef>
                <a:spcAft>
                  <a:spcPct val="35000"/>
                </a:spcAft>
                <a:defRPr/>
              </a:pPr>
              <a:r>
                <a:rPr lang="zh-CN" altLang="en-US" dirty="0"/>
                <a:t>使用</a:t>
              </a:r>
              <a:endParaRPr lang="en-US" dirty="0"/>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1138" y="4143375"/>
            <a:ext cx="2395537"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507705" y="4029148"/>
            <a:ext cx="3000000" cy="2447619"/>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zh-CN" smtClean="0"/>
              <a:t>二、 财产所有权的内容</a:t>
            </a:r>
          </a:p>
        </p:txBody>
      </p:sp>
      <p:grpSp>
        <p:nvGrpSpPr>
          <p:cNvPr id="29" name="组合 8"/>
          <p:cNvGrpSpPr>
            <a:grpSpLocks/>
          </p:cNvGrpSpPr>
          <p:nvPr/>
        </p:nvGrpSpPr>
        <p:grpSpPr bwMode="auto">
          <a:xfrm>
            <a:off x="457200" y="1103313"/>
            <a:ext cx="8101013" cy="1811337"/>
            <a:chOff x="1512617" y="1529515"/>
            <a:chExt cx="6335933" cy="1813558"/>
          </a:xfrm>
        </p:grpSpPr>
        <p:sp>
          <p:nvSpPr>
            <p:cNvPr id="30" name="任意多边形 29"/>
            <p:cNvSpPr/>
            <p:nvPr/>
          </p:nvSpPr>
          <p:spPr>
            <a:xfrm>
              <a:off x="1512617" y="1810847"/>
              <a:ext cx="6335933" cy="1532226"/>
            </a:xfrm>
            <a:custGeom>
              <a:avLst/>
              <a:gdLst>
                <a:gd name="connsiteX0" fmla="*/ 0 w 6335933"/>
                <a:gd name="connsiteY0" fmla="*/ 152122 h 912712"/>
                <a:gd name="connsiteX1" fmla="*/ 152122 w 6335933"/>
                <a:gd name="connsiteY1" fmla="*/ 0 h 912712"/>
                <a:gd name="connsiteX2" fmla="*/ 6183811 w 6335933"/>
                <a:gd name="connsiteY2" fmla="*/ 0 h 912712"/>
                <a:gd name="connsiteX3" fmla="*/ 6335933 w 6335933"/>
                <a:gd name="connsiteY3" fmla="*/ 152122 h 912712"/>
                <a:gd name="connsiteX4" fmla="*/ 6335933 w 6335933"/>
                <a:gd name="connsiteY4" fmla="*/ 760590 h 912712"/>
                <a:gd name="connsiteX5" fmla="*/ 6183811 w 6335933"/>
                <a:gd name="connsiteY5" fmla="*/ 912712 h 912712"/>
                <a:gd name="connsiteX6" fmla="*/ 152122 w 6335933"/>
                <a:gd name="connsiteY6" fmla="*/ 912712 h 912712"/>
                <a:gd name="connsiteX7" fmla="*/ 0 w 6335933"/>
                <a:gd name="connsiteY7" fmla="*/ 760590 h 912712"/>
                <a:gd name="connsiteX8" fmla="*/ 0 w 6335933"/>
                <a:gd name="connsiteY8" fmla="*/ 152122 h 91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5933" h="912712">
                  <a:moveTo>
                    <a:pt x="0" y="152122"/>
                  </a:moveTo>
                  <a:cubicBezTo>
                    <a:pt x="0" y="68107"/>
                    <a:pt x="68107" y="0"/>
                    <a:pt x="152122" y="0"/>
                  </a:cubicBezTo>
                  <a:lnTo>
                    <a:pt x="6183811" y="0"/>
                  </a:lnTo>
                  <a:cubicBezTo>
                    <a:pt x="6267826" y="0"/>
                    <a:pt x="6335933" y="68107"/>
                    <a:pt x="6335933" y="152122"/>
                  </a:cubicBezTo>
                  <a:lnTo>
                    <a:pt x="6335933" y="760590"/>
                  </a:lnTo>
                  <a:cubicBezTo>
                    <a:pt x="6335933" y="844605"/>
                    <a:pt x="6267826" y="912712"/>
                    <a:pt x="6183811" y="912712"/>
                  </a:cubicBezTo>
                  <a:lnTo>
                    <a:pt x="152122" y="912712"/>
                  </a:lnTo>
                  <a:cubicBezTo>
                    <a:pt x="68107" y="912712"/>
                    <a:pt x="0" y="844605"/>
                    <a:pt x="0" y="760590"/>
                  </a:cubicBezTo>
                  <a:lnTo>
                    <a:pt x="0" y="152122"/>
                  </a:lnTo>
                  <a:close/>
                </a:path>
              </a:pathLst>
            </a:custGeom>
            <a:ln>
              <a:solidFill>
                <a:srgbClr val="008DCA"/>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536294" tIns="440287" rIns="536294" bIns="179683" spcCol="1270"/>
            <a:lstStyle/>
            <a:p>
              <a:pPr marL="0" lvl="1" defTabSz="844550">
                <a:lnSpc>
                  <a:spcPts val="3000"/>
                </a:lnSpc>
                <a:spcBef>
                  <a:spcPct val="0"/>
                </a:spcBef>
                <a:spcAft>
                  <a:spcPct val="15000"/>
                </a:spcAft>
                <a:defRPr/>
              </a:pPr>
              <a:r>
                <a:rPr lang="zh-CN" altLang="en-US" sz="1900" dirty="0"/>
                <a:t>通过自己的财产取得法定孶息（存款取得利息，出租房屋取得租金）和人工孶息（用机器进行生产）。</a:t>
              </a:r>
              <a:endParaRPr lang="en-US" sz="1900" dirty="0"/>
            </a:p>
          </p:txBody>
        </p:sp>
        <p:sp>
          <p:nvSpPr>
            <p:cNvPr id="31" name="任意多边形 30"/>
            <p:cNvSpPr/>
            <p:nvPr/>
          </p:nvSpPr>
          <p:spPr>
            <a:xfrm>
              <a:off x="1830469" y="1529515"/>
              <a:ext cx="1179529" cy="561074"/>
            </a:xfrm>
            <a:custGeom>
              <a:avLst/>
              <a:gdLst>
                <a:gd name="connsiteX0" fmla="*/ 0 w 4435153"/>
                <a:gd name="connsiteY0" fmla="*/ 93482 h 560880"/>
                <a:gd name="connsiteX1" fmla="*/ 93482 w 4435153"/>
                <a:gd name="connsiteY1" fmla="*/ 0 h 560880"/>
                <a:gd name="connsiteX2" fmla="*/ 4341671 w 4435153"/>
                <a:gd name="connsiteY2" fmla="*/ 0 h 560880"/>
                <a:gd name="connsiteX3" fmla="*/ 4435153 w 4435153"/>
                <a:gd name="connsiteY3" fmla="*/ 93482 h 560880"/>
                <a:gd name="connsiteX4" fmla="*/ 4435153 w 4435153"/>
                <a:gd name="connsiteY4" fmla="*/ 467398 h 560880"/>
                <a:gd name="connsiteX5" fmla="*/ 4341671 w 4435153"/>
                <a:gd name="connsiteY5" fmla="*/ 560880 h 560880"/>
                <a:gd name="connsiteX6" fmla="*/ 93482 w 4435153"/>
                <a:gd name="connsiteY6" fmla="*/ 560880 h 560880"/>
                <a:gd name="connsiteX7" fmla="*/ 0 w 4435153"/>
                <a:gd name="connsiteY7" fmla="*/ 467398 h 560880"/>
                <a:gd name="connsiteX8" fmla="*/ 0 w 4435153"/>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153" h="560880">
                  <a:moveTo>
                    <a:pt x="0" y="93482"/>
                  </a:moveTo>
                  <a:cubicBezTo>
                    <a:pt x="0" y="41853"/>
                    <a:pt x="41853" y="0"/>
                    <a:pt x="93482" y="0"/>
                  </a:cubicBezTo>
                  <a:lnTo>
                    <a:pt x="4341671" y="0"/>
                  </a:lnTo>
                  <a:cubicBezTo>
                    <a:pt x="4393300" y="0"/>
                    <a:pt x="4435153" y="41853"/>
                    <a:pt x="4435153" y="93482"/>
                  </a:cubicBezTo>
                  <a:lnTo>
                    <a:pt x="4435153" y="467398"/>
                  </a:lnTo>
                  <a:cubicBezTo>
                    <a:pt x="4435153" y="519027"/>
                    <a:pt x="4393300" y="560880"/>
                    <a:pt x="4341671" y="560880"/>
                  </a:cubicBezTo>
                  <a:lnTo>
                    <a:pt x="93482" y="560880"/>
                  </a:lnTo>
                  <a:cubicBezTo>
                    <a:pt x="41853" y="560880"/>
                    <a:pt x="0" y="519027"/>
                    <a:pt x="0" y="467398"/>
                  </a:cubicBezTo>
                  <a:lnTo>
                    <a:pt x="0" y="93482"/>
                  </a:lnTo>
                  <a:close/>
                </a:path>
              </a:pathLst>
            </a:custGeom>
            <a:solidFill>
              <a:srgbClr val="008DC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195018" tIns="27380" rIns="195018" bIns="27380" spcCol="1270" anchor="ctr"/>
            <a:lstStyle/>
            <a:p>
              <a:pPr algn="ctr" defTabSz="844550">
                <a:lnSpc>
                  <a:spcPct val="90000"/>
                </a:lnSpc>
                <a:spcBef>
                  <a:spcPct val="0"/>
                </a:spcBef>
                <a:spcAft>
                  <a:spcPct val="35000"/>
                </a:spcAft>
                <a:defRPr/>
              </a:pPr>
              <a:r>
                <a:rPr lang="zh-CN" altLang="en-US" dirty="0"/>
                <a:t>收益</a:t>
              </a:r>
              <a:endParaRPr lang="en-US" dirty="0"/>
            </a:p>
          </p:txBody>
        </p:sp>
      </p:grpSp>
      <p:grpSp>
        <p:nvGrpSpPr>
          <p:cNvPr id="11" name="组合 8"/>
          <p:cNvGrpSpPr>
            <a:grpSpLocks/>
          </p:cNvGrpSpPr>
          <p:nvPr/>
        </p:nvGrpSpPr>
        <p:grpSpPr bwMode="auto">
          <a:xfrm>
            <a:off x="571500" y="4056063"/>
            <a:ext cx="8101013" cy="1330325"/>
            <a:chOff x="1512617" y="1529515"/>
            <a:chExt cx="6335933" cy="1332168"/>
          </a:xfrm>
        </p:grpSpPr>
        <p:sp>
          <p:nvSpPr>
            <p:cNvPr id="12" name="任意多边形 11"/>
            <p:cNvSpPr/>
            <p:nvPr/>
          </p:nvSpPr>
          <p:spPr>
            <a:xfrm>
              <a:off x="1512617" y="1810891"/>
              <a:ext cx="6335933" cy="1050792"/>
            </a:xfrm>
            <a:custGeom>
              <a:avLst/>
              <a:gdLst>
                <a:gd name="connsiteX0" fmla="*/ 0 w 6335933"/>
                <a:gd name="connsiteY0" fmla="*/ 152122 h 912712"/>
                <a:gd name="connsiteX1" fmla="*/ 152122 w 6335933"/>
                <a:gd name="connsiteY1" fmla="*/ 0 h 912712"/>
                <a:gd name="connsiteX2" fmla="*/ 6183811 w 6335933"/>
                <a:gd name="connsiteY2" fmla="*/ 0 h 912712"/>
                <a:gd name="connsiteX3" fmla="*/ 6335933 w 6335933"/>
                <a:gd name="connsiteY3" fmla="*/ 152122 h 912712"/>
                <a:gd name="connsiteX4" fmla="*/ 6335933 w 6335933"/>
                <a:gd name="connsiteY4" fmla="*/ 760590 h 912712"/>
                <a:gd name="connsiteX5" fmla="*/ 6183811 w 6335933"/>
                <a:gd name="connsiteY5" fmla="*/ 912712 h 912712"/>
                <a:gd name="connsiteX6" fmla="*/ 152122 w 6335933"/>
                <a:gd name="connsiteY6" fmla="*/ 912712 h 912712"/>
                <a:gd name="connsiteX7" fmla="*/ 0 w 6335933"/>
                <a:gd name="connsiteY7" fmla="*/ 760590 h 912712"/>
                <a:gd name="connsiteX8" fmla="*/ 0 w 6335933"/>
                <a:gd name="connsiteY8" fmla="*/ 152122 h 91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5933" h="912712">
                  <a:moveTo>
                    <a:pt x="0" y="152122"/>
                  </a:moveTo>
                  <a:cubicBezTo>
                    <a:pt x="0" y="68107"/>
                    <a:pt x="68107" y="0"/>
                    <a:pt x="152122" y="0"/>
                  </a:cubicBezTo>
                  <a:lnTo>
                    <a:pt x="6183811" y="0"/>
                  </a:lnTo>
                  <a:cubicBezTo>
                    <a:pt x="6267826" y="0"/>
                    <a:pt x="6335933" y="68107"/>
                    <a:pt x="6335933" y="152122"/>
                  </a:cubicBezTo>
                  <a:lnTo>
                    <a:pt x="6335933" y="760590"/>
                  </a:lnTo>
                  <a:cubicBezTo>
                    <a:pt x="6335933" y="844605"/>
                    <a:pt x="6267826" y="912712"/>
                    <a:pt x="6183811" y="912712"/>
                  </a:cubicBezTo>
                  <a:lnTo>
                    <a:pt x="152122" y="912712"/>
                  </a:lnTo>
                  <a:cubicBezTo>
                    <a:pt x="68107" y="912712"/>
                    <a:pt x="0" y="844605"/>
                    <a:pt x="0" y="760590"/>
                  </a:cubicBezTo>
                  <a:lnTo>
                    <a:pt x="0" y="152122"/>
                  </a:lnTo>
                  <a:close/>
                </a:path>
              </a:pathLst>
            </a:custGeom>
            <a:ln>
              <a:solidFill>
                <a:srgbClr val="008DCA"/>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536294" tIns="440287" rIns="536294" bIns="179683" spcCol="1270"/>
            <a:lstStyle/>
            <a:p>
              <a:pPr marL="0" lvl="1" defTabSz="844550">
                <a:lnSpc>
                  <a:spcPts val="3000"/>
                </a:lnSpc>
                <a:spcBef>
                  <a:spcPct val="0"/>
                </a:spcBef>
                <a:spcAft>
                  <a:spcPct val="15000"/>
                </a:spcAft>
                <a:defRPr/>
              </a:pPr>
              <a:r>
                <a:rPr lang="zh-CN" altLang="en-US" sz="1900" dirty="0"/>
                <a:t>事实上决定财产的命运，如变卖、转让、抛弃等。</a:t>
              </a:r>
              <a:endParaRPr lang="en-US" sz="1900" dirty="0"/>
            </a:p>
          </p:txBody>
        </p:sp>
        <p:sp>
          <p:nvSpPr>
            <p:cNvPr id="13" name="任意多边形 12"/>
            <p:cNvSpPr/>
            <p:nvPr/>
          </p:nvSpPr>
          <p:spPr>
            <a:xfrm>
              <a:off x="1830469" y="1529515"/>
              <a:ext cx="1179529" cy="561163"/>
            </a:xfrm>
            <a:custGeom>
              <a:avLst/>
              <a:gdLst>
                <a:gd name="connsiteX0" fmla="*/ 0 w 4435153"/>
                <a:gd name="connsiteY0" fmla="*/ 93482 h 560880"/>
                <a:gd name="connsiteX1" fmla="*/ 93482 w 4435153"/>
                <a:gd name="connsiteY1" fmla="*/ 0 h 560880"/>
                <a:gd name="connsiteX2" fmla="*/ 4341671 w 4435153"/>
                <a:gd name="connsiteY2" fmla="*/ 0 h 560880"/>
                <a:gd name="connsiteX3" fmla="*/ 4435153 w 4435153"/>
                <a:gd name="connsiteY3" fmla="*/ 93482 h 560880"/>
                <a:gd name="connsiteX4" fmla="*/ 4435153 w 4435153"/>
                <a:gd name="connsiteY4" fmla="*/ 467398 h 560880"/>
                <a:gd name="connsiteX5" fmla="*/ 4341671 w 4435153"/>
                <a:gd name="connsiteY5" fmla="*/ 560880 h 560880"/>
                <a:gd name="connsiteX6" fmla="*/ 93482 w 4435153"/>
                <a:gd name="connsiteY6" fmla="*/ 560880 h 560880"/>
                <a:gd name="connsiteX7" fmla="*/ 0 w 4435153"/>
                <a:gd name="connsiteY7" fmla="*/ 467398 h 560880"/>
                <a:gd name="connsiteX8" fmla="*/ 0 w 4435153"/>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153" h="560880">
                  <a:moveTo>
                    <a:pt x="0" y="93482"/>
                  </a:moveTo>
                  <a:cubicBezTo>
                    <a:pt x="0" y="41853"/>
                    <a:pt x="41853" y="0"/>
                    <a:pt x="93482" y="0"/>
                  </a:cubicBezTo>
                  <a:lnTo>
                    <a:pt x="4341671" y="0"/>
                  </a:lnTo>
                  <a:cubicBezTo>
                    <a:pt x="4393300" y="0"/>
                    <a:pt x="4435153" y="41853"/>
                    <a:pt x="4435153" y="93482"/>
                  </a:cubicBezTo>
                  <a:lnTo>
                    <a:pt x="4435153" y="467398"/>
                  </a:lnTo>
                  <a:cubicBezTo>
                    <a:pt x="4435153" y="519027"/>
                    <a:pt x="4393300" y="560880"/>
                    <a:pt x="4341671" y="560880"/>
                  </a:cubicBezTo>
                  <a:lnTo>
                    <a:pt x="93482" y="560880"/>
                  </a:lnTo>
                  <a:cubicBezTo>
                    <a:pt x="41853" y="560880"/>
                    <a:pt x="0" y="519027"/>
                    <a:pt x="0" y="467398"/>
                  </a:cubicBezTo>
                  <a:lnTo>
                    <a:pt x="0" y="93482"/>
                  </a:lnTo>
                  <a:close/>
                </a:path>
              </a:pathLst>
            </a:custGeom>
            <a:solidFill>
              <a:srgbClr val="008DC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195018" tIns="27380" rIns="195018" bIns="27380" spcCol="1270" anchor="ctr"/>
            <a:lstStyle/>
            <a:p>
              <a:pPr algn="ctr" defTabSz="844550">
                <a:lnSpc>
                  <a:spcPct val="90000"/>
                </a:lnSpc>
                <a:spcBef>
                  <a:spcPct val="0"/>
                </a:spcBef>
                <a:spcAft>
                  <a:spcPct val="35000"/>
                </a:spcAft>
                <a:defRPr/>
              </a:pPr>
              <a:r>
                <a:rPr lang="zh-CN" altLang="en-US" dirty="0"/>
                <a:t>处分</a:t>
              </a:r>
              <a:endParaRPr lang="en-US" dirty="0"/>
            </a:p>
          </p:txBody>
        </p:sp>
      </p:grpSp>
      <p:sp>
        <p:nvSpPr>
          <p:cNvPr id="5" name="任意多边形 4"/>
          <p:cNvSpPr/>
          <p:nvPr/>
        </p:nvSpPr>
        <p:spPr>
          <a:xfrm>
            <a:off x="7158038" y="2293938"/>
            <a:ext cx="1514475" cy="1527175"/>
          </a:xfrm>
          <a:custGeom>
            <a:avLst/>
            <a:gdLst>
              <a:gd name="connsiteX0" fmla="*/ 0 w 4060031"/>
              <a:gd name="connsiteY0" fmla="*/ 2030016 h 4060031"/>
              <a:gd name="connsiteX1" fmla="*/ 2030016 w 4060031"/>
              <a:gd name="connsiteY1" fmla="*/ 0 h 4060031"/>
              <a:gd name="connsiteX2" fmla="*/ 4060032 w 4060031"/>
              <a:gd name="connsiteY2" fmla="*/ 2030016 h 4060031"/>
              <a:gd name="connsiteX3" fmla="*/ 2030016 w 4060031"/>
              <a:gd name="connsiteY3" fmla="*/ 4060032 h 4060031"/>
              <a:gd name="connsiteX4" fmla="*/ 0 w 4060031"/>
              <a:gd name="connsiteY4" fmla="*/ 2030016 h 4060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031" h="4060031">
                <a:moveTo>
                  <a:pt x="0" y="2030016"/>
                </a:moveTo>
                <a:cubicBezTo>
                  <a:pt x="0" y="908869"/>
                  <a:pt x="908869" y="0"/>
                  <a:pt x="2030016" y="0"/>
                </a:cubicBezTo>
                <a:cubicBezTo>
                  <a:pt x="3151163" y="0"/>
                  <a:pt x="4060032" y="908869"/>
                  <a:pt x="4060032" y="2030016"/>
                </a:cubicBezTo>
                <a:cubicBezTo>
                  <a:pt x="4060032" y="3151163"/>
                  <a:pt x="3151163" y="4060032"/>
                  <a:pt x="2030016" y="4060032"/>
                </a:cubicBezTo>
                <a:cubicBezTo>
                  <a:pt x="908869" y="4060032"/>
                  <a:pt x="0" y="3151163"/>
                  <a:pt x="0" y="2030016"/>
                </a:cubicBezTo>
                <a:close/>
              </a:path>
            </a:pathLst>
          </a:custGeom>
          <a:blipFill>
            <a:blip r:embed="rId3"/>
            <a:stretch>
              <a:fillRect/>
            </a:stretch>
          </a:blipFill>
          <a:ln>
            <a:solidFill>
              <a:srgbClr val="6699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77128" tIns="677128" rIns="677128" bIns="677128" spcCol="1270" anchor="ctr"/>
          <a:lstStyle/>
          <a:p>
            <a:pPr algn="ctr" defTabSz="2889250">
              <a:lnSpc>
                <a:spcPct val="90000"/>
              </a:lnSpc>
              <a:spcBef>
                <a:spcPct val="0"/>
              </a:spcBef>
              <a:spcAft>
                <a:spcPct val="35000"/>
              </a:spcAft>
              <a:defRPr/>
            </a:pPr>
            <a:endParaRPr lang="zh-CN" altLang="en-US" sz="6500"/>
          </a:p>
        </p:txBody>
      </p:sp>
      <p:sp>
        <p:nvSpPr>
          <p:cNvPr id="14" name="任意多边形 13"/>
          <p:cNvSpPr/>
          <p:nvPr/>
        </p:nvSpPr>
        <p:spPr>
          <a:xfrm>
            <a:off x="7243763" y="4746625"/>
            <a:ext cx="1514475" cy="1528763"/>
          </a:xfrm>
          <a:custGeom>
            <a:avLst/>
            <a:gdLst>
              <a:gd name="connsiteX0" fmla="*/ 0 w 4060031"/>
              <a:gd name="connsiteY0" fmla="*/ 2030016 h 4060031"/>
              <a:gd name="connsiteX1" fmla="*/ 2030016 w 4060031"/>
              <a:gd name="connsiteY1" fmla="*/ 0 h 4060031"/>
              <a:gd name="connsiteX2" fmla="*/ 4060032 w 4060031"/>
              <a:gd name="connsiteY2" fmla="*/ 2030016 h 4060031"/>
              <a:gd name="connsiteX3" fmla="*/ 2030016 w 4060031"/>
              <a:gd name="connsiteY3" fmla="*/ 4060032 h 4060031"/>
              <a:gd name="connsiteX4" fmla="*/ 0 w 4060031"/>
              <a:gd name="connsiteY4" fmla="*/ 2030016 h 4060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031" h="4060031">
                <a:moveTo>
                  <a:pt x="0" y="2030016"/>
                </a:moveTo>
                <a:cubicBezTo>
                  <a:pt x="0" y="908869"/>
                  <a:pt x="908869" y="0"/>
                  <a:pt x="2030016" y="0"/>
                </a:cubicBezTo>
                <a:cubicBezTo>
                  <a:pt x="3151163" y="0"/>
                  <a:pt x="4060032" y="908869"/>
                  <a:pt x="4060032" y="2030016"/>
                </a:cubicBezTo>
                <a:cubicBezTo>
                  <a:pt x="4060032" y="3151163"/>
                  <a:pt x="3151163" y="4060032"/>
                  <a:pt x="2030016" y="4060032"/>
                </a:cubicBezTo>
                <a:cubicBezTo>
                  <a:pt x="908869" y="4060032"/>
                  <a:pt x="0" y="3151163"/>
                  <a:pt x="0" y="2030016"/>
                </a:cubicBezTo>
                <a:close/>
              </a:path>
            </a:pathLst>
          </a:custGeom>
          <a:blipFill>
            <a:blip r:embed="rId4"/>
            <a:stretch>
              <a:fillRect/>
            </a:stretch>
          </a:blipFill>
          <a:ln>
            <a:solidFill>
              <a:srgbClr val="6699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77128" tIns="677128" rIns="677128" bIns="677128" spcCol="1270" anchor="ctr"/>
          <a:lstStyle/>
          <a:p>
            <a:pPr algn="ctr" defTabSz="2889250">
              <a:lnSpc>
                <a:spcPct val="90000"/>
              </a:lnSpc>
              <a:spcBef>
                <a:spcPct val="0"/>
              </a:spcBef>
              <a:spcAft>
                <a:spcPct val="35000"/>
              </a:spcAft>
              <a:defRPr/>
            </a:pPr>
            <a:endParaRPr lang="zh-CN" altLang="en-US" sz="65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zh-CN" smtClean="0"/>
              <a:t>三、 财产所有权的法律保护方式</a:t>
            </a:r>
          </a:p>
        </p:txBody>
      </p:sp>
      <p:sp>
        <p:nvSpPr>
          <p:cNvPr id="29" name="文本框 1"/>
          <p:cNvSpPr txBox="1"/>
          <p:nvPr/>
        </p:nvSpPr>
        <p:spPr>
          <a:xfrm>
            <a:off x="728663" y="981075"/>
            <a:ext cx="7572375" cy="1570038"/>
          </a:xfrm>
          <a:prstGeom prst="rect">
            <a:avLst/>
          </a:prstGeom>
          <a:noFill/>
        </p:spPr>
        <p:txBody>
          <a:bodyPr>
            <a:spAutoFit/>
          </a:bodyPr>
          <a:lstStyle/>
          <a:p>
            <a:pPr marL="342900" indent="-342900" eaLnBrk="0" hangingPunct="0">
              <a:buClr>
                <a:srgbClr val="2860A4"/>
              </a:buClr>
              <a:buFont typeface="Wingdings" pitchFamily="2" charset="2"/>
              <a:buChar char="Ü"/>
              <a:defRPr/>
            </a:pPr>
            <a:r>
              <a:rPr lang="zh-CN" altLang="en-US" dirty="0">
                <a:latin typeface="+mn-lt"/>
                <a:ea typeface="+mn-ea"/>
              </a:rPr>
              <a:t>民法对财产所有权的保护，主要通过诉讼进行。当所有权发生争议或受到侵权时，可以向法院起诉，要求保护。我国对财产所有权的法律保护主要采取以下几种方式：</a:t>
            </a:r>
          </a:p>
        </p:txBody>
      </p:sp>
      <p:grpSp>
        <p:nvGrpSpPr>
          <p:cNvPr id="30" name="组合 8"/>
          <p:cNvGrpSpPr>
            <a:grpSpLocks/>
          </p:cNvGrpSpPr>
          <p:nvPr/>
        </p:nvGrpSpPr>
        <p:grpSpPr bwMode="auto">
          <a:xfrm>
            <a:off x="728663" y="2778125"/>
            <a:ext cx="7686675" cy="1190625"/>
            <a:chOff x="1223681" y="1530309"/>
            <a:chExt cx="7686944" cy="1192358"/>
          </a:xfrm>
        </p:grpSpPr>
        <p:sp>
          <p:nvSpPr>
            <p:cNvPr id="31" name="任意多边形 30"/>
            <p:cNvSpPr/>
            <p:nvPr/>
          </p:nvSpPr>
          <p:spPr>
            <a:xfrm>
              <a:off x="1223681" y="1810116"/>
              <a:ext cx="7686944" cy="912551"/>
            </a:xfrm>
            <a:custGeom>
              <a:avLst/>
              <a:gdLst>
                <a:gd name="connsiteX0" fmla="*/ 0 w 6335933"/>
                <a:gd name="connsiteY0" fmla="*/ 152122 h 912712"/>
                <a:gd name="connsiteX1" fmla="*/ 152122 w 6335933"/>
                <a:gd name="connsiteY1" fmla="*/ 0 h 912712"/>
                <a:gd name="connsiteX2" fmla="*/ 6183811 w 6335933"/>
                <a:gd name="connsiteY2" fmla="*/ 0 h 912712"/>
                <a:gd name="connsiteX3" fmla="*/ 6335933 w 6335933"/>
                <a:gd name="connsiteY3" fmla="*/ 152122 h 912712"/>
                <a:gd name="connsiteX4" fmla="*/ 6335933 w 6335933"/>
                <a:gd name="connsiteY4" fmla="*/ 760590 h 912712"/>
                <a:gd name="connsiteX5" fmla="*/ 6183811 w 6335933"/>
                <a:gd name="connsiteY5" fmla="*/ 912712 h 912712"/>
                <a:gd name="connsiteX6" fmla="*/ 152122 w 6335933"/>
                <a:gd name="connsiteY6" fmla="*/ 912712 h 912712"/>
                <a:gd name="connsiteX7" fmla="*/ 0 w 6335933"/>
                <a:gd name="connsiteY7" fmla="*/ 760590 h 912712"/>
                <a:gd name="connsiteX8" fmla="*/ 0 w 6335933"/>
                <a:gd name="connsiteY8" fmla="*/ 152122 h 91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5933" h="912712">
                  <a:moveTo>
                    <a:pt x="0" y="152122"/>
                  </a:moveTo>
                  <a:cubicBezTo>
                    <a:pt x="0" y="68107"/>
                    <a:pt x="68107" y="0"/>
                    <a:pt x="152122" y="0"/>
                  </a:cubicBezTo>
                  <a:lnTo>
                    <a:pt x="6183811" y="0"/>
                  </a:lnTo>
                  <a:cubicBezTo>
                    <a:pt x="6267826" y="0"/>
                    <a:pt x="6335933" y="68107"/>
                    <a:pt x="6335933" y="152122"/>
                  </a:cubicBezTo>
                  <a:lnTo>
                    <a:pt x="6335933" y="760590"/>
                  </a:lnTo>
                  <a:cubicBezTo>
                    <a:pt x="6335933" y="844605"/>
                    <a:pt x="6267826" y="912712"/>
                    <a:pt x="6183811" y="912712"/>
                  </a:cubicBezTo>
                  <a:lnTo>
                    <a:pt x="152122" y="912712"/>
                  </a:lnTo>
                  <a:cubicBezTo>
                    <a:pt x="68107" y="912712"/>
                    <a:pt x="0" y="844605"/>
                    <a:pt x="0" y="760590"/>
                  </a:cubicBezTo>
                  <a:lnTo>
                    <a:pt x="0" y="152122"/>
                  </a:lnTo>
                  <a:close/>
                </a:path>
              </a:pathLst>
            </a:custGeom>
            <a:ln>
              <a:solidFill>
                <a:srgbClr val="008DCA"/>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536294" tIns="440287" rIns="536294" bIns="179683" spcCol="1270"/>
            <a:lstStyle/>
            <a:p>
              <a:pPr marL="0" lvl="1" defTabSz="844550">
                <a:lnSpc>
                  <a:spcPct val="90000"/>
                </a:lnSpc>
                <a:spcBef>
                  <a:spcPct val="0"/>
                </a:spcBef>
                <a:spcAft>
                  <a:spcPct val="15000"/>
                </a:spcAft>
                <a:defRPr/>
              </a:pPr>
              <a:r>
                <a:rPr lang="zh-CN" altLang="en-US" sz="1900" dirty="0"/>
                <a:t>这种保护方法可以独立使用，也可与其他保护方法一起使用。</a:t>
              </a:r>
              <a:endParaRPr lang="en-US" sz="1900" dirty="0"/>
            </a:p>
          </p:txBody>
        </p:sp>
        <p:sp>
          <p:nvSpPr>
            <p:cNvPr id="32" name="任意多边形 31"/>
            <p:cNvSpPr/>
            <p:nvPr/>
          </p:nvSpPr>
          <p:spPr>
            <a:xfrm>
              <a:off x="1511028" y="1530309"/>
              <a:ext cx="2065410" cy="561204"/>
            </a:xfrm>
            <a:custGeom>
              <a:avLst/>
              <a:gdLst>
                <a:gd name="connsiteX0" fmla="*/ 0 w 4435153"/>
                <a:gd name="connsiteY0" fmla="*/ 93482 h 560880"/>
                <a:gd name="connsiteX1" fmla="*/ 93482 w 4435153"/>
                <a:gd name="connsiteY1" fmla="*/ 0 h 560880"/>
                <a:gd name="connsiteX2" fmla="*/ 4341671 w 4435153"/>
                <a:gd name="connsiteY2" fmla="*/ 0 h 560880"/>
                <a:gd name="connsiteX3" fmla="*/ 4435153 w 4435153"/>
                <a:gd name="connsiteY3" fmla="*/ 93482 h 560880"/>
                <a:gd name="connsiteX4" fmla="*/ 4435153 w 4435153"/>
                <a:gd name="connsiteY4" fmla="*/ 467398 h 560880"/>
                <a:gd name="connsiteX5" fmla="*/ 4341671 w 4435153"/>
                <a:gd name="connsiteY5" fmla="*/ 560880 h 560880"/>
                <a:gd name="connsiteX6" fmla="*/ 93482 w 4435153"/>
                <a:gd name="connsiteY6" fmla="*/ 560880 h 560880"/>
                <a:gd name="connsiteX7" fmla="*/ 0 w 4435153"/>
                <a:gd name="connsiteY7" fmla="*/ 467398 h 560880"/>
                <a:gd name="connsiteX8" fmla="*/ 0 w 4435153"/>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153" h="560880">
                  <a:moveTo>
                    <a:pt x="0" y="93482"/>
                  </a:moveTo>
                  <a:cubicBezTo>
                    <a:pt x="0" y="41853"/>
                    <a:pt x="41853" y="0"/>
                    <a:pt x="93482" y="0"/>
                  </a:cubicBezTo>
                  <a:lnTo>
                    <a:pt x="4341671" y="0"/>
                  </a:lnTo>
                  <a:cubicBezTo>
                    <a:pt x="4393300" y="0"/>
                    <a:pt x="4435153" y="41853"/>
                    <a:pt x="4435153" y="93482"/>
                  </a:cubicBezTo>
                  <a:lnTo>
                    <a:pt x="4435153" y="467398"/>
                  </a:lnTo>
                  <a:cubicBezTo>
                    <a:pt x="4435153" y="519027"/>
                    <a:pt x="4393300" y="560880"/>
                    <a:pt x="4341671" y="560880"/>
                  </a:cubicBezTo>
                  <a:lnTo>
                    <a:pt x="93482" y="560880"/>
                  </a:lnTo>
                  <a:cubicBezTo>
                    <a:pt x="41853" y="560880"/>
                    <a:pt x="0" y="519027"/>
                    <a:pt x="0" y="467398"/>
                  </a:cubicBezTo>
                  <a:lnTo>
                    <a:pt x="0" y="93482"/>
                  </a:lnTo>
                  <a:close/>
                </a:path>
              </a:pathLst>
            </a:custGeom>
            <a:solidFill>
              <a:srgbClr val="008DC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195018" tIns="27380" rIns="195018" bIns="27380" spcCol="1270" anchor="ctr"/>
            <a:lstStyle/>
            <a:p>
              <a:pPr defTabSz="844550">
                <a:lnSpc>
                  <a:spcPct val="90000"/>
                </a:lnSpc>
                <a:spcBef>
                  <a:spcPct val="0"/>
                </a:spcBef>
                <a:spcAft>
                  <a:spcPct val="35000"/>
                </a:spcAft>
                <a:defRPr/>
              </a:pPr>
              <a:r>
                <a:rPr lang="en-US" altLang="zh-CN" sz="1900" dirty="0"/>
                <a:t>1</a:t>
              </a:r>
              <a:r>
                <a:rPr lang="zh-CN" altLang="en-US" sz="1900" dirty="0"/>
                <a:t>、 确认产权</a:t>
              </a:r>
              <a:endParaRPr lang="en-US" sz="1900" dirty="0"/>
            </a:p>
          </p:txBody>
        </p:sp>
      </p:grpSp>
      <p:grpSp>
        <p:nvGrpSpPr>
          <p:cNvPr id="33" name="组合 8"/>
          <p:cNvGrpSpPr>
            <a:grpSpLocks/>
          </p:cNvGrpSpPr>
          <p:nvPr/>
        </p:nvGrpSpPr>
        <p:grpSpPr bwMode="auto">
          <a:xfrm>
            <a:off x="728663" y="4330700"/>
            <a:ext cx="7686675" cy="1484313"/>
            <a:chOff x="1223681" y="1530309"/>
            <a:chExt cx="7686944" cy="1486276"/>
          </a:xfrm>
        </p:grpSpPr>
        <p:sp>
          <p:nvSpPr>
            <p:cNvPr id="34" name="任意多边形 33"/>
            <p:cNvSpPr/>
            <p:nvPr/>
          </p:nvSpPr>
          <p:spPr>
            <a:xfrm>
              <a:off x="1223681" y="1810079"/>
              <a:ext cx="7686944" cy="1206506"/>
            </a:xfrm>
            <a:custGeom>
              <a:avLst/>
              <a:gdLst>
                <a:gd name="connsiteX0" fmla="*/ 0 w 6335933"/>
                <a:gd name="connsiteY0" fmla="*/ 152122 h 912712"/>
                <a:gd name="connsiteX1" fmla="*/ 152122 w 6335933"/>
                <a:gd name="connsiteY1" fmla="*/ 0 h 912712"/>
                <a:gd name="connsiteX2" fmla="*/ 6183811 w 6335933"/>
                <a:gd name="connsiteY2" fmla="*/ 0 h 912712"/>
                <a:gd name="connsiteX3" fmla="*/ 6335933 w 6335933"/>
                <a:gd name="connsiteY3" fmla="*/ 152122 h 912712"/>
                <a:gd name="connsiteX4" fmla="*/ 6335933 w 6335933"/>
                <a:gd name="connsiteY4" fmla="*/ 760590 h 912712"/>
                <a:gd name="connsiteX5" fmla="*/ 6183811 w 6335933"/>
                <a:gd name="connsiteY5" fmla="*/ 912712 h 912712"/>
                <a:gd name="connsiteX6" fmla="*/ 152122 w 6335933"/>
                <a:gd name="connsiteY6" fmla="*/ 912712 h 912712"/>
                <a:gd name="connsiteX7" fmla="*/ 0 w 6335933"/>
                <a:gd name="connsiteY7" fmla="*/ 760590 h 912712"/>
                <a:gd name="connsiteX8" fmla="*/ 0 w 6335933"/>
                <a:gd name="connsiteY8" fmla="*/ 152122 h 91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5933" h="912712">
                  <a:moveTo>
                    <a:pt x="0" y="152122"/>
                  </a:moveTo>
                  <a:cubicBezTo>
                    <a:pt x="0" y="68107"/>
                    <a:pt x="68107" y="0"/>
                    <a:pt x="152122" y="0"/>
                  </a:cubicBezTo>
                  <a:lnTo>
                    <a:pt x="6183811" y="0"/>
                  </a:lnTo>
                  <a:cubicBezTo>
                    <a:pt x="6267826" y="0"/>
                    <a:pt x="6335933" y="68107"/>
                    <a:pt x="6335933" y="152122"/>
                  </a:cubicBezTo>
                  <a:lnTo>
                    <a:pt x="6335933" y="760590"/>
                  </a:lnTo>
                  <a:cubicBezTo>
                    <a:pt x="6335933" y="844605"/>
                    <a:pt x="6267826" y="912712"/>
                    <a:pt x="6183811" y="912712"/>
                  </a:cubicBezTo>
                  <a:lnTo>
                    <a:pt x="152122" y="912712"/>
                  </a:lnTo>
                  <a:cubicBezTo>
                    <a:pt x="68107" y="912712"/>
                    <a:pt x="0" y="844605"/>
                    <a:pt x="0" y="760590"/>
                  </a:cubicBezTo>
                  <a:lnTo>
                    <a:pt x="0" y="152122"/>
                  </a:lnTo>
                  <a:close/>
                </a:path>
              </a:pathLst>
            </a:custGeom>
            <a:ln>
              <a:solidFill>
                <a:srgbClr val="008DCA"/>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536294" tIns="440287" rIns="536294" bIns="179683" spcCol="1270"/>
            <a:lstStyle/>
            <a:p>
              <a:pPr marL="0" lvl="1" defTabSz="844550">
                <a:lnSpc>
                  <a:spcPct val="90000"/>
                </a:lnSpc>
                <a:spcBef>
                  <a:spcPct val="0"/>
                </a:spcBef>
                <a:spcAft>
                  <a:spcPct val="15000"/>
                </a:spcAft>
                <a:defRPr/>
              </a:pPr>
              <a:r>
                <a:rPr lang="zh-CN" altLang="en-US" sz="1900" dirty="0"/>
                <a:t>当财产被人非法损坏时，如果能恢复，所有人可要求侵权人进行恢复。</a:t>
              </a:r>
              <a:endParaRPr lang="en-US" sz="1900" dirty="0"/>
            </a:p>
          </p:txBody>
        </p:sp>
        <p:sp>
          <p:nvSpPr>
            <p:cNvPr id="35" name="任意多边形 34"/>
            <p:cNvSpPr/>
            <p:nvPr/>
          </p:nvSpPr>
          <p:spPr>
            <a:xfrm>
              <a:off x="1511028" y="1530309"/>
              <a:ext cx="2065410" cy="561129"/>
            </a:xfrm>
            <a:custGeom>
              <a:avLst/>
              <a:gdLst>
                <a:gd name="connsiteX0" fmla="*/ 0 w 4435153"/>
                <a:gd name="connsiteY0" fmla="*/ 93482 h 560880"/>
                <a:gd name="connsiteX1" fmla="*/ 93482 w 4435153"/>
                <a:gd name="connsiteY1" fmla="*/ 0 h 560880"/>
                <a:gd name="connsiteX2" fmla="*/ 4341671 w 4435153"/>
                <a:gd name="connsiteY2" fmla="*/ 0 h 560880"/>
                <a:gd name="connsiteX3" fmla="*/ 4435153 w 4435153"/>
                <a:gd name="connsiteY3" fmla="*/ 93482 h 560880"/>
                <a:gd name="connsiteX4" fmla="*/ 4435153 w 4435153"/>
                <a:gd name="connsiteY4" fmla="*/ 467398 h 560880"/>
                <a:gd name="connsiteX5" fmla="*/ 4341671 w 4435153"/>
                <a:gd name="connsiteY5" fmla="*/ 560880 h 560880"/>
                <a:gd name="connsiteX6" fmla="*/ 93482 w 4435153"/>
                <a:gd name="connsiteY6" fmla="*/ 560880 h 560880"/>
                <a:gd name="connsiteX7" fmla="*/ 0 w 4435153"/>
                <a:gd name="connsiteY7" fmla="*/ 467398 h 560880"/>
                <a:gd name="connsiteX8" fmla="*/ 0 w 4435153"/>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153" h="560880">
                  <a:moveTo>
                    <a:pt x="0" y="93482"/>
                  </a:moveTo>
                  <a:cubicBezTo>
                    <a:pt x="0" y="41853"/>
                    <a:pt x="41853" y="0"/>
                    <a:pt x="93482" y="0"/>
                  </a:cubicBezTo>
                  <a:lnTo>
                    <a:pt x="4341671" y="0"/>
                  </a:lnTo>
                  <a:cubicBezTo>
                    <a:pt x="4393300" y="0"/>
                    <a:pt x="4435153" y="41853"/>
                    <a:pt x="4435153" y="93482"/>
                  </a:cubicBezTo>
                  <a:lnTo>
                    <a:pt x="4435153" y="467398"/>
                  </a:lnTo>
                  <a:cubicBezTo>
                    <a:pt x="4435153" y="519027"/>
                    <a:pt x="4393300" y="560880"/>
                    <a:pt x="4341671" y="560880"/>
                  </a:cubicBezTo>
                  <a:lnTo>
                    <a:pt x="93482" y="560880"/>
                  </a:lnTo>
                  <a:cubicBezTo>
                    <a:pt x="41853" y="560880"/>
                    <a:pt x="0" y="519027"/>
                    <a:pt x="0" y="467398"/>
                  </a:cubicBezTo>
                  <a:lnTo>
                    <a:pt x="0" y="93482"/>
                  </a:lnTo>
                  <a:close/>
                </a:path>
              </a:pathLst>
            </a:custGeom>
            <a:solidFill>
              <a:srgbClr val="008DC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195018" tIns="27380" rIns="195018" bIns="27380" spcCol="1270" anchor="ctr"/>
            <a:lstStyle/>
            <a:p>
              <a:pPr defTabSz="844550">
                <a:lnSpc>
                  <a:spcPct val="90000"/>
                </a:lnSpc>
                <a:spcBef>
                  <a:spcPct val="0"/>
                </a:spcBef>
                <a:spcAft>
                  <a:spcPct val="35000"/>
                </a:spcAft>
                <a:defRPr/>
              </a:pPr>
              <a:r>
                <a:rPr lang="en-US" altLang="zh-CN" sz="1900" dirty="0"/>
                <a:t>2</a:t>
              </a:r>
              <a:r>
                <a:rPr lang="zh-CN" altLang="en-US" sz="1900" dirty="0"/>
                <a:t>、 恢复原状</a:t>
              </a:r>
              <a:endParaRPr lang="en-US" sz="1900" dirty="0"/>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0-#ppt_w/2"/>
                                          </p:val>
                                        </p:tav>
                                        <p:tav tm="100000">
                                          <p:val>
                                            <p:strVal val="#ppt_x"/>
                                          </p:val>
                                        </p:tav>
                                      </p:tavLst>
                                    </p:anim>
                                    <p:anim calcmode="lin" valueType="num">
                                      <p:cBhvr additive="base">
                                        <p:cTn id="13"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0-#ppt_w/2"/>
                                          </p:val>
                                        </p:tav>
                                        <p:tav tm="100000">
                                          <p:val>
                                            <p:strVal val="#ppt_x"/>
                                          </p:val>
                                        </p:tav>
                                      </p:tavLst>
                                    </p:anim>
                                    <p:anim calcmode="lin" valueType="num">
                                      <p:cBhvr additive="base">
                                        <p:cTn id="19"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zh-CN" smtClean="0"/>
              <a:t>三、 财产所有权的法律保护方式</a:t>
            </a:r>
          </a:p>
        </p:txBody>
      </p:sp>
      <p:grpSp>
        <p:nvGrpSpPr>
          <p:cNvPr id="30" name="组合 8"/>
          <p:cNvGrpSpPr>
            <a:grpSpLocks/>
          </p:cNvGrpSpPr>
          <p:nvPr/>
        </p:nvGrpSpPr>
        <p:grpSpPr bwMode="auto">
          <a:xfrm>
            <a:off x="728663" y="1149350"/>
            <a:ext cx="7686675" cy="1190625"/>
            <a:chOff x="1223681" y="1530309"/>
            <a:chExt cx="7686944" cy="1192358"/>
          </a:xfrm>
        </p:grpSpPr>
        <p:sp>
          <p:nvSpPr>
            <p:cNvPr id="31" name="任意多边形 30"/>
            <p:cNvSpPr/>
            <p:nvPr/>
          </p:nvSpPr>
          <p:spPr>
            <a:xfrm>
              <a:off x="1223681" y="1810116"/>
              <a:ext cx="7686944" cy="912551"/>
            </a:xfrm>
            <a:custGeom>
              <a:avLst/>
              <a:gdLst>
                <a:gd name="connsiteX0" fmla="*/ 0 w 6335933"/>
                <a:gd name="connsiteY0" fmla="*/ 152122 h 912712"/>
                <a:gd name="connsiteX1" fmla="*/ 152122 w 6335933"/>
                <a:gd name="connsiteY1" fmla="*/ 0 h 912712"/>
                <a:gd name="connsiteX2" fmla="*/ 6183811 w 6335933"/>
                <a:gd name="connsiteY2" fmla="*/ 0 h 912712"/>
                <a:gd name="connsiteX3" fmla="*/ 6335933 w 6335933"/>
                <a:gd name="connsiteY3" fmla="*/ 152122 h 912712"/>
                <a:gd name="connsiteX4" fmla="*/ 6335933 w 6335933"/>
                <a:gd name="connsiteY4" fmla="*/ 760590 h 912712"/>
                <a:gd name="connsiteX5" fmla="*/ 6183811 w 6335933"/>
                <a:gd name="connsiteY5" fmla="*/ 912712 h 912712"/>
                <a:gd name="connsiteX6" fmla="*/ 152122 w 6335933"/>
                <a:gd name="connsiteY6" fmla="*/ 912712 h 912712"/>
                <a:gd name="connsiteX7" fmla="*/ 0 w 6335933"/>
                <a:gd name="connsiteY7" fmla="*/ 760590 h 912712"/>
                <a:gd name="connsiteX8" fmla="*/ 0 w 6335933"/>
                <a:gd name="connsiteY8" fmla="*/ 152122 h 91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5933" h="912712">
                  <a:moveTo>
                    <a:pt x="0" y="152122"/>
                  </a:moveTo>
                  <a:cubicBezTo>
                    <a:pt x="0" y="68107"/>
                    <a:pt x="68107" y="0"/>
                    <a:pt x="152122" y="0"/>
                  </a:cubicBezTo>
                  <a:lnTo>
                    <a:pt x="6183811" y="0"/>
                  </a:lnTo>
                  <a:cubicBezTo>
                    <a:pt x="6267826" y="0"/>
                    <a:pt x="6335933" y="68107"/>
                    <a:pt x="6335933" y="152122"/>
                  </a:cubicBezTo>
                  <a:lnTo>
                    <a:pt x="6335933" y="760590"/>
                  </a:lnTo>
                  <a:cubicBezTo>
                    <a:pt x="6335933" y="844605"/>
                    <a:pt x="6267826" y="912712"/>
                    <a:pt x="6183811" y="912712"/>
                  </a:cubicBezTo>
                  <a:lnTo>
                    <a:pt x="152122" y="912712"/>
                  </a:lnTo>
                  <a:cubicBezTo>
                    <a:pt x="68107" y="912712"/>
                    <a:pt x="0" y="844605"/>
                    <a:pt x="0" y="760590"/>
                  </a:cubicBezTo>
                  <a:lnTo>
                    <a:pt x="0" y="152122"/>
                  </a:lnTo>
                  <a:close/>
                </a:path>
              </a:pathLst>
            </a:custGeom>
            <a:ln>
              <a:solidFill>
                <a:srgbClr val="008DCA"/>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536294" tIns="440287" rIns="536294" bIns="179683" spcCol="1270"/>
            <a:lstStyle/>
            <a:p>
              <a:pPr marL="0" lvl="1" defTabSz="844550">
                <a:lnSpc>
                  <a:spcPct val="90000"/>
                </a:lnSpc>
                <a:spcBef>
                  <a:spcPct val="0"/>
                </a:spcBef>
                <a:spcAft>
                  <a:spcPct val="15000"/>
                </a:spcAft>
                <a:defRPr/>
              </a:pPr>
              <a:r>
                <a:rPr lang="zh-CN" altLang="en-US" sz="1900" dirty="0"/>
                <a:t>当财产被他人不法占有时，所有权人可诉请返还原物。</a:t>
              </a:r>
              <a:endParaRPr lang="en-US" sz="1900" dirty="0"/>
            </a:p>
          </p:txBody>
        </p:sp>
        <p:sp>
          <p:nvSpPr>
            <p:cNvPr id="32" name="任意多边形 31"/>
            <p:cNvSpPr/>
            <p:nvPr/>
          </p:nvSpPr>
          <p:spPr>
            <a:xfrm>
              <a:off x="1511028" y="1530309"/>
              <a:ext cx="2065410" cy="561204"/>
            </a:xfrm>
            <a:custGeom>
              <a:avLst/>
              <a:gdLst>
                <a:gd name="connsiteX0" fmla="*/ 0 w 4435153"/>
                <a:gd name="connsiteY0" fmla="*/ 93482 h 560880"/>
                <a:gd name="connsiteX1" fmla="*/ 93482 w 4435153"/>
                <a:gd name="connsiteY1" fmla="*/ 0 h 560880"/>
                <a:gd name="connsiteX2" fmla="*/ 4341671 w 4435153"/>
                <a:gd name="connsiteY2" fmla="*/ 0 h 560880"/>
                <a:gd name="connsiteX3" fmla="*/ 4435153 w 4435153"/>
                <a:gd name="connsiteY3" fmla="*/ 93482 h 560880"/>
                <a:gd name="connsiteX4" fmla="*/ 4435153 w 4435153"/>
                <a:gd name="connsiteY4" fmla="*/ 467398 h 560880"/>
                <a:gd name="connsiteX5" fmla="*/ 4341671 w 4435153"/>
                <a:gd name="connsiteY5" fmla="*/ 560880 h 560880"/>
                <a:gd name="connsiteX6" fmla="*/ 93482 w 4435153"/>
                <a:gd name="connsiteY6" fmla="*/ 560880 h 560880"/>
                <a:gd name="connsiteX7" fmla="*/ 0 w 4435153"/>
                <a:gd name="connsiteY7" fmla="*/ 467398 h 560880"/>
                <a:gd name="connsiteX8" fmla="*/ 0 w 4435153"/>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153" h="560880">
                  <a:moveTo>
                    <a:pt x="0" y="93482"/>
                  </a:moveTo>
                  <a:cubicBezTo>
                    <a:pt x="0" y="41853"/>
                    <a:pt x="41853" y="0"/>
                    <a:pt x="93482" y="0"/>
                  </a:cubicBezTo>
                  <a:lnTo>
                    <a:pt x="4341671" y="0"/>
                  </a:lnTo>
                  <a:cubicBezTo>
                    <a:pt x="4393300" y="0"/>
                    <a:pt x="4435153" y="41853"/>
                    <a:pt x="4435153" y="93482"/>
                  </a:cubicBezTo>
                  <a:lnTo>
                    <a:pt x="4435153" y="467398"/>
                  </a:lnTo>
                  <a:cubicBezTo>
                    <a:pt x="4435153" y="519027"/>
                    <a:pt x="4393300" y="560880"/>
                    <a:pt x="4341671" y="560880"/>
                  </a:cubicBezTo>
                  <a:lnTo>
                    <a:pt x="93482" y="560880"/>
                  </a:lnTo>
                  <a:cubicBezTo>
                    <a:pt x="41853" y="560880"/>
                    <a:pt x="0" y="519027"/>
                    <a:pt x="0" y="467398"/>
                  </a:cubicBezTo>
                  <a:lnTo>
                    <a:pt x="0" y="93482"/>
                  </a:lnTo>
                  <a:close/>
                </a:path>
              </a:pathLst>
            </a:custGeom>
            <a:solidFill>
              <a:srgbClr val="008DC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195018" tIns="27380" rIns="195018" bIns="27380" spcCol="1270" anchor="ctr"/>
            <a:lstStyle/>
            <a:p>
              <a:pPr defTabSz="844550">
                <a:lnSpc>
                  <a:spcPct val="90000"/>
                </a:lnSpc>
                <a:spcBef>
                  <a:spcPct val="0"/>
                </a:spcBef>
                <a:spcAft>
                  <a:spcPct val="35000"/>
                </a:spcAft>
                <a:defRPr/>
              </a:pPr>
              <a:r>
                <a:rPr lang="en-US" altLang="zh-CN" sz="1900" dirty="0"/>
                <a:t>3</a:t>
              </a:r>
              <a:r>
                <a:rPr lang="zh-CN" altLang="en-US" sz="1900" dirty="0"/>
                <a:t>、 返还原物</a:t>
              </a:r>
              <a:endParaRPr lang="en-US" sz="1900" dirty="0"/>
            </a:p>
          </p:txBody>
        </p:sp>
      </p:grpSp>
      <p:grpSp>
        <p:nvGrpSpPr>
          <p:cNvPr id="33" name="组合 8"/>
          <p:cNvGrpSpPr>
            <a:grpSpLocks/>
          </p:cNvGrpSpPr>
          <p:nvPr/>
        </p:nvGrpSpPr>
        <p:grpSpPr bwMode="auto">
          <a:xfrm>
            <a:off x="728663" y="2616200"/>
            <a:ext cx="7686675" cy="1784350"/>
            <a:chOff x="1223681" y="1530309"/>
            <a:chExt cx="7686944" cy="1785756"/>
          </a:xfrm>
        </p:grpSpPr>
        <p:sp>
          <p:nvSpPr>
            <p:cNvPr id="34" name="任意多边形 33"/>
            <p:cNvSpPr/>
            <p:nvPr/>
          </p:nvSpPr>
          <p:spPr>
            <a:xfrm>
              <a:off x="1223681" y="1811518"/>
              <a:ext cx="7686944" cy="1504547"/>
            </a:xfrm>
            <a:custGeom>
              <a:avLst/>
              <a:gdLst>
                <a:gd name="connsiteX0" fmla="*/ 0 w 6335933"/>
                <a:gd name="connsiteY0" fmla="*/ 152122 h 912712"/>
                <a:gd name="connsiteX1" fmla="*/ 152122 w 6335933"/>
                <a:gd name="connsiteY1" fmla="*/ 0 h 912712"/>
                <a:gd name="connsiteX2" fmla="*/ 6183811 w 6335933"/>
                <a:gd name="connsiteY2" fmla="*/ 0 h 912712"/>
                <a:gd name="connsiteX3" fmla="*/ 6335933 w 6335933"/>
                <a:gd name="connsiteY3" fmla="*/ 152122 h 912712"/>
                <a:gd name="connsiteX4" fmla="*/ 6335933 w 6335933"/>
                <a:gd name="connsiteY4" fmla="*/ 760590 h 912712"/>
                <a:gd name="connsiteX5" fmla="*/ 6183811 w 6335933"/>
                <a:gd name="connsiteY5" fmla="*/ 912712 h 912712"/>
                <a:gd name="connsiteX6" fmla="*/ 152122 w 6335933"/>
                <a:gd name="connsiteY6" fmla="*/ 912712 h 912712"/>
                <a:gd name="connsiteX7" fmla="*/ 0 w 6335933"/>
                <a:gd name="connsiteY7" fmla="*/ 760590 h 912712"/>
                <a:gd name="connsiteX8" fmla="*/ 0 w 6335933"/>
                <a:gd name="connsiteY8" fmla="*/ 152122 h 91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5933" h="912712">
                  <a:moveTo>
                    <a:pt x="0" y="152122"/>
                  </a:moveTo>
                  <a:cubicBezTo>
                    <a:pt x="0" y="68107"/>
                    <a:pt x="68107" y="0"/>
                    <a:pt x="152122" y="0"/>
                  </a:cubicBezTo>
                  <a:lnTo>
                    <a:pt x="6183811" y="0"/>
                  </a:lnTo>
                  <a:cubicBezTo>
                    <a:pt x="6267826" y="0"/>
                    <a:pt x="6335933" y="68107"/>
                    <a:pt x="6335933" y="152122"/>
                  </a:cubicBezTo>
                  <a:lnTo>
                    <a:pt x="6335933" y="760590"/>
                  </a:lnTo>
                  <a:cubicBezTo>
                    <a:pt x="6335933" y="844605"/>
                    <a:pt x="6267826" y="912712"/>
                    <a:pt x="6183811" y="912712"/>
                  </a:cubicBezTo>
                  <a:lnTo>
                    <a:pt x="152122" y="912712"/>
                  </a:lnTo>
                  <a:cubicBezTo>
                    <a:pt x="68107" y="912712"/>
                    <a:pt x="0" y="844605"/>
                    <a:pt x="0" y="760590"/>
                  </a:cubicBezTo>
                  <a:lnTo>
                    <a:pt x="0" y="152122"/>
                  </a:lnTo>
                  <a:close/>
                </a:path>
              </a:pathLst>
            </a:custGeom>
            <a:ln>
              <a:solidFill>
                <a:srgbClr val="008DCA"/>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536294" tIns="440287" rIns="536294" bIns="179683" spcCol="1270"/>
            <a:lstStyle/>
            <a:p>
              <a:pPr marL="0" lvl="1" defTabSz="844550">
                <a:lnSpc>
                  <a:spcPct val="90000"/>
                </a:lnSpc>
                <a:spcBef>
                  <a:spcPct val="0"/>
                </a:spcBef>
                <a:spcAft>
                  <a:spcPct val="15000"/>
                </a:spcAft>
                <a:defRPr/>
              </a:pPr>
              <a:r>
                <a:rPr lang="zh-CN" altLang="en-US" sz="1900" dirty="0"/>
                <a:t>所有权人因他人的不法行为，妨碍到对财产行使权利时，可要求排除妨碍，如通风、采光、防盗等受到或可能受到妨碍时，可要求排除妨碍。</a:t>
              </a:r>
              <a:endParaRPr lang="en-US" sz="1900" dirty="0"/>
            </a:p>
          </p:txBody>
        </p:sp>
        <p:sp>
          <p:nvSpPr>
            <p:cNvPr id="35" name="任意多边形 34"/>
            <p:cNvSpPr/>
            <p:nvPr/>
          </p:nvSpPr>
          <p:spPr>
            <a:xfrm>
              <a:off x="1511028" y="1530309"/>
              <a:ext cx="2065410" cy="560830"/>
            </a:xfrm>
            <a:custGeom>
              <a:avLst/>
              <a:gdLst>
                <a:gd name="connsiteX0" fmla="*/ 0 w 4435153"/>
                <a:gd name="connsiteY0" fmla="*/ 93482 h 560880"/>
                <a:gd name="connsiteX1" fmla="*/ 93482 w 4435153"/>
                <a:gd name="connsiteY1" fmla="*/ 0 h 560880"/>
                <a:gd name="connsiteX2" fmla="*/ 4341671 w 4435153"/>
                <a:gd name="connsiteY2" fmla="*/ 0 h 560880"/>
                <a:gd name="connsiteX3" fmla="*/ 4435153 w 4435153"/>
                <a:gd name="connsiteY3" fmla="*/ 93482 h 560880"/>
                <a:gd name="connsiteX4" fmla="*/ 4435153 w 4435153"/>
                <a:gd name="connsiteY4" fmla="*/ 467398 h 560880"/>
                <a:gd name="connsiteX5" fmla="*/ 4341671 w 4435153"/>
                <a:gd name="connsiteY5" fmla="*/ 560880 h 560880"/>
                <a:gd name="connsiteX6" fmla="*/ 93482 w 4435153"/>
                <a:gd name="connsiteY6" fmla="*/ 560880 h 560880"/>
                <a:gd name="connsiteX7" fmla="*/ 0 w 4435153"/>
                <a:gd name="connsiteY7" fmla="*/ 467398 h 560880"/>
                <a:gd name="connsiteX8" fmla="*/ 0 w 4435153"/>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153" h="560880">
                  <a:moveTo>
                    <a:pt x="0" y="93482"/>
                  </a:moveTo>
                  <a:cubicBezTo>
                    <a:pt x="0" y="41853"/>
                    <a:pt x="41853" y="0"/>
                    <a:pt x="93482" y="0"/>
                  </a:cubicBezTo>
                  <a:lnTo>
                    <a:pt x="4341671" y="0"/>
                  </a:lnTo>
                  <a:cubicBezTo>
                    <a:pt x="4393300" y="0"/>
                    <a:pt x="4435153" y="41853"/>
                    <a:pt x="4435153" y="93482"/>
                  </a:cubicBezTo>
                  <a:lnTo>
                    <a:pt x="4435153" y="467398"/>
                  </a:lnTo>
                  <a:cubicBezTo>
                    <a:pt x="4435153" y="519027"/>
                    <a:pt x="4393300" y="560880"/>
                    <a:pt x="4341671" y="560880"/>
                  </a:cubicBezTo>
                  <a:lnTo>
                    <a:pt x="93482" y="560880"/>
                  </a:lnTo>
                  <a:cubicBezTo>
                    <a:pt x="41853" y="560880"/>
                    <a:pt x="0" y="519027"/>
                    <a:pt x="0" y="467398"/>
                  </a:cubicBezTo>
                  <a:lnTo>
                    <a:pt x="0" y="93482"/>
                  </a:lnTo>
                  <a:close/>
                </a:path>
              </a:pathLst>
            </a:custGeom>
            <a:solidFill>
              <a:srgbClr val="008DC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195018" tIns="27380" rIns="195018" bIns="27380" spcCol="1270" anchor="ctr"/>
            <a:lstStyle/>
            <a:p>
              <a:pPr defTabSz="844550">
                <a:lnSpc>
                  <a:spcPct val="90000"/>
                </a:lnSpc>
                <a:spcBef>
                  <a:spcPct val="0"/>
                </a:spcBef>
                <a:spcAft>
                  <a:spcPct val="35000"/>
                </a:spcAft>
                <a:defRPr/>
              </a:pPr>
              <a:r>
                <a:rPr lang="en-US" altLang="zh-CN" sz="1900" dirty="0"/>
                <a:t>4</a:t>
              </a:r>
              <a:r>
                <a:rPr lang="zh-CN" altLang="en-US" sz="1900" dirty="0"/>
                <a:t>、 排除妨碍</a:t>
              </a:r>
              <a:endParaRPr lang="en-US" sz="1900" dirty="0"/>
            </a:p>
          </p:txBody>
        </p:sp>
      </p:grpSp>
      <p:grpSp>
        <p:nvGrpSpPr>
          <p:cNvPr id="13" name="组合 8"/>
          <p:cNvGrpSpPr>
            <a:grpSpLocks/>
          </p:cNvGrpSpPr>
          <p:nvPr/>
        </p:nvGrpSpPr>
        <p:grpSpPr bwMode="auto">
          <a:xfrm>
            <a:off x="728663" y="4699000"/>
            <a:ext cx="7686675" cy="1484313"/>
            <a:chOff x="1223681" y="1530309"/>
            <a:chExt cx="7686944" cy="1486276"/>
          </a:xfrm>
        </p:grpSpPr>
        <p:sp>
          <p:nvSpPr>
            <p:cNvPr id="14" name="任意多边形 13"/>
            <p:cNvSpPr/>
            <p:nvPr/>
          </p:nvSpPr>
          <p:spPr>
            <a:xfrm>
              <a:off x="1223681" y="1810079"/>
              <a:ext cx="7686944" cy="1206506"/>
            </a:xfrm>
            <a:custGeom>
              <a:avLst/>
              <a:gdLst>
                <a:gd name="connsiteX0" fmla="*/ 0 w 6335933"/>
                <a:gd name="connsiteY0" fmla="*/ 152122 h 912712"/>
                <a:gd name="connsiteX1" fmla="*/ 152122 w 6335933"/>
                <a:gd name="connsiteY1" fmla="*/ 0 h 912712"/>
                <a:gd name="connsiteX2" fmla="*/ 6183811 w 6335933"/>
                <a:gd name="connsiteY2" fmla="*/ 0 h 912712"/>
                <a:gd name="connsiteX3" fmla="*/ 6335933 w 6335933"/>
                <a:gd name="connsiteY3" fmla="*/ 152122 h 912712"/>
                <a:gd name="connsiteX4" fmla="*/ 6335933 w 6335933"/>
                <a:gd name="connsiteY4" fmla="*/ 760590 h 912712"/>
                <a:gd name="connsiteX5" fmla="*/ 6183811 w 6335933"/>
                <a:gd name="connsiteY5" fmla="*/ 912712 h 912712"/>
                <a:gd name="connsiteX6" fmla="*/ 152122 w 6335933"/>
                <a:gd name="connsiteY6" fmla="*/ 912712 h 912712"/>
                <a:gd name="connsiteX7" fmla="*/ 0 w 6335933"/>
                <a:gd name="connsiteY7" fmla="*/ 760590 h 912712"/>
                <a:gd name="connsiteX8" fmla="*/ 0 w 6335933"/>
                <a:gd name="connsiteY8" fmla="*/ 152122 h 91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5933" h="912712">
                  <a:moveTo>
                    <a:pt x="0" y="152122"/>
                  </a:moveTo>
                  <a:cubicBezTo>
                    <a:pt x="0" y="68107"/>
                    <a:pt x="68107" y="0"/>
                    <a:pt x="152122" y="0"/>
                  </a:cubicBezTo>
                  <a:lnTo>
                    <a:pt x="6183811" y="0"/>
                  </a:lnTo>
                  <a:cubicBezTo>
                    <a:pt x="6267826" y="0"/>
                    <a:pt x="6335933" y="68107"/>
                    <a:pt x="6335933" y="152122"/>
                  </a:cubicBezTo>
                  <a:lnTo>
                    <a:pt x="6335933" y="760590"/>
                  </a:lnTo>
                  <a:cubicBezTo>
                    <a:pt x="6335933" y="844605"/>
                    <a:pt x="6267826" y="912712"/>
                    <a:pt x="6183811" y="912712"/>
                  </a:cubicBezTo>
                  <a:lnTo>
                    <a:pt x="152122" y="912712"/>
                  </a:lnTo>
                  <a:cubicBezTo>
                    <a:pt x="68107" y="912712"/>
                    <a:pt x="0" y="844605"/>
                    <a:pt x="0" y="760590"/>
                  </a:cubicBezTo>
                  <a:lnTo>
                    <a:pt x="0" y="152122"/>
                  </a:lnTo>
                  <a:close/>
                </a:path>
              </a:pathLst>
            </a:custGeom>
            <a:ln>
              <a:solidFill>
                <a:srgbClr val="008DCA"/>
              </a:solid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536294" tIns="440287" rIns="536294" bIns="179683" spcCol="1270"/>
            <a:lstStyle/>
            <a:p>
              <a:pPr marL="0" lvl="1" defTabSz="844550">
                <a:lnSpc>
                  <a:spcPct val="90000"/>
                </a:lnSpc>
                <a:spcBef>
                  <a:spcPct val="0"/>
                </a:spcBef>
                <a:spcAft>
                  <a:spcPct val="15000"/>
                </a:spcAft>
                <a:defRPr/>
              </a:pPr>
              <a:r>
                <a:rPr lang="zh-CN" altLang="en-US" sz="1900" dirty="0"/>
                <a:t>由于加害人的过错而致人财产遭受损失时，受害方有权要求加害人赔偿损失。</a:t>
              </a:r>
              <a:endParaRPr lang="en-US" sz="1900" dirty="0"/>
            </a:p>
          </p:txBody>
        </p:sp>
        <p:sp>
          <p:nvSpPr>
            <p:cNvPr id="15" name="任意多边形 14"/>
            <p:cNvSpPr/>
            <p:nvPr/>
          </p:nvSpPr>
          <p:spPr>
            <a:xfrm>
              <a:off x="1511028" y="1530309"/>
              <a:ext cx="2065410" cy="561129"/>
            </a:xfrm>
            <a:custGeom>
              <a:avLst/>
              <a:gdLst>
                <a:gd name="connsiteX0" fmla="*/ 0 w 4435153"/>
                <a:gd name="connsiteY0" fmla="*/ 93482 h 560880"/>
                <a:gd name="connsiteX1" fmla="*/ 93482 w 4435153"/>
                <a:gd name="connsiteY1" fmla="*/ 0 h 560880"/>
                <a:gd name="connsiteX2" fmla="*/ 4341671 w 4435153"/>
                <a:gd name="connsiteY2" fmla="*/ 0 h 560880"/>
                <a:gd name="connsiteX3" fmla="*/ 4435153 w 4435153"/>
                <a:gd name="connsiteY3" fmla="*/ 93482 h 560880"/>
                <a:gd name="connsiteX4" fmla="*/ 4435153 w 4435153"/>
                <a:gd name="connsiteY4" fmla="*/ 467398 h 560880"/>
                <a:gd name="connsiteX5" fmla="*/ 4341671 w 4435153"/>
                <a:gd name="connsiteY5" fmla="*/ 560880 h 560880"/>
                <a:gd name="connsiteX6" fmla="*/ 93482 w 4435153"/>
                <a:gd name="connsiteY6" fmla="*/ 560880 h 560880"/>
                <a:gd name="connsiteX7" fmla="*/ 0 w 4435153"/>
                <a:gd name="connsiteY7" fmla="*/ 467398 h 560880"/>
                <a:gd name="connsiteX8" fmla="*/ 0 w 4435153"/>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153" h="560880">
                  <a:moveTo>
                    <a:pt x="0" y="93482"/>
                  </a:moveTo>
                  <a:cubicBezTo>
                    <a:pt x="0" y="41853"/>
                    <a:pt x="41853" y="0"/>
                    <a:pt x="93482" y="0"/>
                  </a:cubicBezTo>
                  <a:lnTo>
                    <a:pt x="4341671" y="0"/>
                  </a:lnTo>
                  <a:cubicBezTo>
                    <a:pt x="4393300" y="0"/>
                    <a:pt x="4435153" y="41853"/>
                    <a:pt x="4435153" y="93482"/>
                  </a:cubicBezTo>
                  <a:lnTo>
                    <a:pt x="4435153" y="467398"/>
                  </a:lnTo>
                  <a:cubicBezTo>
                    <a:pt x="4435153" y="519027"/>
                    <a:pt x="4393300" y="560880"/>
                    <a:pt x="4341671" y="560880"/>
                  </a:cubicBezTo>
                  <a:lnTo>
                    <a:pt x="93482" y="560880"/>
                  </a:lnTo>
                  <a:cubicBezTo>
                    <a:pt x="41853" y="560880"/>
                    <a:pt x="0" y="519027"/>
                    <a:pt x="0" y="467398"/>
                  </a:cubicBezTo>
                  <a:lnTo>
                    <a:pt x="0" y="93482"/>
                  </a:lnTo>
                  <a:close/>
                </a:path>
              </a:pathLst>
            </a:custGeom>
            <a:solidFill>
              <a:srgbClr val="008DC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195018" tIns="27380" rIns="195018" bIns="27380" spcCol="1270" anchor="ctr"/>
            <a:lstStyle/>
            <a:p>
              <a:pPr defTabSz="844550">
                <a:lnSpc>
                  <a:spcPct val="90000"/>
                </a:lnSpc>
                <a:spcBef>
                  <a:spcPct val="0"/>
                </a:spcBef>
                <a:spcAft>
                  <a:spcPct val="35000"/>
                </a:spcAft>
                <a:defRPr/>
              </a:pPr>
              <a:r>
                <a:rPr lang="en-US" altLang="zh-CN" sz="1900" dirty="0"/>
                <a:t>5</a:t>
              </a:r>
              <a:r>
                <a:rPr lang="zh-CN" altLang="en-US" sz="1900" dirty="0"/>
                <a:t>、 赔偿损失</a:t>
              </a:r>
              <a:endParaRPr lang="en-US" sz="1900" dirty="0"/>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5"/>
  <p:tag name="ISPRING_SCORM_RATE_QUIZZES" val="0"/>
  <p:tag name="ISPRING_SCORM_PASSING_SCORE" val="100.0000000000"/>
  <p:tag name="GENSWF_OUTPUT_FILE_NAME" val="swf"/>
  <p:tag name="ISPRING_RESOURCE_PATHS_HASH_2" val="3fd8c9f06ac31c2c7745258d68e9eb58f7372a"/>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solidFill>
            <a:srgbClr val="6699FF"/>
          </a:solidFill>
        </a:ln>
      </a:spPr>
      <a:bodyPr spcFirstLastPara="0" vert="horz" wrap="square" lIns="677128" tIns="677128" rIns="677128" bIns="677128" numCol="1" spcCol="1270" anchor="ctr" anchorCtr="0">
        <a:noAutofit/>
      </a:bodyPr>
      <a:lstStyle>
        <a:defPPr algn="ctr" defTabSz="2889250">
          <a:lnSpc>
            <a:spcPct val="90000"/>
          </a:lnSpc>
          <a:spcBef>
            <a:spcPct val="0"/>
          </a:spcBef>
          <a:spcAft>
            <a:spcPct val="35000"/>
          </a:spcAft>
          <a:defRPr sz="6500" kern="1200"/>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2910</TotalTime>
  <Words>524</Words>
  <Application>Microsoft Office PowerPoint</Application>
  <PresentationFormat>全屏显示(4:3)</PresentationFormat>
  <Paragraphs>60</Paragraphs>
  <Slides>9</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Verdana</vt:lpstr>
      <vt:lpstr>굴림</vt:lpstr>
      <vt:lpstr>Arial</vt:lpstr>
      <vt:lpstr>Calibri</vt:lpstr>
      <vt:lpstr>黑体</vt:lpstr>
      <vt:lpstr>Wingdings</vt:lpstr>
      <vt:lpstr>Webdings</vt:lpstr>
      <vt:lpstr>宋体</vt:lpstr>
      <vt:lpstr>Times New Roman</vt:lpstr>
      <vt:lpstr>微软雅黑</vt:lpstr>
      <vt:lpstr>华文楷体</vt:lpstr>
      <vt:lpstr>Office 主题</vt:lpstr>
      <vt:lpstr>财 产 共 有 权</vt:lpstr>
      <vt:lpstr>一、 财产所有权的概念</vt:lpstr>
      <vt:lpstr>二、 财产所有权的内容</vt:lpstr>
      <vt:lpstr>二、 财产所有权的内容</vt:lpstr>
      <vt:lpstr>二、 财产所有权的内容</vt:lpstr>
      <vt:lpstr>二、 财产所有权的内容</vt:lpstr>
      <vt:lpstr>二、 财产所有权的内容</vt:lpstr>
      <vt:lpstr>三、 财产所有权的法律保护方式</vt:lpstr>
      <vt:lpstr>三、 财产所有权的法律保护方式</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Lenovo</cp:lastModifiedBy>
  <cp:revision>193</cp:revision>
  <dcterms:created xsi:type="dcterms:W3CDTF">2009-04-16T11:43:59Z</dcterms:created>
  <dcterms:modified xsi:type="dcterms:W3CDTF">2015-09-07T08:23:25Z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