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3"/>
  </p:notesMasterIdLst>
  <p:handoutMasterIdLst>
    <p:handoutMasterId r:id="rId14"/>
  </p:handoutMasterIdLst>
  <p:sldIdLst>
    <p:sldId id="284" r:id="rId2"/>
    <p:sldId id="308" r:id="rId3"/>
    <p:sldId id="312" r:id="rId4"/>
    <p:sldId id="290" r:id="rId5"/>
    <p:sldId id="309" r:id="rId6"/>
    <p:sldId id="304" r:id="rId7"/>
    <p:sldId id="310" r:id="rId8"/>
    <p:sldId id="285" r:id="rId9"/>
    <p:sldId id="311" r:id="rId10"/>
    <p:sldId id="293" r:id="rId11"/>
    <p:sldId id="288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0">
          <p15:clr>
            <a:srgbClr val="A4A3A4"/>
          </p15:clr>
        </p15:guide>
        <p15:guide id="3" pos="54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DCA"/>
    <a:srgbClr val="BE6119"/>
    <a:srgbClr val="BE6111"/>
    <a:srgbClr val="6699FF"/>
    <a:srgbClr val="FF0000"/>
    <a:srgbClr val="99CCFF"/>
    <a:srgbClr val="00FF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7" autoAdjust="0"/>
    <p:restoredTop sz="94622" autoAdjust="0"/>
  </p:normalViewPr>
  <p:slideViewPr>
    <p:cSldViewPr snapToGrid="0" snapToObjects="1">
      <p:cViewPr varScale="1">
        <p:scale>
          <a:sx n="74" d="100"/>
          <a:sy n="74" d="100"/>
        </p:scale>
        <p:origin x="1434" y="72"/>
      </p:cViewPr>
      <p:guideLst>
        <p:guide orient="horz" pos="2160"/>
        <p:guide pos="450"/>
        <p:guide pos="54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182C4E-7CB0-4663-980A-DE0E5EAFA0E5}" type="doc">
      <dgm:prSet loTypeId="urn:microsoft.com/office/officeart/2008/layout/PictureStrips" loCatId="pictur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90579C4E-7458-4DA4-A7B3-B1B6D47047D1}">
      <dgm:prSet/>
      <dgm:spPr>
        <a:ln>
          <a:solidFill>
            <a:schemeClr val="accent1"/>
          </a:solidFill>
        </a:ln>
      </dgm:spPr>
      <dgm:t>
        <a:bodyPr/>
        <a:lstStyle/>
        <a:p>
          <a:pPr algn="l" rtl="0"/>
          <a:r>
            <a:rPr lang="zh-CN" altLang="en-US" dirty="0" smtClean="0"/>
            <a:t>以法律现象为研究对象的各种科学活动及其认识成果的总称。</a:t>
          </a:r>
          <a:endParaRPr lang="zh-CN" dirty="0"/>
        </a:p>
      </dgm:t>
    </dgm:pt>
    <dgm:pt modelId="{DB651590-A609-4774-8FE7-8314AFEFE3A6}" type="parTrans" cxnId="{6A609960-40B4-4CB5-9DFB-AC6F6FC5A53C}">
      <dgm:prSet/>
      <dgm:spPr/>
      <dgm:t>
        <a:bodyPr/>
        <a:lstStyle/>
        <a:p>
          <a:endParaRPr lang="zh-CN" altLang="en-US"/>
        </a:p>
      </dgm:t>
    </dgm:pt>
    <dgm:pt modelId="{B65D2FF8-626C-42BE-A4E9-ACC325AF604C}" type="sibTrans" cxnId="{6A609960-40B4-4CB5-9DFB-AC6F6FC5A53C}">
      <dgm:prSet/>
      <dgm:spPr/>
      <dgm:t>
        <a:bodyPr/>
        <a:lstStyle/>
        <a:p>
          <a:endParaRPr lang="zh-CN" altLang="en-US"/>
        </a:p>
      </dgm:t>
    </dgm:pt>
    <dgm:pt modelId="{9C1A2562-4308-43BD-9BAF-0C780821B253}" type="pres">
      <dgm:prSet presAssocID="{61182C4E-7CB0-4663-980A-DE0E5EAFA0E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5CFA2F6-17D2-4CF1-925A-904EF98DFB79}" type="pres">
      <dgm:prSet presAssocID="{90579C4E-7458-4DA4-A7B3-B1B6D47047D1}" presName="composite" presStyleCnt="0"/>
      <dgm:spPr/>
    </dgm:pt>
    <dgm:pt modelId="{1BE10930-7E9B-4B20-BA37-38B8BD7E6C88}" type="pres">
      <dgm:prSet presAssocID="{90579C4E-7458-4DA4-A7B3-B1B6D47047D1}" presName="rect1" presStyleLbl="tr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08517F-ED69-4E75-9F6B-FE58BB3C67F0}" type="pres">
      <dgm:prSet presAssocID="{90579C4E-7458-4DA4-A7B3-B1B6D47047D1}" presName="rect2" presStyleLbl="fgImgPlace1" presStyleIdx="0" presStyleCnt="1"/>
      <dgm:spPr/>
      <dgm:t>
        <a:bodyPr/>
        <a:lstStyle/>
        <a:p>
          <a:endParaRPr lang="zh-CN" altLang="en-US"/>
        </a:p>
      </dgm:t>
    </dgm:pt>
  </dgm:ptLst>
  <dgm:cxnLst>
    <dgm:cxn modelId="{5356C8F0-5A92-4636-B302-C10EA4D91554}" type="presOf" srcId="{90579C4E-7458-4DA4-A7B3-B1B6D47047D1}" destId="{1BE10930-7E9B-4B20-BA37-38B8BD7E6C88}" srcOrd="0" destOrd="0" presId="urn:microsoft.com/office/officeart/2008/layout/PictureStrips"/>
    <dgm:cxn modelId="{8B6EC484-1EEA-4076-BEFD-C4689424F828}" type="presOf" srcId="{61182C4E-7CB0-4663-980A-DE0E5EAFA0E5}" destId="{9C1A2562-4308-43BD-9BAF-0C780821B253}" srcOrd="0" destOrd="0" presId="urn:microsoft.com/office/officeart/2008/layout/PictureStrips"/>
    <dgm:cxn modelId="{6A609960-40B4-4CB5-9DFB-AC6F6FC5A53C}" srcId="{61182C4E-7CB0-4663-980A-DE0E5EAFA0E5}" destId="{90579C4E-7458-4DA4-A7B3-B1B6D47047D1}" srcOrd="0" destOrd="0" parTransId="{DB651590-A609-4774-8FE7-8314AFEFE3A6}" sibTransId="{B65D2FF8-626C-42BE-A4E9-ACC325AF604C}"/>
    <dgm:cxn modelId="{73DBA3F2-43AD-43F7-B7CD-20816EF248E9}" type="presParOf" srcId="{9C1A2562-4308-43BD-9BAF-0C780821B253}" destId="{75CFA2F6-17D2-4CF1-925A-904EF98DFB79}" srcOrd="0" destOrd="0" presId="urn:microsoft.com/office/officeart/2008/layout/PictureStrips"/>
    <dgm:cxn modelId="{2C73D63F-6699-4B55-998C-DE1774659914}" type="presParOf" srcId="{75CFA2F6-17D2-4CF1-925A-904EF98DFB79}" destId="{1BE10930-7E9B-4B20-BA37-38B8BD7E6C88}" srcOrd="0" destOrd="0" presId="urn:microsoft.com/office/officeart/2008/layout/PictureStrips"/>
    <dgm:cxn modelId="{F6349F5C-5C88-4994-A23B-D4BC232864AB}" type="presParOf" srcId="{75CFA2F6-17D2-4CF1-925A-904EF98DFB79}" destId="{0808517F-ED69-4E75-9F6B-FE58BB3C67F0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10930-7E9B-4B20-BA37-38B8BD7E6C88}">
      <dsp:nvSpPr>
        <dsp:cNvPr id="0" name=""/>
        <dsp:cNvSpPr/>
      </dsp:nvSpPr>
      <dsp:spPr>
        <a:xfrm>
          <a:off x="616659" y="267011"/>
          <a:ext cx="5813143" cy="181660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0449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以法律现象为研究对象的各种科学活动及其认识成果的总称。</a:t>
          </a:r>
          <a:endParaRPr lang="zh-CN" sz="3400" kern="1200" dirty="0"/>
        </a:p>
      </dsp:txBody>
      <dsp:txXfrm>
        <a:off x="616659" y="267011"/>
        <a:ext cx="5813143" cy="1816607"/>
      </dsp:txXfrm>
    </dsp:sp>
    <dsp:sp modelId="{0808517F-ED69-4E75-9F6B-FE58BB3C67F0}">
      <dsp:nvSpPr>
        <dsp:cNvPr id="0" name=""/>
        <dsp:cNvSpPr/>
      </dsp:nvSpPr>
      <dsp:spPr>
        <a:xfrm>
          <a:off x="374445" y="4612"/>
          <a:ext cx="1271625" cy="1907437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7AA961E-9C62-4348-A618-F0377A3F6A9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9593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5DA36EA-AF89-4775-BED6-9CC819490C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01612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物流PPT封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标题占位符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5412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b="1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91E8E-50C7-42BA-A6D4-192C780364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718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DD646-D71C-43EF-B26A-3E7D8855B6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4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38875" y="-242888"/>
            <a:ext cx="2447925" cy="61817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1108075" y="-242888"/>
            <a:ext cx="7194550" cy="61817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C98F1-CB38-4EAF-AF96-5D1E6A950A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351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08075" y="-242888"/>
            <a:ext cx="8229600" cy="1143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751263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A27CE-F5F8-4B78-B605-E7D4EFB939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11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DEF47-E50B-4361-B0D9-D32E53D50A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FA3CD-914B-4C9E-B4CA-FE45BE0ADE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6C888-FE44-4BB7-AB2C-4E7F05E555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87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52DA5-6C96-41E8-A300-AE40B8A3C0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67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0D38F-58E7-40F9-99A0-CAC546CE96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25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B1D17-7EBD-4E46-A992-6122EDDA9D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66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92FCE-859F-4B86-8ADE-3F1F287E32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0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ECA43-05E1-483B-BF54-50A762FCD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70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物流PP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7" name="标题占位符 1"/>
          <p:cNvSpPr>
            <a:spLocks noGrp="1"/>
          </p:cNvSpPr>
          <p:nvPr>
            <p:ph type="title"/>
          </p:nvPr>
        </p:nvSpPr>
        <p:spPr bwMode="auto">
          <a:xfrm>
            <a:off x="901700" y="88900"/>
            <a:ext cx="797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8F14425F-66F2-42CA-9610-271ACA40CB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860A4"/>
        </a:buClr>
        <a:buFont typeface="Wingdings" panose="05000000000000000000" pitchFamily="2" charset="2"/>
        <a:buChar char="Ü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99005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Webdings" panose="05030102010509060703" pitchFamily="18" charset="2"/>
        <a:buChar char="4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 smtClean="0"/>
              <a:t>法理学</a:t>
            </a:r>
          </a:p>
        </p:txBody>
      </p:sp>
      <p:sp>
        <p:nvSpPr>
          <p:cNvPr id="3075" name="副标题 6"/>
          <p:cNvSpPr>
            <a:spLocks noGrp="1"/>
          </p:cNvSpPr>
          <p:nvPr>
            <p:ph type="subTitle" idx="1"/>
          </p:nvPr>
        </p:nvSpPr>
        <p:spPr>
          <a:xfrm>
            <a:off x="1506538" y="3543300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第一章 法学研究与法学教育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第三节：法学教育</a:t>
            </a:r>
          </a:p>
        </p:txBody>
      </p:sp>
      <p:sp>
        <p:nvSpPr>
          <p:cNvPr id="14340" name="内容占位符 2"/>
          <p:cNvSpPr>
            <a:spLocks noGrp="1"/>
          </p:cNvSpPr>
          <p:nvPr>
            <p:ph idx="1"/>
          </p:nvPr>
        </p:nvSpPr>
        <p:spPr>
          <a:xfrm>
            <a:off x="457200" y="1244703"/>
            <a:ext cx="8229600" cy="992188"/>
          </a:xfrm>
        </p:spPr>
        <p:txBody>
          <a:bodyPr/>
          <a:lstStyle/>
          <a:p>
            <a:r>
              <a:rPr lang="zh-CN" altLang="en-US" dirty="0" smtClean="0"/>
              <a:t>法律的另一个功能是塑造高素质公民。</a:t>
            </a:r>
            <a:endParaRPr lang="en-US" altLang="zh-CN" dirty="0" smtClean="0"/>
          </a:p>
          <a:p>
            <a:r>
              <a:rPr lang="zh-CN" altLang="en-US" dirty="0" smtClean="0"/>
              <a:t>通过教育公民形成以下意识：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15232" y="2405063"/>
            <a:ext cx="6218067" cy="3771900"/>
            <a:chOff x="1115232" y="2405063"/>
            <a:chExt cx="6218067" cy="3771900"/>
          </a:xfrm>
        </p:grpSpPr>
        <p:grpSp>
          <p:nvGrpSpPr>
            <p:cNvPr id="4" name="组合 3"/>
            <p:cNvGrpSpPr/>
            <p:nvPr/>
          </p:nvGrpSpPr>
          <p:grpSpPr>
            <a:xfrm>
              <a:off x="1115232" y="3061092"/>
              <a:ext cx="6218067" cy="2480266"/>
              <a:chOff x="2324100" y="2762250"/>
              <a:chExt cx="6748387" cy="2832100"/>
            </a:xfrm>
            <a:solidFill>
              <a:srgbClr val="487AB5"/>
            </a:solidFill>
          </p:grpSpPr>
          <p:sp>
            <p:nvSpPr>
              <p:cNvPr id="5" name="六边形 4"/>
              <p:cNvSpPr/>
              <p:nvPr/>
            </p:nvSpPr>
            <p:spPr>
              <a:xfrm>
                <a:off x="3650848" y="2762250"/>
                <a:ext cx="1546860" cy="13335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r>
                  <a:rPr lang="zh-CN" altLang="en-US" sz="2800" b="1" dirty="0"/>
                  <a:t>理性精神</a:t>
                </a:r>
                <a:endParaRPr lang="zh-CN" altLang="en-US" sz="2800" b="1" dirty="0"/>
              </a:p>
            </p:txBody>
          </p:sp>
          <p:sp>
            <p:nvSpPr>
              <p:cNvPr id="6" name="六边形 5"/>
              <p:cNvSpPr/>
              <p:nvPr/>
            </p:nvSpPr>
            <p:spPr>
              <a:xfrm>
                <a:off x="3650848" y="4260850"/>
                <a:ext cx="1546860" cy="13335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r>
                  <a:rPr lang="zh-CN" altLang="en-US" sz="2800" b="1" dirty="0"/>
                  <a:t>法制观念</a:t>
                </a:r>
                <a:endParaRPr lang="zh-CN" altLang="en-US" sz="2800" b="1" dirty="0"/>
              </a:p>
            </p:txBody>
          </p:sp>
          <p:sp>
            <p:nvSpPr>
              <p:cNvPr id="7" name="六边形 6"/>
              <p:cNvSpPr/>
              <p:nvPr/>
            </p:nvSpPr>
            <p:spPr>
              <a:xfrm>
                <a:off x="6198879" y="2762250"/>
                <a:ext cx="1546859" cy="13335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r>
                  <a:rPr lang="zh-CN" altLang="en-US" sz="2800" b="1" dirty="0"/>
                  <a:t>权利意思</a:t>
                </a:r>
                <a:endParaRPr lang="zh-CN" altLang="en-US" sz="2800" b="1" dirty="0"/>
              </a:p>
            </p:txBody>
          </p:sp>
          <p:sp>
            <p:nvSpPr>
              <p:cNvPr id="8" name="六边形 7"/>
              <p:cNvSpPr/>
              <p:nvPr/>
            </p:nvSpPr>
            <p:spPr>
              <a:xfrm>
                <a:off x="6198879" y="4260850"/>
                <a:ext cx="1546859" cy="13335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r>
                  <a:rPr lang="zh-CN" altLang="en-US" sz="2800" b="1" dirty="0"/>
                  <a:t>平等意识</a:t>
                </a:r>
                <a:endParaRPr lang="zh-CN" altLang="en-US" sz="2800" b="1" dirty="0"/>
              </a:p>
            </p:txBody>
          </p:sp>
          <p:sp>
            <p:nvSpPr>
              <p:cNvPr id="9" name="六边形 8"/>
              <p:cNvSpPr/>
              <p:nvPr/>
            </p:nvSpPr>
            <p:spPr>
              <a:xfrm>
                <a:off x="2324100" y="3511550"/>
                <a:ext cx="1546860" cy="13335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r>
                  <a:rPr lang="zh-CN" altLang="en-US" sz="2800" b="1" dirty="0"/>
                  <a:t>义务观念</a:t>
                </a:r>
                <a:endParaRPr lang="zh-CN" altLang="en-US" sz="2800" b="1" dirty="0"/>
              </a:p>
            </p:txBody>
          </p:sp>
          <p:sp>
            <p:nvSpPr>
              <p:cNvPr id="10" name="六边形 9"/>
              <p:cNvSpPr/>
              <p:nvPr/>
            </p:nvSpPr>
            <p:spPr>
              <a:xfrm>
                <a:off x="7525628" y="3511550"/>
                <a:ext cx="1546859" cy="13335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r>
                  <a:rPr lang="zh-CN" altLang="en-US" sz="2800" b="1" dirty="0"/>
                  <a:t>参与意识</a:t>
                </a:r>
                <a:endParaRPr lang="zh-CN" altLang="en-US" sz="2800" b="1" dirty="0"/>
              </a:p>
            </p:txBody>
          </p:sp>
        </p:grpSp>
        <p:sp>
          <p:nvSpPr>
            <p:cNvPr id="13" name="六边形 12"/>
            <p:cNvSpPr/>
            <p:nvPr/>
          </p:nvSpPr>
          <p:spPr>
            <a:xfrm>
              <a:off x="3511550" y="2405063"/>
              <a:ext cx="1425575" cy="1168400"/>
            </a:xfrm>
            <a:prstGeom prst="hexagon">
              <a:avLst/>
            </a:prstGeom>
            <a:solidFill>
              <a:srgbClr val="487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800" b="1" dirty="0"/>
                <a:t>主体意识</a:t>
              </a:r>
              <a:endParaRPr lang="zh-CN" altLang="en-US" sz="2800" b="1" dirty="0"/>
            </a:p>
          </p:txBody>
        </p:sp>
        <p:sp>
          <p:nvSpPr>
            <p:cNvPr id="14" name="六边形 13"/>
            <p:cNvSpPr/>
            <p:nvPr/>
          </p:nvSpPr>
          <p:spPr>
            <a:xfrm>
              <a:off x="3511550" y="5008563"/>
              <a:ext cx="1425575" cy="1168400"/>
            </a:xfrm>
            <a:prstGeom prst="hexagon">
              <a:avLst/>
            </a:prstGeom>
            <a:solidFill>
              <a:srgbClr val="487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800" b="1" dirty="0"/>
                <a:t>宽容态度</a:t>
              </a:r>
              <a:endParaRPr lang="zh-CN" altLang="en-US" sz="2800" b="1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352550" y="2157413"/>
            <a:ext cx="4578350" cy="308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pPr>
              <a:buSzPct val="110000"/>
              <a:buFont typeface="Wingdings" panose="05000000000000000000" pitchFamily="2" charset="2"/>
              <a:buNone/>
            </a:pPr>
            <a:r>
              <a:rPr lang="en-US" altLang="zh-CN" sz="7200" b="1">
                <a:solidFill>
                  <a:srgbClr val="0070C0"/>
                </a:solidFill>
              </a:rPr>
              <a:t>THANKS</a:t>
            </a:r>
            <a:endParaRPr lang="zh-CN" altLang="en-US" sz="7200" b="1">
              <a:solidFill>
                <a:srgbClr val="0070C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017713"/>
            <a:ext cx="1944688" cy="382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mtClean="0"/>
              <a:t>第一节 法学的研究对象</a:t>
            </a:r>
          </a:p>
        </p:txBody>
      </p:sp>
      <p:sp>
        <p:nvSpPr>
          <p:cNvPr id="6147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第一节：法学的研究对象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682625"/>
          </a:xfrm>
        </p:spPr>
        <p:txBody>
          <a:bodyPr/>
          <a:lstStyle/>
          <a:p>
            <a:r>
              <a:rPr lang="zh-CN" altLang="en-US" dirty="0" smtClean="0"/>
              <a:t>法学的研究对象：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262063" y="2520950"/>
            <a:ext cx="5435600" cy="901700"/>
          </a:xfrm>
          <a:prstGeom prst="roundRect">
            <a:avLst>
              <a:gd name="adj" fmla="val 7028"/>
            </a:avLst>
          </a:prstGeom>
          <a:solidFill>
            <a:srgbClr val="EEA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600" b="1" dirty="0"/>
              <a:t>正义与理性的关系</a:t>
            </a:r>
            <a:endParaRPr lang="zh-CN" altLang="en-US" sz="3600" b="1" dirty="0"/>
          </a:p>
        </p:txBody>
      </p:sp>
      <p:sp>
        <p:nvSpPr>
          <p:cNvPr id="6" name="圆角矩形 5"/>
          <p:cNvSpPr/>
          <p:nvPr/>
        </p:nvSpPr>
        <p:spPr>
          <a:xfrm>
            <a:off x="1262063" y="4019550"/>
            <a:ext cx="5435600" cy="901700"/>
          </a:xfrm>
          <a:prstGeom prst="roundRect">
            <a:avLst>
              <a:gd name="adj" fmla="val 7028"/>
            </a:avLst>
          </a:prstGeom>
          <a:solidFill>
            <a:srgbClr val="E15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600" b="1" dirty="0"/>
              <a:t>国家认可的法律体系</a:t>
            </a:r>
            <a:endParaRPr lang="zh-CN" altLang="en-US" sz="3600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第一节：法学的研究对象</a:t>
            </a:r>
          </a:p>
        </p:txBody>
      </p:sp>
      <p:sp>
        <p:nvSpPr>
          <p:cNvPr id="4" name="内容占位符 2"/>
          <p:cNvSpPr>
            <a:spLocks noGrp="1"/>
          </p:cNvSpPr>
          <p:nvPr>
            <p:ph sz="quarter" idx="4294967295"/>
          </p:nvPr>
        </p:nvSpPr>
        <p:spPr>
          <a:xfrm>
            <a:off x="277813" y="1436688"/>
            <a:ext cx="6911975" cy="674687"/>
          </a:xfrm>
        </p:spPr>
        <p:txBody>
          <a:bodyPr/>
          <a:lstStyle/>
          <a:p>
            <a:r>
              <a:rPr lang="zh-CN" altLang="en-US" smtClean="0"/>
              <a:t>法学的概念：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1209452" y="2526036"/>
          <a:ext cx="6804248" cy="2088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mtClean="0"/>
              <a:t>第二节 法学与相邻学科</a:t>
            </a:r>
          </a:p>
        </p:txBody>
      </p:sp>
      <p:sp>
        <p:nvSpPr>
          <p:cNvPr id="9219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 ：法学与相邻学科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39750"/>
          </a:xfrm>
        </p:spPr>
        <p:txBody>
          <a:bodyPr/>
          <a:lstStyle/>
          <a:p>
            <a:r>
              <a:rPr lang="zh-CN" altLang="en-US" dirty="0" smtClean="0"/>
              <a:t>法学与其他学科的特殊关系：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52475" y="2466975"/>
            <a:ext cx="2355850" cy="3116263"/>
            <a:chOff x="752475" y="2466975"/>
            <a:chExt cx="2355850" cy="3116263"/>
          </a:xfrm>
        </p:grpSpPr>
        <p:sp>
          <p:nvSpPr>
            <p:cNvPr id="5" name="矩形 4"/>
            <p:cNvSpPr/>
            <p:nvPr/>
          </p:nvSpPr>
          <p:spPr>
            <a:xfrm>
              <a:off x="752475" y="2466975"/>
              <a:ext cx="2355850" cy="311626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752475" y="3098800"/>
              <a:ext cx="2355850" cy="2484438"/>
            </a:xfrm>
            <a:custGeom>
              <a:avLst/>
              <a:gdLst>
                <a:gd name="connsiteX0" fmla="*/ 1175287 w 2356338"/>
                <a:gd name="connsiteY0" fmla="*/ 0 h 2856024"/>
                <a:gd name="connsiteX1" fmla="*/ 1474827 w 2356338"/>
                <a:gd name="connsiteY1" fmla="*/ 140960 h 2856024"/>
                <a:gd name="connsiteX2" fmla="*/ 2356338 w 2356338"/>
                <a:gd name="connsiteY2" fmla="*/ 140960 h 2856024"/>
                <a:gd name="connsiteX3" fmla="*/ 2356338 w 2356338"/>
                <a:gd name="connsiteY3" fmla="*/ 2856024 h 2856024"/>
                <a:gd name="connsiteX4" fmla="*/ 0 w 2356338"/>
                <a:gd name="connsiteY4" fmla="*/ 2856024 h 2856024"/>
                <a:gd name="connsiteX5" fmla="*/ 0 w 2356338"/>
                <a:gd name="connsiteY5" fmla="*/ 140960 h 2856024"/>
                <a:gd name="connsiteX6" fmla="*/ 875747 w 2356338"/>
                <a:gd name="connsiteY6" fmla="*/ 140960 h 285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6338" h="2856024">
                  <a:moveTo>
                    <a:pt x="1175287" y="0"/>
                  </a:moveTo>
                  <a:lnTo>
                    <a:pt x="1474827" y="140960"/>
                  </a:lnTo>
                  <a:lnTo>
                    <a:pt x="2356338" y="140960"/>
                  </a:lnTo>
                  <a:lnTo>
                    <a:pt x="2356338" y="2856024"/>
                  </a:lnTo>
                  <a:lnTo>
                    <a:pt x="0" y="2856024"/>
                  </a:lnTo>
                  <a:lnTo>
                    <a:pt x="0" y="140960"/>
                  </a:lnTo>
                  <a:lnTo>
                    <a:pt x="875747" y="14096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anchor="ctr"/>
            <a:lstStyle/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dirty="0"/>
                <a:t>科学</a:t>
              </a:r>
              <a:r>
                <a:rPr lang="zh-CN" altLang="en-US" dirty="0"/>
                <a:t>是人类认识世界的成果，又是改造世界的思想武器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" name="文本框 20"/>
            <p:cNvSpPr txBox="1">
              <a:spLocks noChangeArrowheads="1"/>
            </p:cNvSpPr>
            <p:nvPr/>
          </p:nvSpPr>
          <p:spPr bwMode="auto">
            <a:xfrm>
              <a:off x="752475" y="2613025"/>
              <a:ext cx="2355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110000"/>
                <a:buFontTx/>
                <a:buNone/>
              </a:pPr>
              <a:r>
                <a:rPr lang="zh-CN" altLang="en-US" sz="2000">
                  <a:solidFill>
                    <a:srgbClr val="3E3D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认识论上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349625" y="2466975"/>
            <a:ext cx="2355850" cy="3116263"/>
            <a:chOff x="3349625" y="2466975"/>
            <a:chExt cx="2355850" cy="3116263"/>
          </a:xfrm>
        </p:grpSpPr>
        <p:sp>
          <p:nvSpPr>
            <p:cNvPr id="4" name="矩形 3"/>
            <p:cNvSpPr/>
            <p:nvPr/>
          </p:nvSpPr>
          <p:spPr>
            <a:xfrm>
              <a:off x="3349625" y="2466975"/>
              <a:ext cx="2355850" cy="311626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349625" y="3098800"/>
              <a:ext cx="2355850" cy="2484438"/>
            </a:xfrm>
            <a:custGeom>
              <a:avLst/>
              <a:gdLst>
                <a:gd name="connsiteX0" fmla="*/ 1175287 w 2356338"/>
                <a:gd name="connsiteY0" fmla="*/ 0 h 2856024"/>
                <a:gd name="connsiteX1" fmla="*/ 1474827 w 2356338"/>
                <a:gd name="connsiteY1" fmla="*/ 140960 h 2856024"/>
                <a:gd name="connsiteX2" fmla="*/ 2356338 w 2356338"/>
                <a:gd name="connsiteY2" fmla="*/ 140960 h 2856024"/>
                <a:gd name="connsiteX3" fmla="*/ 2356338 w 2356338"/>
                <a:gd name="connsiteY3" fmla="*/ 2856024 h 2856024"/>
                <a:gd name="connsiteX4" fmla="*/ 0 w 2356338"/>
                <a:gd name="connsiteY4" fmla="*/ 2856024 h 2856024"/>
                <a:gd name="connsiteX5" fmla="*/ 0 w 2356338"/>
                <a:gd name="connsiteY5" fmla="*/ 140960 h 2856024"/>
                <a:gd name="connsiteX6" fmla="*/ 875747 w 2356338"/>
                <a:gd name="connsiteY6" fmla="*/ 140960 h 285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6338" h="2856024">
                  <a:moveTo>
                    <a:pt x="1175287" y="0"/>
                  </a:moveTo>
                  <a:lnTo>
                    <a:pt x="1474827" y="140960"/>
                  </a:lnTo>
                  <a:lnTo>
                    <a:pt x="2356338" y="140960"/>
                  </a:lnTo>
                  <a:lnTo>
                    <a:pt x="2356338" y="2856024"/>
                  </a:lnTo>
                  <a:lnTo>
                    <a:pt x="0" y="2856024"/>
                  </a:lnTo>
                  <a:lnTo>
                    <a:pt x="0" y="140960"/>
                  </a:lnTo>
                  <a:lnTo>
                    <a:pt x="875747" y="14096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anchor="ctr"/>
            <a:lstStyle/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en-US" altLang="zh-CN" sz="1050" dirty="0"/>
            </a:p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法律</a:t>
              </a:r>
              <a:r>
                <a:rPr lang="zh-CN" altLang="en-US" sz="2000" dirty="0"/>
                <a:t>渗透到社会的方方面面，有关法律现象的许多问题属于法学与其他学科的双边或多边问题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1" name="文本框 21"/>
            <p:cNvSpPr txBox="1">
              <a:spLocks noChangeArrowheads="1"/>
            </p:cNvSpPr>
            <p:nvPr/>
          </p:nvSpPr>
          <p:spPr bwMode="auto">
            <a:xfrm>
              <a:off x="3349625" y="2613025"/>
              <a:ext cx="2355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110000"/>
                <a:buFontTx/>
                <a:buNone/>
              </a:pPr>
              <a:r>
                <a:rPr lang="zh-CN" altLang="en-US" sz="2000">
                  <a:solidFill>
                    <a:srgbClr val="3E3D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现代社会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946775" y="2466975"/>
            <a:ext cx="2355850" cy="3116263"/>
            <a:chOff x="5946775" y="2466975"/>
            <a:chExt cx="2355850" cy="3116263"/>
          </a:xfrm>
        </p:grpSpPr>
        <p:sp>
          <p:nvSpPr>
            <p:cNvPr id="6" name="矩形 5"/>
            <p:cNvSpPr/>
            <p:nvPr/>
          </p:nvSpPr>
          <p:spPr>
            <a:xfrm>
              <a:off x="5946775" y="2466975"/>
              <a:ext cx="2355850" cy="311626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946775" y="3098800"/>
              <a:ext cx="2355850" cy="2484438"/>
            </a:xfrm>
            <a:custGeom>
              <a:avLst/>
              <a:gdLst>
                <a:gd name="connsiteX0" fmla="*/ 1175287 w 2356338"/>
                <a:gd name="connsiteY0" fmla="*/ 0 h 2856024"/>
                <a:gd name="connsiteX1" fmla="*/ 1474827 w 2356338"/>
                <a:gd name="connsiteY1" fmla="*/ 140960 h 2856024"/>
                <a:gd name="connsiteX2" fmla="*/ 2356338 w 2356338"/>
                <a:gd name="connsiteY2" fmla="*/ 140960 h 2856024"/>
                <a:gd name="connsiteX3" fmla="*/ 2356338 w 2356338"/>
                <a:gd name="connsiteY3" fmla="*/ 2856024 h 2856024"/>
                <a:gd name="connsiteX4" fmla="*/ 0 w 2356338"/>
                <a:gd name="connsiteY4" fmla="*/ 2856024 h 2856024"/>
                <a:gd name="connsiteX5" fmla="*/ 0 w 2356338"/>
                <a:gd name="connsiteY5" fmla="*/ 140960 h 2856024"/>
                <a:gd name="connsiteX6" fmla="*/ 875747 w 2356338"/>
                <a:gd name="connsiteY6" fmla="*/ 140960 h 285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6338" h="2856024">
                  <a:moveTo>
                    <a:pt x="1175287" y="0"/>
                  </a:moveTo>
                  <a:lnTo>
                    <a:pt x="1474827" y="140960"/>
                  </a:lnTo>
                  <a:lnTo>
                    <a:pt x="2356338" y="140960"/>
                  </a:lnTo>
                  <a:lnTo>
                    <a:pt x="2356338" y="2856024"/>
                  </a:lnTo>
                  <a:lnTo>
                    <a:pt x="0" y="2856024"/>
                  </a:lnTo>
                  <a:lnTo>
                    <a:pt x="0" y="140960"/>
                  </a:lnTo>
                  <a:lnTo>
                    <a:pt x="875747" y="14096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anchor="ctr"/>
            <a:lstStyle/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dirty="0"/>
                <a:t>越来越</a:t>
              </a:r>
              <a:r>
                <a:rPr lang="zh-CN" altLang="en-US" dirty="0"/>
                <a:t>多的问题都可以转化为法律问题并提交给法律机关处理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2" name="文本框 22"/>
            <p:cNvSpPr txBox="1">
              <a:spLocks noChangeArrowheads="1"/>
            </p:cNvSpPr>
            <p:nvPr/>
          </p:nvSpPr>
          <p:spPr bwMode="auto">
            <a:xfrm>
              <a:off x="5946775" y="2613025"/>
              <a:ext cx="2355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110000"/>
                <a:buFontTx/>
                <a:buNone/>
              </a:pPr>
              <a:r>
                <a:rPr lang="zh-CN" altLang="en-US" sz="2000">
                  <a:solidFill>
                    <a:srgbClr val="3E3D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法制时代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mtClean="0"/>
              <a:t>第三节 法学教育</a:t>
            </a:r>
          </a:p>
        </p:txBody>
      </p:sp>
      <p:sp>
        <p:nvSpPr>
          <p:cNvPr id="11267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第三节：法学教育</a:t>
            </a:r>
          </a:p>
        </p:txBody>
      </p:sp>
      <p:sp>
        <p:nvSpPr>
          <p:cNvPr id="4" name="矩形 3"/>
          <p:cNvSpPr/>
          <p:nvPr/>
        </p:nvSpPr>
        <p:spPr>
          <a:xfrm>
            <a:off x="633413" y="2438400"/>
            <a:ext cx="7877175" cy="175418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eaLnBrk="1" hangingPunct="1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dirty="0">
                <a:latin typeface="+mn-ea"/>
                <a:ea typeface="+mn-ea"/>
              </a:rPr>
              <a:t>以传授</a:t>
            </a:r>
            <a:r>
              <a:rPr lang="zh-CN" altLang="en-US" sz="3600" dirty="0">
                <a:solidFill>
                  <a:srgbClr val="C00000"/>
                </a:solidFill>
                <a:latin typeface="+mn-ea"/>
                <a:ea typeface="+mn-ea"/>
              </a:rPr>
              <a:t>法律知识</a:t>
            </a:r>
            <a:r>
              <a:rPr lang="zh-CN" altLang="en-US" dirty="0">
                <a:latin typeface="+mn-ea"/>
                <a:ea typeface="+mn-ea"/>
              </a:rPr>
              <a:t>、训练</a:t>
            </a:r>
            <a:r>
              <a:rPr lang="zh-CN" altLang="en-US" sz="3600" dirty="0">
                <a:solidFill>
                  <a:srgbClr val="C00000"/>
                </a:solidFill>
                <a:latin typeface="+mn-ea"/>
                <a:ea typeface="+mn-ea"/>
              </a:rPr>
              <a:t>法律思维</a:t>
            </a:r>
            <a:r>
              <a:rPr lang="zh-CN" altLang="en-US" dirty="0">
                <a:latin typeface="+mn-ea"/>
                <a:ea typeface="+mn-ea"/>
              </a:rPr>
              <a:t>、培养合格</a:t>
            </a:r>
            <a:r>
              <a:rPr lang="zh-CN" altLang="en-US" sz="3600" dirty="0">
                <a:solidFill>
                  <a:srgbClr val="C00000"/>
                </a:solidFill>
                <a:latin typeface="+mn-ea"/>
                <a:ea typeface="+mn-ea"/>
              </a:rPr>
              <a:t>法律专业人才</a:t>
            </a:r>
            <a:r>
              <a:rPr lang="zh-CN" altLang="en-US" dirty="0">
                <a:latin typeface="+mn-ea"/>
                <a:ea typeface="+mn-ea"/>
              </a:rPr>
              <a:t>为内容的教育活动。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292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39750"/>
          </a:xfrm>
        </p:spPr>
        <p:txBody>
          <a:bodyPr/>
          <a:lstStyle/>
          <a:p>
            <a:r>
              <a:rPr lang="zh-CN" altLang="en-US" dirty="0" smtClean="0"/>
              <a:t>法律教育的含义：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第三节：法学教育</a:t>
            </a:r>
          </a:p>
        </p:txBody>
      </p:sp>
      <p:grpSp>
        <p:nvGrpSpPr>
          <p:cNvPr id="13315" name="组合 27"/>
          <p:cNvGrpSpPr>
            <a:grpSpLocks/>
          </p:cNvGrpSpPr>
          <p:nvPr/>
        </p:nvGrpSpPr>
        <p:grpSpPr bwMode="auto">
          <a:xfrm>
            <a:off x="901700" y="4873625"/>
            <a:ext cx="6811963" cy="715963"/>
            <a:chOff x="1260709" y="1965572"/>
            <a:chExt cx="6073257" cy="545910"/>
          </a:xfrm>
        </p:grpSpPr>
        <p:sp>
          <p:nvSpPr>
            <p:cNvPr id="29" name="矩形 28"/>
            <p:cNvSpPr/>
            <p:nvPr/>
          </p:nvSpPr>
          <p:spPr>
            <a:xfrm>
              <a:off x="1260709" y="1965572"/>
              <a:ext cx="546324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821187" y="1965572"/>
              <a:ext cx="5512779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dirty="0"/>
                <a:t>掌握法律角色参照系的推理方法</a:t>
              </a:r>
            </a:p>
          </p:txBody>
        </p:sp>
      </p:grpSp>
      <p:grpSp>
        <p:nvGrpSpPr>
          <p:cNvPr id="13316" name="组合 30"/>
          <p:cNvGrpSpPr>
            <a:grpSpLocks/>
          </p:cNvGrpSpPr>
          <p:nvPr/>
        </p:nvGrpSpPr>
        <p:grpSpPr bwMode="auto">
          <a:xfrm>
            <a:off x="901700" y="3705225"/>
            <a:ext cx="6811963" cy="715963"/>
            <a:chOff x="1260709" y="1965572"/>
            <a:chExt cx="6073257" cy="545910"/>
          </a:xfrm>
        </p:grpSpPr>
        <p:sp>
          <p:nvSpPr>
            <p:cNvPr id="32" name="矩形 31"/>
            <p:cNvSpPr/>
            <p:nvPr/>
          </p:nvSpPr>
          <p:spPr>
            <a:xfrm>
              <a:off x="1260709" y="1965572"/>
              <a:ext cx="546324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821187" y="1965572"/>
              <a:ext cx="5512779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dirty="0"/>
                <a:t>形成</a:t>
              </a:r>
              <a:r>
                <a:rPr lang="zh-CN" altLang="en-US" dirty="0"/>
                <a:t>法律角色参照系的价值取向</a:t>
              </a:r>
            </a:p>
          </p:txBody>
        </p:sp>
      </p:grpSp>
      <p:grpSp>
        <p:nvGrpSpPr>
          <p:cNvPr id="13317" name="组合 33"/>
          <p:cNvGrpSpPr>
            <a:grpSpLocks/>
          </p:cNvGrpSpPr>
          <p:nvPr/>
        </p:nvGrpSpPr>
        <p:grpSpPr bwMode="auto">
          <a:xfrm>
            <a:off x="901700" y="2549525"/>
            <a:ext cx="6811963" cy="715963"/>
            <a:chOff x="1260709" y="1965572"/>
            <a:chExt cx="6073257" cy="545910"/>
          </a:xfrm>
        </p:grpSpPr>
        <p:sp>
          <p:nvSpPr>
            <p:cNvPr id="35" name="矩形 34"/>
            <p:cNvSpPr/>
            <p:nvPr/>
          </p:nvSpPr>
          <p:spPr>
            <a:xfrm>
              <a:off x="1260709" y="1965572"/>
              <a:ext cx="546324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821187" y="1965572"/>
              <a:ext cx="5512779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dirty="0"/>
                <a:t>掌握</a:t>
              </a:r>
              <a:r>
                <a:rPr lang="zh-CN" altLang="en-US" dirty="0"/>
                <a:t>法律角色参照系的基本概念</a:t>
              </a:r>
            </a:p>
          </p:txBody>
        </p:sp>
      </p:grpSp>
      <p:sp>
        <p:nvSpPr>
          <p:cNvPr id="13318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39750"/>
          </a:xfrm>
        </p:spPr>
        <p:txBody>
          <a:bodyPr/>
          <a:lstStyle/>
          <a:p>
            <a:r>
              <a:rPr lang="zh-CN" altLang="en-US" dirty="0" smtClean="0"/>
              <a:t>法律角色的参照系：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  <p:tag name="ARTICULATE_PROJECT_OPEN" val="0"/>
  <p:tag name="ARTICULATE_SLIDE_COUNT" val="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2940</TotalTime>
  <Words>251</Words>
  <Application>Microsoft Office PowerPoint</Application>
  <PresentationFormat>全屏显示(4:3)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Verdana</vt:lpstr>
      <vt:lpstr>굴림</vt:lpstr>
      <vt:lpstr>Arial</vt:lpstr>
      <vt:lpstr>Calibri</vt:lpstr>
      <vt:lpstr>黑体</vt:lpstr>
      <vt:lpstr>Wingdings</vt:lpstr>
      <vt:lpstr>Webdings</vt:lpstr>
      <vt:lpstr>宋体</vt:lpstr>
      <vt:lpstr>Times New Roman</vt:lpstr>
      <vt:lpstr>微软雅黑</vt:lpstr>
      <vt:lpstr>Office 主题</vt:lpstr>
      <vt:lpstr>法理学</vt:lpstr>
      <vt:lpstr>第一节 法学的研究对象</vt:lpstr>
      <vt:lpstr>第一节：法学的研究对象</vt:lpstr>
      <vt:lpstr>第一节：法学的研究对象</vt:lpstr>
      <vt:lpstr>第二节 法学与相邻学科</vt:lpstr>
      <vt:lpstr>第二节 ：法学与相邻学科</vt:lpstr>
      <vt:lpstr>第三节 法学教育</vt:lpstr>
      <vt:lpstr>第三节：法学教育</vt:lpstr>
      <vt:lpstr>第三节：法学教育</vt:lpstr>
      <vt:lpstr>第三节：法学教育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suelay</cp:lastModifiedBy>
  <cp:revision>191</cp:revision>
  <dcterms:created xsi:type="dcterms:W3CDTF">2009-04-16T11:43:59Z</dcterms:created>
  <dcterms:modified xsi:type="dcterms:W3CDTF">2015-09-08T10:40:26Z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881C1C47-C12C-4CB4-3F46-1B3F3F093F40</vt:lpwstr>
  </property>
  <property fmtid="{D5CDD505-2E9C-101B-9397-08002B2CF9AE}" pid="3" name="ArticulatePath">
    <vt:lpwstr>模板1</vt:lpwstr>
  </property>
</Properties>
</file>