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8"/>
  </p:notesMasterIdLst>
  <p:handoutMasterIdLst>
    <p:handoutMasterId r:id="rId9"/>
  </p:handoutMasterIdLst>
  <p:sldIdLst>
    <p:sldId id="297" r:id="rId2"/>
    <p:sldId id="298" r:id="rId3"/>
    <p:sldId id="301" r:id="rId4"/>
    <p:sldId id="299" r:id="rId5"/>
    <p:sldId id="302" r:id="rId6"/>
    <p:sldId id="300" r:id="rId7"/>
  </p:sldIdLst>
  <p:sldSz cx="9144000" cy="6858000" type="screen4x3"/>
  <p:notesSz cx="6858000" cy="9144000"/>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8B95DE02-34C7-4D29-ACC0-6AF9CD6E8C2B}" type="slidenum">
              <a:rPr lang="ko-KR" altLang="en-US"/>
              <a:pPr>
                <a:defRPr/>
              </a:pPr>
              <a:t>‹#›</a:t>
            </a:fld>
            <a:endParaRPr lang="en-US" altLang="ko-KR"/>
          </a:p>
        </p:txBody>
      </p:sp>
    </p:spTree>
    <p:extLst>
      <p:ext uri="{BB962C8B-B14F-4D97-AF65-F5344CB8AC3E}">
        <p14:creationId xmlns:p14="http://schemas.microsoft.com/office/powerpoint/2010/main" val="961492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B85DC699-29A2-4FD1-A107-C4B2F32EBDC9}" type="slidenum">
              <a:rPr lang="zh-CN" altLang="en-US"/>
              <a:pPr>
                <a:defRPr/>
              </a:pPr>
              <a:t>‹#›</a:t>
            </a:fld>
            <a:endParaRPr lang="en-US" altLang="zh-CN"/>
          </a:p>
        </p:txBody>
      </p:sp>
    </p:spTree>
    <p:extLst>
      <p:ext uri="{BB962C8B-B14F-4D97-AF65-F5344CB8AC3E}">
        <p14:creationId xmlns:p14="http://schemas.microsoft.com/office/powerpoint/2010/main" val="1386271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AE016AD0-C128-43B5-84A8-A3166BA97A98}" type="slidenum">
              <a:rPr lang="zh-CN" altLang="en-US"/>
              <a:pPr>
                <a:defRPr/>
              </a:pPr>
              <a:t>‹#›</a:t>
            </a:fld>
            <a:endParaRPr lang="zh-CN" altLang="en-US"/>
          </a:p>
        </p:txBody>
      </p:sp>
    </p:spTree>
    <p:extLst>
      <p:ext uri="{BB962C8B-B14F-4D97-AF65-F5344CB8AC3E}">
        <p14:creationId xmlns:p14="http://schemas.microsoft.com/office/powerpoint/2010/main" val="11900256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079634-181E-4960-B7EC-7429E4EF0AF3}" type="slidenum">
              <a:rPr lang="zh-CN" altLang="en-US"/>
              <a:pPr>
                <a:defRPr/>
              </a:pPr>
              <a:t>‹#›</a:t>
            </a:fld>
            <a:endParaRPr lang="zh-CN" altLang="en-US"/>
          </a:p>
        </p:txBody>
      </p:sp>
    </p:spTree>
    <p:extLst>
      <p:ext uri="{BB962C8B-B14F-4D97-AF65-F5344CB8AC3E}">
        <p14:creationId xmlns:p14="http://schemas.microsoft.com/office/powerpoint/2010/main" val="26464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7B0910-A1C6-41A5-A80C-D6A3B2EB962F}" type="slidenum">
              <a:rPr lang="zh-CN" altLang="en-US"/>
              <a:pPr>
                <a:defRPr/>
              </a:pPr>
              <a:t>‹#›</a:t>
            </a:fld>
            <a:endParaRPr lang="zh-CN" altLang="en-US"/>
          </a:p>
        </p:txBody>
      </p:sp>
    </p:spTree>
    <p:extLst>
      <p:ext uri="{BB962C8B-B14F-4D97-AF65-F5344CB8AC3E}">
        <p14:creationId xmlns:p14="http://schemas.microsoft.com/office/powerpoint/2010/main" val="168532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11F180-7BA9-4A78-80D3-7CD29EDACFCF}" type="slidenum">
              <a:rPr lang="zh-CN" altLang="en-US"/>
              <a:pPr>
                <a:defRPr/>
              </a:pPr>
              <a:t>‹#›</a:t>
            </a:fld>
            <a:endParaRPr lang="zh-CN" altLang="en-US"/>
          </a:p>
        </p:txBody>
      </p:sp>
    </p:spTree>
    <p:extLst>
      <p:ext uri="{BB962C8B-B14F-4D97-AF65-F5344CB8AC3E}">
        <p14:creationId xmlns:p14="http://schemas.microsoft.com/office/powerpoint/2010/main" val="229152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50AB6F-6DC5-4036-BF1B-65653670FFE4}" type="slidenum">
              <a:rPr lang="zh-CN" altLang="en-US"/>
              <a:pPr>
                <a:defRPr/>
              </a:pPr>
              <a:t>‹#›</a:t>
            </a:fld>
            <a:endParaRPr lang="zh-CN" altLang="en-US"/>
          </a:p>
        </p:txBody>
      </p:sp>
    </p:spTree>
    <p:extLst>
      <p:ext uri="{BB962C8B-B14F-4D97-AF65-F5344CB8AC3E}">
        <p14:creationId xmlns:p14="http://schemas.microsoft.com/office/powerpoint/2010/main" val="52203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CFDD20-7603-4819-A9B5-C54F5A684C2D}" type="slidenum">
              <a:rPr lang="zh-CN" altLang="en-US"/>
              <a:pPr>
                <a:defRPr/>
              </a:pPr>
              <a:t>‹#›</a:t>
            </a:fld>
            <a:endParaRPr lang="zh-CN" altLang="en-US"/>
          </a:p>
        </p:txBody>
      </p:sp>
    </p:spTree>
    <p:extLst>
      <p:ext uri="{BB962C8B-B14F-4D97-AF65-F5344CB8AC3E}">
        <p14:creationId xmlns:p14="http://schemas.microsoft.com/office/powerpoint/2010/main" val="118132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435DD3-AC62-489A-AA5D-A1DED3BAD176}" type="slidenum">
              <a:rPr lang="zh-CN" altLang="en-US"/>
              <a:pPr>
                <a:defRPr/>
              </a:pPr>
              <a:t>‹#›</a:t>
            </a:fld>
            <a:endParaRPr lang="zh-CN" altLang="en-US"/>
          </a:p>
        </p:txBody>
      </p:sp>
    </p:spTree>
    <p:extLst>
      <p:ext uri="{BB962C8B-B14F-4D97-AF65-F5344CB8AC3E}">
        <p14:creationId xmlns:p14="http://schemas.microsoft.com/office/powerpoint/2010/main" val="221444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4F2912-0749-4201-B111-9B5D0298EC9B}" type="slidenum">
              <a:rPr lang="zh-CN" altLang="en-US"/>
              <a:pPr>
                <a:defRPr/>
              </a:pPr>
              <a:t>‹#›</a:t>
            </a:fld>
            <a:endParaRPr lang="zh-CN" altLang="en-US"/>
          </a:p>
        </p:txBody>
      </p:sp>
    </p:spTree>
    <p:extLst>
      <p:ext uri="{BB962C8B-B14F-4D97-AF65-F5344CB8AC3E}">
        <p14:creationId xmlns:p14="http://schemas.microsoft.com/office/powerpoint/2010/main" val="135637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BA67414-F5E2-49CE-AFE0-B0C9BACFD573}" type="slidenum">
              <a:rPr lang="zh-CN" altLang="en-US"/>
              <a:pPr>
                <a:defRPr/>
              </a:pPr>
              <a:t>‹#›</a:t>
            </a:fld>
            <a:endParaRPr lang="zh-CN" altLang="en-US"/>
          </a:p>
        </p:txBody>
      </p:sp>
    </p:spTree>
    <p:extLst>
      <p:ext uri="{BB962C8B-B14F-4D97-AF65-F5344CB8AC3E}">
        <p14:creationId xmlns:p14="http://schemas.microsoft.com/office/powerpoint/2010/main" val="191722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FFA97E8-494A-4E85-9392-614FDE70E2FA}" type="slidenum">
              <a:rPr lang="zh-CN" altLang="en-US"/>
              <a:pPr>
                <a:defRPr/>
              </a:pPr>
              <a:t>‹#›</a:t>
            </a:fld>
            <a:endParaRPr lang="zh-CN" altLang="en-US"/>
          </a:p>
        </p:txBody>
      </p:sp>
    </p:spTree>
    <p:extLst>
      <p:ext uri="{BB962C8B-B14F-4D97-AF65-F5344CB8AC3E}">
        <p14:creationId xmlns:p14="http://schemas.microsoft.com/office/powerpoint/2010/main" val="2696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5D4647E-2C7D-462F-8D47-784D06144109}" type="slidenum">
              <a:rPr lang="zh-CN" altLang="en-US"/>
              <a:pPr>
                <a:defRPr/>
              </a:pPr>
              <a:t>‹#›</a:t>
            </a:fld>
            <a:endParaRPr lang="zh-CN" altLang="en-US"/>
          </a:p>
        </p:txBody>
      </p:sp>
    </p:spTree>
    <p:extLst>
      <p:ext uri="{BB962C8B-B14F-4D97-AF65-F5344CB8AC3E}">
        <p14:creationId xmlns:p14="http://schemas.microsoft.com/office/powerpoint/2010/main" val="78850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48F32A-8E32-453F-816F-3275B9C6DC59}" type="slidenum">
              <a:rPr lang="zh-CN" altLang="en-US"/>
              <a:pPr>
                <a:defRPr/>
              </a:pPr>
              <a:t>‹#›</a:t>
            </a:fld>
            <a:endParaRPr lang="zh-CN" altLang="en-US"/>
          </a:p>
        </p:txBody>
      </p:sp>
    </p:spTree>
    <p:extLst>
      <p:ext uri="{BB962C8B-B14F-4D97-AF65-F5344CB8AC3E}">
        <p14:creationId xmlns:p14="http://schemas.microsoft.com/office/powerpoint/2010/main" val="418294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797ABE20-7822-4ABA-9D55-08EB704AEC10}" type="slidenum">
              <a:rPr lang="zh-CN" altLang="en-US"/>
              <a:pPr>
                <a:defRPr/>
              </a:pPr>
              <a:t>‹#›</a:t>
            </a:fld>
            <a:endParaRPr lang="zh-CN" altLang="en-US"/>
          </a:p>
        </p:txBody>
      </p:sp>
    </p:spTree>
    <p:custDataLst>
      <p:tags r:id="rId14"/>
    </p:custDataLst>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第三章 法学的体系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法学的体系与分科</a:t>
            </a:r>
          </a:p>
        </p:txBody>
      </p:sp>
      <p:sp>
        <p:nvSpPr>
          <p:cNvPr id="614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第一节：法学的体系与分科</a:t>
            </a:r>
          </a:p>
        </p:txBody>
      </p:sp>
      <p:sp>
        <p:nvSpPr>
          <p:cNvPr id="4" name="内容占位符 2"/>
          <p:cNvSpPr>
            <a:spLocks noGrp="1"/>
          </p:cNvSpPr>
          <p:nvPr>
            <p:ph sz="quarter" idx="4294967295"/>
          </p:nvPr>
        </p:nvSpPr>
        <p:spPr>
          <a:xfrm>
            <a:off x="550863" y="1254125"/>
            <a:ext cx="6911975" cy="574675"/>
          </a:xfrm>
        </p:spPr>
        <p:txBody>
          <a:bodyPr/>
          <a:lstStyle/>
          <a:p>
            <a:r>
              <a:rPr lang="zh-CN" altLang="en-US" smtClean="0"/>
              <a:t>不同的划分角度：</a:t>
            </a:r>
          </a:p>
        </p:txBody>
      </p:sp>
      <p:sp>
        <p:nvSpPr>
          <p:cNvPr id="5" name="矩形 4"/>
          <p:cNvSpPr/>
          <p:nvPr/>
        </p:nvSpPr>
        <p:spPr>
          <a:xfrm>
            <a:off x="1282700" y="2395538"/>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1.</a:t>
            </a:r>
            <a:r>
              <a:rPr lang="zh-CN" altLang="en-US" dirty="0">
                <a:solidFill>
                  <a:schemeClr val="bg1"/>
                </a:solidFill>
              </a:rPr>
              <a:t>法律部门</a:t>
            </a:r>
          </a:p>
        </p:txBody>
      </p:sp>
      <p:sp>
        <p:nvSpPr>
          <p:cNvPr id="6" name="矩形 5"/>
          <p:cNvSpPr>
            <a:spLocks noChangeArrowheads="1"/>
          </p:cNvSpPr>
          <p:nvPr/>
        </p:nvSpPr>
        <p:spPr bwMode="auto">
          <a:xfrm>
            <a:off x="1720850" y="4884738"/>
            <a:ext cx="4572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理论法学</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应用法学</a:t>
            </a:r>
            <a:endParaRPr lang="zh-CN" altLang="en-US" sz="2400">
              <a:latin typeface="黑体" panose="02010609060101010101" pitchFamily="49" charset="-122"/>
            </a:endParaRPr>
          </a:p>
        </p:txBody>
      </p:sp>
      <p:sp>
        <p:nvSpPr>
          <p:cNvPr id="7" name="矩形 6"/>
          <p:cNvSpPr/>
          <p:nvPr/>
        </p:nvSpPr>
        <p:spPr>
          <a:xfrm>
            <a:off x="1282700" y="425926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2.</a:t>
            </a:r>
            <a:r>
              <a:rPr lang="zh-CN" altLang="en-US" dirty="0">
                <a:solidFill>
                  <a:schemeClr val="bg1"/>
                </a:solidFill>
              </a:rPr>
              <a:t>认识论</a:t>
            </a:r>
          </a:p>
        </p:txBody>
      </p:sp>
      <p:grpSp>
        <p:nvGrpSpPr>
          <p:cNvPr id="7175" name="组合 8"/>
          <p:cNvGrpSpPr>
            <a:grpSpLocks/>
          </p:cNvGrpSpPr>
          <p:nvPr/>
        </p:nvGrpSpPr>
        <p:grpSpPr bwMode="auto">
          <a:xfrm>
            <a:off x="1743075" y="3157538"/>
            <a:ext cx="4940300" cy="1052512"/>
            <a:chOff x="1743277" y="3158065"/>
            <a:chExt cx="4939790" cy="1052596"/>
          </a:xfrm>
        </p:grpSpPr>
        <p:sp>
          <p:nvSpPr>
            <p:cNvPr id="7176" name="矩形 7"/>
            <p:cNvSpPr>
              <a:spLocks noChangeArrowheads="1"/>
            </p:cNvSpPr>
            <p:nvPr/>
          </p:nvSpPr>
          <p:spPr bwMode="auto">
            <a:xfrm>
              <a:off x="1743277" y="3158065"/>
              <a:ext cx="1807961"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dirty="0"/>
                <a:t>宪法学</a:t>
              </a:r>
              <a:endParaRPr lang="en-US" altLang="zh-CN" sz="2400" dirty="0"/>
            </a:p>
            <a:p>
              <a:pPr eaLnBrk="1" hangingPunct="1">
                <a:lnSpc>
                  <a:spcPct val="120000"/>
                </a:lnSpc>
                <a:buClr>
                  <a:schemeClr val="folHlink"/>
                </a:buClr>
                <a:buSzPct val="110000"/>
                <a:buFont typeface="Wingdings" panose="05000000000000000000" pitchFamily="2" charset="2"/>
                <a:buChar char="l"/>
              </a:pPr>
              <a:r>
                <a:rPr lang="zh-CN" altLang="en-US" sz="2400" dirty="0"/>
                <a:t>行政法学</a:t>
              </a:r>
              <a:endParaRPr lang="en-US" altLang="zh-CN" sz="2400" dirty="0"/>
            </a:p>
          </p:txBody>
        </p:sp>
        <p:sp>
          <p:nvSpPr>
            <p:cNvPr id="7177" name="矩形 1"/>
            <p:cNvSpPr>
              <a:spLocks noChangeArrowheads="1"/>
            </p:cNvSpPr>
            <p:nvPr/>
          </p:nvSpPr>
          <p:spPr bwMode="auto">
            <a:xfrm>
              <a:off x="3551238" y="3162282"/>
              <a:ext cx="1677585" cy="101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民法学</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刑法学</a:t>
              </a:r>
              <a:endParaRPr lang="en-US" altLang="zh-CN" sz="2400"/>
            </a:p>
          </p:txBody>
        </p:sp>
        <p:sp>
          <p:nvSpPr>
            <p:cNvPr id="7178" name="矩形 2"/>
            <p:cNvSpPr>
              <a:spLocks noChangeArrowheads="1"/>
            </p:cNvSpPr>
            <p:nvPr/>
          </p:nvSpPr>
          <p:spPr bwMode="auto">
            <a:xfrm>
              <a:off x="5228823" y="3187748"/>
              <a:ext cx="1454244" cy="5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诉讼法</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fade">
                                      <p:cBhvr>
                                        <p:cTn id="17" dur="1000"/>
                                        <p:tgtEl>
                                          <p:spTgt spid="71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法理学在法学体系中的地位</a:t>
            </a:r>
          </a:p>
        </p:txBody>
      </p:sp>
      <p:sp>
        <p:nvSpPr>
          <p:cNvPr id="8195"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第二节：法理学在法学体系中的地位</a:t>
            </a:r>
          </a:p>
        </p:txBody>
      </p:sp>
      <p:sp>
        <p:nvSpPr>
          <p:cNvPr id="5" name="矩形 4"/>
          <p:cNvSpPr/>
          <p:nvPr/>
        </p:nvSpPr>
        <p:spPr>
          <a:xfrm>
            <a:off x="1000125" y="1073150"/>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1</a:t>
            </a:r>
            <a:r>
              <a:rPr lang="en-US" altLang="zh-CN" dirty="0">
                <a:solidFill>
                  <a:schemeClr val="bg1"/>
                </a:solidFill>
              </a:rPr>
              <a:t>.</a:t>
            </a:r>
            <a:r>
              <a:rPr lang="zh-CN" altLang="en-US" dirty="0">
                <a:solidFill>
                  <a:schemeClr val="bg1"/>
                </a:solidFill>
              </a:rPr>
              <a:t>法理学是法学的一般理论</a:t>
            </a:r>
          </a:p>
        </p:txBody>
      </p:sp>
      <p:sp>
        <p:nvSpPr>
          <p:cNvPr id="6" name="矩形 5"/>
          <p:cNvSpPr>
            <a:spLocks noChangeArrowheads="1"/>
          </p:cNvSpPr>
          <p:nvPr/>
        </p:nvSpPr>
        <p:spPr bwMode="auto">
          <a:xfrm>
            <a:off x="1438275" y="3411538"/>
            <a:ext cx="6249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不是一般法的全部理论，而仅仅是包含在一般法中的普遍的根本问题</a:t>
            </a:r>
            <a:endParaRPr lang="zh-CN" altLang="en-US" sz="2400">
              <a:latin typeface="黑体" panose="02010609060101010101" pitchFamily="49" charset="-122"/>
            </a:endParaRPr>
          </a:p>
        </p:txBody>
      </p:sp>
      <p:sp>
        <p:nvSpPr>
          <p:cNvPr id="7" name="矩形 6"/>
          <p:cNvSpPr/>
          <p:nvPr/>
        </p:nvSpPr>
        <p:spPr>
          <a:xfrm>
            <a:off x="1000125" y="2763838"/>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2</a:t>
            </a:r>
            <a:r>
              <a:rPr lang="en-US" altLang="zh-CN" dirty="0">
                <a:solidFill>
                  <a:schemeClr val="bg1"/>
                </a:solidFill>
              </a:rPr>
              <a:t>.</a:t>
            </a:r>
            <a:r>
              <a:rPr lang="zh-CN" altLang="en-US" dirty="0">
                <a:solidFill>
                  <a:schemeClr val="bg1"/>
                </a:solidFill>
              </a:rPr>
              <a:t>法理学是法学的基础理论</a:t>
            </a:r>
          </a:p>
        </p:txBody>
      </p:sp>
      <p:sp>
        <p:nvSpPr>
          <p:cNvPr id="11" name="矩形 10"/>
          <p:cNvSpPr>
            <a:spLocks noChangeArrowheads="1"/>
          </p:cNvSpPr>
          <p:nvPr/>
        </p:nvSpPr>
        <p:spPr bwMode="auto">
          <a:xfrm>
            <a:off x="1438275" y="1785938"/>
            <a:ext cx="625157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dirty="0"/>
              <a:t>以</a:t>
            </a:r>
            <a:r>
              <a:rPr lang="en-US" altLang="zh-CN" sz="2400" dirty="0"/>
              <a:t>“</a:t>
            </a:r>
            <a:r>
              <a:rPr lang="zh-CN" altLang="en-US" sz="2400" dirty="0"/>
              <a:t>一般法</a:t>
            </a:r>
            <a:r>
              <a:rPr lang="en-US" altLang="zh-CN" sz="2400" dirty="0"/>
              <a:t>”</a:t>
            </a:r>
            <a:r>
              <a:rPr lang="zh-CN" altLang="en-US" sz="2400" dirty="0"/>
              <a:t>即整体法律现象为研究对象，它包括古今中外一切法。</a:t>
            </a:r>
            <a:endParaRPr lang="zh-CN" altLang="en-US" sz="2400" dirty="0">
              <a:latin typeface="黑体" panose="02010609060101010101" pitchFamily="49" charset="-122"/>
            </a:endParaRPr>
          </a:p>
        </p:txBody>
      </p:sp>
      <p:sp>
        <p:nvSpPr>
          <p:cNvPr id="12" name="矩形 11"/>
          <p:cNvSpPr>
            <a:spLocks noChangeArrowheads="1"/>
          </p:cNvSpPr>
          <p:nvPr/>
        </p:nvSpPr>
        <p:spPr bwMode="auto">
          <a:xfrm>
            <a:off x="1438275" y="5154613"/>
            <a:ext cx="62499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中国法理学特别注重研究如何把马克思主义认识世界的一般方法即哲学方法论具体化为认识法律现象的具体方法。</a:t>
            </a:r>
            <a:endParaRPr lang="zh-CN" altLang="en-US" sz="2400">
              <a:latin typeface="黑体" panose="02010609060101010101" pitchFamily="49" charset="-122"/>
            </a:endParaRPr>
          </a:p>
        </p:txBody>
      </p:sp>
      <p:sp>
        <p:nvSpPr>
          <p:cNvPr id="13" name="矩形 12"/>
          <p:cNvSpPr/>
          <p:nvPr/>
        </p:nvSpPr>
        <p:spPr>
          <a:xfrm>
            <a:off x="1000125" y="4375150"/>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a:t>
            </a:r>
            <a:r>
              <a:rPr lang="en-US" altLang="zh-CN" dirty="0">
                <a:solidFill>
                  <a:schemeClr val="bg1"/>
                </a:solidFill>
              </a:rPr>
              <a:t>3.</a:t>
            </a:r>
            <a:r>
              <a:rPr lang="zh-CN" altLang="en-US" dirty="0">
                <a:solidFill>
                  <a:schemeClr val="bg1"/>
                </a:solidFill>
              </a:rPr>
              <a:t>法理学</a:t>
            </a:r>
            <a:r>
              <a:rPr lang="zh-CN" altLang="en-US" dirty="0">
                <a:solidFill>
                  <a:schemeClr val="bg1"/>
                </a:solidFill>
              </a:rPr>
              <a:t>是法学的方法论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11" grpId="0" build="p"/>
      <p:bldP spid="12" grpId="0" build="p"/>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第三节建构有中国特色社会主义法学体系</a:t>
            </a:r>
          </a:p>
        </p:txBody>
      </p:sp>
      <p:sp>
        <p:nvSpPr>
          <p:cNvPr id="10243" name="副标题 1"/>
          <p:cNvSpPr>
            <a:spLocks noGrp="1"/>
          </p:cNvSpPr>
          <p:nvPr>
            <p:ph type="subTitle" idx="1"/>
          </p:nvPr>
        </p:nvSpPr>
        <p:spPr/>
        <p:txBody>
          <a:bodyPr/>
          <a:lstStyle/>
          <a:p>
            <a:r>
              <a:rPr lang="zh-CN" altLang="en-US" smtClean="0"/>
              <a:t>省略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2840</TotalTime>
  <Words>166</Words>
  <Application>Microsoft Office PowerPoint</Application>
  <PresentationFormat>全屏显示(4:3)</PresentationFormat>
  <Paragraphs>24</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法学的体系与分科</vt:lpstr>
      <vt:lpstr>第一节：法学的体系与分科</vt:lpstr>
      <vt:lpstr>第二节 法理学在法学体系中的地位</vt:lpstr>
      <vt:lpstr>第二节：法理学在法学体系中的地位</vt:lpstr>
      <vt:lpstr>第三节建构有中国特色社会主义法学体系</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186</cp:revision>
  <dcterms:created xsi:type="dcterms:W3CDTF">2009-04-16T11:43:59Z</dcterms:created>
  <dcterms:modified xsi:type="dcterms:W3CDTF">2015-09-08T10:45:46Z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