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308" r:id="rId2"/>
    <p:sldId id="309" r:id="rId3"/>
    <p:sldId id="311" r:id="rId4"/>
    <p:sldId id="303" r:id="rId5"/>
    <p:sldId id="313" r:id="rId6"/>
    <p:sldId id="314" r:id="rId7"/>
    <p:sldId id="316" r:id="rId8"/>
    <p:sldId id="315" r:id="rId9"/>
    <p:sldId id="310" r:id="rId10"/>
    <p:sldId id="317" r:id="rId11"/>
    <p:sldId id="318" r:id="rId12"/>
    <p:sldId id="295" r:id="rId13"/>
    <p:sldId id="319" r:id="rId14"/>
    <p:sldId id="320" r:id="rId15"/>
    <p:sldId id="322" r:id="rId16"/>
    <p:sldId id="321" r:id="rId17"/>
    <p:sldId id="323" r:id="rId18"/>
    <p:sldId id="324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21B3A54-2F41-4920-ACA8-44E9EF4E62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7464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B4366D6-226F-4383-A03C-936051235E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3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E8A6A-CC43-4262-985A-797F5AB9EB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93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7015E-E745-478F-AB23-6B6F2C494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7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8DE7D-33A1-4681-BE27-47006CE784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05BD5-731D-406C-9E7C-5CED5F12D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3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1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D4CE9-D4EE-4256-99AA-657AB244D8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1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0C3C5-5910-4B1B-B60B-FC3C158C93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5302A-339A-4670-9F12-E6E506F73D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74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90ED0-DD50-4F19-AFDE-D9B6848D1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E942-4414-4E7E-B3AB-7D9DFBCD7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1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14CC9-0686-4F6F-B59E-89D409B69F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73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35B3D-AD36-4D7B-8C56-36827D9204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9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E7BD-5258-4E68-8560-800E1F70C5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5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419FA41-034D-49BE-9F82-9F5AE89DFA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第六章 法的形式与效力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第二节：法的效力</a:t>
            </a:r>
          </a:p>
        </p:txBody>
      </p:sp>
      <p:sp>
        <p:nvSpPr>
          <p:cNvPr id="15363" name="TextBox 15"/>
          <p:cNvSpPr>
            <a:spLocks noChangeArrowheads="1"/>
          </p:cNvSpPr>
          <p:nvPr/>
        </p:nvSpPr>
        <p:spPr bwMode="auto">
          <a:xfrm>
            <a:off x="901700" y="2019300"/>
            <a:ext cx="51212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法的效力即各种法的约束力的通称</a:t>
            </a:r>
            <a:endParaRPr lang="en-US" altLang="zh-CN" sz="3200" b="1" dirty="0">
              <a:solidFill>
                <a:srgbClr val="007DD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36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3503613"/>
            <a:ext cx="27559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内容占位符 2"/>
          <p:cNvSpPr>
            <a:spLocks noGrp="1"/>
          </p:cNvSpPr>
          <p:nvPr>
            <p:ph idx="1"/>
          </p:nvPr>
        </p:nvSpPr>
        <p:spPr>
          <a:xfrm>
            <a:off x="774700" y="984250"/>
            <a:ext cx="8229600" cy="558800"/>
          </a:xfrm>
        </p:spPr>
        <p:txBody>
          <a:bodyPr/>
          <a:lstStyle/>
          <a:p>
            <a:r>
              <a:rPr lang="zh-CN" altLang="en-US" smtClean="0"/>
              <a:t>概念：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第二节：法的效力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013" y="2114550"/>
            <a:ext cx="2843212" cy="2798763"/>
            <a:chOff x="3275013" y="2114550"/>
            <a:chExt cx="2843212" cy="2798763"/>
          </a:xfrm>
        </p:grpSpPr>
        <p:sp>
          <p:nvSpPr>
            <p:cNvPr id="14" name="文本框 148"/>
            <p:cNvSpPr txBox="1"/>
            <p:nvPr/>
          </p:nvSpPr>
          <p:spPr>
            <a:xfrm>
              <a:off x="3275013" y="4451350"/>
              <a:ext cx="284321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时间效力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390" name="组合 32"/>
            <p:cNvGrpSpPr>
              <a:grpSpLocks/>
            </p:cNvGrpSpPr>
            <p:nvPr/>
          </p:nvGrpSpPr>
          <p:grpSpPr bwMode="auto">
            <a:xfrm>
              <a:off x="3513138" y="2114550"/>
              <a:ext cx="2165350" cy="2165350"/>
              <a:chOff x="3213626" y="2152192"/>
              <a:chExt cx="2166266" cy="2166266"/>
            </a:xfrm>
          </p:grpSpPr>
          <p:grpSp>
            <p:nvGrpSpPr>
              <p:cNvPr id="16400" name="组合 6"/>
              <p:cNvGrpSpPr>
                <a:grpSpLocks/>
              </p:cNvGrpSpPr>
              <p:nvPr/>
            </p:nvGrpSpPr>
            <p:grpSpPr bwMode="auto">
              <a:xfrm>
                <a:off x="3213626" y="2152192"/>
                <a:ext cx="2166266" cy="2166266"/>
                <a:chOff x="1779588" y="2717359"/>
                <a:chExt cx="2280532" cy="2280532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893280" y="2831051"/>
                  <a:ext cx="2053148" cy="205314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3683984" y="2617827"/>
                <a:ext cx="1225550" cy="1131888"/>
                <a:chOff x="10590213" y="4900613"/>
                <a:chExt cx="1225550" cy="1131888"/>
              </a:xfrm>
              <a:solidFill>
                <a:schemeClr val="bg1"/>
              </a:solidFill>
            </p:grpSpPr>
            <p:sp>
              <p:nvSpPr>
                <p:cNvPr id="17" name="Freeform 110"/>
                <p:cNvSpPr>
                  <a:spLocks noEditPoints="1"/>
                </p:cNvSpPr>
                <p:nvPr/>
              </p:nvSpPr>
              <p:spPr bwMode="auto">
                <a:xfrm>
                  <a:off x="11083925" y="4900613"/>
                  <a:ext cx="731838" cy="735013"/>
                </a:xfrm>
                <a:custGeom>
                  <a:avLst/>
                  <a:gdLst>
                    <a:gd name="T0" fmla="*/ 233 w 256"/>
                    <a:gd name="T1" fmla="*/ 24 h 257"/>
                    <a:gd name="T2" fmla="*/ 149 w 256"/>
                    <a:gd name="T3" fmla="*/ 24 h 257"/>
                    <a:gd name="T4" fmla="*/ 0 w 256"/>
                    <a:gd name="T5" fmla="*/ 173 h 257"/>
                    <a:gd name="T6" fmla="*/ 84 w 256"/>
                    <a:gd name="T7" fmla="*/ 257 h 257"/>
                    <a:gd name="T8" fmla="*/ 233 w 256"/>
                    <a:gd name="T9" fmla="*/ 108 h 257"/>
                    <a:gd name="T10" fmla="*/ 233 w 256"/>
                    <a:gd name="T11" fmla="*/ 24 h 257"/>
                    <a:gd name="T12" fmla="*/ 50 w 256"/>
                    <a:gd name="T13" fmla="*/ 174 h 257"/>
                    <a:gd name="T14" fmla="*/ 40 w 256"/>
                    <a:gd name="T15" fmla="*/ 164 h 257"/>
                    <a:gd name="T16" fmla="*/ 166 w 256"/>
                    <a:gd name="T17" fmla="*/ 38 h 257"/>
                    <a:gd name="T18" fmla="*/ 176 w 256"/>
                    <a:gd name="T19" fmla="*/ 38 h 257"/>
                    <a:gd name="T20" fmla="*/ 176 w 256"/>
                    <a:gd name="T21" fmla="*/ 48 h 257"/>
                    <a:gd name="T22" fmla="*/ 50 w 256"/>
                    <a:gd name="T23" fmla="*/ 174 h 257"/>
                    <a:gd name="T24" fmla="*/ 71 w 256"/>
                    <a:gd name="T25" fmla="*/ 195 h 257"/>
                    <a:gd name="T26" fmla="*/ 61 w 256"/>
                    <a:gd name="T27" fmla="*/ 185 h 257"/>
                    <a:gd name="T28" fmla="*/ 198 w 256"/>
                    <a:gd name="T29" fmla="*/ 49 h 257"/>
                    <a:gd name="T30" fmla="*/ 208 w 256"/>
                    <a:gd name="T31" fmla="*/ 49 h 257"/>
                    <a:gd name="T32" fmla="*/ 208 w 256"/>
                    <a:gd name="T33" fmla="*/ 59 h 257"/>
                    <a:gd name="T34" fmla="*/ 71 w 256"/>
                    <a:gd name="T35" fmla="*/ 195 h 257"/>
                    <a:gd name="T36" fmla="*/ 92 w 256"/>
                    <a:gd name="T37" fmla="*/ 216 h 257"/>
                    <a:gd name="T38" fmla="*/ 82 w 256"/>
                    <a:gd name="T39" fmla="*/ 206 h 257"/>
                    <a:gd name="T40" fmla="*/ 208 w 256"/>
                    <a:gd name="T41" fmla="*/ 80 h 257"/>
                    <a:gd name="T42" fmla="*/ 218 w 256"/>
                    <a:gd name="T43" fmla="*/ 80 h 257"/>
                    <a:gd name="T44" fmla="*/ 218 w 256"/>
                    <a:gd name="T45" fmla="*/ 90 h 257"/>
                    <a:gd name="T46" fmla="*/ 92 w 256"/>
                    <a:gd name="T47" fmla="*/ 21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56" h="257">
                      <a:moveTo>
                        <a:pt x="233" y="24"/>
                      </a:moveTo>
                      <a:cubicBezTo>
                        <a:pt x="210" y="0"/>
                        <a:pt x="172" y="0"/>
                        <a:pt x="149" y="24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84" y="257"/>
                        <a:pt x="84" y="257"/>
                        <a:pt x="84" y="257"/>
                      </a:cubicBezTo>
                      <a:cubicBezTo>
                        <a:pt x="233" y="108"/>
                        <a:pt x="233" y="108"/>
                        <a:pt x="233" y="108"/>
                      </a:cubicBezTo>
                      <a:cubicBezTo>
                        <a:pt x="256" y="85"/>
                        <a:pt x="256" y="47"/>
                        <a:pt x="233" y="24"/>
                      </a:cubicBezTo>
                      <a:close/>
                      <a:moveTo>
                        <a:pt x="50" y="174"/>
                      </a:moveTo>
                      <a:cubicBezTo>
                        <a:pt x="40" y="164"/>
                        <a:pt x="40" y="164"/>
                        <a:pt x="40" y="164"/>
                      </a:cubicBezTo>
                      <a:cubicBezTo>
                        <a:pt x="166" y="38"/>
                        <a:pt x="166" y="38"/>
                        <a:pt x="166" y="38"/>
                      </a:cubicBezTo>
                      <a:cubicBezTo>
                        <a:pt x="169" y="36"/>
                        <a:pt x="173" y="36"/>
                        <a:pt x="176" y="38"/>
                      </a:cubicBezTo>
                      <a:cubicBezTo>
                        <a:pt x="179" y="41"/>
                        <a:pt x="179" y="46"/>
                        <a:pt x="176" y="48"/>
                      </a:cubicBezTo>
                      <a:lnTo>
                        <a:pt x="50" y="174"/>
                      </a:lnTo>
                      <a:close/>
                      <a:moveTo>
                        <a:pt x="71" y="195"/>
                      </a:moveTo>
                      <a:cubicBezTo>
                        <a:pt x="61" y="185"/>
                        <a:pt x="61" y="185"/>
                        <a:pt x="61" y="185"/>
                      </a:cubicBezTo>
                      <a:cubicBezTo>
                        <a:pt x="198" y="49"/>
                        <a:pt x="198" y="49"/>
                        <a:pt x="198" y="49"/>
                      </a:cubicBezTo>
                      <a:cubicBezTo>
                        <a:pt x="200" y="46"/>
                        <a:pt x="205" y="46"/>
                        <a:pt x="208" y="49"/>
                      </a:cubicBezTo>
                      <a:cubicBezTo>
                        <a:pt x="210" y="52"/>
                        <a:pt x="210" y="56"/>
                        <a:pt x="208" y="59"/>
                      </a:cubicBezTo>
                      <a:lnTo>
                        <a:pt x="71" y="195"/>
                      </a:lnTo>
                      <a:close/>
                      <a:moveTo>
                        <a:pt x="92" y="216"/>
                      </a:moveTo>
                      <a:cubicBezTo>
                        <a:pt x="82" y="206"/>
                        <a:pt x="82" y="206"/>
                        <a:pt x="82" y="206"/>
                      </a:cubicBezTo>
                      <a:cubicBezTo>
                        <a:pt x="208" y="80"/>
                        <a:pt x="208" y="80"/>
                        <a:pt x="208" y="80"/>
                      </a:cubicBezTo>
                      <a:cubicBezTo>
                        <a:pt x="211" y="78"/>
                        <a:pt x="215" y="78"/>
                        <a:pt x="218" y="80"/>
                      </a:cubicBezTo>
                      <a:cubicBezTo>
                        <a:pt x="221" y="83"/>
                        <a:pt x="221" y="88"/>
                        <a:pt x="218" y="90"/>
                      </a:cubicBezTo>
                      <a:lnTo>
                        <a:pt x="92" y="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18" name="Freeform 111"/>
                <p:cNvSpPr>
                  <a:spLocks/>
                </p:cNvSpPr>
                <p:nvPr/>
              </p:nvSpPr>
              <p:spPr bwMode="auto">
                <a:xfrm>
                  <a:off x="10679113" y="5527676"/>
                  <a:ext cx="504825" cy="504825"/>
                </a:xfrm>
                <a:custGeom>
                  <a:avLst/>
                  <a:gdLst>
                    <a:gd name="T0" fmla="*/ 205 w 318"/>
                    <a:gd name="T1" fmla="*/ 190 h 318"/>
                    <a:gd name="T2" fmla="*/ 192 w 318"/>
                    <a:gd name="T3" fmla="*/ 176 h 318"/>
                    <a:gd name="T4" fmla="*/ 318 w 318"/>
                    <a:gd name="T5" fmla="*/ 50 h 318"/>
                    <a:gd name="T6" fmla="*/ 268 w 318"/>
                    <a:gd name="T7" fmla="*/ 0 h 318"/>
                    <a:gd name="T8" fmla="*/ 142 w 318"/>
                    <a:gd name="T9" fmla="*/ 126 h 318"/>
                    <a:gd name="T10" fmla="*/ 129 w 318"/>
                    <a:gd name="T11" fmla="*/ 113 h 318"/>
                    <a:gd name="T12" fmla="*/ 99 w 318"/>
                    <a:gd name="T13" fmla="*/ 127 h 318"/>
                    <a:gd name="T14" fmla="*/ 0 w 318"/>
                    <a:gd name="T15" fmla="*/ 289 h 318"/>
                    <a:gd name="T16" fmla="*/ 28 w 318"/>
                    <a:gd name="T17" fmla="*/ 318 h 318"/>
                    <a:gd name="T18" fmla="*/ 189 w 318"/>
                    <a:gd name="T19" fmla="*/ 221 h 318"/>
                    <a:gd name="T20" fmla="*/ 205 w 318"/>
                    <a:gd name="T21" fmla="*/ 190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8" h="318">
                      <a:moveTo>
                        <a:pt x="205" y="190"/>
                      </a:moveTo>
                      <a:lnTo>
                        <a:pt x="192" y="176"/>
                      </a:lnTo>
                      <a:lnTo>
                        <a:pt x="318" y="50"/>
                      </a:lnTo>
                      <a:lnTo>
                        <a:pt x="268" y="0"/>
                      </a:lnTo>
                      <a:lnTo>
                        <a:pt x="142" y="126"/>
                      </a:lnTo>
                      <a:lnTo>
                        <a:pt x="129" y="113"/>
                      </a:lnTo>
                      <a:lnTo>
                        <a:pt x="99" y="127"/>
                      </a:lnTo>
                      <a:lnTo>
                        <a:pt x="0" y="289"/>
                      </a:lnTo>
                      <a:lnTo>
                        <a:pt x="28" y="318"/>
                      </a:lnTo>
                      <a:lnTo>
                        <a:pt x="189" y="221"/>
                      </a:lnTo>
                      <a:lnTo>
                        <a:pt x="205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19" name="Freeform 112"/>
                <p:cNvSpPr>
                  <a:spLocks/>
                </p:cNvSpPr>
                <p:nvPr/>
              </p:nvSpPr>
              <p:spPr bwMode="auto">
                <a:xfrm>
                  <a:off x="10590213" y="4911726"/>
                  <a:ext cx="539750" cy="538163"/>
                </a:xfrm>
                <a:custGeom>
                  <a:avLst/>
                  <a:gdLst>
                    <a:gd name="T0" fmla="*/ 94 w 189"/>
                    <a:gd name="T1" fmla="*/ 0 h 188"/>
                    <a:gd name="T2" fmla="*/ 71 w 189"/>
                    <a:gd name="T3" fmla="*/ 3 h 188"/>
                    <a:gd name="T4" fmla="*/ 73 w 189"/>
                    <a:gd name="T5" fmla="*/ 4 h 188"/>
                    <a:gd name="T6" fmla="*/ 107 w 189"/>
                    <a:gd name="T7" fmla="*/ 38 h 188"/>
                    <a:gd name="T8" fmla="*/ 107 w 189"/>
                    <a:gd name="T9" fmla="*/ 101 h 188"/>
                    <a:gd name="T10" fmla="*/ 45 w 189"/>
                    <a:gd name="T11" fmla="*/ 101 h 188"/>
                    <a:gd name="T12" fmla="*/ 11 w 189"/>
                    <a:gd name="T13" fmla="*/ 67 h 188"/>
                    <a:gd name="T14" fmla="*/ 6 w 189"/>
                    <a:gd name="T15" fmla="*/ 61 h 188"/>
                    <a:gd name="T16" fmla="*/ 0 w 189"/>
                    <a:gd name="T17" fmla="*/ 94 h 188"/>
                    <a:gd name="T18" fmla="*/ 94 w 189"/>
                    <a:gd name="T19" fmla="*/ 188 h 188"/>
                    <a:gd name="T20" fmla="*/ 189 w 189"/>
                    <a:gd name="T21" fmla="*/ 94 h 188"/>
                    <a:gd name="T22" fmla="*/ 94 w 189"/>
                    <a:gd name="T23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88">
                      <a:moveTo>
                        <a:pt x="94" y="0"/>
                      </a:moveTo>
                      <a:cubicBezTo>
                        <a:pt x="86" y="0"/>
                        <a:pt x="79" y="1"/>
                        <a:pt x="71" y="3"/>
                      </a:cubicBezTo>
                      <a:cubicBezTo>
                        <a:pt x="72" y="3"/>
                        <a:pt x="73" y="4"/>
                        <a:pt x="73" y="4"/>
                      </a:cubicBezTo>
                      <a:cubicBezTo>
                        <a:pt x="107" y="38"/>
                        <a:pt x="107" y="38"/>
                        <a:pt x="107" y="38"/>
                      </a:cubicBezTo>
                      <a:cubicBezTo>
                        <a:pt x="125" y="56"/>
                        <a:pt x="125" y="84"/>
                        <a:pt x="107" y="101"/>
                      </a:cubicBezTo>
                      <a:cubicBezTo>
                        <a:pt x="90" y="118"/>
                        <a:pt x="62" y="118"/>
                        <a:pt x="45" y="101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9" y="65"/>
                        <a:pt x="8" y="63"/>
                        <a:pt x="6" y="61"/>
                      </a:cubicBezTo>
                      <a:cubicBezTo>
                        <a:pt x="2" y="72"/>
                        <a:pt x="0" y="82"/>
                        <a:pt x="0" y="94"/>
                      </a:cubicBezTo>
                      <a:cubicBezTo>
                        <a:pt x="0" y="146"/>
                        <a:pt x="42" y="188"/>
                        <a:pt x="94" y="188"/>
                      </a:cubicBezTo>
                      <a:cubicBezTo>
                        <a:pt x="146" y="188"/>
                        <a:pt x="189" y="146"/>
                        <a:pt x="189" y="94"/>
                      </a:cubicBezTo>
                      <a:cubicBezTo>
                        <a:pt x="189" y="42"/>
                        <a:pt x="146" y="0"/>
                        <a:pt x="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20" name="Freeform 113"/>
                <p:cNvSpPr>
                  <a:spLocks noEditPoints="1"/>
                </p:cNvSpPr>
                <p:nvPr/>
              </p:nvSpPr>
              <p:spPr bwMode="auto">
                <a:xfrm>
                  <a:off x="11255375" y="5549901"/>
                  <a:ext cx="485775" cy="482600"/>
                </a:xfrm>
                <a:custGeom>
                  <a:avLst/>
                  <a:gdLst>
                    <a:gd name="T0" fmla="*/ 149 w 170"/>
                    <a:gd name="T1" fmla="*/ 149 h 169"/>
                    <a:gd name="T2" fmla="*/ 149 w 170"/>
                    <a:gd name="T3" fmla="*/ 75 h 169"/>
                    <a:gd name="T4" fmla="*/ 74 w 170"/>
                    <a:gd name="T5" fmla="*/ 0 h 169"/>
                    <a:gd name="T6" fmla="*/ 0 w 170"/>
                    <a:gd name="T7" fmla="*/ 74 h 169"/>
                    <a:gd name="T8" fmla="*/ 75 w 170"/>
                    <a:gd name="T9" fmla="*/ 149 h 169"/>
                    <a:gd name="T10" fmla="*/ 149 w 170"/>
                    <a:gd name="T11" fmla="*/ 149 h 169"/>
                    <a:gd name="T12" fmla="*/ 99 w 170"/>
                    <a:gd name="T13" fmla="*/ 99 h 169"/>
                    <a:gd name="T14" fmla="*/ 130 w 170"/>
                    <a:gd name="T15" fmla="*/ 99 h 169"/>
                    <a:gd name="T16" fmla="*/ 130 w 170"/>
                    <a:gd name="T17" fmla="*/ 129 h 169"/>
                    <a:gd name="T18" fmla="*/ 99 w 170"/>
                    <a:gd name="T19" fmla="*/ 129 h 169"/>
                    <a:gd name="T20" fmla="*/ 99 w 170"/>
                    <a:gd name="T21" fmla="*/ 9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0" h="169">
                      <a:moveTo>
                        <a:pt x="149" y="149"/>
                      </a:moveTo>
                      <a:cubicBezTo>
                        <a:pt x="170" y="129"/>
                        <a:pt x="170" y="95"/>
                        <a:pt x="149" y="75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75" y="149"/>
                        <a:pt x="75" y="149"/>
                        <a:pt x="75" y="149"/>
                      </a:cubicBezTo>
                      <a:cubicBezTo>
                        <a:pt x="96" y="169"/>
                        <a:pt x="129" y="169"/>
                        <a:pt x="149" y="149"/>
                      </a:cubicBezTo>
                      <a:close/>
                      <a:moveTo>
                        <a:pt x="99" y="99"/>
                      </a:moveTo>
                      <a:cubicBezTo>
                        <a:pt x="107" y="90"/>
                        <a:pt x="121" y="90"/>
                        <a:pt x="130" y="99"/>
                      </a:cubicBezTo>
                      <a:cubicBezTo>
                        <a:pt x="138" y="107"/>
                        <a:pt x="138" y="121"/>
                        <a:pt x="130" y="129"/>
                      </a:cubicBezTo>
                      <a:cubicBezTo>
                        <a:pt x="121" y="138"/>
                        <a:pt x="107" y="138"/>
                        <a:pt x="99" y="129"/>
                      </a:cubicBezTo>
                      <a:cubicBezTo>
                        <a:pt x="91" y="121"/>
                        <a:pt x="91" y="107"/>
                        <a:pt x="99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5988050" y="2114550"/>
            <a:ext cx="2843213" cy="2798763"/>
            <a:chOff x="5988050" y="2114550"/>
            <a:chExt cx="2843213" cy="2798763"/>
          </a:xfrm>
        </p:grpSpPr>
        <p:sp>
          <p:nvSpPr>
            <p:cNvPr id="15" name="文本框 148"/>
            <p:cNvSpPr txBox="1"/>
            <p:nvPr/>
          </p:nvSpPr>
          <p:spPr>
            <a:xfrm>
              <a:off x="5988050" y="4451350"/>
              <a:ext cx="284321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空间效力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391" name="组合 33"/>
            <p:cNvGrpSpPr>
              <a:grpSpLocks/>
            </p:cNvGrpSpPr>
            <p:nvPr/>
          </p:nvGrpSpPr>
          <p:grpSpPr bwMode="auto">
            <a:xfrm>
              <a:off x="6145213" y="2114550"/>
              <a:ext cx="2166937" cy="2165350"/>
              <a:chOff x="6031555" y="2152192"/>
              <a:chExt cx="2166266" cy="216626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31555" y="2152192"/>
                <a:ext cx="2166266" cy="2166266"/>
                <a:chOff x="1779588" y="2717359"/>
                <a:chExt cx="2280532" cy="2280532"/>
              </a:xfrm>
              <a:solidFill>
                <a:srgbClr val="444041"/>
              </a:solidFill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893854" y="2831625"/>
                  <a:ext cx="2052000" cy="2052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6523344" y="2662194"/>
                <a:ext cx="1182687" cy="1275421"/>
                <a:chOff x="10279063" y="621034"/>
                <a:chExt cx="1397000" cy="1506538"/>
              </a:xfrm>
              <a:solidFill>
                <a:schemeClr val="bg1"/>
              </a:solidFill>
            </p:grpSpPr>
            <p:sp>
              <p:nvSpPr>
                <p:cNvPr id="22" name="Freeform 38"/>
                <p:cNvSpPr>
                  <a:spLocks noEditPoints="1"/>
                </p:cNvSpPr>
                <p:nvPr/>
              </p:nvSpPr>
              <p:spPr bwMode="auto">
                <a:xfrm>
                  <a:off x="10279063" y="621034"/>
                  <a:ext cx="1397000" cy="1038225"/>
                </a:xfrm>
                <a:custGeom>
                  <a:avLst/>
                  <a:gdLst>
                    <a:gd name="T0" fmla="*/ 83 w 489"/>
                    <a:gd name="T1" fmla="*/ 363 h 363"/>
                    <a:gd name="T2" fmla="*/ 0 w 489"/>
                    <a:gd name="T3" fmla="*/ 280 h 363"/>
                    <a:gd name="T4" fmla="*/ 0 w 489"/>
                    <a:gd name="T5" fmla="*/ 280 h 363"/>
                    <a:gd name="T6" fmla="*/ 0 w 489"/>
                    <a:gd name="T7" fmla="*/ 83 h 363"/>
                    <a:gd name="T8" fmla="*/ 83 w 489"/>
                    <a:gd name="T9" fmla="*/ 0 h 363"/>
                    <a:gd name="T10" fmla="*/ 83 w 489"/>
                    <a:gd name="T11" fmla="*/ 0 h 363"/>
                    <a:gd name="T12" fmla="*/ 406 w 489"/>
                    <a:gd name="T13" fmla="*/ 0 h 363"/>
                    <a:gd name="T14" fmla="*/ 489 w 489"/>
                    <a:gd name="T15" fmla="*/ 83 h 363"/>
                    <a:gd name="T16" fmla="*/ 489 w 489"/>
                    <a:gd name="T17" fmla="*/ 83 h 363"/>
                    <a:gd name="T18" fmla="*/ 489 w 489"/>
                    <a:gd name="T19" fmla="*/ 280 h 363"/>
                    <a:gd name="T20" fmla="*/ 406 w 489"/>
                    <a:gd name="T21" fmla="*/ 363 h 363"/>
                    <a:gd name="T22" fmla="*/ 406 w 489"/>
                    <a:gd name="T23" fmla="*/ 363 h 363"/>
                    <a:gd name="T24" fmla="*/ 83 w 489"/>
                    <a:gd name="T25" fmla="*/ 363 h 363"/>
                    <a:gd name="T26" fmla="*/ 43 w 489"/>
                    <a:gd name="T27" fmla="*/ 83 h 363"/>
                    <a:gd name="T28" fmla="*/ 43 w 489"/>
                    <a:gd name="T29" fmla="*/ 280 h 363"/>
                    <a:gd name="T30" fmla="*/ 83 w 489"/>
                    <a:gd name="T31" fmla="*/ 320 h 363"/>
                    <a:gd name="T32" fmla="*/ 83 w 489"/>
                    <a:gd name="T33" fmla="*/ 320 h 363"/>
                    <a:gd name="T34" fmla="*/ 406 w 489"/>
                    <a:gd name="T35" fmla="*/ 320 h 363"/>
                    <a:gd name="T36" fmla="*/ 446 w 489"/>
                    <a:gd name="T37" fmla="*/ 280 h 363"/>
                    <a:gd name="T38" fmla="*/ 446 w 489"/>
                    <a:gd name="T39" fmla="*/ 280 h 363"/>
                    <a:gd name="T40" fmla="*/ 446 w 489"/>
                    <a:gd name="T41" fmla="*/ 83 h 363"/>
                    <a:gd name="T42" fmla="*/ 406 w 489"/>
                    <a:gd name="T43" fmla="*/ 43 h 363"/>
                    <a:gd name="T44" fmla="*/ 406 w 489"/>
                    <a:gd name="T45" fmla="*/ 43 h 363"/>
                    <a:gd name="T46" fmla="*/ 83 w 489"/>
                    <a:gd name="T47" fmla="*/ 43 h 363"/>
                    <a:gd name="T48" fmla="*/ 43 w 489"/>
                    <a:gd name="T49" fmla="*/ 83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9" h="363">
                      <a:moveTo>
                        <a:pt x="83" y="363"/>
                      </a:moveTo>
                      <a:cubicBezTo>
                        <a:pt x="37" y="363"/>
                        <a:pt x="0" y="326"/>
                        <a:pt x="0" y="280"/>
                      </a:cubicBezTo>
                      <a:cubicBezTo>
                        <a:pt x="0" y="280"/>
                        <a:pt x="0" y="280"/>
                        <a:pt x="0" y="280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38"/>
                        <a:pt x="37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406" y="0"/>
                        <a:pt x="406" y="0"/>
                        <a:pt x="406" y="0"/>
                      </a:cubicBezTo>
                      <a:cubicBezTo>
                        <a:pt x="451" y="0"/>
                        <a:pt x="489" y="38"/>
                        <a:pt x="489" y="83"/>
                      </a:cubicBezTo>
                      <a:cubicBezTo>
                        <a:pt x="489" y="83"/>
                        <a:pt x="489" y="83"/>
                        <a:pt x="489" y="83"/>
                      </a:cubicBezTo>
                      <a:cubicBezTo>
                        <a:pt x="489" y="280"/>
                        <a:pt x="489" y="280"/>
                        <a:pt x="489" y="280"/>
                      </a:cubicBezTo>
                      <a:cubicBezTo>
                        <a:pt x="489" y="326"/>
                        <a:pt x="451" y="363"/>
                        <a:pt x="406" y="363"/>
                      </a:cubicBezTo>
                      <a:cubicBezTo>
                        <a:pt x="406" y="363"/>
                        <a:pt x="406" y="363"/>
                        <a:pt x="406" y="363"/>
                      </a:cubicBezTo>
                      <a:cubicBezTo>
                        <a:pt x="83" y="363"/>
                        <a:pt x="83" y="363"/>
                        <a:pt x="83" y="363"/>
                      </a:cubicBezTo>
                      <a:close/>
                      <a:moveTo>
                        <a:pt x="43" y="83"/>
                      </a:moveTo>
                      <a:cubicBezTo>
                        <a:pt x="43" y="280"/>
                        <a:pt x="43" y="280"/>
                        <a:pt x="43" y="280"/>
                      </a:cubicBezTo>
                      <a:cubicBezTo>
                        <a:pt x="43" y="302"/>
                        <a:pt x="61" y="320"/>
                        <a:pt x="83" y="320"/>
                      </a:cubicBezTo>
                      <a:cubicBezTo>
                        <a:pt x="83" y="320"/>
                        <a:pt x="83" y="320"/>
                        <a:pt x="83" y="320"/>
                      </a:cubicBezTo>
                      <a:cubicBezTo>
                        <a:pt x="406" y="320"/>
                        <a:pt x="406" y="320"/>
                        <a:pt x="406" y="320"/>
                      </a:cubicBezTo>
                      <a:cubicBezTo>
                        <a:pt x="428" y="320"/>
                        <a:pt x="446" y="302"/>
                        <a:pt x="446" y="280"/>
                      </a:cubicBezTo>
                      <a:cubicBezTo>
                        <a:pt x="446" y="280"/>
                        <a:pt x="446" y="280"/>
                        <a:pt x="446" y="280"/>
                      </a:cubicBezTo>
                      <a:cubicBezTo>
                        <a:pt x="446" y="83"/>
                        <a:pt x="446" y="83"/>
                        <a:pt x="446" y="83"/>
                      </a:cubicBezTo>
                      <a:cubicBezTo>
                        <a:pt x="446" y="61"/>
                        <a:pt x="428" y="43"/>
                        <a:pt x="406" y="43"/>
                      </a:cubicBezTo>
                      <a:cubicBezTo>
                        <a:pt x="406" y="43"/>
                        <a:pt x="406" y="43"/>
                        <a:pt x="406" y="43"/>
                      </a:cubicBezTo>
                      <a:cubicBezTo>
                        <a:pt x="83" y="43"/>
                        <a:pt x="83" y="43"/>
                        <a:pt x="83" y="43"/>
                      </a:cubicBezTo>
                      <a:cubicBezTo>
                        <a:pt x="61" y="43"/>
                        <a:pt x="43" y="61"/>
                        <a:pt x="43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3" name="Freeform 39"/>
                <p:cNvSpPr>
                  <a:spLocks/>
                </p:cNvSpPr>
                <p:nvPr/>
              </p:nvSpPr>
              <p:spPr bwMode="auto">
                <a:xfrm>
                  <a:off x="10655300" y="1681484"/>
                  <a:ext cx="639763" cy="446088"/>
                </a:xfrm>
                <a:custGeom>
                  <a:avLst/>
                  <a:gdLst>
                    <a:gd name="T0" fmla="*/ 219 w 224"/>
                    <a:gd name="T1" fmla="*/ 119 h 156"/>
                    <a:gd name="T2" fmla="*/ 130 w 224"/>
                    <a:gd name="T3" fmla="*/ 15 h 156"/>
                    <a:gd name="T4" fmla="*/ 112 w 224"/>
                    <a:gd name="T5" fmla="*/ 0 h 156"/>
                    <a:gd name="T6" fmla="*/ 95 w 224"/>
                    <a:gd name="T7" fmla="*/ 15 h 156"/>
                    <a:gd name="T8" fmla="*/ 6 w 224"/>
                    <a:gd name="T9" fmla="*/ 119 h 156"/>
                    <a:gd name="T10" fmla="*/ 8 w 224"/>
                    <a:gd name="T11" fmla="*/ 140 h 156"/>
                    <a:gd name="T12" fmla="*/ 30 w 224"/>
                    <a:gd name="T13" fmla="*/ 138 h 156"/>
                    <a:gd name="T14" fmla="*/ 96 w 224"/>
                    <a:gd name="T15" fmla="*/ 64 h 156"/>
                    <a:gd name="T16" fmla="*/ 96 w 224"/>
                    <a:gd name="T17" fmla="*/ 140 h 156"/>
                    <a:gd name="T18" fmla="*/ 112 w 224"/>
                    <a:gd name="T19" fmla="*/ 156 h 156"/>
                    <a:gd name="T20" fmla="*/ 129 w 224"/>
                    <a:gd name="T21" fmla="*/ 140 h 156"/>
                    <a:gd name="T22" fmla="*/ 129 w 224"/>
                    <a:gd name="T23" fmla="*/ 64 h 156"/>
                    <a:gd name="T24" fmla="*/ 195 w 224"/>
                    <a:gd name="T25" fmla="*/ 138 h 156"/>
                    <a:gd name="T26" fmla="*/ 216 w 224"/>
                    <a:gd name="T27" fmla="*/ 140 h 156"/>
                    <a:gd name="T28" fmla="*/ 219 w 224"/>
                    <a:gd name="T29" fmla="*/ 119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4" h="156">
                      <a:moveTo>
                        <a:pt x="219" y="119"/>
                      </a:moveTo>
                      <a:cubicBezTo>
                        <a:pt x="130" y="15"/>
                        <a:pt x="130" y="15"/>
                        <a:pt x="130" y="15"/>
                      </a:cubicBezTo>
                      <a:cubicBezTo>
                        <a:pt x="130" y="15"/>
                        <a:pt x="118" y="0"/>
                        <a:pt x="112" y="0"/>
                      </a:cubicBezTo>
                      <a:cubicBezTo>
                        <a:pt x="107" y="0"/>
                        <a:pt x="95" y="15"/>
                        <a:pt x="95" y="15"/>
                      </a:cubicBezTo>
                      <a:cubicBezTo>
                        <a:pt x="6" y="119"/>
                        <a:pt x="6" y="119"/>
                        <a:pt x="6" y="119"/>
                      </a:cubicBezTo>
                      <a:cubicBezTo>
                        <a:pt x="0" y="126"/>
                        <a:pt x="2" y="135"/>
                        <a:pt x="8" y="140"/>
                      </a:cubicBezTo>
                      <a:cubicBezTo>
                        <a:pt x="15" y="146"/>
                        <a:pt x="25" y="144"/>
                        <a:pt x="30" y="138"/>
                      </a:cubicBezTo>
                      <a:cubicBezTo>
                        <a:pt x="96" y="64"/>
                        <a:pt x="96" y="64"/>
                        <a:pt x="96" y="64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96" y="149"/>
                        <a:pt x="103" y="156"/>
                        <a:pt x="112" y="156"/>
                      </a:cubicBezTo>
                      <a:cubicBezTo>
                        <a:pt x="121" y="156"/>
                        <a:pt x="129" y="149"/>
                        <a:pt x="129" y="140"/>
                      </a:cubicBezTo>
                      <a:cubicBezTo>
                        <a:pt x="129" y="64"/>
                        <a:pt x="129" y="64"/>
                        <a:pt x="129" y="64"/>
                      </a:cubicBezTo>
                      <a:cubicBezTo>
                        <a:pt x="195" y="138"/>
                        <a:pt x="195" y="138"/>
                        <a:pt x="195" y="138"/>
                      </a:cubicBezTo>
                      <a:cubicBezTo>
                        <a:pt x="200" y="144"/>
                        <a:pt x="210" y="146"/>
                        <a:pt x="216" y="140"/>
                      </a:cubicBezTo>
                      <a:cubicBezTo>
                        <a:pt x="223" y="135"/>
                        <a:pt x="224" y="126"/>
                        <a:pt x="219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/>
              </p:nvSpPr>
              <p:spPr bwMode="auto">
                <a:xfrm>
                  <a:off x="10493376" y="907497"/>
                  <a:ext cx="968375" cy="503238"/>
                </a:xfrm>
                <a:custGeom>
                  <a:avLst/>
                  <a:gdLst>
                    <a:gd name="T0" fmla="*/ 3 w 339"/>
                    <a:gd name="T1" fmla="*/ 169 h 176"/>
                    <a:gd name="T2" fmla="*/ 4 w 339"/>
                    <a:gd name="T3" fmla="*/ 155 h 176"/>
                    <a:gd name="T4" fmla="*/ 4 w 339"/>
                    <a:gd name="T5" fmla="*/ 155 h 176"/>
                    <a:gd name="T6" fmla="*/ 57 w 339"/>
                    <a:gd name="T7" fmla="*/ 102 h 176"/>
                    <a:gd name="T8" fmla="*/ 66 w 339"/>
                    <a:gd name="T9" fmla="*/ 99 h 176"/>
                    <a:gd name="T10" fmla="*/ 66 w 339"/>
                    <a:gd name="T11" fmla="*/ 99 h 176"/>
                    <a:gd name="T12" fmla="*/ 72 w 339"/>
                    <a:gd name="T13" fmla="*/ 105 h 176"/>
                    <a:gd name="T14" fmla="*/ 72 w 339"/>
                    <a:gd name="T15" fmla="*/ 105 h 176"/>
                    <a:gd name="T16" fmla="*/ 83 w 339"/>
                    <a:gd name="T17" fmla="*/ 144 h 176"/>
                    <a:gd name="T18" fmla="*/ 166 w 339"/>
                    <a:gd name="T19" fmla="*/ 12 h 176"/>
                    <a:gd name="T20" fmla="*/ 176 w 339"/>
                    <a:gd name="T21" fmla="*/ 7 h 176"/>
                    <a:gd name="T22" fmla="*/ 176 w 339"/>
                    <a:gd name="T23" fmla="*/ 7 h 176"/>
                    <a:gd name="T24" fmla="*/ 182 w 339"/>
                    <a:gd name="T25" fmla="*/ 16 h 176"/>
                    <a:gd name="T26" fmla="*/ 182 w 339"/>
                    <a:gd name="T27" fmla="*/ 16 h 176"/>
                    <a:gd name="T28" fmla="*/ 181 w 339"/>
                    <a:gd name="T29" fmla="*/ 99 h 176"/>
                    <a:gd name="T30" fmla="*/ 221 w 339"/>
                    <a:gd name="T31" fmla="*/ 59 h 176"/>
                    <a:gd name="T32" fmla="*/ 228 w 339"/>
                    <a:gd name="T33" fmla="*/ 57 h 176"/>
                    <a:gd name="T34" fmla="*/ 228 w 339"/>
                    <a:gd name="T35" fmla="*/ 57 h 176"/>
                    <a:gd name="T36" fmla="*/ 234 w 339"/>
                    <a:gd name="T37" fmla="*/ 61 h 176"/>
                    <a:gd name="T38" fmla="*/ 234 w 339"/>
                    <a:gd name="T39" fmla="*/ 61 h 176"/>
                    <a:gd name="T40" fmla="*/ 246 w 339"/>
                    <a:gd name="T41" fmla="*/ 84 h 176"/>
                    <a:gd name="T42" fmla="*/ 322 w 339"/>
                    <a:gd name="T43" fmla="*/ 5 h 176"/>
                    <a:gd name="T44" fmla="*/ 335 w 339"/>
                    <a:gd name="T45" fmla="*/ 4 h 176"/>
                    <a:gd name="T46" fmla="*/ 335 w 339"/>
                    <a:gd name="T47" fmla="*/ 4 h 176"/>
                    <a:gd name="T48" fmla="*/ 335 w 339"/>
                    <a:gd name="T49" fmla="*/ 18 h 176"/>
                    <a:gd name="T50" fmla="*/ 335 w 339"/>
                    <a:gd name="T51" fmla="*/ 18 h 176"/>
                    <a:gd name="T52" fmla="*/ 251 w 339"/>
                    <a:gd name="T53" fmla="*/ 106 h 176"/>
                    <a:gd name="T54" fmla="*/ 243 w 339"/>
                    <a:gd name="T55" fmla="*/ 110 h 176"/>
                    <a:gd name="T56" fmla="*/ 243 w 339"/>
                    <a:gd name="T57" fmla="*/ 110 h 176"/>
                    <a:gd name="T58" fmla="*/ 236 w 339"/>
                    <a:gd name="T59" fmla="*/ 106 h 176"/>
                    <a:gd name="T60" fmla="*/ 236 w 339"/>
                    <a:gd name="T61" fmla="*/ 106 h 176"/>
                    <a:gd name="T62" fmla="*/ 224 w 339"/>
                    <a:gd name="T63" fmla="*/ 81 h 176"/>
                    <a:gd name="T64" fmla="*/ 177 w 339"/>
                    <a:gd name="T65" fmla="*/ 126 h 176"/>
                    <a:gd name="T66" fmla="*/ 168 w 339"/>
                    <a:gd name="T67" fmla="*/ 127 h 176"/>
                    <a:gd name="T68" fmla="*/ 168 w 339"/>
                    <a:gd name="T69" fmla="*/ 127 h 176"/>
                    <a:gd name="T70" fmla="*/ 163 w 339"/>
                    <a:gd name="T71" fmla="*/ 119 h 176"/>
                    <a:gd name="T72" fmla="*/ 163 w 339"/>
                    <a:gd name="T73" fmla="*/ 119 h 176"/>
                    <a:gd name="T74" fmla="*/ 164 w 339"/>
                    <a:gd name="T75" fmla="*/ 49 h 176"/>
                    <a:gd name="T76" fmla="*/ 88 w 339"/>
                    <a:gd name="T77" fmla="*/ 171 h 176"/>
                    <a:gd name="T78" fmla="*/ 79 w 339"/>
                    <a:gd name="T79" fmla="*/ 176 h 176"/>
                    <a:gd name="T80" fmla="*/ 79 w 339"/>
                    <a:gd name="T81" fmla="*/ 176 h 176"/>
                    <a:gd name="T82" fmla="*/ 71 w 339"/>
                    <a:gd name="T83" fmla="*/ 170 h 176"/>
                    <a:gd name="T84" fmla="*/ 71 w 339"/>
                    <a:gd name="T85" fmla="*/ 170 h 176"/>
                    <a:gd name="T86" fmla="*/ 59 w 339"/>
                    <a:gd name="T87" fmla="*/ 126 h 176"/>
                    <a:gd name="T88" fmla="*/ 16 w 339"/>
                    <a:gd name="T89" fmla="*/ 170 h 176"/>
                    <a:gd name="T90" fmla="*/ 16 w 339"/>
                    <a:gd name="T91" fmla="*/ 170 h 176"/>
                    <a:gd name="T92" fmla="*/ 7 w 339"/>
                    <a:gd name="T93" fmla="*/ 172 h 176"/>
                    <a:gd name="T94" fmla="*/ 7 w 339"/>
                    <a:gd name="T95" fmla="*/ 172 h 176"/>
                    <a:gd name="T96" fmla="*/ 3 w 339"/>
                    <a:gd name="T97" fmla="*/ 169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9" h="176">
                      <a:moveTo>
                        <a:pt x="3" y="169"/>
                      </a:moveTo>
                      <a:cubicBezTo>
                        <a:pt x="0" y="166"/>
                        <a:pt x="0" y="159"/>
                        <a:pt x="4" y="155"/>
                      </a:cubicBezTo>
                      <a:cubicBezTo>
                        <a:pt x="4" y="155"/>
                        <a:pt x="4" y="155"/>
                        <a:pt x="4" y="155"/>
                      </a:cubicBezTo>
                      <a:cubicBezTo>
                        <a:pt x="57" y="102"/>
                        <a:pt x="57" y="102"/>
                        <a:pt x="57" y="102"/>
                      </a:cubicBezTo>
                      <a:cubicBezTo>
                        <a:pt x="60" y="99"/>
                        <a:pt x="63" y="98"/>
                        <a:pt x="66" y="99"/>
                      </a:cubicBezTo>
                      <a:cubicBezTo>
                        <a:pt x="66" y="99"/>
                        <a:pt x="66" y="99"/>
                        <a:pt x="66" y="99"/>
                      </a:cubicBezTo>
                      <a:cubicBezTo>
                        <a:pt x="69" y="100"/>
                        <a:pt x="71" y="102"/>
                        <a:pt x="72" y="105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83" y="144"/>
                        <a:pt x="83" y="144"/>
                        <a:pt x="83" y="144"/>
                      </a:cubicBezTo>
                      <a:cubicBezTo>
                        <a:pt x="166" y="12"/>
                        <a:pt x="166" y="12"/>
                        <a:pt x="166" y="12"/>
                      </a:cubicBezTo>
                      <a:cubicBezTo>
                        <a:pt x="168" y="8"/>
                        <a:pt x="172" y="6"/>
                        <a:pt x="176" y="7"/>
                      </a:cubicBezTo>
                      <a:cubicBezTo>
                        <a:pt x="176" y="7"/>
                        <a:pt x="176" y="7"/>
                        <a:pt x="176" y="7"/>
                      </a:cubicBezTo>
                      <a:cubicBezTo>
                        <a:pt x="180" y="8"/>
                        <a:pt x="182" y="12"/>
                        <a:pt x="182" y="16"/>
                      </a:cubicBezTo>
                      <a:cubicBezTo>
                        <a:pt x="182" y="16"/>
                        <a:pt x="182" y="16"/>
                        <a:pt x="182" y="16"/>
                      </a:cubicBezTo>
                      <a:cubicBezTo>
                        <a:pt x="181" y="99"/>
                        <a:pt x="181" y="99"/>
                        <a:pt x="181" y="99"/>
                      </a:cubicBezTo>
                      <a:cubicBezTo>
                        <a:pt x="221" y="59"/>
                        <a:pt x="221" y="59"/>
                        <a:pt x="221" y="59"/>
                      </a:cubicBezTo>
                      <a:cubicBezTo>
                        <a:pt x="223" y="57"/>
                        <a:pt x="226" y="57"/>
                        <a:pt x="228" y="57"/>
                      </a:cubicBezTo>
                      <a:cubicBezTo>
                        <a:pt x="228" y="57"/>
                        <a:pt x="228" y="57"/>
                        <a:pt x="228" y="57"/>
                      </a:cubicBezTo>
                      <a:cubicBezTo>
                        <a:pt x="231" y="58"/>
                        <a:pt x="233" y="59"/>
                        <a:pt x="234" y="61"/>
                      </a:cubicBezTo>
                      <a:cubicBezTo>
                        <a:pt x="234" y="61"/>
                        <a:pt x="234" y="61"/>
                        <a:pt x="234" y="61"/>
                      </a:cubicBezTo>
                      <a:cubicBezTo>
                        <a:pt x="246" y="84"/>
                        <a:pt x="246" y="84"/>
                        <a:pt x="246" y="84"/>
                      </a:cubicBezTo>
                      <a:cubicBezTo>
                        <a:pt x="322" y="5"/>
                        <a:pt x="322" y="5"/>
                        <a:pt x="322" y="5"/>
                      </a:cubicBezTo>
                      <a:cubicBezTo>
                        <a:pt x="326" y="1"/>
                        <a:pt x="331" y="0"/>
                        <a:pt x="335" y="4"/>
                      </a:cubicBezTo>
                      <a:cubicBezTo>
                        <a:pt x="335" y="4"/>
                        <a:pt x="335" y="4"/>
                        <a:pt x="335" y="4"/>
                      </a:cubicBezTo>
                      <a:cubicBezTo>
                        <a:pt x="339" y="8"/>
                        <a:pt x="339" y="14"/>
                        <a:pt x="335" y="18"/>
                      </a:cubicBezTo>
                      <a:cubicBezTo>
                        <a:pt x="335" y="18"/>
                        <a:pt x="335" y="18"/>
                        <a:pt x="335" y="18"/>
                      </a:cubicBezTo>
                      <a:cubicBezTo>
                        <a:pt x="251" y="106"/>
                        <a:pt x="251" y="106"/>
                        <a:pt x="251" y="106"/>
                      </a:cubicBezTo>
                      <a:cubicBezTo>
                        <a:pt x="249" y="109"/>
                        <a:pt x="246" y="110"/>
                        <a:pt x="243" y="110"/>
                      </a:cubicBezTo>
                      <a:cubicBezTo>
                        <a:pt x="243" y="110"/>
                        <a:pt x="243" y="110"/>
                        <a:pt x="243" y="110"/>
                      </a:cubicBezTo>
                      <a:cubicBezTo>
                        <a:pt x="240" y="110"/>
                        <a:pt x="238" y="108"/>
                        <a:pt x="236" y="106"/>
                      </a:cubicBezTo>
                      <a:cubicBezTo>
                        <a:pt x="236" y="106"/>
                        <a:pt x="236" y="106"/>
                        <a:pt x="236" y="106"/>
                      </a:cubicBezTo>
                      <a:cubicBezTo>
                        <a:pt x="224" y="81"/>
                        <a:pt x="224" y="81"/>
                        <a:pt x="224" y="81"/>
                      </a:cubicBezTo>
                      <a:cubicBezTo>
                        <a:pt x="177" y="126"/>
                        <a:pt x="177" y="126"/>
                        <a:pt x="177" y="126"/>
                      </a:cubicBezTo>
                      <a:cubicBezTo>
                        <a:pt x="174" y="128"/>
                        <a:pt x="171" y="129"/>
                        <a:pt x="168" y="127"/>
                      </a:cubicBezTo>
                      <a:cubicBezTo>
                        <a:pt x="168" y="127"/>
                        <a:pt x="168" y="127"/>
                        <a:pt x="168" y="127"/>
                      </a:cubicBezTo>
                      <a:cubicBezTo>
                        <a:pt x="165" y="126"/>
                        <a:pt x="163" y="123"/>
                        <a:pt x="163" y="119"/>
                      </a:cubicBezTo>
                      <a:cubicBezTo>
                        <a:pt x="163" y="119"/>
                        <a:pt x="163" y="119"/>
                        <a:pt x="163" y="119"/>
                      </a:cubicBezTo>
                      <a:cubicBezTo>
                        <a:pt x="164" y="49"/>
                        <a:pt x="164" y="49"/>
                        <a:pt x="164" y="49"/>
                      </a:cubicBezTo>
                      <a:cubicBezTo>
                        <a:pt x="88" y="171"/>
                        <a:pt x="88" y="171"/>
                        <a:pt x="88" y="171"/>
                      </a:cubicBezTo>
                      <a:cubicBezTo>
                        <a:pt x="86" y="174"/>
                        <a:pt x="82" y="176"/>
                        <a:pt x="79" y="176"/>
                      </a:cubicBezTo>
                      <a:cubicBezTo>
                        <a:pt x="79" y="176"/>
                        <a:pt x="79" y="176"/>
                        <a:pt x="79" y="176"/>
                      </a:cubicBezTo>
                      <a:cubicBezTo>
                        <a:pt x="75" y="176"/>
                        <a:pt x="72" y="173"/>
                        <a:pt x="71" y="170"/>
                      </a:cubicBezTo>
                      <a:cubicBezTo>
                        <a:pt x="71" y="170"/>
                        <a:pt x="71" y="170"/>
                        <a:pt x="71" y="170"/>
                      </a:cubicBezTo>
                      <a:cubicBezTo>
                        <a:pt x="59" y="126"/>
                        <a:pt x="59" y="126"/>
                        <a:pt x="59" y="126"/>
                      </a:cubicBezTo>
                      <a:cubicBezTo>
                        <a:pt x="16" y="170"/>
                        <a:pt x="16" y="170"/>
                        <a:pt x="16" y="170"/>
                      </a:cubicBezTo>
                      <a:cubicBezTo>
                        <a:pt x="16" y="170"/>
                        <a:pt x="16" y="170"/>
                        <a:pt x="16" y="170"/>
                      </a:cubicBezTo>
                      <a:cubicBezTo>
                        <a:pt x="14" y="172"/>
                        <a:pt x="10" y="173"/>
                        <a:pt x="7" y="172"/>
                      </a:cubicBezTo>
                      <a:cubicBezTo>
                        <a:pt x="7" y="172"/>
                        <a:pt x="7" y="172"/>
                        <a:pt x="7" y="172"/>
                      </a:cubicBezTo>
                      <a:cubicBezTo>
                        <a:pt x="6" y="172"/>
                        <a:pt x="4" y="171"/>
                        <a:pt x="3" y="1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600075" y="2114550"/>
            <a:ext cx="2843213" cy="2798763"/>
            <a:chOff x="600075" y="2114550"/>
            <a:chExt cx="2843213" cy="2798763"/>
          </a:xfrm>
        </p:grpSpPr>
        <p:sp>
          <p:nvSpPr>
            <p:cNvPr id="13" name="文本框 147"/>
            <p:cNvSpPr txBox="1"/>
            <p:nvPr/>
          </p:nvSpPr>
          <p:spPr>
            <a:xfrm>
              <a:off x="600075" y="4451350"/>
              <a:ext cx="284321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对象效力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392" name="组合 34"/>
            <p:cNvGrpSpPr>
              <a:grpSpLocks/>
            </p:cNvGrpSpPr>
            <p:nvPr/>
          </p:nvGrpSpPr>
          <p:grpSpPr bwMode="auto">
            <a:xfrm>
              <a:off x="879475" y="2114550"/>
              <a:ext cx="2165350" cy="2165350"/>
              <a:chOff x="591563" y="2152192"/>
              <a:chExt cx="2166266" cy="2166266"/>
            </a:xfrm>
          </p:grpSpPr>
          <p:grpSp>
            <p:nvGrpSpPr>
              <p:cNvPr id="16394" name="组合 3"/>
              <p:cNvGrpSpPr>
                <a:grpSpLocks/>
              </p:cNvGrpSpPr>
              <p:nvPr/>
            </p:nvGrpSpPr>
            <p:grpSpPr bwMode="auto">
              <a:xfrm>
                <a:off x="591563" y="2152192"/>
                <a:ext cx="2166266" cy="2166266"/>
                <a:chOff x="1779588" y="2717359"/>
                <a:chExt cx="2280532" cy="2280532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1893280" y="2831051"/>
                  <a:ext cx="2053148" cy="205314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006434" y="2592095"/>
                <a:ext cx="1336523" cy="1293647"/>
                <a:chOff x="3030538" y="663575"/>
                <a:chExt cx="1435101" cy="1389063"/>
              </a:xfrm>
              <a:solidFill>
                <a:schemeClr val="bg1"/>
              </a:solidFill>
            </p:grpSpPr>
            <p:sp>
              <p:nvSpPr>
                <p:cNvPr id="26" name="Freeform 11"/>
                <p:cNvSpPr>
                  <a:spLocks noEditPoints="1"/>
                </p:cNvSpPr>
                <p:nvPr/>
              </p:nvSpPr>
              <p:spPr bwMode="auto">
                <a:xfrm>
                  <a:off x="3030538" y="671513"/>
                  <a:ext cx="1098550" cy="1103313"/>
                </a:xfrm>
                <a:custGeom>
                  <a:avLst/>
                  <a:gdLst>
                    <a:gd name="T0" fmla="*/ 188 w 376"/>
                    <a:gd name="T1" fmla="*/ 0 h 377"/>
                    <a:gd name="T2" fmla="*/ 0 w 376"/>
                    <a:gd name="T3" fmla="*/ 189 h 377"/>
                    <a:gd name="T4" fmla="*/ 188 w 376"/>
                    <a:gd name="T5" fmla="*/ 377 h 377"/>
                    <a:gd name="T6" fmla="*/ 376 w 376"/>
                    <a:gd name="T7" fmla="*/ 189 h 377"/>
                    <a:gd name="T8" fmla="*/ 188 w 376"/>
                    <a:gd name="T9" fmla="*/ 0 h 377"/>
                    <a:gd name="T10" fmla="*/ 188 w 376"/>
                    <a:gd name="T11" fmla="*/ 329 h 377"/>
                    <a:gd name="T12" fmla="*/ 48 w 376"/>
                    <a:gd name="T13" fmla="*/ 189 h 377"/>
                    <a:gd name="T14" fmla="*/ 188 w 376"/>
                    <a:gd name="T15" fmla="*/ 48 h 377"/>
                    <a:gd name="T16" fmla="*/ 328 w 376"/>
                    <a:gd name="T17" fmla="*/ 189 h 377"/>
                    <a:gd name="T18" fmla="*/ 188 w 376"/>
                    <a:gd name="T19" fmla="*/ 329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6" h="377">
                      <a:moveTo>
                        <a:pt x="188" y="0"/>
                      </a:moveTo>
                      <a:cubicBezTo>
                        <a:pt x="84" y="0"/>
                        <a:pt x="0" y="85"/>
                        <a:pt x="0" y="189"/>
                      </a:cubicBezTo>
                      <a:cubicBezTo>
                        <a:pt x="0" y="292"/>
                        <a:pt x="84" y="377"/>
                        <a:pt x="188" y="377"/>
                      </a:cubicBezTo>
                      <a:cubicBezTo>
                        <a:pt x="292" y="377"/>
                        <a:pt x="376" y="292"/>
                        <a:pt x="376" y="189"/>
                      </a:cubicBezTo>
                      <a:cubicBezTo>
                        <a:pt x="376" y="85"/>
                        <a:pt x="292" y="0"/>
                        <a:pt x="188" y="0"/>
                      </a:cubicBezTo>
                      <a:close/>
                      <a:moveTo>
                        <a:pt x="188" y="329"/>
                      </a:moveTo>
                      <a:cubicBezTo>
                        <a:pt x="111" y="329"/>
                        <a:pt x="48" y="266"/>
                        <a:pt x="48" y="189"/>
                      </a:cubicBezTo>
                      <a:cubicBezTo>
                        <a:pt x="48" y="111"/>
                        <a:pt x="111" y="48"/>
                        <a:pt x="188" y="48"/>
                      </a:cubicBezTo>
                      <a:cubicBezTo>
                        <a:pt x="265" y="48"/>
                        <a:pt x="328" y="111"/>
                        <a:pt x="328" y="189"/>
                      </a:cubicBezTo>
                      <a:cubicBezTo>
                        <a:pt x="328" y="266"/>
                        <a:pt x="265" y="329"/>
                        <a:pt x="188" y="3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7" name="Freeform 12"/>
                <p:cNvSpPr>
                  <a:spLocks/>
                </p:cNvSpPr>
                <p:nvPr/>
              </p:nvSpPr>
              <p:spPr bwMode="auto">
                <a:xfrm>
                  <a:off x="3933826" y="1538288"/>
                  <a:ext cx="111125" cy="115888"/>
                </a:xfrm>
                <a:custGeom>
                  <a:avLst/>
                  <a:gdLst>
                    <a:gd name="T0" fmla="*/ 34 w 38"/>
                    <a:gd name="T1" fmla="*/ 4 h 40"/>
                    <a:gd name="T2" fmla="*/ 34 w 38"/>
                    <a:gd name="T3" fmla="*/ 19 h 40"/>
                    <a:gd name="T4" fmla="*/ 19 w 38"/>
                    <a:gd name="T5" fmla="*/ 35 h 40"/>
                    <a:gd name="T6" fmla="*/ 4 w 38"/>
                    <a:gd name="T7" fmla="*/ 36 h 40"/>
                    <a:gd name="T8" fmla="*/ 4 w 38"/>
                    <a:gd name="T9" fmla="*/ 36 h 40"/>
                    <a:gd name="T10" fmla="*/ 5 w 38"/>
                    <a:gd name="T11" fmla="*/ 21 h 40"/>
                    <a:gd name="T12" fmla="*/ 19 w 38"/>
                    <a:gd name="T13" fmla="*/ 6 h 40"/>
                    <a:gd name="T14" fmla="*/ 34 w 38"/>
                    <a:gd name="T1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0">
                      <a:moveTo>
                        <a:pt x="34" y="4"/>
                      </a:moveTo>
                      <a:cubicBezTo>
                        <a:pt x="38" y="8"/>
                        <a:pt x="38" y="15"/>
                        <a:pt x="34" y="19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5" y="39"/>
                        <a:pt x="8" y="40"/>
                        <a:pt x="4" y="36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0" y="32"/>
                        <a:pt x="1" y="26"/>
                        <a:pt x="5" y="21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4" y="1"/>
                        <a:pt x="30" y="0"/>
                        <a:pt x="3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8" name="Freeform 13"/>
                <p:cNvSpPr>
                  <a:spLocks/>
                </p:cNvSpPr>
                <p:nvPr/>
              </p:nvSpPr>
              <p:spPr bwMode="auto">
                <a:xfrm>
                  <a:off x="3971926" y="1573213"/>
                  <a:ext cx="493713" cy="479425"/>
                </a:xfrm>
                <a:custGeom>
                  <a:avLst/>
                  <a:gdLst>
                    <a:gd name="T0" fmla="*/ 163 w 169"/>
                    <a:gd name="T1" fmla="*/ 104 h 164"/>
                    <a:gd name="T2" fmla="*/ 162 w 169"/>
                    <a:gd name="T3" fmla="*/ 129 h 164"/>
                    <a:gd name="T4" fmla="*/ 137 w 169"/>
                    <a:gd name="T5" fmla="*/ 155 h 164"/>
                    <a:gd name="T6" fmla="*/ 112 w 169"/>
                    <a:gd name="T7" fmla="*/ 158 h 164"/>
                    <a:gd name="T8" fmla="*/ 112 w 169"/>
                    <a:gd name="T9" fmla="*/ 158 h 164"/>
                    <a:gd name="T10" fmla="*/ 7 w 169"/>
                    <a:gd name="T11" fmla="*/ 33 h 164"/>
                    <a:gd name="T12" fmla="*/ 32 w 169"/>
                    <a:gd name="T13" fmla="*/ 7 h 164"/>
                    <a:gd name="T14" fmla="*/ 163 w 169"/>
                    <a:gd name="T15" fmla="*/ 10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64">
                      <a:moveTo>
                        <a:pt x="163" y="104"/>
                      </a:moveTo>
                      <a:cubicBezTo>
                        <a:pt x="169" y="110"/>
                        <a:pt x="169" y="121"/>
                        <a:pt x="162" y="129"/>
                      </a:cubicBezTo>
                      <a:cubicBezTo>
                        <a:pt x="137" y="155"/>
                        <a:pt x="137" y="155"/>
                        <a:pt x="137" y="155"/>
                      </a:cubicBezTo>
                      <a:cubicBezTo>
                        <a:pt x="130" y="163"/>
                        <a:pt x="119" y="164"/>
                        <a:pt x="112" y="158"/>
                      </a:cubicBezTo>
                      <a:cubicBezTo>
                        <a:pt x="112" y="158"/>
                        <a:pt x="112" y="158"/>
                        <a:pt x="112" y="158"/>
                      </a:cubicBezTo>
                      <a:cubicBezTo>
                        <a:pt x="105" y="151"/>
                        <a:pt x="0" y="41"/>
                        <a:pt x="7" y="33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9" y="0"/>
                        <a:pt x="156" y="97"/>
                        <a:pt x="163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9" name="Freeform 14"/>
                <p:cNvSpPr>
                  <a:spLocks/>
                </p:cNvSpPr>
                <p:nvPr/>
              </p:nvSpPr>
              <p:spPr bwMode="auto">
                <a:xfrm>
                  <a:off x="4000501" y="771525"/>
                  <a:ext cx="271463" cy="58738"/>
                </a:xfrm>
                <a:custGeom>
                  <a:avLst/>
                  <a:gdLst>
                    <a:gd name="T0" fmla="*/ 93 w 93"/>
                    <a:gd name="T1" fmla="*/ 10 h 20"/>
                    <a:gd name="T2" fmla="*/ 83 w 93"/>
                    <a:gd name="T3" fmla="*/ 20 h 20"/>
                    <a:gd name="T4" fmla="*/ 9 w 93"/>
                    <a:gd name="T5" fmla="*/ 20 h 20"/>
                    <a:gd name="T6" fmla="*/ 0 w 93"/>
                    <a:gd name="T7" fmla="*/ 10 h 20"/>
                    <a:gd name="T8" fmla="*/ 0 w 93"/>
                    <a:gd name="T9" fmla="*/ 10 h 20"/>
                    <a:gd name="T10" fmla="*/ 9 w 93"/>
                    <a:gd name="T11" fmla="*/ 0 h 20"/>
                    <a:gd name="T12" fmla="*/ 83 w 93"/>
                    <a:gd name="T13" fmla="*/ 0 h 20"/>
                    <a:gd name="T14" fmla="*/ 93 w 9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3" h="20">
                      <a:moveTo>
                        <a:pt x="93" y="10"/>
                      </a:moveTo>
                      <a:cubicBezTo>
                        <a:pt x="93" y="15"/>
                        <a:pt x="89" y="20"/>
                        <a:pt x="83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4" y="20"/>
                        <a:pt x="0" y="1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9" y="0"/>
                        <a:pt x="93" y="4"/>
                        <a:pt x="9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0" name="Freeform 15"/>
                <p:cNvSpPr>
                  <a:spLocks/>
                </p:cNvSpPr>
                <p:nvPr/>
              </p:nvSpPr>
              <p:spPr bwMode="auto">
                <a:xfrm>
                  <a:off x="4108451" y="663575"/>
                  <a:ext cx="55563" cy="271463"/>
                </a:xfrm>
                <a:custGeom>
                  <a:avLst/>
                  <a:gdLst>
                    <a:gd name="T0" fmla="*/ 9 w 19"/>
                    <a:gd name="T1" fmla="*/ 0 h 93"/>
                    <a:gd name="T2" fmla="*/ 19 w 19"/>
                    <a:gd name="T3" fmla="*/ 10 h 93"/>
                    <a:gd name="T4" fmla="*/ 19 w 19"/>
                    <a:gd name="T5" fmla="*/ 84 h 93"/>
                    <a:gd name="T6" fmla="*/ 9 w 19"/>
                    <a:gd name="T7" fmla="*/ 93 h 93"/>
                    <a:gd name="T8" fmla="*/ 9 w 19"/>
                    <a:gd name="T9" fmla="*/ 93 h 93"/>
                    <a:gd name="T10" fmla="*/ 0 w 19"/>
                    <a:gd name="T11" fmla="*/ 84 h 93"/>
                    <a:gd name="T12" fmla="*/ 0 w 19"/>
                    <a:gd name="T13" fmla="*/ 10 h 93"/>
                    <a:gd name="T14" fmla="*/ 9 w 19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93">
                      <a:moveTo>
                        <a:pt x="9" y="0"/>
                      </a:moveTo>
                      <a:cubicBezTo>
                        <a:pt x="15" y="0"/>
                        <a:pt x="19" y="4"/>
                        <a:pt x="19" y="10"/>
                      </a:cubicBezTo>
                      <a:cubicBezTo>
                        <a:pt x="19" y="84"/>
                        <a:pt x="19" y="84"/>
                        <a:pt x="19" y="84"/>
                      </a:cubicBezTo>
                      <a:cubicBezTo>
                        <a:pt x="19" y="89"/>
                        <a:pt x="15" y="93"/>
                        <a:pt x="9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4" y="93"/>
                        <a:pt x="0" y="89"/>
                        <a:pt x="0" y="8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1" name="Freeform 16"/>
                <p:cNvSpPr>
                  <a:spLocks/>
                </p:cNvSpPr>
                <p:nvPr/>
              </p:nvSpPr>
              <p:spPr bwMode="auto">
                <a:xfrm>
                  <a:off x="3590926" y="844550"/>
                  <a:ext cx="354013" cy="287338"/>
                </a:xfrm>
                <a:custGeom>
                  <a:avLst/>
                  <a:gdLst>
                    <a:gd name="T0" fmla="*/ 105 w 121"/>
                    <a:gd name="T1" fmla="*/ 93 h 98"/>
                    <a:gd name="T2" fmla="*/ 7 w 121"/>
                    <a:gd name="T3" fmla="*/ 15 h 98"/>
                    <a:gd name="T4" fmla="*/ 7 w 121"/>
                    <a:gd name="T5" fmla="*/ 15 h 98"/>
                    <a:gd name="T6" fmla="*/ 1 w 121"/>
                    <a:gd name="T7" fmla="*/ 7 h 98"/>
                    <a:gd name="T8" fmla="*/ 1 w 121"/>
                    <a:gd name="T9" fmla="*/ 7 h 98"/>
                    <a:gd name="T10" fmla="*/ 9 w 121"/>
                    <a:gd name="T11" fmla="*/ 0 h 98"/>
                    <a:gd name="T12" fmla="*/ 9 w 121"/>
                    <a:gd name="T13" fmla="*/ 0 h 98"/>
                    <a:gd name="T14" fmla="*/ 119 w 121"/>
                    <a:gd name="T15" fmla="*/ 88 h 98"/>
                    <a:gd name="T16" fmla="*/ 119 w 121"/>
                    <a:gd name="T17" fmla="*/ 88 h 98"/>
                    <a:gd name="T18" fmla="*/ 115 w 121"/>
                    <a:gd name="T19" fmla="*/ 98 h 98"/>
                    <a:gd name="T20" fmla="*/ 115 w 121"/>
                    <a:gd name="T21" fmla="*/ 98 h 98"/>
                    <a:gd name="T22" fmla="*/ 112 w 121"/>
                    <a:gd name="T23" fmla="*/ 98 h 98"/>
                    <a:gd name="T24" fmla="*/ 112 w 121"/>
                    <a:gd name="T25" fmla="*/ 98 h 98"/>
                    <a:gd name="T26" fmla="*/ 105 w 121"/>
                    <a:gd name="T27" fmla="*/ 9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1" h="98">
                      <a:moveTo>
                        <a:pt x="105" y="93"/>
                      </a:moveTo>
                      <a:cubicBezTo>
                        <a:pt x="91" y="51"/>
                        <a:pt x="53" y="19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1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3"/>
                        <a:pt x="5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1" y="5"/>
                        <a:pt x="103" y="41"/>
                        <a:pt x="119" y="88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21" y="92"/>
                        <a:pt x="118" y="96"/>
                        <a:pt x="115" y="98"/>
                      </a:cubicBezTo>
                      <a:cubicBezTo>
                        <a:pt x="115" y="98"/>
                        <a:pt x="115" y="98"/>
                        <a:pt x="115" y="98"/>
                      </a:cubicBezTo>
                      <a:cubicBezTo>
                        <a:pt x="114" y="98"/>
                        <a:pt x="113" y="98"/>
                        <a:pt x="112" y="98"/>
                      </a:cubicBez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109" y="98"/>
                        <a:pt x="106" y="96"/>
                        <a:pt x="105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2" name="Oval 17"/>
                <p:cNvSpPr>
                  <a:spLocks noChangeArrowheads="1"/>
                </p:cNvSpPr>
                <p:nvPr/>
              </p:nvSpPr>
              <p:spPr bwMode="auto">
                <a:xfrm>
                  <a:off x="3906838" y="1149350"/>
                  <a:ext cx="52388" cy="523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16393" name="内容占位符 2"/>
          <p:cNvSpPr>
            <a:spLocks noGrp="1"/>
          </p:cNvSpPr>
          <p:nvPr>
            <p:ph idx="1"/>
          </p:nvPr>
        </p:nvSpPr>
        <p:spPr>
          <a:xfrm>
            <a:off x="774700" y="984250"/>
            <a:ext cx="8229600" cy="558800"/>
          </a:xfrm>
        </p:spPr>
        <p:txBody>
          <a:bodyPr/>
          <a:lstStyle/>
          <a:p>
            <a:r>
              <a:rPr lang="zh-CN" altLang="en-US" dirty="0" smtClean="0"/>
              <a:t>法的效力的分类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第二节：法的效力</a:t>
            </a:r>
          </a:p>
        </p:txBody>
      </p:sp>
      <p:grpSp>
        <p:nvGrpSpPr>
          <p:cNvPr id="17411" name="组合 3"/>
          <p:cNvGrpSpPr>
            <a:grpSpLocks/>
          </p:cNvGrpSpPr>
          <p:nvPr/>
        </p:nvGrpSpPr>
        <p:grpSpPr bwMode="auto">
          <a:xfrm>
            <a:off x="6040438" y="2624138"/>
            <a:ext cx="2416175" cy="2879725"/>
            <a:chOff x="9217027" y="468312"/>
            <a:chExt cx="938213" cy="11175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9412436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9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8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9" y="28"/>
                  </a:cubicBezTo>
                  <a:cubicBezTo>
                    <a:pt x="18" y="27"/>
                    <a:pt x="18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9558532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704626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5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7420" name="Freeform 9"/>
            <p:cNvSpPr>
              <a:spLocks/>
            </p:cNvSpPr>
            <p:nvPr/>
          </p:nvSpPr>
          <p:spPr bwMode="auto">
            <a:xfrm>
              <a:off x="9217027" y="1503361"/>
              <a:ext cx="800100" cy="82550"/>
            </a:xfrm>
            <a:custGeom>
              <a:avLst/>
              <a:gdLst>
                <a:gd name="T0" fmla="*/ 0 w 213"/>
                <a:gd name="T1" fmla="*/ 0 h 22"/>
                <a:gd name="T2" fmla="*/ 2147483646 w 213"/>
                <a:gd name="T3" fmla="*/ 2147483646 h 22"/>
                <a:gd name="T4" fmla="*/ 2147483646 w 213"/>
                <a:gd name="T5" fmla="*/ 2147483646 h 22"/>
                <a:gd name="T6" fmla="*/ 2147483646 w 213"/>
                <a:gd name="T7" fmla="*/ 0 h 22"/>
                <a:gd name="T8" fmla="*/ 0 w 21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22">
                  <a:moveTo>
                    <a:pt x="0" y="0"/>
                  </a:moveTo>
                  <a:cubicBezTo>
                    <a:pt x="6" y="13"/>
                    <a:pt x="17" y="22"/>
                    <a:pt x="30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97" y="22"/>
                    <a:pt x="208" y="13"/>
                    <a:pt x="2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Freeform 10"/>
            <p:cNvSpPr>
              <a:spLocks/>
            </p:cNvSpPr>
            <p:nvPr/>
          </p:nvSpPr>
          <p:spPr bwMode="auto">
            <a:xfrm>
              <a:off x="9240840" y="771524"/>
              <a:ext cx="711200" cy="671511"/>
            </a:xfrm>
            <a:custGeom>
              <a:avLst/>
              <a:gdLst>
                <a:gd name="T0" fmla="*/ 0 w 190"/>
                <a:gd name="T1" fmla="*/ 0 h 179"/>
                <a:gd name="T2" fmla="*/ 2147483646 w 190"/>
                <a:gd name="T3" fmla="*/ 2147483646 h 179"/>
                <a:gd name="T4" fmla="*/ 2147483646 w 190"/>
                <a:gd name="T5" fmla="*/ 2147483646 h 179"/>
                <a:gd name="T6" fmla="*/ 2147483646 w 190"/>
                <a:gd name="T7" fmla="*/ 2147483646 h 179"/>
                <a:gd name="T8" fmla="*/ 2147483646 w 190"/>
                <a:gd name="T9" fmla="*/ 2147483646 h 179"/>
                <a:gd name="T10" fmla="*/ 2147483646 w 190"/>
                <a:gd name="T11" fmla="*/ 0 h 179"/>
                <a:gd name="T12" fmla="*/ 0 w 190"/>
                <a:gd name="T13" fmla="*/ 0 h 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79">
                  <a:moveTo>
                    <a:pt x="0" y="0"/>
                  </a:move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2" y="179"/>
                    <a:pt x="93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89" y="179"/>
                    <a:pt x="184" y="128"/>
                    <a:pt x="184" y="128"/>
                  </a:cubicBezTo>
                  <a:cubicBezTo>
                    <a:pt x="190" y="0"/>
                    <a:pt x="190" y="0"/>
                    <a:pt x="1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Freeform 11"/>
            <p:cNvSpPr>
              <a:spLocks noEditPoints="1"/>
            </p:cNvSpPr>
            <p:nvPr/>
          </p:nvSpPr>
          <p:spPr bwMode="auto">
            <a:xfrm>
              <a:off x="9840915" y="857249"/>
              <a:ext cx="314325" cy="315912"/>
            </a:xfrm>
            <a:custGeom>
              <a:avLst/>
              <a:gdLst>
                <a:gd name="T0" fmla="*/ 2147483646 w 84"/>
                <a:gd name="T1" fmla="*/ 0 h 84"/>
                <a:gd name="T2" fmla="*/ 0 w 84"/>
                <a:gd name="T3" fmla="*/ 2147483646 h 84"/>
                <a:gd name="T4" fmla="*/ 2147483646 w 84"/>
                <a:gd name="T5" fmla="*/ 2147483646 h 84"/>
                <a:gd name="T6" fmla="*/ 2147483646 w 84"/>
                <a:gd name="T7" fmla="*/ 2147483646 h 84"/>
                <a:gd name="T8" fmla="*/ 2147483646 w 84"/>
                <a:gd name="T9" fmla="*/ 0 h 84"/>
                <a:gd name="T10" fmla="*/ 2147483646 w 84"/>
                <a:gd name="T11" fmla="*/ 2147483646 h 84"/>
                <a:gd name="T12" fmla="*/ 2147483646 w 84"/>
                <a:gd name="T13" fmla="*/ 2147483646 h 84"/>
                <a:gd name="T14" fmla="*/ 2147483646 w 84"/>
                <a:gd name="T15" fmla="*/ 2147483646 h 84"/>
                <a:gd name="T16" fmla="*/ 2147483646 w 84"/>
                <a:gd name="T17" fmla="*/ 2147483646 h 84"/>
                <a:gd name="T18" fmla="*/ 2147483646 w 84"/>
                <a:gd name="T19" fmla="*/ 2147483646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67"/>
                  </a:moveTo>
                  <a:cubicBezTo>
                    <a:pt x="28" y="67"/>
                    <a:pt x="17" y="56"/>
                    <a:pt x="17" y="42"/>
                  </a:cubicBezTo>
                  <a:cubicBezTo>
                    <a:pt x="17" y="29"/>
                    <a:pt x="28" y="18"/>
                    <a:pt x="42" y="18"/>
                  </a:cubicBezTo>
                  <a:cubicBezTo>
                    <a:pt x="56" y="18"/>
                    <a:pt x="67" y="29"/>
                    <a:pt x="67" y="42"/>
                  </a:cubicBezTo>
                  <a:cubicBezTo>
                    <a:pt x="67" y="56"/>
                    <a:pt x="56" y="67"/>
                    <a:pt x="42" y="67"/>
                  </a:cubicBez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033463" y="2281238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属人原则</a:t>
            </a:r>
            <a:endParaRPr lang="zh-CN" altLang="en-US" sz="3200" b="1" dirty="0"/>
          </a:p>
        </p:txBody>
      </p:sp>
      <p:sp>
        <p:nvSpPr>
          <p:cNvPr id="16" name="圆角矩形 15"/>
          <p:cNvSpPr/>
          <p:nvPr/>
        </p:nvSpPr>
        <p:spPr>
          <a:xfrm>
            <a:off x="1033463" y="3281363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属地原则</a:t>
            </a:r>
            <a:endParaRPr lang="zh-CN" altLang="en-US" sz="3200" b="1" dirty="0"/>
          </a:p>
        </p:txBody>
      </p:sp>
      <p:sp>
        <p:nvSpPr>
          <p:cNvPr id="17" name="圆角矩形 16"/>
          <p:cNvSpPr/>
          <p:nvPr/>
        </p:nvSpPr>
        <p:spPr>
          <a:xfrm>
            <a:off x="1033463" y="4295775"/>
            <a:ext cx="4046537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保护原则</a:t>
            </a:r>
            <a:endParaRPr lang="zh-CN" altLang="en-US" sz="3200" b="1" dirty="0"/>
          </a:p>
        </p:txBody>
      </p:sp>
      <p:sp>
        <p:nvSpPr>
          <p:cNvPr id="18" name="圆角矩形 17"/>
          <p:cNvSpPr/>
          <p:nvPr/>
        </p:nvSpPr>
        <p:spPr>
          <a:xfrm>
            <a:off x="1033463" y="5324475"/>
            <a:ext cx="4046537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综合折衷原则</a:t>
            </a:r>
            <a:endParaRPr lang="zh-CN" altLang="en-US" sz="3200" b="1" dirty="0"/>
          </a:p>
        </p:txBody>
      </p:sp>
      <p:sp>
        <p:nvSpPr>
          <p:cNvPr id="17416" name="内容占位符 2"/>
          <p:cNvSpPr>
            <a:spLocks noGrp="1"/>
          </p:cNvSpPr>
          <p:nvPr>
            <p:ph idx="1"/>
          </p:nvPr>
        </p:nvSpPr>
        <p:spPr>
          <a:xfrm>
            <a:off x="774700" y="984250"/>
            <a:ext cx="8229600" cy="558800"/>
          </a:xfrm>
        </p:spPr>
        <p:txBody>
          <a:bodyPr/>
          <a:lstStyle/>
          <a:p>
            <a:r>
              <a:rPr lang="zh-CN" altLang="en-US" smtClean="0"/>
              <a:t>法的对象效力的原则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74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>
            <a:grpSpLocks/>
          </p:cNvGrpSpPr>
          <p:nvPr/>
        </p:nvGrpSpPr>
        <p:grpSpPr bwMode="auto">
          <a:xfrm>
            <a:off x="901700" y="2511425"/>
            <a:ext cx="7121525" cy="3181350"/>
            <a:chOff x="901700" y="2511044"/>
            <a:chExt cx="7121838" cy="3181417"/>
          </a:xfrm>
        </p:grpSpPr>
        <p:sp>
          <p:nvSpPr>
            <p:cNvPr id="1843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8" name="矩形 8"/>
            <p:cNvSpPr>
              <a:spLocks noChangeArrowheads="1"/>
            </p:cNvSpPr>
            <p:nvPr/>
          </p:nvSpPr>
          <p:spPr bwMode="auto">
            <a:xfrm>
              <a:off x="1311275" y="2782888"/>
              <a:ext cx="6437313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法对中国公民、法人和其他组织在国内外一律适用；中国法对在中国领域的外国人，除享有外交特权和豁免权或法律另有规定者外，也同样适用。中国法对在中国领域外对中国或中国公民、法人犯罪，按中国刑法最低刑为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年以上有期徒刑的可适用，但按犯罪地的法不受处罚的除外。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第二节：法的效力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5908675" cy="55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dirty="0" smtClean="0"/>
              <a:t>中国实行综合折衷原则的基本内容：</a:t>
            </a: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第二节：法的效力</a:t>
            </a:r>
          </a:p>
        </p:txBody>
      </p:sp>
      <p:grpSp>
        <p:nvGrpSpPr>
          <p:cNvPr id="19459" name="组合 3"/>
          <p:cNvGrpSpPr>
            <a:grpSpLocks/>
          </p:cNvGrpSpPr>
          <p:nvPr/>
        </p:nvGrpSpPr>
        <p:grpSpPr bwMode="auto">
          <a:xfrm>
            <a:off x="6543675" y="2808288"/>
            <a:ext cx="1912938" cy="2695575"/>
            <a:chOff x="9217027" y="468312"/>
            <a:chExt cx="938213" cy="11175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9412456" y="468312"/>
              <a:ext cx="98104" cy="250768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9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8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9" y="28"/>
                  </a:cubicBezTo>
                  <a:cubicBezTo>
                    <a:pt x="18" y="27"/>
                    <a:pt x="18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9558833" y="468312"/>
              <a:ext cx="97325" cy="250768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704430" y="468312"/>
              <a:ext cx="98104" cy="250768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5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9467" name="Freeform 9"/>
            <p:cNvSpPr>
              <a:spLocks/>
            </p:cNvSpPr>
            <p:nvPr/>
          </p:nvSpPr>
          <p:spPr bwMode="auto">
            <a:xfrm>
              <a:off x="9217027" y="1503361"/>
              <a:ext cx="800100" cy="82550"/>
            </a:xfrm>
            <a:custGeom>
              <a:avLst/>
              <a:gdLst>
                <a:gd name="T0" fmla="*/ 0 w 213"/>
                <a:gd name="T1" fmla="*/ 0 h 22"/>
                <a:gd name="T2" fmla="*/ 2147483646 w 213"/>
                <a:gd name="T3" fmla="*/ 2147483646 h 22"/>
                <a:gd name="T4" fmla="*/ 2147483646 w 213"/>
                <a:gd name="T5" fmla="*/ 2147483646 h 22"/>
                <a:gd name="T6" fmla="*/ 2147483646 w 213"/>
                <a:gd name="T7" fmla="*/ 0 h 22"/>
                <a:gd name="T8" fmla="*/ 0 w 21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22">
                  <a:moveTo>
                    <a:pt x="0" y="0"/>
                  </a:moveTo>
                  <a:cubicBezTo>
                    <a:pt x="6" y="13"/>
                    <a:pt x="17" y="22"/>
                    <a:pt x="30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97" y="22"/>
                    <a:pt x="208" y="13"/>
                    <a:pt x="2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Freeform 10"/>
            <p:cNvSpPr>
              <a:spLocks/>
            </p:cNvSpPr>
            <p:nvPr/>
          </p:nvSpPr>
          <p:spPr bwMode="auto">
            <a:xfrm>
              <a:off x="9240840" y="771524"/>
              <a:ext cx="711200" cy="671511"/>
            </a:xfrm>
            <a:custGeom>
              <a:avLst/>
              <a:gdLst>
                <a:gd name="T0" fmla="*/ 0 w 190"/>
                <a:gd name="T1" fmla="*/ 0 h 179"/>
                <a:gd name="T2" fmla="*/ 2147483646 w 190"/>
                <a:gd name="T3" fmla="*/ 2147483646 h 179"/>
                <a:gd name="T4" fmla="*/ 2147483646 w 190"/>
                <a:gd name="T5" fmla="*/ 2147483646 h 179"/>
                <a:gd name="T6" fmla="*/ 2147483646 w 190"/>
                <a:gd name="T7" fmla="*/ 2147483646 h 179"/>
                <a:gd name="T8" fmla="*/ 2147483646 w 190"/>
                <a:gd name="T9" fmla="*/ 2147483646 h 179"/>
                <a:gd name="T10" fmla="*/ 2147483646 w 190"/>
                <a:gd name="T11" fmla="*/ 0 h 179"/>
                <a:gd name="T12" fmla="*/ 0 w 190"/>
                <a:gd name="T13" fmla="*/ 0 h 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79">
                  <a:moveTo>
                    <a:pt x="0" y="0"/>
                  </a:move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2" y="179"/>
                    <a:pt x="93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89" y="179"/>
                    <a:pt x="184" y="128"/>
                    <a:pt x="184" y="128"/>
                  </a:cubicBezTo>
                  <a:cubicBezTo>
                    <a:pt x="190" y="0"/>
                    <a:pt x="190" y="0"/>
                    <a:pt x="1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Freeform 11"/>
            <p:cNvSpPr>
              <a:spLocks noEditPoints="1"/>
            </p:cNvSpPr>
            <p:nvPr/>
          </p:nvSpPr>
          <p:spPr bwMode="auto">
            <a:xfrm>
              <a:off x="9840915" y="857249"/>
              <a:ext cx="314325" cy="315912"/>
            </a:xfrm>
            <a:custGeom>
              <a:avLst/>
              <a:gdLst>
                <a:gd name="T0" fmla="*/ 2147483646 w 84"/>
                <a:gd name="T1" fmla="*/ 0 h 84"/>
                <a:gd name="T2" fmla="*/ 0 w 84"/>
                <a:gd name="T3" fmla="*/ 2147483646 h 84"/>
                <a:gd name="T4" fmla="*/ 2147483646 w 84"/>
                <a:gd name="T5" fmla="*/ 2147483646 h 84"/>
                <a:gd name="T6" fmla="*/ 2147483646 w 84"/>
                <a:gd name="T7" fmla="*/ 2147483646 h 84"/>
                <a:gd name="T8" fmla="*/ 2147483646 w 84"/>
                <a:gd name="T9" fmla="*/ 0 h 84"/>
                <a:gd name="T10" fmla="*/ 2147483646 w 84"/>
                <a:gd name="T11" fmla="*/ 2147483646 h 84"/>
                <a:gd name="T12" fmla="*/ 2147483646 w 84"/>
                <a:gd name="T13" fmla="*/ 2147483646 h 84"/>
                <a:gd name="T14" fmla="*/ 2147483646 w 84"/>
                <a:gd name="T15" fmla="*/ 2147483646 h 84"/>
                <a:gd name="T16" fmla="*/ 2147483646 w 84"/>
                <a:gd name="T17" fmla="*/ 2147483646 h 84"/>
                <a:gd name="T18" fmla="*/ 2147483646 w 84"/>
                <a:gd name="T19" fmla="*/ 2147483646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67"/>
                  </a:moveTo>
                  <a:cubicBezTo>
                    <a:pt x="28" y="67"/>
                    <a:pt x="17" y="56"/>
                    <a:pt x="17" y="42"/>
                  </a:cubicBezTo>
                  <a:cubicBezTo>
                    <a:pt x="17" y="29"/>
                    <a:pt x="28" y="18"/>
                    <a:pt x="42" y="18"/>
                  </a:cubicBezTo>
                  <a:cubicBezTo>
                    <a:pt x="56" y="18"/>
                    <a:pt x="67" y="29"/>
                    <a:pt x="67" y="42"/>
                  </a:cubicBezTo>
                  <a:cubicBezTo>
                    <a:pt x="67" y="56"/>
                    <a:pt x="56" y="67"/>
                    <a:pt x="42" y="67"/>
                  </a:cubicBez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033463" y="2281238"/>
            <a:ext cx="4851400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有</a:t>
            </a:r>
            <a:r>
              <a:rPr lang="zh-CN" altLang="en-US" sz="3200" dirty="0"/>
              <a:t>的法在全国范围内有效</a:t>
            </a:r>
            <a:endParaRPr lang="zh-CN" altLang="en-US" sz="3200" b="1" dirty="0"/>
          </a:p>
        </p:txBody>
      </p:sp>
      <p:sp>
        <p:nvSpPr>
          <p:cNvPr id="16" name="圆角矩形 15"/>
          <p:cNvSpPr/>
          <p:nvPr/>
        </p:nvSpPr>
        <p:spPr>
          <a:xfrm>
            <a:off x="1019175" y="3551238"/>
            <a:ext cx="4852988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有的法在一定区域内有效</a:t>
            </a:r>
            <a:endParaRPr lang="zh-CN" altLang="en-US" sz="3200" b="1" dirty="0"/>
          </a:p>
        </p:txBody>
      </p:sp>
      <p:sp>
        <p:nvSpPr>
          <p:cNvPr id="17" name="圆角矩形 16"/>
          <p:cNvSpPr/>
          <p:nvPr/>
        </p:nvSpPr>
        <p:spPr>
          <a:xfrm>
            <a:off x="971550" y="4816475"/>
            <a:ext cx="4851400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有的法具有域外效力</a:t>
            </a:r>
            <a:endParaRPr lang="zh-CN" altLang="en-US" sz="3200" b="1" dirty="0"/>
          </a:p>
        </p:txBody>
      </p:sp>
      <p:sp>
        <p:nvSpPr>
          <p:cNvPr id="19463" name="内容占位符 2"/>
          <p:cNvSpPr>
            <a:spLocks noGrp="1"/>
          </p:cNvSpPr>
          <p:nvPr>
            <p:ph idx="1"/>
          </p:nvPr>
        </p:nvSpPr>
        <p:spPr>
          <a:xfrm>
            <a:off x="774700" y="984250"/>
            <a:ext cx="5110163" cy="558800"/>
          </a:xfrm>
        </p:spPr>
        <p:txBody>
          <a:bodyPr/>
          <a:lstStyle/>
          <a:p>
            <a:r>
              <a:rPr lang="zh-CN" altLang="en-US" dirty="0" smtClean="0"/>
              <a:t>法的空间效力的不同情况：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94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第二节：法的效力</a:t>
            </a:r>
          </a:p>
        </p:txBody>
      </p:sp>
      <p:grpSp>
        <p:nvGrpSpPr>
          <p:cNvPr id="20483" name="组合 3"/>
          <p:cNvGrpSpPr>
            <a:grpSpLocks/>
          </p:cNvGrpSpPr>
          <p:nvPr/>
        </p:nvGrpSpPr>
        <p:grpSpPr bwMode="auto">
          <a:xfrm>
            <a:off x="6543675" y="2808288"/>
            <a:ext cx="1912938" cy="2695575"/>
            <a:chOff x="9217027" y="468312"/>
            <a:chExt cx="938213" cy="11175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9412456" y="468312"/>
              <a:ext cx="98104" cy="250768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9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8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9" y="28"/>
                  </a:cubicBezTo>
                  <a:cubicBezTo>
                    <a:pt x="18" y="27"/>
                    <a:pt x="18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9558833" y="468312"/>
              <a:ext cx="97325" cy="250768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704430" y="468312"/>
              <a:ext cx="98104" cy="250768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5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20491" name="Freeform 9"/>
            <p:cNvSpPr>
              <a:spLocks/>
            </p:cNvSpPr>
            <p:nvPr/>
          </p:nvSpPr>
          <p:spPr bwMode="auto">
            <a:xfrm>
              <a:off x="9217027" y="1503361"/>
              <a:ext cx="800100" cy="82550"/>
            </a:xfrm>
            <a:custGeom>
              <a:avLst/>
              <a:gdLst>
                <a:gd name="T0" fmla="*/ 0 w 213"/>
                <a:gd name="T1" fmla="*/ 0 h 22"/>
                <a:gd name="T2" fmla="*/ 2147483646 w 213"/>
                <a:gd name="T3" fmla="*/ 2147483646 h 22"/>
                <a:gd name="T4" fmla="*/ 2147483646 w 213"/>
                <a:gd name="T5" fmla="*/ 2147483646 h 22"/>
                <a:gd name="T6" fmla="*/ 2147483646 w 213"/>
                <a:gd name="T7" fmla="*/ 0 h 22"/>
                <a:gd name="T8" fmla="*/ 0 w 21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22">
                  <a:moveTo>
                    <a:pt x="0" y="0"/>
                  </a:moveTo>
                  <a:cubicBezTo>
                    <a:pt x="6" y="13"/>
                    <a:pt x="17" y="22"/>
                    <a:pt x="30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97" y="22"/>
                    <a:pt x="208" y="13"/>
                    <a:pt x="2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Freeform 10"/>
            <p:cNvSpPr>
              <a:spLocks/>
            </p:cNvSpPr>
            <p:nvPr/>
          </p:nvSpPr>
          <p:spPr bwMode="auto">
            <a:xfrm>
              <a:off x="9240840" y="771524"/>
              <a:ext cx="711200" cy="671511"/>
            </a:xfrm>
            <a:custGeom>
              <a:avLst/>
              <a:gdLst>
                <a:gd name="T0" fmla="*/ 0 w 190"/>
                <a:gd name="T1" fmla="*/ 0 h 179"/>
                <a:gd name="T2" fmla="*/ 2147483646 w 190"/>
                <a:gd name="T3" fmla="*/ 2147483646 h 179"/>
                <a:gd name="T4" fmla="*/ 2147483646 w 190"/>
                <a:gd name="T5" fmla="*/ 2147483646 h 179"/>
                <a:gd name="T6" fmla="*/ 2147483646 w 190"/>
                <a:gd name="T7" fmla="*/ 2147483646 h 179"/>
                <a:gd name="T8" fmla="*/ 2147483646 w 190"/>
                <a:gd name="T9" fmla="*/ 2147483646 h 179"/>
                <a:gd name="T10" fmla="*/ 2147483646 w 190"/>
                <a:gd name="T11" fmla="*/ 0 h 179"/>
                <a:gd name="T12" fmla="*/ 0 w 190"/>
                <a:gd name="T13" fmla="*/ 0 h 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79">
                  <a:moveTo>
                    <a:pt x="0" y="0"/>
                  </a:move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2" y="179"/>
                    <a:pt x="93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89" y="179"/>
                    <a:pt x="184" y="128"/>
                    <a:pt x="184" y="128"/>
                  </a:cubicBezTo>
                  <a:cubicBezTo>
                    <a:pt x="190" y="0"/>
                    <a:pt x="190" y="0"/>
                    <a:pt x="1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Freeform 11"/>
            <p:cNvSpPr>
              <a:spLocks noEditPoints="1"/>
            </p:cNvSpPr>
            <p:nvPr/>
          </p:nvSpPr>
          <p:spPr bwMode="auto">
            <a:xfrm>
              <a:off x="9840915" y="857249"/>
              <a:ext cx="314325" cy="315912"/>
            </a:xfrm>
            <a:custGeom>
              <a:avLst/>
              <a:gdLst>
                <a:gd name="T0" fmla="*/ 2147483646 w 84"/>
                <a:gd name="T1" fmla="*/ 0 h 84"/>
                <a:gd name="T2" fmla="*/ 0 w 84"/>
                <a:gd name="T3" fmla="*/ 2147483646 h 84"/>
                <a:gd name="T4" fmla="*/ 2147483646 w 84"/>
                <a:gd name="T5" fmla="*/ 2147483646 h 84"/>
                <a:gd name="T6" fmla="*/ 2147483646 w 84"/>
                <a:gd name="T7" fmla="*/ 2147483646 h 84"/>
                <a:gd name="T8" fmla="*/ 2147483646 w 84"/>
                <a:gd name="T9" fmla="*/ 0 h 84"/>
                <a:gd name="T10" fmla="*/ 2147483646 w 84"/>
                <a:gd name="T11" fmla="*/ 2147483646 h 84"/>
                <a:gd name="T12" fmla="*/ 2147483646 w 84"/>
                <a:gd name="T13" fmla="*/ 2147483646 h 84"/>
                <a:gd name="T14" fmla="*/ 2147483646 w 84"/>
                <a:gd name="T15" fmla="*/ 2147483646 h 84"/>
                <a:gd name="T16" fmla="*/ 2147483646 w 84"/>
                <a:gd name="T17" fmla="*/ 2147483646 h 84"/>
                <a:gd name="T18" fmla="*/ 2147483646 w 84"/>
                <a:gd name="T19" fmla="*/ 2147483646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67"/>
                  </a:moveTo>
                  <a:cubicBezTo>
                    <a:pt x="28" y="67"/>
                    <a:pt x="17" y="56"/>
                    <a:pt x="17" y="42"/>
                  </a:cubicBezTo>
                  <a:cubicBezTo>
                    <a:pt x="17" y="29"/>
                    <a:pt x="28" y="18"/>
                    <a:pt x="42" y="18"/>
                  </a:cubicBezTo>
                  <a:cubicBezTo>
                    <a:pt x="56" y="18"/>
                    <a:pt x="67" y="29"/>
                    <a:pt x="67" y="42"/>
                  </a:cubicBezTo>
                  <a:cubicBezTo>
                    <a:pt x="67" y="56"/>
                    <a:pt x="56" y="67"/>
                    <a:pt x="42" y="67"/>
                  </a:cubicBez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033463" y="2281238"/>
            <a:ext cx="4851400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公布之日生效</a:t>
            </a:r>
            <a:endParaRPr lang="zh-CN" altLang="en-US" sz="3200" b="1" dirty="0"/>
          </a:p>
        </p:txBody>
      </p:sp>
      <p:sp>
        <p:nvSpPr>
          <p:cNvPr id="16" name="圆角矩形 15"/>
          <p:cNvSpPr/>
          <p:nvPr/>
        </p:nvSpPr>
        <p:spPr>
          <a:xfrm>
            <a:off x="1019175" y="3551238"/>
            <a:ext cx="4852988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公布后经过一段时间生效</a:t>
            </a:r>
            <a:endParaRPr lang="zh-CN" altLang="en-US" sz="3200" b="1" dirty="0"/>
          </a:p>
        </p:txBody>
      </p:sp>
      <p:sp>
        <p:nvSpPr>
          <p:cNvPr id="17" name="圆角矩形 16"/>
          <p:cNvSpPr/>
          <p:nvPr/>
        </p:nvSpPr>
        <p:spPr>
          <a:xfrm>
            <a:off x="971550" y="4816475"/>
            <a:ext cx="4851400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以到达期限为生效期</a:t>
            </a:r>
            <a:endParaRPr lang="zh-CN" altLang="en-US" sz="3200" b="1" dirty="0"/>
          </a:p>
        </p:txBody>
      </p:sp>
      <p:sp>
        <p:nvSpPr>
          <p:cNvPr id="20487" name="内容占位符 2"/>
          <p:cNvSpPr>
            <a:spLocks noGrp="1"/>
          </p:cNvSpPr>
          <p:nvPr>
            <p:ph idx="1"/>
          </p:nvPr>
        </p:nvSpPr>
        <p:spPr>
          <a:xfrm>
            <a:off x="774700" y="984250"/>
            <a:ext cx="5110163" cy="558800"/>
          </a:xfrm>
        </p:spPr>
        <p:txBody>
          <a:bodyPr/>
          <a:lstStyle/>
          <a:p>
            <a:r>
              <a:rPr lang="zh-CN" altLang="en-US" dirty="0" smtClean="0"/>
              <a:t>法的时间效力的生效情况：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204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第二节：法的效力</a:t>
            </a:r>
          </a:p>
        </p:txBody>
      </p:sp>
      <p:grpSp>
        <p:nvGrpSpPr>
          <p:cNvPr id="21507" name="组合 3"/>
          <p:cNvGrpSpPr>
            <a:grpSpLocks/>
          </p:cNvGrpSpPr>
          <p:nvPr/>
        </p:nvGrpSpPr>
        <p:grpSpPr bwMode="auto">
          <a:xfrm>
            <a:off x="6543675" y="2808288"/>
            <a:ext cx="1912938" cy="2695575"/>
            <a:chOff x="9217027" y="468312"/>
            <a:chExt cx="938213" cy="11175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9412456" y="468312"/>
              <a:ext cx="98104" cy="250768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9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8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9" y="28"/>
                  </a:cubicBezTo>
                  <a:cubicBezTo>
                    <a:pt x="18" y="27"/>
                    <a:pt x="18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9558833" y="468312"/>
              <a:ext cx="97325" cy="250768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704430" y="468312"/>
              <a:ext cx="98104" cy="250768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5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21516" name="Freeform 9"/>
            <p:cNvSpPr>
              <a:spLocks/>
            </p:cNvSpPr>
            <p:nvPr/>
          </p:nvSpPr>
          <p:spPr bwMode="auto">
            <a:xfrm>
              <a:off x="9217027" y="1503361"/>
              <a:ext cx="800100" cy="82550"/>
            </a:xfrm>
            <a:custGeom>
              <a:avLst/>
              <a:gdLst>
                <a:gd name="T0" fmla="*/ 0 w 213"/>
                <a:gd name="T1" fmla="*/ 0 h 22"/>
                <a:gd name="T2" fmla="*/ 2147483646 w 213"/>
                <a:gd name="T3" fmla="*/ 2147483646 h 22"/>
                <a:gd name="T4" fmla="*/ 2147483646 w 213"/>
                <a:gd name="T5" fmla="*/ 2147483646 h 22"/>
                <a:gd name="T6" fmla="*/ 2147483646 w 213"/>
                <a:gd name="T7" fmla="*/ 0 h 22"/>
                <a:gd name="T8" fmla="*/ 0 w 21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22">
                  <a:moveTo>
                    <a:pt x="0" y="0"/>
                  </a:moveTo>
                  <a:cubicBezTo>
                    <a:pt x="6" y="13"/>
                    <a:pt x="17" y="22"/>
                    <a:pt x="30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97" y="22"/>
                    <a:pt x="208" y="13"/>
                    <a:pt x="2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Freeform 10"/>
            <p:cNvSpPr>
              <a:spLocks/>
            </p:cNvSpPr>
            <p:nvPr/>
          </p:nvSpPr>
          <p:spPr bwMode="auto">
            <a:xfrm>
              <a:off x="9240840" y="771524"/>
              <a:ext cx="711200" cy="671511"/>
            </a:xfrm>
            <a:custGeom>
              <a:avLst/>
              <a:gdLst>
                <a:gd name="T0" fmla="*/ 0 w 190"/>
                <a:gd name="T1" fmla="*/ 0 h 179"/>
                <a:gd name="T2" fmla="*/ 2147483646 w 190"/>
                <a:gd name="T3" fmla="*/ 2147483646 h 179"/>
                <a:gd name="T4" fmla="*/ 2147483646 w 190"/>
                <a:gd name="T5" fmla="*/ 2147483646 h 179"/>
                <a:gd name="T6" fmla="*/ 2147483646 w 190"/>
                <a:gd name="T7" fmla="*/ 2147483646 h 179"/>
                <a:gd name="T8" fmla="*/ 2147483646 w 190"/>
                <a:gd name="T9" fmla="*/ 2147483646 h 179"/>
                <a:gd name="T10" fmla="*/ 2147483646 w 190"/>
                <a:gd name="T11" fmla="*/ 0 h 179"/>
                <a:gd name="T12" fmla="*/ 0 w 190"/>
                <a:gd name="T13" fmla="*/ 0 h 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79">
                  <a:moveTo>
                    <a:pt x="0" y="0"/>
                  </a:move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2" y="179"/>
                    <a:pt x="93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89" y="179"/>
                    <a:pt x="184" y="128"/>
                    <a:pt x="184" y="128"/>
                  </a:cubicBezTo>
                  <a:cubicBezTo>
                    <a:pt x="190" y="0"/>
                    <a:pt x="190" y="0"/>
                    <a:pt x="1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Freeform 11"/>
            <p:cNvSpPr>
              <a:spLocks noEditPoints="1"/>
            </p:cNvSpPr>
            <p:nvPr/>
          </p:nvSpPr>
          <p:spPr bwMode="auto">
            <a:xfrm>
              <a:off x="9840915" y="857249"/>
              <a:ext cx="314325" cy="315912"/>
            </a:xfrm>
            <a:custGeom>
              <a:avLst/>
              <a:gdLst>
                <a:gd name="T0" fmla="*/ 2147483646 w 84"/>
                <a:gd name="T1" fmla="*/ 0 h 84"/>
                <a:gd name="T2" fmla="*/ 0 w 84"/>
                <a:gd name="T3" fmla="*/ 2147483646 h 84"/>
                <a:gd name="T4" fmla="*/ 2147483646 w 84"/>
                <a:gd name="T5" fmla="*/ 2147483646 h 84"/>
                <a:gd name="T6" fmla="*/ 2147483646 w 84"/>
                <a:gd name="T7" fmla="*/ 2147483646 h 84"/>
                <a:gd name="T8" fmla="*/ 2147483646 w 84"/>
                <a:gd name="T9" fmla="*/ 0 h 84"/>
                <a:gd name="T10" fmla="*/ 2147483646 w 84"/>
                <a:gd name="T11" fmla="*/ 2147483646 h 84"/>
                <a:gd name="T12" fmla="*/ 2147483646 w 84"/>
                <a:gd name="T13" fmla="*/ 2147483646 h 84"/>
                <a:gd name="T14" fmla="*/ 2147483646 w 84"/>
                <a:gd name="T15" fmla="*/ 2147483646 h 84"/>
                <a:gd name="T16" fmla="*/ 2147483646 w 84"/>
                <a:gd name="T17" fmla="*/ 2147483646 h 84"/>
                <a:gd name="T18" fmla="*/ 2147483646 w 84"/>
                <a:gd name="T19" fmla="*/ 2147483646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67"/>
                  </a:moveTo>
                  <a:cubicBezTo>
                    <a:pt x="28" y="67"/>
                    <a:pt x="17" y="56"/>
                    <a:pt x="17" y="42"/>
                  </a:cubicBezTo>
                  <a:cubicBezTo>
                    <a:pt x="17" y="29"/>
                    <a:pt x="28" y="18"/>
                    <a:pt x="42" y="18"/>
                  </a:cubicBezTo>
                  <a:cubicBezTo>
                    <a:pt x="56" y="18"/>
                    <a:pt x="67" y="29"/>
                    <a:pt x="67" y="42"/>
                  </a:cubicBezTo>
                  <a:cubicBezTo>
                    <a:pt x="67" y="56"/>
                    <a:pt x="56" y="67"/>
                    <a:pt x="42" y="67"/>
                  </a:cubicBez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019175" y="2120900"/>
            <a:ext cx="5159375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新法取代旧法</a:t>
            </a:r>
            <a:endParaRPr lang="zh-CN" altLang="en-US" sz="3200" b="1" dirty="0"/>
          </a:p>
        </p:txBody>
      </p:sp>
      <p:sp>
        <p:nvSpPr>
          <p:cNvPr id="16" name="圆角矩形 15"/>
          <p:cNvSpPr/>
          <p:nvPr/>
        </p:nvSpPr>
        <p:spPr>
          <a:xfrm>
            <a:off x="1019175" y="3068638"/>
            <a:ext cx="5159375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旧法完成历史任务自然失效</a:t>
            </a:r>
            <a:endParaRPr lang="zh-CN" altLang="en-US" sz="3200" b="1" dirty="0"/>
          </a:p>
        </p:txBody>
      </p:sp>
      <p:sp>
        <p:nvSpPr>
          <p:cNvPr id="17" name="圆角矩形 16"/>
          <p:cNvSpPr/>
          <p:nvPr/>
        </p:nvSpPr>
        <p:spPr>
          <a:xfrm>
            <a:off x="1019175" y="4005263"/>
            <a:ext cx="5159375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明确废止</a:t>
            </a:r>
            <a:endParaRPr lang="zh-CN" altLang="en-US" sz="3200" b="1" dirty="0"/>
          </a:p>
        </p:txBody>
      </p:sp>
      <p:sp>
        <p:nvSpPr>
          <p:cNvPr id="21511" name="内容占位符 2"/>
          <p:cNvSpPr>
            <a:spLocks noGrp="1"/>
          </p:cNvSpPr>
          <p:nvPr>
            <p:ph idx="1"/>
          </p:nvPr>
        </p:nvSpPr>
        <p:spPr>
          <a:xfrm>
            <a:off x="774700" y="984250"/>
            <a:ext cx="5110163" cy="558800"/>
          </a:xfrm>
        </p:spPr>
        <p:txBody>
          <a:bodyPr/>
          <a:lstStyle/>
          <a:p>
            <a:r>
              <a:rPr lang="zh-CN" altLang="en-US" dirty="0" smtClean="0"/>
              <a:t>法的时间效力的失效情况：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019175" y="4941888"/>
            <a:ext cx="5159375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法本身规定了终止期</a:t>
            </a:r>
            <a:endParaRPr lang="zh-CN" altLang="en-US" sz="32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21511" grpId="0" build="p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/>
          <p:cNvGrpSpPr>
            <a:grpSpLocks/>
          </p:cNvGrpSpPr>
          <p:nvPr/>
        </p:nvGrpSpPr>
        <p:grpSpPr bwMode="auto">
          <a:xfrm>
            <a:off x="901700" y="2511425"/>
            <a:ext cx="7121525" cy="2357438"/>
            <a:chOff x="901700" y="2511044"/>
            <a:chExt cx="7121838" cy="3181417"/>
          </a:xfrm>
        </p:grpSpPr>
        <p:sp>
          <p:nvSpPr>
            <p:cNvPr id="22533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34" name="矩形 8"/>
            <p:cNvSpPr>
              <a:spLocks noChangeArrowheads="1"/>
            </p:cNvSpPr>
            <p:nvPr/>
          </p:nvSpPr>
          <p:spPr bwMode="auto">
            <a:xfrm>
              <a:off x="1311275" y="2782888"/>
              <a:ext cx="643731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指新法颁布后对它生效前所发生的事件和行为可加以适用的效力。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31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第二节：法的效力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5908675" cy="55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法的溯及力：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第二节：法的效力</a:t>
            </a:r>
          </a:p>
        </p:txBody>
      </p:sp>
      <p:grpSp>
        <p:nvGrpSpPr>
          <p:cNvPr id="23555" name="组合 3"/>
          <p:cNvGrpSpPr>
            <a:grpSpLocks/>
          </p:cNvGrpSpPr>
          <p:nvPr/>
        </p:nvGrpSpPr>
        <p:grpSpPr bwMode="auto">
          <a:xfrm>
            <a:off x="6040438" y="2624138"/>
            <a:ext cx="2416175" cy="2879725"/>
            <a:chOff x="9217027" y="468312"/>
            <a:chExt cx="938213" cy="11175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9412436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9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8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9" y="28"/>
                  </a:cubicBezTo>
                  <a:cubicBezTo>
                    <a:pt x="18" y="27"/>
                    <a:pt x="18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9558532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704626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5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23564" name="Freeform 9"/>
            <p:cNvSpPr>
              <a:spLocks/>
            </p:cNvSpPr>
            <p:nvPr/>
          </p:nvSpPr>
          <p:spPr bwMode="auto">
            <a:xfrm>
              <a:off x="9217027" y="1503361"/>
              <a:ext cx="800100" cy="82550"/>
            </a:xfrm>
            <a:custGeom>
              <a:avLst/>
              <a:gdLst>
                <a:gd name="T0" fmla="*/ 0 w 213"/>
                <a:gd name="T1" fmla="*/ 0 h 22"/>
                <a:gd name="T2" fmla="*/ 2147483646 w 213"/>
                <a:gd name="T3" fmla="*/ 2147483646 h 22"/>
                <a:gd name="T4" fmla="*/ 2147483646 w 213"/>
                <a:gd name="T5" fmla="*/ 2147483646 h 22"/>
                <a:gd name="T6" fmla="*/ 2147483646 w 213"/>
                <a:gd name="T7" fmla="*/ 0 h 22"/>
                <a:gd name="T8" fmla="*/ 0 w 21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22">
                  <a:moveTo>
                    <a:pt x="0" y="0"/>
                  </a:moveTo>
                  <a:cubicBezTo>
                    <a:pt x="6" y="13"/>
                    <a:pt x="17" y="22"/>
                    <a:pt x="30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97" y="22"/>
                    <a:pt x="208" y="13"/>
                    <a:pt x="2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Freeform 10"/>
            <p:cNvSpPr>
              <a:spLocks/>
            </p:cNvSpPr>
            <p:nvPr/>
          </p:nvSpPr>
          <p:spPr bwMode="auto">
            <a:xfrm>
              <a:off x="9240840" y="771524"/>
              <a:ext cx="711200" cy="671511"/>
            </a:xfrm>
            <a:custGeom>
              <a:avLst/>
              <a:gdLst>
                <a:gd name="T0" fmla="*/ 0 w 190"/>
                <a:gd name="T1" fmla="*/ 0 h 179"/>
                <a:gd name="T2" fmla="*/ 2147483646 w 190"/>
                <a:gd name="T3" fmla="*/ 2147483646 h 179"/>
                <a:gd name="T4" fmla="*/ 2147483646 w 190"/>
                <a:gd name="T5" fmla="*/ 2147483646 h 179"/>
                <a:gd name="T6" fmla="*/ 2147483646 w 190"/>
                <a:gd name="T7" fmla="*/ 2147483646 h 179"/>
                <a:gd name="T8" fmla="*/ 2147483646 w 190"/>
                <a:gd name="T9" fmla="*/ 2147483646 h 179"/>
                <a:gd name="T10" fmla="*/ 2147483646 w 190"/>
                <a:gd name="T11" fmla="*/ 0 h 179"/>
                <a:gd name="T12" fmla="*/ 0 w 190"/>
                <a:gd name="T13" fmla="*/ 0 h 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79">
                  <a:moveTo>
                    <a:pt x="0" y="0"/>
                  </a:move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2" y="179"/>
                    <a:pt x="93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89" y="179"/>
                    <a:pt x="184" y="128"/>
                    <a:pt x="184" y="128"/>
                  </a:cubicBezTo>
                  <a:cubicBezTo>
                    <a:pt x="190" y="0"/>
                    <a:pt x="190" y="0"/>
                    <a:pt x="1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Freeform 11"/>
            <p:cNvSpPr>
              <a:spLocks noEditPoints="1"/>
            </p:cNvSpPr>
            <p:nvPr/>
          </p:nvSpPr>
          <p:spPr bwMode="auto">
            <a:xfrm>
              <a:off x="9840915" y="857249"/>
              <a:ext cx="314325" cy="315912"/>
            </a:xfrm>
            <a:custGeom>
              <a:avLst/>
              <a:gdLst>
                <a:gd name="T0" fmla="*/ 2147483646 w 84"/>
                <a:gd name="T1" fmla="*/ 0 h 84"/>
                <a:gd name="T2" fmla="*/ 0 w 84"/>
                <a:gd name="T3" fmla="*/ 2147483646 h 84"/>
                <a:gd name="T4" fmla="*/ 2147483646 w 84"/>
                <a:gd name="T5" fmla="*/ 2147483646 h 84"/>
                <a:gd name="T6" fmla="*/ 2147483646 w 84"/>
                <a:gd name="T7" fmla="*/ 2147483646 h 84"/>
                <a:gd name="T8" fmla="*/ 2147483646 w 84"/>
                <a:gd name="T9" fmla="*/ 0 h 84"/>
                <a:gd name="T10" fmla="*/ 2147483646 w 84"/>
                <a:gd name="T11" fmla="*/ 2147483646 h 84"/>
                <a:gd name="T12" fmla="*/ 2147483646 w 84"/>
                <a:gd name="T13" fmla="*/ 2147483646 h 84"/>
                <a:gd name="T14" fmla="*/ 2147483646 w 84"/>
                <a:gd name="T15" fmla="*/ 2147483646 h 84"/>
                <a:gd name="T16" fmla="*/ 2147483646 w 84"/>
                <a:gd name="T17" fmla="*/ 2147483646 h 84"/>
                <a:gd name="T18" fmla="*/ 2147483646 w 84"/>
                <a:gd name="T19" fmla="*/ 2147483646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67"/>
                  </a:moveTo>
                  <a:cubicBezTo>
                    <a:pt x="28" y="67"/>
                    <a:pt x="17" y="56"/>
                    <a:pt x="17" y="42"/>
                  </a:cubicBezTo>
                  <a:cubicBezTo>
                    <a:pt x="17" y="29"/>
                    <a:pt x="28" y="18"/>
                    <a:pt x="42" y="18"/>
                  </a:cubicBezTo>
                  <a:cubicBezTo>
                    <a:pt x="56" y="18"/>
                    <a:pt x="67" y="29"/>
                    <a:pt x="67" y="42"/>
                  </a:cubicBezTo>
                  <a:cubicBezTo>
                    <a:pt x="67" y="56"/>
                    <a:pt x="56" y="67"/>
                    <a:pt x="42" y="67"/>
                  </a:cubicBez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033463" y="2281238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从旧原则</a:t>
            </a:r>
            <a:endParaRPr lang="zh-CN" altLang="en-US" sz="3200" b="1" dirty="0"/>
          </a:p>
        </p:txBody>
      </p:sp>
      <p:sp>
        <p:nvSpPr>
          <p:cNvPr id="16" name="圆角矩形 15"/>
          <p:cNvSpPr/>
          <p:nvPr/>
        </p:nvSpPr>
        <p:spPr>
          <a:xfrm>
            <a:off x="1033463" y="3281363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从新原则</a:t>
            </a:r>
            <a:endParaRPr lang="zh-CN" altLang="en-US" sz="3200" b="1" dirty="0"/>
          </a:p>
        </p:txBody>
      </p:sp>
      <p:sp>
        <p:nvSpPr>
          <p:cNvPr id="17" name="圆角矩形 16"/>
          <p:cNvSpPr/>
          <p:nvPr/>
        </p:nvSpPr>
        <p:spPr>
          <a:xfrm>
            <a:off x="1033463" y="4295775"/>
            <a:ext cx="4046537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从轻原则</a:t>
            </a:r>
            <a:endParaRPr lang="zh-CN" altLang="en-US" sz="3200" b="1" dirty="0"/>
          </a:p>
        </p:txBody>
      </p:sp>
      <p:sp>
        <p:nvSpPr>
          <p:cNvPr id="18" name="圆角矩形 17"/>
          <p:cNvSpPr/>
          <p:nvPr/>
        </p:nvSpPr>
        <p:spPr>
          <a:xfrm>
            <a:off x="1033463" y="5324475"/>
            <a:ext cx="4046537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/>
              <a:t>从新兼从轻原则</a:t>
            </a:r>
            <a:endParaRPr lang="zh-CN" altLang="en-US" sz="3200" b="1" dirty="0"/>
          </a:p>
        </p:txBody>
      </p:sp>
      <p:sp>
        <p:nvSpPr>
          <p:cNvPr id="23560" name="内容占位符 2"/>
          <p:cNvSpPr>
            <a:spLocks noGrp="1"/>
          </p:cNvSpPr>
          <p:nvPr>
            <p:ph idx="1"/>
          </p:nvPr>
        </p:nvSpPr>
        <p:spPr>
          <a:xfrm>
            <a:off x="774700" y="984250"/>
            <a:ext cx="8229600" cy="558800"/>
          </a:xfrm>
        </p:spPr>
        <p:txBody>
          <a:bodyPr/>
          <a:lstStyle/>
          <a:p>
            <a:r>
              <a:rPr lang="zh-CN" altLang="en-US" smtClean="0"/>
              <a:t>法的溯及力的原则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2356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法的形式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第一节：法的形式</a:t>
            </a:r>
          </a:p>
        </p:txBody>
      </p:sp>
      <p:sp>
        <p:nvSpPr>
          <p:cNvPr id="8195" name="TextBox 15"/>
          <p:cNvSpPr>
            <a:spLocks noChangeArrowheads="1"/>
          </p:cNvSpPr>
          <p:nvPr/>
        </p:nvSpPr>
        <p:spPr bwMode="auto">
          <a:xfrm>
            <a:off x="901700" y="1928813"/>
            <a:ext cx="51212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指法的外部表现形态，指法由何种国家机关制定或认可，具有何种表现形式或效力等级。法的形式也称为法的渊源。</a:t>
            </a:r>
            <a:endParaRPr lang="en-US" altLang="zh-CN" sz="3200" b="1" dirty="0">
              <a:solidFill>
                <a:srgbClr val="007DD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3503613"/>
            <a:ext cx="27559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内容占位符 2"/>
          <p:cNvSpPr>
            <a:spLocks noGrp="1"/>
          </p:cNvSpPr>
          <p:nvPr>
            <p:ph idx="1"/>
          </p:nvPr>
        </p:nvSpPr>
        <p:spPr>
          <a:xfrm>
            <a:off x="774700" y="984250"/>
            <a:ext cx="8229600" cy="558800"/>
          </a:xfrm>
        </p:spPr>
        <p:txBody>
          <a:bodyPr/>
          <a:lstStyle/>
          <a:p>
            <a:r>
              <a:rPr lang="zh-CN" altLang="en-US" dirty="0" smtClean="0"/>
              <a:t>概念：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第一节：法的形式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774700" y="984250"/>
            <a:ext cx="8229600" cy="558800"/>
          </a:xfrm>
        </p:spPr>
        <p:txBody>
          <a:bodyPr/>
          <a:lstStyle/>
          <a:p>
            <a:r>
              <a:rPr lang="zh-CN" altLang="en-US" dirty="0" smtClean="0"/>
              <a:t>法的形式重要性：</a:t>
            </a:r>
          </a:p>
        </p:txBody>
      </p:sp>
      <p:grpSp>
        <p:nvGrpSpPr>
          <p:cNvPr id="9220" name="组合 27"/>
          <p:cNvGrpSpPr>
            <a:grpSpLocks/>
          </p:cNvGrpSpPr>
          <p:nvPr/>
        </p:nvGrpSpPr>
        <p:grpSpPr bwMode="auto">
          <a:xfrm>
            <a:off x="730250" y="4157663"/>
            <a:ext cx="7486650" cy="715962"/>
            <a:chOff x="1260709" y="1965572"/>
            <a:chExt cx="6073257" cy="545910"/>
          </a:xfrm>
        </p:grpSpPr>
        <p:sp>
          <p:nvSpPr>
            <p:cNvPr id="30" name="矩形 29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不同法的形式或表现法的不同效力等级</a:t>
              </a:r>
            </a:p>
          </p:txBody>
        </p:sp>
      </p:grpSp>
      <p:grpSp>
        <p:nvGrpSpPr>
          <p:cNvPr id="9221" name="组合 30"/>
          <p:cNvGrpSpPr>
            <a:grpSpLocks/>
          </p:cNvGrpSpPr>
          <p:nvPr/>
        </p:nvGrpSpPr>
        <p:grpSpPr bwMode="auto">
          <a:xfrm>
            <a:off x="730250" y="2989263"/>
            <a:ext cx="7486650" cy="715962"/>
            <a:chOff x="1260709" y="1965572"/>
            <a:chExt cx="6073257" cy="545910"/>
          </a:xfrm>
        </p:grpSpPr>
        <p:sp>
          <p:nvSpPr>
            <p:cNvPr id="33" name="矩形 32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不同法的形式由不同国家机关或主体产生</a:t>
              </a:r>
            </a:p>
          </p:txBody>
        </p:sp>
      </p:grpSp>
      <p:grpSp>
        <p:nvGrpSpPr>
          <p:cNvPr id="9222" name="组合 33"/>
          <p:cNvGrpSpPr>
            <a:grpSpLocks/>
          </p:cNvGrpSpPr>
          <p:nvPr/>
        </p:nvGrpSpPr>
        <p:grpSpPr bwMode="auto">
          <a:xfrm>
            <a:off x="730250" y="1833563"/>
            <a:ext cx="7486650" cy="715962"/>
            <a:chOff x="1260709" y="1965572"/>
            <a:chExt cx="6073257" cy="545910"/>
          </a:xfrm>
        </p:grpSpPr>
        <p:sp>
          <p:nvSpPr>
            <p:cNvPr id="36" name="矩形 35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区分法律规范同其他社会规范的一个重要标志</a:t>
              </a:r>
            </a:p>
          </p:txBody>
        </p:sp>
      </p:grpSp>
      <p:grpSp>
        <p:nvGrpSpPr>
          <p:cNvPr id="9223" name="组合 27"/>
          <p:cNvGrpSpPr>
            <a:grpSpLocks/>
          </p:cNvGrpSpPr>
          <p:nvPr/>
        </p:nvGrpSpPr>
        <p:grpSpPr bwMode="auto">
          <a:xfrm>
            <a:off x="730250" y="5211763"/>
            <a:ext cx="7486650" cy="715962"/>
            <a:chOff x="1260709" y="1965572"/>
            <a:chExt cx="6073257" cy="545910"/>
          </a:xfrm>
        </p:grpSpPr>
        <p:sp>
          <p:nvSpPr>
            <p:cNvPr id="39" name="矩形 3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不同法的形式适合于不同的社会关系，不同法的形式也有不同的技术特点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第一节：法的形式</a:t>
            </a:r>
          </a:p>
        </p:txBody>
      </p:sp>
      <p:sp>
        <p:nvSpPr>
          <p:cNvPr id="4" name="椭圆 3"/>
          <p:cNvSpPr/>
          <p:nvPr/>
        </p:nvSpPr>
        <p:spPr>
          <a:xfrm>
            <a:off x="3498850" y="2224088"/>
            <a:ext cx="2266950" cy="2268537"/>
          </a:xfrm>
          <a:prstGeom prst="ellipse">
            <a:avLst/>
          </a:prstGeom>
          <a:solidFill>
            <a:srgbClr val="008DC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宪法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75263" y="3744913"/>
            <a:ext cx="1944687" cy="1944687"/>
          </a:xfrm>
          <a:prstGeom prst="ellipse">
            <a:avLst/>
          </a:prstGeom>
          <a:solidFill>
            <a:srgbClr val="008DC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</a:t>
            </a:r>
            <a:endParaRPr lang="en-US" altLang="zh-CN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3657600" y="4478338"/>
            <a:ext cx="1692275" cy="1692275"/>
          </a:xfrm>
          <a:prstGeom prst="ellipse">
            <a:avLst/>
          </a:prstGeom>
          <a:solidFill>
            <a:srgbClr val="008DC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行政法规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09775" y="3568700"/>
            <a:ext cx="1846263" cy="1847850"/>
          </a:xfrm>
          <a:prstGeom prst="ellipse">
            <a:avLst/>
          </a:prstGeom>
          <a:solidFill>
            <a:srgbClr val="008DC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4800" b="1" dirty="0">
                <a:latin typeface="+mj-ea"/>
                <a:ea typeface="+mj-ea"/>
              </a:rPr>
              <a:t>地方法规</a:t>
            </a:r>
            <a:endParaRPr lang="zh-CN" altLang="en-US" sz="4800" b="1" dirty="0">
              <a:latin typeface="+mj-ea"/>
              <a:ea typeface="+mj-ea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5765800" y="2447925"/>
            <a:ext cx="1284288" cy="1282700"/>
          </a:xfrm>
          <a:prstGeom prst="ellipse">
            <a:avLst/>
          </a:prstGeom>
          <a:solidFill>
            <a:srgbClr val="008DC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行政章程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893763" y="4271963"/>
            <a:ext cx="1152525" cy="1150937"/>
          </a:xfrm>
          <a:prstGeom prst="ellipse">
            <a:avLst/>
          </a:prstGeom>
          <a:solidFill>
            <a:srgbClr val="008DC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法规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6834188" y="3281363"/>
            <a:ext cx="900112" cy="900112"/>
          </a:xfrm>
          <a:prstGeom prst="ellipse">
            <a:avLst/>
          </a:prstGeom>
          <a:solidFill>
            <a:srgbClr val="008DC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国际条约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817563" y="1338263"/>
            <a:ext cx="577373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2860A4"/>
              </a:buClr>
              <a:buSzPct val="110000"/>
              <a:buFont typeface="Wingdings" pitchFamily="2" charset="2"/>
              <a:buChar char="Ü"/>
              <a:defRPr/>
            </a:pPr>
            <a:r>
              <a:rPr lang="zh-CN" altLang="en-US" sz="2600" dirty="0">
                <a:latin typeface="+mn-lt"/>
                <a:ea typeface="+mn-ea"/>
              </a:rPr>
              <a:t>当代法的形式：</a:t>
            </a:r>
            <a:endParaRPr lang="zh-CN" altLang="en-US" sz="260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第一节：法的形式</a:t>
            </a:r>
          </a:p>
        </p:txBody>
      </p:sp>
      <p:sp>
        <p:nvSpPr>
          <p:cNvPr id="5" name="矩形 4"/>
          <p:cNvSpPr/>
          <p:nvPr/>
        </p:nvSpPr>
        <p:spPr>
          <a:xfrm>
            <a:off x="901700" y="2154238"/>
            <a:ext cx="6840538" cy="647700"/>
          </a:xfrm>
          <a:prstGeom prst="rect">
            <a:avLst/>
          </a:prstGeom>
          <a:solidFill>
            <a:srgbClr val="008DCA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en-US" altLang="zh-CN" dirty="0">
                <a:solidFill>
                  <a:schemeClr val="bg1"/>
                </a:solidFill>
              </a:rPr>
              <a:t>  1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规范性法律文件的规范化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339850" y="3135313"/>
            <a:ext cx="62515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2400"/>
              <a:t>以</a:t>
            </a:r>
            <a:r>
              <a:rPr lang="en-US" altLang="zh-CN" sz="2400"/>
              <a:t>“</a:t>
            </a:r>
            <a:r>
              <a:rPr lang="zh-CN" altLang="en-US" sz="2400"/>
              <a:t>一般法</a:t>
            </a:r>
            <a:r>
              <a:rPr lang="en-US" altLang="zh-CN" sz="2400"/>
              <a:t>”</a:t>
            </a:r>
            <a:r>
              <a:rPr lang="zh-CN" altLang="en-US" sz="2400"/>
              <a:t>即整体法律现象为研究对象，它包括古今中外一切法。</a:t>
            </a:r>
            <a:endParaRPr lang="zh-CN" altLang="en-US" sz="2400">
              <a:latin typeface="黑体" panose="02010609060101010101" pitchFamily="49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817563" y="1338263"/>
            <a:ext cx="577373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2860A4"/>
              </a:buClr>
              <a:buSzPct val="110000"/>
              <a:buFont typeface="Wingdings" pitchFamily="2" charset="2"/>
              <a:buChar char="Ü"/>
              <a:defRPr/>
            </a:pPr>
            <a:r>
              <a:rPr lang="zh-CN" altLang="en-US" sz="2600" dirty="0">
                <a:latin typeface="+mn-lt"/>
                <a:ea typeface="+mn-ea"/>
              </a:rPr>
              <a:t>规范性</a:t>
            </a:r>
            <a:r>
              <a:rPr lang="zh-CN" altLang="en-US" sz="2600" dirty="0">
                <a:latin typeface="+mn-lt"/>
                <a:ea typeface="+mn-ea"/>
              </a:rPr>
              <a:t>法律文件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第一节：法的形式</a:t>
            </a:r>
          </a:p>
        </p:txBody>
      </p:sp>
      <p:grpSp>
        <p:nvGrpSpPr>
          <p:cNvPr id="12291" name="组合 8"/>
          <p:cNvGrpSpPr>
            <a:grpSpLocks/>
          </p:cNvGrpSpPr>
          <p:nvPr/>
        </p:nvGrpSpPr>
        <p:grpSpPr bwMode="auto">
          <a:xfrm>
            <a:off x="1190625" y="2189163"/>
            <a:ext cx="6019800" cy="638175"/>
            <a:chOff x="2971800" y="2011679"/>
            <a:chExt cx="6019800" cy="487681"/>
          </a:xfrm>
        </p:grpSpPr>
        <p:sp>
          <p:nvSpPr>
            <p:cNvPr id="10" name="矩形 9"/>
            <p:cNvSpPr/>
            <p:nvPr/>
          </p:nvSpPr>
          <p:spPr>
            <a:xfrm>
              <a:off x="3581400" y="2011679"/>
              <a:ext cx="5410200" cy="487681"/>
            </a:xfrm>
            <a:prstGeom prst="rect">
              <a:avLst/>
            </a:prstGeom>
            <a:solidFill>
              <a:srgbClr val="008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不同的规范性法律文件只能由相应的特定的国家机关制定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971800" y="2011679"/>
              <a:ext cx="609600" cy="4876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等腰三角形 11"/>
            <p:cNvSpPr>
              <a:spLocks noChangeAspect="1"/>
            </p:cNvSpPr>
            <p:nvPr/>
          </p:nvSpPr>
          <p:spPr>
            <a:xfrm rot="5400000">
              <a:off x="3570854" y="2189638"/>
              <a:ext cx="152855" cy="13176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 dirty="0"/>
            </a:p>
          </p:txBody>
        </p:sp>
      </p:grpSp>
      <p:grpSp>
        <p:nvGrpSpPr>
          <p:cNvPr id="12292" name="组合 12"/>
          <p:cNvGrpSpPr>
            <a:grpSpLocks/>
          </p:cNvGrpSpPr>
          <p:nvPr/>
        </p:nvGrpSpPr>
        <p:grpSpPr bwMode="auto">
          <a:xfrm>
            <a:off x="1190625" y="2995613"/>
            <a:ext cx="6019800" cy="587375"/>
            <a:chOff x="2971800" y="2011680"/>
            <a:chExt cx="6019800" cy="487680"/>
          </a:xfrm>
        </p:grpSpPr>
        <p:sp>
          <p:nvSpPr>
            <p:cNvPr id="14" name="矩形 13"/>
            <p:cNvSpPr/>
            <p:nvPr/>
          </p:nvSpPr>
          <p:spPr>
            <a:xfrm>
              <a:off x="3581400" y="2011680"/>
              <a:ext cx="5410200" cy="487680"/>
            </a:xfrm>
            <a:prstGeom prst="rect">
              <a:avLst/>
            </a:prstGeom>
            <a:solidFill>
              <a:srgbClr val="008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其法的效力和地位以及它们的相互关系应有明确规定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1800" y="2011680"/>
              <a:ext cx="609600" cy="4876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等腰三角形 15"/>
            <p:cNvSpPr>
              <a:spLocks noChangeAspect="1"/>
            </p:cNvSpPr>
            <p:nvPr/>
          </p:nvSpPr>
          <p:spPr>
            <a:xfrm rot="5400000">
              <a:off x="3570835" y="2189638"/>
              <a:ext cx="152894" cy="13176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 dirty="0"/>
            </a:p>
          </p:txBody>
        </p:sp>
      </p:grpSp>
      <p:grpSp>
        <p:nvGrpSpPr>
          <p:cNvPr id="12293" name="组合 16"/>
          <p:cNvGrpSpPr>
            <a:grpSpLocks/>
          </p:cNvGrpSpPr>
          <p:nvPr/>
        </p:nvGrpSpPr>
        <p:grpSpPr bwMode="auto">
          <a:xfrm>
            <a:off x="1190625" y="3802063"/>
            <a:ext cx="6019800" cy="638175"/>
            <a:chOff x="2971800" y="2011680"/>
            <a:chExt cx="6019800" cy="487680"/>
          </a:xfrm>
        </p:grpSpPr>
        <p:sp>
          <p:nvSpPr>
            <p:cNvPr id="18" name="矩形 17"/>
            <p:cNvSpPr/>
            <p:nvPr/>
          </p:nvSpPr>
          <p:spPr>
            <a:xfrm>
              <a:off x="3581400" y="2011680"/>
              <a:ext cx="5410200" cy="487680"/>
            </a:xfrm>
            <a:prstGeom prst="rect">
              <a:avLst/>
            </a:prstGeom>
            <a:solidFill>
              <a:srgbClr val="008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应用专有名称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1800" y="2011680"/>
              <a:ext cx="609600" cy="4876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等腰三角形 19"/>
            <p:cNvSpPr>
              <a:spLocks noChangeAspect="1"/>
            </p:cNvSpPr>
            <p:nvPr/>
          </p:nvSpPr>
          <p:spPr>
            <a:xfrm rot="5400000">
              <a:off x="3570854" y="2189639"/>
              <a:ext cx="152855" cy="13176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 dirty="0"/>
            </a:p>
          </p:txBody>
        </p:sp>
      </p:grpSp>
      <p:grpSp>
        <p:nvGrpSpPr>
          <p:cNvPr id="12294" name="组合 20"/>
          <p:cNvGrpSpPr>
            <a:grpSpLocks/>
          </p:cNvGrpSpPr>
          <p:nvPr/>
        </p:nvGrpSpPr>
        <p:grpSpPr bwMode="auto">
          <a:xfrm>
            <a:off x="1190625" y="4608513"/>
            <a:ext cx="6019800" cy="608012"/>
            <a:chOff x="2971800" y="2011680"/>
            <a:chExt cx="6019800" cy="487680"/>
          </a:xfrm>
        </p:grpSpPr>
        <p:sp>
          <p:nvSpPr>
            <p:cNvPr id="22" name="矩形 21"/>
            <p:cNvSpPr/>
            <p:nvPr/>
          </p:nvSpPr>
          <p:spPr>
            <a:xfrm>
              <a:off x="3581400" y="2011680"/>
              <a:ext cx="5410200" cy="487680"/>
            </a:xfrm>
            <a:prstGeom prst="rect">
              <a:avLst/>
            </a:prstGeom>
            <a:solidFill>
              <a:srgbClr val="008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应有统一的表达方式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71800" y="2011680"/>
              <a:ext cx="609600" cy="4876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等腰三角形 23"/>
            <p:cNvSpPr>
              <a:spLocks noChangeAspect="1"/>
            </p:cNvSpPr>
            <p:nvPr/>
          </p:nvSpPr>
          <p:spPr>
            <a:xfrm rot="5400000">
              <a:off x="3571520" y="2189638"/>
              <a:ext cx="151524" cy="13176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 dirty="0"/>
            </a:p>
          </p:txBody>
        </p:sp>
      </p:grpSp>
      <p:sp>
        <p:nvSpPr>
          <p:cNvPr id="25" name="文本框 1"/>
          <p:cNvSpPr txBox="1"/>
          <p:nvPr/>
        </p:nvSpPr>
        <p:spPr>
          <a:xfrm>
            <a:off x="817563" y="1338263"/>
            <a:ext cx="626586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2860A4"/>
              </a:buClr>
              <a:buSzPct val="110000"/>
              <a:buFont typeface="Wingdings" pitchFamily="2" charset="2"/>
              <a:buChar char="Ü"/>
              <a:defRPr/>
            </a:pPr>
            <a:r>
              <a:rPr lang="zh-CN" altLang="en-US" sz="2600" dirty="0">
                <a:latin typeface="+mn-lt"/>
                <a:ea typeface="+mn-ea"/>
              </a:rPr>
              <a:t>规范性</a:t>
            </a:r>
            <a:r>
              <a:rPr lang="zh-CN" altLang="en-US" sz="2600" dirty="0">
                <a:latin typeface="+mn-lt"/>
                <a:ea typeface="+mn-ea"/>
              </a:rPr>
              <a:t>法律</a:t>
            </a:r>
            <a:r>
              <a:rPr lang="zh-CN" altLang="en-US" sz="2600" dirty="0">
                <a:latin typeface="+mn-lt"/>
                <a:ea typeface="+mn-ea"/>
              </a:rPr>
              <a:t>文件的规范化基本要求：</a:t>
            </a:r>
            <a:endParaRPr lang="zh-CN" altLang="en-US" sz="260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第一节：法的形式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06538" y="2973388"/>
            <a:ext cx="6249987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dirty="0"/>
              <a:t>指对已制定的有关规范性法律文件加以系统整理和归纳加工，使其完善化、科学化的活动。</a:t>
            </a:r>
            <a:endParaRPr lang="zh-CN" altLang="en-US" sz="2400" dirty="0">
              <a:latin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8388" y="2325688"/>
            <a:ext cx="6840537" cy="647700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en-US" altLang="zh-CN" dirty="0">
                <a:solidFill>
                  <a:schemeClr val="bg1"/>
                </a:solidFill>
              </a:rPr>
              <a:t>  2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规范性法律文件的系统化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817563" y="1338263"/>
            <a:ext cx="577373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2860A4"/>
              </a:buClr>
              <a:buSzPct val="110000"/>
              <a:buFont typeface="Wingdings" pitchFamily="2" charset="2"/>
              <a:buChar char="Ü"/>
              <a:defRPr/>
            </a:pPr>
            <a:r>
              <a:rPr lang="zh-CN" altLang="en-US" sz="2600" dirty="0">
                <a:latin typeface="+mn-lt"/>
                <a:ea typeface="+mn-ea"/>
              </a:rPr>
              <a:t>规范性</a:t>
            </a:r>
            <a:r>
              <a:rPr lang="zh-CN" altLang="en-US" sz="2600" dirty="0">
                <a:latin typeface="+mn-lt"/>
                <a:ea typeface="+mn-ea"/>
              </a:rPr>
              <a:t>法律文件</a:t>
            </a:r>
          </a:p>
        </p:txBody>
      </p: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1506538" y="4395788"/>
            <a:ext cx="45720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三种方法：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法的清理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法的汇编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法的编纂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33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法的效力</a:t>
            </a:r>
          </a:p>
        </p:txBody>
      </p:sp>
      <p:sp>
        <p:nvSpPr>
          <p:cNvPr id="14339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2749</TotalTime>
  <Words>598</Words>
  <Application>Microsoft Office PowerPoint</Application>
  <PresentationFormat>全屏显示(4:3)</PresentationFormat>
  <Paragraphs>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微软雅黑 Light</vt:lpstr>
      <vt:lpstr>Arial Unicode MS</vt:lpstr>
      <vt:lpstr>Office 主题</vt:lpstr>
      <vt:lpstr>法理学</vt:lpstr>
      <vt:lpstr>第一节 法的形式</vt:lpstr>
      <vt:lpstr>第一节：法的形式</vt:lpstr>
      <vt:lpstr>第一节：法的形式</vt:lpstr>
      <vt:lpstr>第一节：法的形式</vt:lpstr>
      <vt:lpstr>第一节：法的形式</vt:lpstr>
      <vt:lpstr>第一节：法的形式</vt:lpstr>
      <vt:lpstr>第一节：法的形式</vt:lpstr>
      <vt:lpstr>第二节 法的效力</vt:lpstr>
      <vt:lpstr>第二节：法的效力</vt:lpstr>
      <vt:lpstr>第二节：法的效力</vt:lpstr>
      <vt:lpstr>第二节：法的效力</vt:lpstr>
      <vt:lpstr>第二节：法的效力</vt:lpstr>
      <vt:lpstr>第二节：法的效力</vt:lpstr>
      <vt:lpstr>第二节：法的效力</vt:lpstr>
      <vt:lpstr>第二节：法的效力</vt:lpstr>
      <vt:lpstr>第二节：法的效力</vt:lpstr>
      <vt:lpstr>第二节：法的效力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191</cp:revision>
  <dcterms:created xsi:type="dcterms:W3CDTF">2009-04-16T11:43:59Z</dcterms:created>
  <dcterms:modified xsi:type="dcterms:W3CDTF">2015-09-08T10:59:04Z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