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1"/>
  </p:notesMasterIdLst>
  <p:handoutMasterIdLst>
    <p:handoutMasterId r:id="rId12"/>
  </p:handoutMasterIdLst>
  <p:sldIdLst>
    <p:sldId id="321" r:id="rId2"/>
    <p:sldId id="322" r:id="rId3"/>
    <p:sldId id="288" r:id="rId4"/>
    <p:sldId id="323" r:id="rId5"/>
    <p:sldId id="324" r:id="rId6"/>
    <p:sldId id="317" r:id="rId7"/>
    <p:sldId id="326" r:id="rId8"/>
    <p:sldId id="325" r:id="rId9"/>
    <p:sldId id="327" r:id="rId10"/>
  </p:sldIdLst>
  <p:sldSz cx="9144000" cy="6858000" type="screen4x3"/>
  <p:notesSz cx="6858000" cy="9144000"/>
  <p:custDataLst>
    <p:tags r:id="rId13"/>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808080"/>
    <a:srgbClr val="BE6119"/>
    <a:srgbClr val="BE6111"/>
    <a:srgbClr val="6699FF"/>
    <a:srgbClr val="FF0000"/>
    <a:srgbClr val="99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9" autoAdjust="0"/>
    <p:restoredTop sz="94622" autoAdjust="0"/>
  </p:normalViewPr>
  <p:slideViewPr>
    <p:cSldViewPr snapToGrid="0" snapToObjects="1">
      <p:cViewPr varScale="1">
        <p:scale>
          <a:sx n="70" d="100"/>
          <a:sy n="70" d="100"/>
        </p:scale>
        <p:origin x="1224" y="66"/>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5077ECBF-07BE-4E98-8E5E-7C7D6E0B45AC}" type="slidenum">
              <a:rPr lang="ko-KR" altLang="en-US"/>
              <a:pPr>
                <a:defRPr/>
              </a:pPr>
              <a:t>‹#›</a:t>
            </a:fld>
            <a:endParaRPr lang="en-US" altLang="ko-KR"/>
          </a:p>
        </p:txBody>
      </p:sp>
    </p:spTree>
    <p:extLst>
      <p:ext uri="{BB962C8B-B14F-4D97-AF65-F5344CB8AC3E}">
        <p14:creationId xmlns:p14="http://schemas.microsoft.com/office/powerpoint/2010/main" val="2942173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898CC5B6-FEFB-463B-8FC0-2BE3E59D585C}" type="slidenum">
              <a:rPr lang="zh-CN" altLang="en-US"/>
              <a:pPr>
                <a:defRPr/>
              </a:pPr>
              <a:t>‹#›</a:t>
            </a:fld>
            <a:endParaRPr lang="en-US" altLang="zh-CN"/>
          </a:p>
        </p:txBody>
      </p:sp>
    </p:spTree>
    <p:extLst>
      <p:ext uri="{BB962C8B-B14F-4D97-AF65-F5344CB8AC3E}">
        <p14:creationId xmlns:p14="http://schemas.microsoft.com/office/powerpoint/2010/main" val="1780488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DF2FA80C-4B06-4B91-902C-FFE8CF794D3D}" type="slidenum">
              <a:rPr lang="zh-CN" altLang="en-US"/>
              <a:pPr>
                <a:defRPr/>
              </a:pPr>
              <a:t>‹#›</a:t>
            </a:fld>
            <a:endParaRPr lang="zh-CN" altLang="en-US"/>
          </a:p>
        </p:txBody>
      </p:sp>
    </p:spTree>
    <p:extLst>
      <p:ext uri="{BB962C8B-B14F-4D97-AF65-F5344CB8AC3E}">
        <p14:creationId xmlns:p14="http://schemas.microsoft.com/office/powerpoint/2010/main" val="34056510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1FAD2F-6050-491F-A494-43672F2D6EA7}" type="slidenum">
              <a:rPr lang="zh-CN" altLang="en-US"/>
              <a:pPr>
                <a:defRPr/>
              </a:pPr>
              <a:t>‹#›</a:t>
            </a:fld>
            <a:endParaRPr lang="zh-CN" altLang="en-US"/>
          </a:p>
        </p:txBody>
      </p:sp>
    </p:spTree>
    <p:extLst>
      <p:ext uri="{BB962C8B-B14F-4D97-AF65-F5344CB8AC3E}">
        <p14:creationId xmlns:p14="http://schemas.microsoft.com/office/powerpoint/2010/main" val="292873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6B818A-2D1D-4712-8369-34E557CE84F9}" type="slidenum">
              <a:rPr lang="zh-CN" altLang="en-US"/>
              <a:pPr>
                <a:defRPr/>
              </a:pPr>
              <a:t>‹#›</a:t>
            </a:fld>
            <a:endParaRPr lang="zh-CN" altLang="en-US"/>
          </a:p>
        </p:txBody>
      </p:sp>
    </p:spTree>
    <p:extLst>
      <p:ext uri="{BB962C8B-B14F-4D97-AF65-F5344CB8AC3E}">
        <p14:creationId xmlns:p14="http://schemas.microsoft.com/office/powerpoint/2010/main" val="316937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69B1BA-64C8-4503-8AA5-B6E750E5B9CB}" type="slidenum">
              <a:rPr lang="zh-CN" altLang="en-US"/>
              <a:pPr>
                <a:defRPr/>
              </a:pPr>
              <a:t>‹#›</a:t>
            </a:fld>
            <a:endParaRPr lang="zh-CN" altLang="en-US"/>
          </a:p>
        </p:txBody>
      </p:sp>
    </p:spTree>
    <p:extLst>
      <p:ext uri="{BB962C8B-B14F-4D97-AF65-F5344CB8AC3E}">
        <p14:creationId xmlns:p14="http://schemas.microsoft.com/office/powerpoint/2010/main" val="89072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5431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42B61B-8083-4B3C-8EA1-00BC21E8C2CC}" type="slidenum">
              <a:rPr lang="zh-CN" altLang="en-US"/>
              <a:pPr>
                <a:defRPr/>
              </a:pPr>
              <a:t>‹#›</a:t>
            </a:fld>
            <a:endParaRPr lang="zh-CN" altLang="en-US"/>
          </a:p>
        </p:txBody>
      </p:sp>
    </p:spTree>
    <p:extLst>
      <p:ext uri="{BB962C8B-B14F-4D97-AF65-F5344CB8AC3E}">
        <p14:creationId xmlns:p14="http://schemas.microsoft.com/office/powerpoint/2010/main" val="47554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E08F4B5-DE49-4F33-8A5A-EBA0460703DC}" type="slidenum">
              <a:rPr lang="zh-CN" altLang="en-US"/>
              <a:pPr>
                <a:defRPr/>
              </a:pPr>
              <a:t>‹#›</a:t>
            </a:fld>
            <a:endParaRPr lang="zh-CN" altLang="en-US"/>
          </a:p>
        </p:txBody>
      </p:sp>
    </p:spTree>
    <p:extLst>
      <p:ext uri="{BB962C8B-B14F-4D97-AF65-F5344CB8AC3E}">
        <p14:creationId xmlns:p14="http://schemas.microsoft.com/office/powerpoint/2010/main" val="323340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234CF0-AC61-41AF-A329-2474B479F9D7}" type="slidenum">
              <a:rPr lang="zh-CN" altLang="en-US"/>
              <a:pPr>
                <a:defRPr/>
              </a:pPr>
              <a:t>‹#›</a:t>
            </a:fld>
            <a:endParaRPr lang="zh-CN" altLang="en-US"/>
          </a:p>
        </p:txBody>
      </p:sp>
    </p:spTree>
    <p:extLst>
      <p:ext uri="{BB962C8B-B14F-4D97-AF65-F5344CB8AC3E}">
        <p14:creationId xmlns:p14="http://schemas.microsoft.com/office/powerpoint/2010/main" val="334721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D65949F-9914-467F-9C3D-F74ADC7B60A2}" type="slidenum">
              <a:rPr lang="zh-CN" altLang="en-US"/>
              <a:pPr>
                <a:defRPr/>
              </a:pPr>
              <a:t>‹#›</a:t>
            </a:fld>
            <a:endParaRPr lang="zh-CN" altLang="en-US"/>
          </a:p>
        </p:txBody>
      </p:sp>
    </p:spTree>
    <p:extLst>
      <p:ext uri="{BB962C8B-B14F-4D97-AF65-F5344CB8AC3E}">
        <p14:creationId xmlns:p14="http://schemas.microsoft.com/office/powerpoint/2010/main" val="361695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730A413-F882-4B28-AE78-8372F15462E8}" type="slidenum">
              <a:rPr lang="zh-CN" altLang="en-US"/>
              <a:pPr>
                <a:defRPr/>
              </a:pPr>
              <a:t>‹#›</a:t>
            </a:fld>
            <a:endParaRPr lang="zh-CN" altLang="en-US"/>
          </a:p>
        </p:txBody>
      </p:sp>
    </p:spTree>
    <p:extLst>
      <p:ext uri="{BB962C8B-B14F-4D97-AF65-F5344CB8AC3E}">
        <p14:creationId xmlns:p14="http://schemas.microsoft.com/office/powerpoint/2010/main" val="288718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4DCAFC6-447F-4138-907A-7D98B911EE62}" type="slidenum">
              <a:rPr lang="zh-CN" altLang="en-US"/>
              <a:pPr>
                <a:defRPr/>
              </a:pPr>
              <a:t>‹#›</a:t>
            </a:fld>
            <a:endParaRPr lang="zh-CN" altLang="en-US"/>
          </a:p>
        </p:txBody>
      </p:sp>
    </p:spTree>
    <p:extLst>
      <p:ext uri="{BB962C8B-B14F-4D97-AF65-F5344CB8AC3E}">
        <p14:creationId xmlns:p14="http://schemas.microsoft.com/office/powerpoint/2010/main" val="340382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59EB13E-9B82-43E6-8E67-2A2EC25477DB}" type="slidenum">
              <a:rPr lang="zh-CN" altLang="en-US"/>
              <a:pPr>
                <a:defRPr/>
              </a:pPr>
              <a:t>‹#›</a:t>
            </a:fld>
            <a:endParaRPr lang="zh-CN" altLang="en-US"/>
          </a:p>
        </p:txBody>
      </p:sp>
    </p:spTree>
    <p:extLst>
      <p:ext uri="{BB962C8B-B14F-4D97-AF65-F5344CB8AC3E}">
        <p14:creationId xmlns:p14="http://schemas.microsoft.com/office/powerpoint/2010/main" val="326338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B20FFB2-66BD-4375-A9B1-74A2725DFF18}" type="slidenum">
              <a:rPr lang="zh-CN" altLang="en-US"/>
              <a:pPr>
                <a:defRPr/>
              </a:pPr>
              <a:t>‹#›</a:t>
            </a:fld>
            <a:endParaRPr lang="zh-CN" altLang="en-US"/>
          </a:p>
        </p:txBody>
      </p:sp>
    </p:spTree>
    <p:extLst>
      <p:ext uri="{BB962C8B-B14F-4D97-AF65-F5344CB8AC3E}">
        <p14:creationId xmlns:p14="http://schemas.microsoft.com/office/powerpoint/2010/main" val="423999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AFD77394-7FF8-4A40-B3D2-0B8BEF31B77C}"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78"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9"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第四章 法学的研究方法</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法学方法论</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第一节：法学方法论</a:t>
            </a:r>
          </a:p>
        </p:txBody>
      </p:sp>
      <p:sp>
        <p:nvSpPr>
          <p:cNvPr id="8195" name="TextBox 15"/>
          <p:cNvSpPr>
            <a:spLocks noChangeArrowheads="1"/>
          </p:cNvSpPr>
          <p:nvPr/>
        </p:nvSpPr>
        <p:spPr bwMode="auto">
          <a:xfrm>
            <a:off x="901700" y="1928813"/>
            <a:ext cx="512127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3200" b="1" dirty="0">
                <a:solidFill>
                  <a:srgbClr val="007DDA"/>
                </a:solidFill>
                <a:latin typeface="微软雅黑" panose="020B0503020204020204" pitchFamily="34" charset="-122"/>
                <a:ea typeface="微软雅黑" panose="020B0503020204020204" pitchFamily="34" charset="-122"/>
              </a:rPr>
              <a:t>由各种法学研究方法所组成的方法体系以及对这一方法体系的理论说明。</a:t>
            </a:r>
            <a:endParaRPr lang="en-US" altLang="zh-CN" sz="3200" b="1" dirty="0">
              <a:solidFill>
                <a:srgbClr val="007DDA"/>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7063" y="3165475"/>
            <a:ext cx="3398837"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内容占位符 2"/>
          <p:cNvSpPr>
            <a:spLocks noGrp="1"/>
          </p:cNvSpPr>
          <p:nvPr>
            <p:ph idx="1"/>
          </p:nvPr>
        </p:nvSpPr>
        <p:spPr>
          <a:xfrm>
            <a:off x="774700" y="984250"/>
            <a:ext cx="8229600" cy="558800"/>
          </a:xfrm>
        </p:spPr>
        <p:txBody>
          <a:bodyPr/>
          <a:lstStyle/>
          <a:p>
            <a:r>
              <a:rPr lang="zh-CN" altLang="en-US" dirty="0" smtClean="0"/>
              <a:t>概念：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fade">
                                      <p:cBhvr>
                                        <p:cTn id="7" dur="500"/>
                                        <p:tgtEl>
                                          <p:spTgt spid="8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fade">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fade">
                                      <p:cBhvr>
                                        <p:cTn id="17" dur="2000"/>
                                        <p:tgtEl>
                                          <p:spTgt spid="8196"/>
                                        </p:tgtEl>
                                      </p:cBhvr>
                                    </p:animEffect>
                                    <p:anim calcmode="lin" valueType="num">
                                      <p:cBhvr>
                                        <p:cTn id="18" dur="2000" fill="hold"/>
                                        <p:tgtEl>
                                          <p:spTgt spid="8196"/>
                                        </p:tgtEl>
                                        <p:attrNameLst>
                                          <p:attrName>ppt_w</p:attrName>
                                        </p:attrNameLst>
                                      </p:cBhvr>
                                      <p:tavLst>
                                        <p:tav tm="0" fmla="#ppt_w*sin(2.5*pi*$)">
                                          <p:val>
                                            <p:fltVal val="0"/>
                                          </p:val>
                                        </p:tav>
                                        <p:tav tm="100000">
                                          <p:val>
                                            <p:fltVal val="1"/>
                                          </p:val>
                                        </p:tav>
                                      </p:tavLst>
                                    </p:anim>
                                    <p:anim calcmode="lin" valueType="num">
                                      <p:cBhvr>
                                        <p:cTn id="19" dur="2000" fill="hold"/>
                                        <p:tgtEl>
                                          <p:spTgt spid="81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法学研究的基本方法</a:t>
            </a:r>
          </a:p>
        </p:txBody>
      </p:sp>
      <p:sp>
        <p:nvSpPr>
          <p:cNvPr id="9219"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第二节：法学研究的基本方法</a:t>
            </a:r>
          </a:p>
        </p:txBody>
      </p:sp>
      <p:grpSp>
        <p:nvGrpSpPr>
          <p:cNvPr id="3" name="组合 2"/>
          <p:cNvGrpSpPr/>
          <p:nvPr/>
        </p:nvGrpSpPr>
        <p:grpSpPr>
          <a:xfrm>
            <a:off x="3275013" y="2114550"/>
            <a:ext cx="2843212" cy="2798763"/>
            <a:chOff x="3275013" y="2114550"/>
            <a:chExt cx="2843212" cy="2798763"/>
          </a:xfrm>
        </p:grpSpPr>
        <p:sp>
          <p:nvSpPr>
            <p:cNvPr id="14" name="文本框 148"/>
            <p:cNvSpPr txBox="1"/>
            <p:nvPr/>
          </p:nvSpPr>
          <p:spPr>
            <a:xfrm>
              <a:off x="3275013" y="4451350"/>
              <a:ext cx="2843212"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价值分析方法</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246" name="组合 32"/>
            <p:cNvGrpSpPr>
              <a:grpSpLocks/>
            </p:cNvGrpSpPr>
            <p:nvPr/>
          </p:nvGrpSpPr>
          <p:grpSpPr bwMode="auto">
            <a:xfrm>
              <a:off x="3513138" y="2114550"/>
              <a:ext cx="2165350" cy="2165350"/>
              <a:chOff x="3213626" y="2152192"/>
              <a:chExt cx="2166266" cy="2166266"/>
            </a:xfrm>
          </p:grpSpPr>
          <p:grpSp>
            <p:nvGrpSpPr>
              <p:cNvPr id="10255" name="组合 6"/>
              <p:cNvGrpSpPr>
                <a:grpSpLocks/>
              </p:cNvGrpSpPr>
              <p:nvPr/>
            </p:nvGrpSpPr>
            <p:grpSpPr bwMode="auto">
              <a:xfrm>
                <a:off x="3213626" y="2152192"/>
                <a:ext cx="2166266" cy="2166266"/>
                <a:chOff x="1779588" y="2717359"/>
                <a:chExt cx="2280532" cy="2280532"/>
              </a:xfrm>
            </p:grpSpPr>
            <p:sp>
              <p:nvSpPr>
                <p:cNvPr id="8" name="椭圆 7"/>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椭圆 8"/>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16" name="组合 15"/>
              <p:cNvGrpSpPr/>
              <p:nvPr/>
            </p:nvGrpSpPr>
            <p:grpSpPr>
              <a:xfrm>
                <a:off x="3683984" y="2617827"/>
                <a:ext cx="1225550" cy="1131888"/>
                <a:chOff x="10590213" y="4900613"/>
                <a:chExt cx="1225550" cy="1131888"/>
              </a:xfrm>
              <a:solidFill>
                <a:schemeClr val="bg1"/>
              </a:solidFill>
            </p:grpSpPr>
            <p:sp>
              <p:nvSpPr>
                <p:cNvPr id="17" name="Freeform 110"/>
                <p:cNvSpPr>
                  <a:spLocks noEditPoints="1"/>
                </p:cNvSpPr>
                <p:nvPr/>
              </p:nvSpPr>
              <p:spPr bwMode="auto">
                <a:xfrm>
                  <a:off x="11083925" y="4900613"/>
                  <a:ext cx="731838" cy="735013"/>
                </a:xfrm>
                <a:custGeom>
                  <a:avLst/>
                  <a:gdLst>
                    <a:gd name="T0" fmla="*/ 233 w 256"/>
                    <a:gd name="T1" fmla="*/ 24 h 257"/>
                    <a:gd name="T2" fmla="*/ 149 w 256"/>
                    <a:gd name="T3" fmla="*/ 24 h 257"/>
                    <a:gd name="T4" fmla="*/ 0 w 256"/>
                    <a:gd name="T5" fmla="*/ 173 h 257"/>
                    <a:gd name="T6" fmla="*/ 84 w 256"/>
                    <a:gd name="T7" fmla="*/ 257 h 257"/>
                    <a:gd name="T8" fmla="*/ 233 w 256"/>
                    <a:gd name="T9" fmla="*/ 108 h 257"/>
                    <a:gd name="T10" fmla="*/ 233 w 256"/>
                    <a:gd name="T11" fmla="*/ 24 h 257"/>
                    <a:gd name="T12" fmla="*/ 50 w 256"/>
                    <a:gd name="T13" fmla="*/ 174 h 257"/>
                    <a:gd name="T14" fmla="*/ 40 w 256"/>
                    <a:gd name="T15" fmla="*/ 164 h 257"/>
                    <a:gd name="T16" fmla="*/ 166 w 256"/>
                    <a:gd name="T17" fmla="*/ 38 h 257"/>
                    <a:gd name="T18" fmla="*/ 176 w 256"/>
                    <a:gd name="T19" fmla="*/ 38 h 257"/>
                    <a:gd name="T20" fmla="*/ 176 w 256"/>
                    <a:gd name="T21" fmla="*/ 48 h 257"/>
                    <a:gd name="T22" fmla="*/ 50 w 256"/>
                    <a:gd name="T23" fmla="*/ 174 h 257"/>
                    <a:gd name="T24" fmla="*/ 71 w 256"/>
                    <a:gd name="T25" fmla="*/ 195 h 257"/>
                    <a:gd name="T26" fmla="*/ 61 w 256"/>
                    <a:gd name="T27" fmla="*/ 185 h 257"/>
                    <a:gd name="T28" fmla="*/ 198 w 256"/>
                    <a:gd name="T29" fmla="*/ 49 h 257"/>
                    <a:gd name="T30" fmla="*/ 208 w 256"/>
                    <a:gd name="T31" fmla="*/ 49 h 257"/>
                    <a:gd name="T32" fmla="*/ 208 w 256"/>
                    <a:gd name="T33" fmla="*/ 59 h 257"/>
                    <a:gd name="T34" fmla="*/ 71 w 256"/>
                    <a:gd name="T35" fmla="*/ 195 h 257"/>
                    <a:gd name="T36" fmla="*/ 92 w 256"/>
                    <a:gd name="T37" fmla="*/ 216 h 257"/>
                    <a:gd name="T38" fmla="*/ 82 w 256"/>
                    <a:gd name="T39" fmla="*/ 206 h 257"/>
                    <a:gd name="T40" fmla="*/ 208 w 256"/>
                    <a:gd name="T41" fmla="*/ 80 h 257"/>
                    <a:gd name="T42" fmla="*/ 218 w 256"/>
                    <a:gd name="T43" fmla="*/ 80 h 257"/>
                    <a:gd name="T44" fmla="*/ 218 w 256"/>
                    <a:gd name="T45" fmla="*/ 90 h 257"/>
                    <a:gd name="T46" fmla="*/ 92 w 256"/>
                    <a:gd name="T47" fmla="*/ 21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257">
                      <a:moveTo>
                        <a:pt x="233" y="24"/>
                      </a:moveTo>
                      <a:cubicBezTo>
                        <a:pt x="210" y="0"/>
                        <a:pt x="172" y="0"/>
                        <a:pt x="149" y="24"/>
                      </a:cubicBezTo>
                      <a:cubicBezTo>
                        <a:pt x="0" y="173"/>
                        <a:pt x="0" y="173"/>
                        <a:pt x="0" y="173"/>
                      </a:cubicBezTo>
                      <a:cubicBezTo>
                        <a:pt x="84" y="257"/>
                        <a:pt x="84" y="257"/>
                        <a:pt x="84" y="257"/>
                      </a:cubicBezTo>
                      <a:cubicBezTo>
                        <a:pt x="233" y="108"/>
                        <a:pt x="233" y="108"/>
                        <a:pt x="233" y="108"/>
                      </a:cubicBezTo>
                      <a:cubicBezTo>
                        <a:pt x="256" y="85"/>
                        <a:pt x="256" y="47"/>
                        <a:pt x="233" y="24"/>
                      </a:cubicBezTo>
                      <a:close/>
                      <a:moveTo>
                        <a:pt x="50" y="174"/>
                      </a:moveTo>
                      <a:cubicBezTo>
                        <a:pt x="40" y="164"/>
                        <a:pt x="40" y="164"/>
                        <a:pt x="40" y="164"/>
                      </a:cubicBezTo>
                      <a:cubicBezTo>
                        <a:pt x="166" y="38"/>
                        <a:pt x="166" y="38"/>
                        <a:pt x="166" y="38"/>
                      </a:cubicBezTo>
                      <a:cubicBezTo>
                        <a:pt x="169" y="36"/>
                        <a:pt x="173" y="36"/>
                        <a:pt x="176" y="38"/>
                      </a:cubicBezTo>
                      <a:cubicBezTo>
                        <a:pt x="179" y="41"/>
                        <a:pt x="179" y="46"/>
                        <a:pt x="176" y="48"/>
                      </a:cubicBezTo>
                      <a:lnTo>
                        <a:pt x="50" y="174"/>
                      </a:lnTo>
                      <a:close/>
                      <a:moveTo>
                        <a:pt x="71" y="195"/>
                      </a:moveTo>
                      <a:cubicBezTo>
                        <a:pt x="61" y="185"/>
                        <a:pt x="61" y="185"/>
                        <a:pt x="61" y="185"/>
                      </a:cubicBezTo>
                      <a:cubicBezTo>
                        <a:pt x="198" y="49"/>
                        <a:pt x="198" y="49"/>
                        <a:pt x="198" y="49"/>
                      </a:cubicBezTo>
                      <a:cubicBezTo>
                        <a:pt x="200" y="46"/>
                        <a:pt x="205" y="46"/>
                        <a:pt x="208" y="49"/>
                      </a:cubicBezTo>
                      <a:cubicBezTo>
                        <a:pt x="210" y="52"/>
                        <a:pt x="210" y="56"/>
                        <a:pt x="208" y="59"/>
                      </a:cubicBezTo>
                      <a:lnTo>
                        <a:pt x="71" y="195"/>
                      </a:lnTo>
                      <a:close/>
                      <a:moveTo>
                        <a:pt x="92" y="216"/>
                      </a:moveTo>
                      <a:cubicBezTo>
                        <a:pt x="82" y="206"/>
                        <a:pt x="82" y="206"/>
                        <a:pt x="82" y="206"/>
                      </a:cubicBezTo>
                      <a:cubicBezTo>
                        <a:pt x="208" y="80"/>
                        <a:pt x="208" y="80"/>
                        <a:pt x="208" y="80"/>
                      </a:cubicBezTo>
                      <a:cubicBezTo>
                        <a:pt x="211" y="78"/>
                        <a:pt x="215" y="78"/>
                        <a:pt x="218" y="80"/>
                      </a:cubicBezTo>
                      <a:cubicBezTo>
                        <a:pt x="221" y="83"/>
                        <a:pt x="221" y="88"/>
                        <a:pt x="218" y="90"/>
                      </a:cubicBezTo>
                      <a:lnTo>
                        <a:pt x="9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8" name="Freeform 111"/>
                <p:cNvSpPr>
                  <a:spLocks/>
                </p:cNvSpPr>
                <p:nvPr/>
              </p:nvSpPr>
              <p:spPr bwMode="auto">
                <a:xfrm>
                  <a:off x="10679113" y="5527676"/>
                  <a:ext cx="504825" cy="504825"/>
                </a:xfrm>
                <a:custGeom>
                  <a:avLst/>
                  <a:gdLst>
                    <a:gd name="T0" fmla="*/ 205 w 318"/>
                    <a:gd name="T1" fmla="*/ 190 h 318"/>
                    <a:gd name="T2" fmla="*/ 192 w 318"/>
                    <a:gd name="T3" fmla="*/ 176 h 318"/>
                    <a:gd name="T4" fmla="*/ 318 w 318"/>
                    <a:gd name="T5" fmla="*/ 50 h 318"/>
                    <a:gd name="T6" fmla="*/ 268 w 318"/>
                    <a:gd name="T7" fmla="*/ 0 h 318"/>
                    <a:gd name="T8" fmla="*/ 142 w 318"/>
                    <a:gd name="T9" fmla="*/ 126 h 318"/>
                    <a:gd name="T10" fmla="*/ 129 w 318"/>
                    <a:gd name="T11" fmla="*/ 113 h 318"/>
                    <a:gd name="T12" fmla="*/ 99 w 318"/>
                    <a:gd name="T13" fmla="*/ 127 h 318"/>
                    <a:gd name="T14" fmla="*/ 0 w 318"/>
                    <a:gd name="T15" fmla="*/ 289 h 318"/>
                    <a:gd name="T16" fmla="*/ 28 w 318"/>
                    <a:gd name="T17" fmla="*/ 318 h 318"/>
                    <a:gd name="T18" fmla="*/ 189 w 318"/>
                    <a:gd name="T19" fmla="*/ 221 h 318"/>
                    <a:gd name="T20" fmla="*/ 205 w 318"/>
                    <a:gd name="T21"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318">
                      <a:moveTo>
                        <a:pt x="205" y="190"/>
                      </a:moveTo>
                      <a:lnTo>
                        <a:pt x="192" y="176"/>
                      </a:lnTo>
                      <a:lnTo>
                        <a:pt x="318" y="50"/>
                      </a:lnTo>
                      <a:lnTo>
                        <a:pt x="268" y="0"/>
                      </a:lnTo>
                      <a:lnTo>
                        <a:pt x="142" y="126"/>
                      </a:lnTo>
                      <a:lnTo>
                        <a:pt x="129" y="113"/>
                      </a:lnTo>
                      <a:lnTo>
                        <a:pt x="99" y="127"/>
                      </a:lnTo>
                      <a:lnTo>
                        <a:pt x="0" y="289"/>
                      </a:lnTo>
                      <a:lnTo>
                        <a:pt x="28" y="318"/>
                      </a:lnTo>
                      <a:lnTo>
                        <a:pt x="189" y="221"/>
                      </a:lnTo>
                      <a:lnTo>
                        <a:pt x="205"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9" name="Freeform 112"/>
                <p:cNvSpPr>
                  <a:spLocks/>
                </p:cNvSpPr>
                <p:nvPr/>
              </p:nvSpPr>
              <p:spPr bwMode="auto">
                <a:xfrm>
                  <a:off x="10590213" y="4911726"/>
                  <a:ext cx="539750" cy="538163"/>
                </a:xfrm>
                <a:custGeom>
                  <a:avLst/>
                  <a:gdLst>
                    <a:gd name="T0" fmla="*/ 94 w 189"/>
                    <a:gd name="T1" fmla="*/ 0 h 188"/>
                    <a:gd name="T2" fmla="*/ 71 w 189"/>
                    <a:gd name="T3" fmla="*/ 3 h 188"/>
                    <a:gd name="T4" fmla="*/ 73 w 189"/>
                    <a:gd name="T5" fmla="*/ 4 h 188"/>
                    <a:gd name="T6" fmla="*/ 107 w 189"/>
                    <a:gd name="T7" fmla="*/ 38 h 188"/>
                    <a:gd name="T8" fmla="*/ 107 w 189"/>
                    <a:gd name="T9" fmla="*/ 101 h 188"/>
                    <a:gd name="T10" fmla="*/ 45 w 189"/>
                    <a:gd name="T11" fmla="*/ 101 h 188"/>
                    <a:gd name="T12" fmla="*/ 11 w 189"/>
                    <a:gd name="T13" fmla="*/ 67 h 188"/>
                    <a:gd name="T14" fmla="*/ 6 w 189"/>
                    <a:gd name="T15" fmla="*/ 61 h 188"/>
                    <a:gd name="T16" fmla="*/ 0 w 189"/>
                    <a:gd name="T17" fmla="*/ 94 h 188"/>
                    <a:gd name="T18" fmla="*/ 94 w 189"/>
                    <a:gd name="T19" fmla="*/ 188 h 188"/>
                    <a:gd name="T20" fmla="*/ 189 w 189"/>
                    <a:gd name="T21" fmla="*/ 94 h 188"/>
                    <a:gd name="T22" fmla="*/ 94 w 189"/>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88">
                      <a:moveTo>
                        <a:pt x="94" y="0"/>
                      </a:moveTo>
                      <a:cubicBezTo>
                        <a:pt x="86" y="0"/>
                        <a:pt x="79" y="1"/>
                        <a:pt x="71" y="3"/>
                      </a:cubicBezTo>
                      <a:cubicBezTo>
                        <a:pt x="72" y="3"/>
                        <a:pt x="73" y="4"/>
                        <a:pt x="73" y="4"/>
                      </a:cubicBezTo>
                      <a:cubicBezTo>
                        <a:pt x="107" y="38"/>
                        <a:pt x="107" y="38"/>
                        <a:pt x="107" y="38"/>
                      </a:cubicBezTo>
                      <a:cubicBezTo>
                        <a:pt x="125" y="56"/>
                        <a:pt x="125" y="84"/>
                        <a:pt x="107" y="101"/>
                      </a:cubicBezTo>
                      <a:cubicBezTo>
                        <a:pt x="90" y="118"/>
                        <a:pt x="62" y="118"/>
                        <a:pt x="45" y="101"/>
                      </a:cubicBezTo>
                      <a:cubicBezTo>
                        <a:pt x="11" y="67"/>
                        <a:pt x="11" y="67"/>
                        <a:pt x="11" y="67"/>
                      </a:cubicBezTo>
                      <a:cubicBezTo>
                        <a:pt x="9" y="65"/>
                        <a:pt x="8" y="63"/>
                        <a:pt x="6" y="61"/>
                      </a:cubicBezTo>
                      <a:cubicBezTo>
                        <a:pt x="2" y="72"/>
                        <a:pt x="0" y="82"/>
                        <a:pt x="0" y="94"/>
                      </a:cubicBezTo>
                      <a:cubicBezTo>
                        <a:pt x="0" y="146"/>
                        <a:pt x="42" y="188"/>
                        <a:pt x="94" y="188"/>
                      </a:cubicBezTo>
                      <a:cubicBezTo>
                        <a:pt x="146" y="188"/>
                        <a:pt x="189" y="146"/>
                        <a:pt x="189" y="94"/>
                      </a:cubicBezTo>
                      <a:cubicBezTo>
                        <a:pt x="189" y="42"/>
                        <a:pt x="146"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20" name="Freeform 113"/>
                <p:cNvSpPr>
                  <a:spLocks noEditPoints="1"/>
                </p:cNvSpPr>
                <p:nvPr/>
              </p:nvSpPr>
              <p:spPr bwMode="auto">
                <a:xfrm>
                  <a:off x="11255375" y="5549901"/>
                  <a:ext cx="485775" cy="482600"/>
                </a:xfrm>
                <a:custGeom>
                  <a:avLst/>
                  <a:gdLst>
                    <a:gd name="T0" fmla="*/ 149 w 170"/>
                    <a:gd name="T1" fmla="*/ 149 h 169"/>
                    <a:gd name="T2" fmla="*/ 149 w 170"/>
                    <a:gd name="T3" fmla="*/ 75 h 169"/>
                    <a:gd name="T4" fmla="*/ 74 w 170"/>
                    <a:gd name="T5" fmla="*/ 0 h 169"/>
                    <a:gd name="T6" fmla="*/ 0 w 170"/>
                    <a:gd name="T7" fmla="*/ 74 h 169"/>
                    <a:gd name="T8" fmla="*/ 75 w 170"/>
                    <a:gd name="T9" fmla="*/ 149 h 169"/>
                    <a:gd name="T10" fmla="*/ 149 w 170"/>
                    <a:gd name="T11" fmla="*/ 149 h 169"/>
                    <a:gd name="T12" fmla="*/ 99 w 170"/>
                    <a:gd name="T13" fmla="*/ 99 h 169"/>
                    <a:gd name="T14" fmla="*/ 130 w 170"/>
                    <a:gd name="T15" fmla="*/ 99 h 169"/>
                    <a:gd name="T16" fmla="*/ 130 w 170"/>
                    <a:gd name="T17" fmla="*/ 129 h 169"/>
                    <a:gd name="T18" fmla="*/ 99 w 170"/>
                    <a:gd name="T19" fmla="*/ 129 h 169"/>
                    <a:gd name="T20" fmla="*/ 99 w 170"/>
                    <a:gd name="T21" fmla="*/ 9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9">
                      <a:moveTo>
                        <a:pt x="149" y="149"/>
                      </a:moveTo>
                      <a:cubicBezTo>
                        <a:pt x="170" y="129"/>
                        <a:pt x="170" y="95"/>
                        <a:pt x="149" y="75"/>
                      </a:cubicBezTo>
                      <a:cubicBezTo>
                        <a:pt x="74" y="0"/>
                        <a:pt x="74" y="0"/>
                        <a:pt x="74" y="0"/>
                      </a:cubicBezTo>
                      <a:cubicBezTo>
                        <a:pt x="0" y="74"/>
                        <a:pt x="0" y="74"/>
                        <a:pt x="0" y="74"/>
                      </a:cubicBezTo>
                      <a:cubicBezTo>
                        <a:pt x="75" y="149"/>
                        <a:pt x="75" y="149"/>
                        <a:pt x="75" y="149"/>
                      </a:cubicBezTo>
                      <a:cubicBezTo>
                        <a:pt x="96" y="169"/>
                        <a:pt x="129" y="169"/>
                        <a:pt x="149" y="149"/>
                      </a:cubicBezTo>
                      <a:close/>
                      <a:moveTo>
                        <a:pt x="99" y="99"/>
                      </a:moveTo>
                      <a:cubicBezTo>
                        <a:pt x="107" y="90"/>
                        <a:pt x="121" y="90"/>
                        <a:pt x="130" y="99"/>
                      </a:cubicBezTo>
                      <a:cubicBezTo>
                        <a:pt x="138" y="107"/>
                        <a:pt x="138" y="121"/>
                        <a:pt x="130" y="129"/>
                      </a:cubicBezTo>
                      <a:cubicBezTo>
                        <a:pt x="121" y="138"/>
                        <a:pt x="107" y="138"/>
                        <a:pt x="99" y="129"/>
                      </a:cubicBezTo>
                      <a:cubicBezTo>
                        <a:pt x="91" y="121"/>
                        <a:pt x="91" y="107"/>
                        <a:pt x="99"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grpSp>
        </p:grpSp>
      </p:grpSp>
      <p:grpSp>
        <p:nvGrpSpPr>
          <p:cNvPr id="4" name="组合 3"/>
          <p:cNvGrpSpPr/>
          <p:nvPr/>
        </p:nvGrpSpPr>
        <p:grpSpPr>
          <a:xfrm>
            <a:off x="5988050" y="2114550"/>
            <a:ext cx="2843213" cy="2798763"/>
            <a:chOff x="5988050" y="2114550"/>
            <a:chExt cx="2843213" cy="2798763"/>
          </a:xfrm>
        </p:grpSpPr>
        <p:sp>
          <p:nvSpPr>
            <p:cNvPr id="15" name="文本框 148"/>
            <p:cNvSpPr txBox="1"/>
            <p:nvPr/>
          </p:nvSpPr>
          <p:spPr>
            <a:xfrm>
              <a:off x="5988050"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实证分析方法</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247" name="组合 33"/>
            <p:cNvGrpSpPr>
              <a:grpSpLocks/>
            </p:cNvGrpSpPr>
            <p:nvPr/>
          </p:nvGrpSpPr>
          <p:grpSpPr bwMode="auto">
            <a:xfrm>
              <a:off x="6145213" y="2114550"/>
              <a:ext cx="2166937" cy="2165350"/>
              <a:chOff x="6031555" y="2152192"/>
              <a:chExt cx="2166266" cy="2166266"/>
            </a:xfrm>
          </p:grpSpPr>
          <p:grpSp>
            <p:nvGrpSpPr>
              <p:cNvPr id="10" name="组合 9"/>
              <p:cNvGrpSpPr/>
              <p:nvPr/>
            </p:nvGrpSpPr>
            <p:grpSpPr>
              <a:xfrm>
                <a:off x="6031555" y="2152192"/>
                <a:ext cx="2166266" cy="2166266"/>
                <a:chOff x="1779588" y="2717359"/>
                <a:chExt cx="2280532" cy="2280532"/>
              </a:xfrm>
              <a:solidFill>
                <a:srgbClr val="444041"/>
              </a:solidFill>
            </p:grpSpPr>
            <p:sp>
              <p:nvSpPr>
                <p:cNvPr id="11" name="椭圆 10"/>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sp>
              <p:nvSpPr>
                <p:cNvPr id="12" name="椭圆 11"/>
                <p:cNvSpPr/>
                <p:nvPr/>
              </p:nvSpPr>
              <p:spPr>
                <a:xfrm>
                  <a:off x="1893854" y="2831625"/>
                  <a:ext cx="2052000" cy="2052000"/>
                </a:xfrm>
                <a:prstGeom prst="ellipse">
                  <a:avLst/>
                </a:prstGeom>
                <a:solidFill>
                  <a:schemeClr val="accent1"/>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grpSp>
          <p:grpSp>
            <p:nvGrpSpPr>
              <p:cNvPr id="21" name="组合 20"/>
              <p:cNvGrpSpPr/>
              <p:nvPr/>
            </p:nvGrpSpPr>
            <p:grpSpPr>
              <a:xfrm>
                <a:off x="6523344" y="2662194"/>
                <a:ext cx="1182687" cy="1275421"/>
                <a:chOff x="10279063" y="621034"/>
                <a:chExt cx="1397000" cy="1506538"/>
              </a:xfrm>
              <a:solidFill>
                <a:schemeClr val="bg1"/>
              </a:solidFill>
            </p:grpSpPr>
            <p:sp>
              <p:nvSpPr>
                <p:cNvPr id="22" name="Freeform 38"/>
                <p:cNvSpPr>
                  <a:spLocks noEditPoints="1"/>
                </p:cNvSpPr>
                <p:nvPr/>
              </p:nvSpPr>
              <p:spPr bwMode="auto">
                <a:xfrm>
                  <a:off x="10279063" y="621034"/>
                  <a:ext cx="1397000" cy="1038225"/>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3" name="Freeform 39"/>
                <p:cNvSpPr>
                  <a:spLocks/>
                </p:cNvSpPr>
                <p:nvPr/>
              </p:nvSpPr>
              <p:spPr bwMode="auto">
                <a:xfrm>
                  <a:off x="10655300" y="1681484"/>
                  <a:ext cx="639763" cy="446088"/>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4" name="Freeform 40"/>
                <p:cNvSpPr>
                  <a:spLocks/>
                </p:cNvSpPr>
                <p:nvPr/>
              </p:nvSpPr>
              <p:spPr bwMode="auto">
                <a:xfrm>
                  <a:off x="10493376" y="907497"/>
                  <a:ext cx="968375" cy="503238"/>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grpSp>
        <p:nvGrpSpPr>
          <p:cNvPr id="2" name="组合 1"/>
          <p:cNvGrpSpPr/>
          <p:nvPr/>
        </p:nvGrpSpPr>
        <p:grpSpPr>
          <a:xfrm>
            <a:off x="600075" y="2114550"/>
            <a:ext cx="2843213" cy="2798763"/>
            <a:chOff x="600075" y="2114550"/>
            <a:chExt cx="2843213" cy="2798763"/>
          </a:xfrm>
        </p:grpSpPr>
        <p:sp>
          <p:nvSpPr>
            <p:cNvPr id="13" name="文本框 147"/>
            <p:cNvSpPr txBox="1"/>
            <p:nvPr/>
          </p:nvSpPr>
          <p:spPr>
            <a:xfrm>
              <a:off x="600075"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阶级分析方法</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248" name="组合 34"/>
            <p:cNvGrpSpPr>
              <a:grpSpLocks/>
            </p:cNvGrpSpPr>
            <p:nvPr/>
          </p:nvGrpSpPr>
          <p:grpSpPr bwMode="auto">
            <a:xfrm>
              <a:off x="879475" y="2114550"/>
              <a:ext cx="2165350" cy="2165350"/>
              <a:chOff x="591563" y="2152192"/>
              <a:chExt cx="2166266" cy="2166266"/>
            </a:xfrm>
          </p:grpSpPr>
          <p:grpSp>
            <p:nvGrpSpPr>
              <p:cNvPr id="10249" name="组合 3"/>
              <p:cNvGrpSpPr>
                <a:grpSpLocks/>
              </p:cNvGrpSpPr>
              <p:nvPr/>
            </p:nvGrpSpPr>
            <p:grpSpPr bwMode="auto">
              <a:xfrm>
                <a:off x="591563" y="2152192"/>
                <a:ext cx="2166266" cy="2166266"/>
                <a:chOff x="1779588" y="2717359"/>
                <a:chExt cx="2280532" cy="2280532"/>
              </a:xfrm>
            </p:grpSpPr>
            <p:sp>
              <p:nvSpPr>
                <p:cNvPr id="5" name="椭圆 4"/>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6" name="椭圆 5"/>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25" name="组合 24"/>
              <p:cNvGrpSpPr/>
              <p:nvPr/>
            </p:nvGrpSpPr>
            <p:grpSpPr>
              <a:xfrm>
                <a:off x="1006434" y="2592095"/>
                <a:ext cx="1336523" cy="1293647"/>
                <a:chOff x="3030538" y="663575"/>
                <a:chExt cx="1435101" cy="1389063"/>
              </a:xfrm>
              <a:solidFill>
                <a:schemeClr val="bg1"/>
              </a:solidFill>
            </p:grpSpPr>
            <p:sp>
              <p:nvSpPr>
                <p:cNvPr id="26" name="Freeform 11"/>
                <p:cNvSpPr>
                  <a:spLocks noEditPoints="1"/>
                </p:cNvSpPr>
                <p:nvPr/>
              </p:nvSpPr>
              <p:spPr bwMode="auto">
                <a:xfrm>
                  <a:off x="3030538" y="671513"/>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7" name="Freeform 12"/>
                <p:cNvSpPr>
                  <a:spLocks/>
                </p:cNvSpPr>
                <p:nvPr/>
              </p:nvSpPr>
              <p:spPr bwMode="auto">
                <a:xfrm>
                  <a:off x="3933826" y="1538288"/>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8" name="Freeform 13"/>
                <p:cNvSpPr>
                  <a:spLocks/>
                </p:cNvSpPr>
                <p:nvPr/>
              </p:nvSpPr>
              <p:spPr bwMode="auto">
                <a:xfrm>
                  <a:off x="3971926" y="1573213"/>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9" name="Freeform 14"/>
                <p:cNvSpPr>
                  <a:spLocks/>
                </p:cNvSpPr>
                <p:nvPr/>
              </p:nvSpPr>
              <p:spPr bwMode="auto">
                <a:xfrm>
                  <a:off x="4000501" y="771525"/>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0" name="Freeform 15"/>
                <p:cNvSpPr>
                  <a:spLocks/>
                </p:cNvSpPr>
                <p:nvPr/>
              </p:nvSpPr>
              <p:spPr bwMode="auto">
                <a:xfrm>
                  <a:off x="4108451" y="663575"/>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1" name="Freeform 16"/>
                <p:cNvSpPr>
                  <a:spLocks/>
                </p:cNvSpPr>
                <p:nvPr/>
              </p:nvSpPr>
              <p:spPr bwMode="auto">
                <a:xfrm>
                  <a:off x="3590926" y="844550"/>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2" name="Oval 17"/>
                <p:cNvSpPr>
                  <a:spLocks noChangeArrowheads="1"/>
                </p:cNvSpPr>
                <p:nvPr/>
              </p:nvSpPr>
              <p:spPr bwMode="auto">
                <a:xfrm>
                  <a:off x="3906838" y="1149350"/>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1700" y="1212850"/>
            <a:ext cx="7045325" cy="3273425"/>
            <a:chOff x="901700" y="1212850"/>
            <a:chExt cx="7045325" cy="3273425"/>
          </a:xfrm>
        </p:grpSpPr>
        <p:sp>
          <p:nvSpPr>
            <p:cNvPr id="11266" name="圆角矩形 10"/>
            <p:cNvSpPr>
              <a:spLocks noChangeArrowheads="1"/>
            </p:cNvSpPr>
            <p:nvPr/>
          </p:nvSpPr>
          <p:spPr bwMode="auto">
            <a:xfrm>
              <a:off x="1311275" y="2652713"/>
              <a:ext cx="6635750" cy="1833562"/>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1267" name="组合 2"/>
            <p:cNvGrpSpPr>
              <a:grpSpLocks/>
            </p:cNvGrpSpPr>
            <p:nvPr/>
          </p:nvGrpSpPr>
          <p:grpSpPr bwMode="auto">
            <a:xfrm>
              <a:off x="901700" y="1212850"/>
              <a:ext cx="4284663" cy="1079500"/>
              <a:chOff x="901700" y="1212096"/>
              <a:chExt cx="4284449" cy="1079500"/>
            </a:xfrm>
          </p:grpSpPr>
          <p:sp>
            <p:nvSpPr>
              <p:cNvPr id="11270" name="椭圆形标注 6"/>
              <p:cNvSpPr>
                <a:spLocks noChangeArrowheads="1"/>
              </p:cNvSpPr>
              <p:nvPr/>
            </p:nvSpPr>
            <p:spPr bwMode="auto">
              <a:xfrm>
                <a:off x="901700" y="1212096"/>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1" name="Freeform 26"/>
              <p:cNvSpPr>
                <a:spLocks noEditPoints="1" noChangeArrowheads="1"/>
              </p:cNvSpPr>
              <p:nvPr/>
            </p:nvSpPr>
            <p:spPr bwMode="auto">
              <a:xfrm>
                <a:off x="1076325" y="1385133"/>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1272" name="矩形 1"/>
              <p:cNvSpPr>
                <a:spLocks noChangeArrowheads="1"/>
              </p:cNvSpPr>
              <p:nvPr/>
            </p:nvSpPr>
            <p:spPr bwMode="auto">
              <a:xfrm>
                <a:off x="2058988" y="1412976"/>
                <a:ext cx="312716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阶级分析方法</a:t>
                </a:r>
                <a:endParaRPr lang="zh-CN" altLang="en-US" sz="1800">
                  <a:solidFill>
                    <a:srgbClr val="008DCA"/>
                  </a:solidFill>
                  <a:latin typeface="Arial" panose="020B0604020202020204" pitchFamily="34" charset="0"/>
                  <a:ea typeface="宋体" panose="02010600030101010101" pitchFamily="2" charset="-122"/>
                </a:endParaRPr>
              </a:p>
            </p:txBody>
          </p:sp>
        </p:grpSp>
        <p:sp>
          <p:nvSpPr>
            <p:cNvPr id="11268" name="矩形 8"/>
            <p:cNvSpPr>
              <a:spLocks noChangeArrowheads="1"/>
            </p:cNvSpPr>
            <p:nvPr/>
          </p:nvSpPr>
          <p:spPr bwMode="auto">
            <a:xfrm>
              <a:off x="1311275" y="2782888"/>
              <a:ext cx="64373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用阶级和阶级斗争的观点去观察和分析阶级社会中各种社会现象的方法，它可以广泛地应用于各门社会科学和人文学科，在法学研究中也占有重要地位。</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
        <p:nvSpPr>
          <p:cNvPr id="11269" name="标题 1"/>
          <p:cNvSpPr>
            <a:spLocks noGrp="1"/>
          </p:cNvSpPr>
          <p:nvPr>
            <p:ph type="title"/>
          </p:nvPr>
        </p:nvSpPr>
        <p:spPr>
          <a:xfrm>
            <a:off x="901700" y="88900"/>
            <a:ext cx="7975600" cy="533400"/>
          </a:xfrm>
        </p:spPr>
        <p:txBody>
          <a:bodyPr/>
          <a:lstStyle/>
          <a:p>
            <a:r>
              <a:rPr lang="zh-CN" altLang="en-US" smtClean="0"/>
              <a:t>第二节：法学研究的基本方法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1700" y="1212850"/>
            <a:ext cx="7045325" cy="3273425"/>
            <a:chOff x="901700" y="1212850"/>
            <a:chExt cx="7045325" cy="3273425"/>
          </a:xfrm>
        </p:grpSpPr>
        <p:sp>
          <p:nvSpPr>
            <p:cNvPr id="12290" name="圆角矩形 10"/>
            <p:cNvSpPr>
              <a:spLocks noChangeArrowheads="1"/>
            </p:cNvSpPr>
            <p:nvPr/>
          </p:nvSpPr>
          <p:spPr bwMode="auto">
            <a:xfrm>
              <a:off x="1311275" y="2652713"/>
              <a:ext cx="6635750" cy="1833562"/>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2291" name="组合 2"/>
            <p:cNvGrpSpPr>
              <a:grpSpLocks/>
            </p:cNvGrpSpPr>
            <p:nvPr/>
          </p:nvGrpSpPr>
          <p:grpSpPr bwMode="auto">
            <a:xfrm>
              <a:off x="901700" y="1212850"/>
              <a:ext cx="4284663" cy="1079500"/>
              <a:chOff x="901700" y="1212096"/>
              <a:chExt cx="4284449" cy="1079500"/>
            </a:xfrm>
          </p:grpSpPr>
          <p:sp>
            <p:nvSpPr>
              <p:cNvPr id="12294" name="椭圆形标注 6"/>
              <p:cNvSpPr>
                <a:spLocks noChangeArrowheads="1"/>
              </p:cNvSpPr>
              <p:nvPr/>
            </p:nvSpPr>
            <p:spPr bwMode="auto">
              <a:xfrm>
                <a:off x="901700" y="1212096"/>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Freeform 26"/>
              <p:cNvSpPr>
                <a:spLocks noEditPoints="1" noChangeArrowheads="1"/>
              </p:cNvSpPr>
              <p:nvPr/>
            </p:nvSpPr>
            <p:spPr bwMode="auto">
              <a:xfrm>
                <a:off x="1076325" y="1385133"/>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296" name="矩形 1"/>
              <p:cNvSpPr>
                <a:spLocks noChangeArrowheads="1"/>
              </p:cNvSpPr>
              <p:nvPr/>
            </p:nvSpPr>
            <p:spPr bwMode="auto">
              <a:xfrm>
                <a:off x="2058988" y="1412976"/>
                <a:ext cx="312716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价值分析方法</a:t>
                </a:r>
                <a:endParaRPr lang="zh-CN" altLang="en-US" sz="1800">
                  <a:solidFill>
                    <a:srgbClr val="008DCA"/>
                  </a:solidFill>
                  <a:latin typeface="Arial" panose="020B0604020202020204" pitchFamily="34" charset="0"/>
                  <a:ea typeface="宋体" panose="02010600030101010101" pitchFamily="2" charset="-122"/>
                </a:endParaRPr>
              </a:p>
            </p:txBody>
          </p:sp>
        </p:grpSp>
        <p:sp>
          <p:nvSpPr>
            <p:cNvPr id="12292" name="矩形 8"/>
            <p:cNvSpPr>
              <a:spLocks noChangeArrowheads="1"/>
            </p:cNvSpPr>
            <p:nvPr/>
          </p:nvSpPr>
          <p:spPr bwMode="auto">
            <a:xfrm>
              <a:off x="1311275" y="2782888"/>
              <a:ext cx="643731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以一定的价值标准来研究法学。以马克思主义哲学为指导的法学，在进行价值时应当以无产阶级和人民群众的需要为出发点。</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
        <p:nvSpPr>
          <p:cNvPr id="12293" name="标题 1"/>
          <p:cNvSpPr>
            <a:spLocks noGrp="1"/>
          </p:cNvSpPr>
          <p:nvPr>
            <p:ph type="title"/>
          </p:nvPr>
        </p:nvSpPr>
        <p:spPr>
          <a:xfrm>
            <a:off x="901700" y="88900"/>
            <a:ext cx="7975600" cy="533400"/>
          </a:xfrm>
        </p:spPr>
        <p:txBody>
          <a:bodyPr/>
          <a:lstStyle/>
          <a:p>
            <a:r>
              <a:rPr lang="zh-CN" altLang="en-US" smtClean="0"/>
              <a:t>第二节：法学研究的基本方法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1700" y="1212850"/>
            <a:ext cx="7045325" cy="3273425"/>
            <a:chOff x="901700" y="1212850"/>
            <a:chExt cx="7045325" cy="3273425"/>
          </a:xfrm>
        </p:grpSpPr>
        <p:sp>
          <p:nvSpPr>
            <p:cNvPr id="13314" name="圆角矩形 10"/>
            <p:cNvSpPr>
              <a:spLocks noChangeArrowheads="1"/>
            </p:cNvSpPr>
            <p:nvPr/>
          </p:nvSpPr>
          <p:spPr bwMode="auto">
            <a:xfrm>
              <a:off x="1311275" y="2652713"/>
              <a:ext cx="6635750" cy="1833562"/>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3315" name="组合 2"/>
            <p:cNvGrpSpPr>
              <a:grpSpLocks/>
            </p:cNvGrpSpPr>
            <p:nvPr/>
          </p:nvGrpSpPr>
          <p:grpSpPr bwMode="auto">
            <a:xfrm>
              <a:off x="901700" y="1212850"/>
              <a:ext cx="4284663" cy="1079500"/>
              <a:chOff x="901700" y="1212096"/>
              <a:chExt cx="4284449" cy="1079500"/>
            </a:xfrm>
          </p:grpSpPr>
          <p:sp>
            <p:nvSpPr>
              <p:cNvPr id="13318" name="椭圆形标注 6"/>
              <p:cNvSpPr>
                <a:spLocks noChangeArrowheads="1"/>
              </p:cNvSpPr>
              <p:nvPr/>
            </p:nvSpPr>
            <p:spPr bwMode="auto">
              <a:xfrm>
                <a:off x="901700" y="1212096"/>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19" name="Freeform 26"/>
              <p:cNvSpPr>
                <a:spLocks noEditPoints="1" noChangeArrowheads="1"/>
              </p:cNvSpPr>
              <p:nvPr/>
            </p:nvSpPr>
            <p:spPr bwMode="auto">
              <a:xfrm>
                <a:off x="1076325" y="1385133"/>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3320" name="矩形 1"/>
              <p:cNvSpPr>
                <a:spLocks noChangeArrowheads="1"/>
              </p:cNvSpPr>
              <p:nvPr/>
            </p:nvSpPr>
            <p:spPr bwMode="auto">
              <a:xfrm>
                <a:off x="2058988" y="1412976"/>
                <a:ext cx="312716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实证分析方法</a:t>
                </a:r>
                <a:endParaRPr lang="zh-CN" altLang="en-US" sz="1800">
                  <a:solidFill>
                    <a:srgbClr val="008DCA"/>
                  </a:solidFill>
                  <a:latin typeface="Arial" panose="020B0604020202020204" pitchFamily="34" charset="0"/>
                  <a:ea typeface="宋体" panose="02010600030101010101" pitchFamily="2" charset="-122"/>
                </a:endParaRPr>
              </a:p>
            </p:txBody>
          </p:sp>
        </p:grpSp>
        <p:sp>
          <p:nvSpPr>
            <p:cNvPr id="13316" name="矩形 8"/>
            <p:cNvSpPr>
              <a:spLocks noChangeArrowheads="1"/>
            </p:cNvSpPr>
            <p:nvPr/>
          </p:nvSpPr>
          <p:spPr bwMode="auto">
            <a:xfrm>
              <a:off x="1311275" y="2782888"/>
              <a:ext cx="64373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通过对经验事实的观察和分析来建立和检验各种理论命题。</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
        <p:nvSpPr>
          <p:cNvPr id="13317" name="标题 1"/>
          <p:cNvSpPr>
            <a:spLocks noGrp="1"/>
          </p:cNvSpPr>
          <p:nvPr>
            <p:ph type="title"/>
          </p:nvPr>
        </p:nvSpPr>
        <p:spPr>
          <a:xfrm>
            <a:off x="901700" y="88900"/>
            <a:ext cx="7975600" cy="533400"/>
          </a:xfrm>
        </p:spPr>
        <p:txBody>
          <a:bodyPr/>
          <a:lstStyle/>
          <a:p>
            <a:r>
              <a:rPr lang="zh-CN" altLang="en-US" smtClean="0"/>
              <a:t>第二节：法学研究的基本方法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2"/>
          <p:cNvGrpSpPr>
            <a:grpSpLocks/>
          </p:cNvGrpSpPr>
          <p:nvPr/>
        </p:nvGrpSpPr>
        <p:grpSpPr bwMode="auto">
          <a:xfrm>
            <a:off x="901700" y="1212850"/>
            <a:ext cx="4284663" cy="1079500"/>
            <a:chOff x="901700" y="1212096"/>
            <a:chExt cx="4284449" cy="1079500"/>
          </a:xfrm>
        </p:grpSpPr>
        <p:sp>
          <p:nvSpPr>
            <p:cNvPr id="14342" name="椭圆形标注 6"/>
            <p:cNvSpPr>
              <a:spLocks noChangeArrowheads="1"/>
            </p:cNvSpPr>
            <p:nvPr/>
          </p:nvSpPr>
          <p:spPr bwMode="auto">
            <a:xfrm>
              <a:off x="901700" y="1212096"/>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3" name="Freeform 26"/>
            <p:cNvSpPr>
              <a:spLocks noEditPoints="1" noChangeArrowheads="1"/>
            </p:cNvSpPr>
            <p:nvPr/>
          </p:nvSpPr>
          <p:spPr bwMode="auto">
            <a:xfrm>
              <a:off x="1076325" y="1385133"/>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44" name="矩形 1"/>
            <p:cNvSpPr>
              <a:spLocks noChangeArrowheads="1"/>
            </p:cNvSpPr>
            <p:nvPr/>
          </p:nvSpPr>
          <p:spPr bwMode="auto">
            <a:xfrm>
              <a:off x="2058988" y="1412976"/>
              <a:ext cx="312716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r>
                <a:rPr lang="zh-CN" altLang="en-US" sz="3300" b="1" dirty="0">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实证分析方法</a:t>
              </a:r>
              <a:endParaRPr lang="zh-CN" altLang="en-US" sz="1800" dirty="0">
                <a:solidFill>
                  <a:srgbClr val="008DCA"/>
                </a:solidFill>
                <a:latin typeface="Arial" panose="020B0604020202020204" pitchFamily="34" charset="0"/>
                <a:ea typeface="宋体" panose="02010600030101010101" pitchFamily="2" charset="-122"/>
              </a:endParaRPr>
            </a:p>
          </p:txBody>
        </p:sp>
      </p:grpSp>
      <p:sp>
        <p:nvSpPr>
          <p:cNvPr id="14339" name="矩形 8"/>
          <p:cNvSpPr>
            <a:spLocks noChangeArrowheads="1"/>
          </p:cNvSpPr>
          <p:nvPr/>
        </p:nvSpPr>
        <p:spPr bwMode="auto">
          <a:xfrm>
            <a:off x="1311275" y="2782888"/>
            <a:ext cx="64373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通过对经验事实的观察和分析来建立和检验各种理论命题。</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4340" name="标题 1"/>
          <p:cNvSpPr>
            <a:spLocks noGrp="1"/>
          </p:cNvSpPr>
          <p:nvPr>
            <p:ph type="title"/>
          </p:nvPr>
        </p:nvSpPr>
        <p:spPr>
          <a:xfrm>
            <a:off x="901700" y="88900"/>
            <a:ext cx="7975600" cy="533400"/>
          </a:xfrm>
        </p:spPr>
        <p:txBody>
          <a:bodyPr/>
          <a:lstStyle/>
          <a:p>
            <a:r>
              <a:rPr lang="zh-CN" altLang="en-US" smtClean="0"/>
              <a:t>第二节：法学研究的基本方法</a:t>
            </a:r>
          </a:p>
        </p:txBody>
      </p:sp>
      <p:sp>
        <p:nvSpPr>
          <p:cNvPr id="9" name="矩形 8"/>
          <p:cNvSpPr>
            <a:spLocks noChangeArrowheads="1"/>
          </p:cNvSpPr>
          <p:nvPr/>
        </p:nvSpPr>
        <p:spPr bwMode="auto">
          <a:xfrm>
            <a:off x="1720850" y="2673350"/>
            <a:ext cx="4572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dirty="0"/>
              <a:t>社会调查的方法</a:t>
            </a:r>
            <a:endParaRPr lang="en-US" altLang="zh-CN" sz="2400" dirty="0"/>
          </a:p>
          <a:p>
            <a:pPr eaLnBrk="1" hangingPunct="1">
              <a:lnSpc>
                <a:spcPct val="120000"/>
              </a:lnSpc>
              <a:buClr>
                <a:schemeClr val="folHlink"/>
              </a:buClr>
              <a:buSzPct val="110000"/>
              <a:buFont typeface="Wingdings" panose="05000000000000000000" pitchFamily="2" charset="2"/>
              <a:buChar char="l"/>
            </a:pPr>
            <a:r>
              <a:rPr lang="zh-CN" altLang="en-US" sz="2400" dirty="0"/>
              <a:t>历史考察的方法</a:t>
            </a:r>
            <a:endParaRPr lang="en-US" altLang="zh-CN" sz="2400" dirty="0"/>
          </a:p>
          <a:p>
            <a:pPr eaLnBrk="1" hangingPunct="1">
              <a:lnSpc>
                <a:spcPct val="120000"/>
              </a:lnSpc>
              <a:buClr>
                <a:schemeClr val="folHlink"/>
              </a:buClr>
              <a:buSzPct val="110000"/>
              <a:buFont typeface="Wingdings" panose="05000000000000000000" pitchFamily="2" charset="2"/>
              <a:buChar char="l"/>
            </a:pPr>
            <a:r>
              <a:rPr lang="zh-CN" altLang="en-US" sz="2400" dirty="0"/>
              <a:t>比较的方法</a:t>
            </a:r>
            <a:endParaRPr lang="en-US" altLang="zh-CN" sz="2400" dirty="0"/>
          </a:p>
          <a:p>
            <a:pPr eaLnBrk="1" hangingPunct="1">
              <a:lnSpc>
                <a:spcPct val="120000"/>
              </a:lnSpc>
              <a:buClr>
                <a:schemeClr val="folHlink"/>
              </a:buClr>
              <a:buSzPct val="110000"/>
              <a:buFont typeface="Wingdings" panose="05000000000000000000" pitchFamily="2" charset="2"/>
              <a:buChar char="l"/>
            </a:pPr>
            <a:r>
              <a:rPr lang="zh-CN" altLang="en-US" sz="2400" dirty="0"/>
              <a:t>逻辑分析的方法</a:t>
            </a:r>
            <a:endParaRPr lang="en-US" altLang="zh-CN" sz="2400" dirty="0"/>
          </a:p>
          <a:p>
            <a:pPr eaLnBrk="1" hangingPunct="1">
              <a:lnSpc>
                <a:spcPct val="120000"/>
              </a:lnSpc>
              <a:buClr>
                <a:schemeClr val="folHlink"/>
              </a:buClr>
              <a:buSzPct val="110000"/>
              <a:buFont typeface="Wingdings" panose="05000000000000000000" pitchFamily="2" charset="2"/>
              <a:buChar char="l"/>
            </a:pPr>
            <a:r>
              <a:rPr lang="zh-CN" altLang="en-US" sz="2400" dirty="0"/>
              <a:t>语义分析方法。</a:t>
            </a:r>
            <a:endParaRPr lang="zh-CN" altLang="en-US" sz="24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0-#ppt_w/2"/>
                                          </p:val>
                                        </p:tav>
                                        <p:tav tm="100000">
                                          <p:val>
                                            <p:strVal val="#ppt_x"/>
                                          </p:val>
                                        </p:tav>
                                      </p:tavLst>
                                    </p:anim>
                                    <p:anim calcmode="lin" valueType="num">
                                      <p:cBhvr additive="base">
                                        <p:cTn id="8" dur="500" fill="hold"/>
                                        <p:tgtEl>
                                          <p:spTgt spid="143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fade">
                                      <p:cBhvr>
                                        <p:cTn id="3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3589</TotalTime>
  <Words>222</Words>
  <Application>Microsoft Office PowerPoint</Application>
  <PresentationFormat>全屏显示(4:3)</PresentationFormat>
  <Paragraphs>28</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Verdana</vt:lpstr>
      <vt:lpstr>굴림</vt:lpstr>
      <vt:lpstr>Arial</vt:lpstr>
      <vt:lpstr>Calibri</vt:lpstr>
      <vt:lpstr>黑体</vt:lpstr>
      <vt:lpstr>Wingdings</vt:lpstr>
      <vt:lpstr>Webdings</vt:lpstr>
      <vt:lpstr>宋体</vt:lpstr>
      <vt:lpstr>Times New Roman</vt:lpstr>
      <vt:lpstr>微软雅黑</vt:lpstr>
      <vt:lpstr>Office 主题</vt:lpstr>
      <vt:lpstr>法理学</vt:lpstr>
      <vt:lpstr>第一节 法学方法论</vt:lpstr>
      <vt:lpstr>第一节：法学方法论</vt:lpstr>
      <vt:lpstr>第二节 法学研究的基本方法</vt:lpstr>
      <vt:lpstr>第二节：法学研究的基本方法</vt:lpstr>
      <vt:lpstr>第二节：法学研究的基本方法</vt:lpstr>
      <vt:lpstr>第二节：法学研究的基本方法</vt:lpstr>
      <vt:lpstr>第二节：法学研究的基本方法</vt:lpstr>
      <vt:lpstr>第二节：法学研究的基本方法</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211</cp:revision>
  <dcterms:created xsi:type="dcterms:W3CDTF">2009-04-16T11:43:59Z</dcterms:created>
  <dcterms:modified xsi:type="dcterms:W3CDTF">2015-09-08T10:48:12Z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