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8"/>
  </p:notesMasterIdLst>
  <p:handoutMasterIdLst>
    <p:handoutMasterId r:id="rId19"/>
  </p:handoutMasterIdLst>
  <p:sldIdLst>
    <p:sldId id="308" r:id="rId2"/>
    <p:sldId id="309" r:id="rId3"/>
    <p:sldId id="350" r:id="rId4"/>
    <p:sldId id="351" r:id="rId5"/>
    <p:sldId id="315" r:id="rId6"/>
    <p:sldId id="352" r:id="rId7"/>
    <p:sldId id="353" r:id="rId8"/>
    <p:sldId id="336" r:id="rId9"/>
    <p:sldId id="354" r:id="rId10"/>
    <p:sldId id="355" r:id="rId11"/>
    <p:sldId id="356" r:id="rId12"/>
    <p:sldId id="337" r:id="rId13"/>
    <p:sldId id="348" r:id="rId14"/>
    <p:sldId id="357" r:id="rId15"/>
    <p:sldId id="310" r:id="rId16"/>
    <p:sldId id="358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0">
          <p15:clr>
            <a:srgbClr val="A4A3A4"/>
          </p15:clr>
        </p15:guide>
        <p15:guide id="3" pos="54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DCA"/>
    <a:srgbClr val="BE6119"/>
    <a:srgbClr val="BE6111"/>
    <a:srgbClr val="6699FF"/>
    <a:srgbClr val="FF0000"/>
    <a:srgbClr val="99CCFF"/>
    <a:srgbClr val="00FF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9" autoAdjust="0"/>
    <p:restoredTop sz="94622" autoAdjust="0"/>
  </p:normalViewPr>
  <p:slideViewPr>
    <p:cSldViewPr snapToGrid="0" snapToObjects="1">
      <p:cViewPr varScale="1">
        <p:scale>
          <a:sx n="74" d="100"/>
          <a:sy n="74" d="100"/>
        </p:scale>
        <p:origin x="1104" y="72"/>
      </p:cViewPr>
      <p:guideLst>
        <p:guide orient="horz" pos="2160"/>
        <p:guide pos="450"/>
        <p:guide pos="54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7042B1C-739F-4A4B-ADBF-198FC7C9D9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4252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1126FDC-1CA5-45D7-8FCB-17FBAE87DC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9458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物流PPT封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1" name="标题占位符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5412" name="文本占位符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 b="1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088B6-6A6C-439D-A4E5-5F5389A8E0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38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F146D-7B8C-497F-9EDF-43FC7C491A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77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38875" y="-242888"/>
            <a:ext cx="2447925" cy="61817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1108075" y="-242888"/>
            <a:ext cx="7194550" cy="61817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CB502-6C8C-49DF-8017-E094B240B6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701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08075" y="-242888"/>
            <a:ext cx="8229600" cy="1143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751263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C00C5-FD6E-4ED7-A5F6-7756B9FB57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822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14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CAFE6-2500-49D5-A07B-BFBB86DBFE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F3A14-20FB-4212-87DB-9B2FD90D93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47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06A5A-46F8-410D-A46A-96D95C8F05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33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AD72F-921B-446A-AD1C-6506B84DFA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9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0A2FD-B419-4373-A25D-2E817ACFE5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94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24B5A-DBA1-44EE-A815-01E6397558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37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10562-DF87-4386-BAF7-740062E9F0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94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80C5A-9E48-4989-B00B-AAB6598CA4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61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物流PPT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7" name="标题占位符 1"/>
          <p:cNvSpPr>
            <a:spLocks noGrp="1"/>
          </p:cNvSpPr>
          <p:nvPr>
            <p:ph type="title"/>
          </p:nvPr>
        </p:nvSpPr>
        <p:spPr bwMode="auto">
          <a:xfrm>
            <a:off x="901700" y="88900"/>
            <a:ext cx="797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126F1AA5-5F29-47A9-9033-ECC7378E38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1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860A4"/>
        </a:buClr>
        <a:buFont typeface="Wingdings" panose="05000000000000000000" pitchFamily="2" charset="2"/>
        <a:buChar char="Ü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99005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Font typeface="Webdings" panose="05030102010509060703" pitchFamily="18" charset="2"/>
        <a:buChar char="4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800" smtClean="0"/>
              <a:t>法理学</a:t>
            </a:r>
          </a:p>
        </p:txBody>
      </p:sp>
      <p:sp>
        <p:nvSpPr>
          <p:cNvPr id="3075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第三十一章 法律解释与法律推理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第三节：法的社会作用</a:t>
            </a:r>
          </a:p>
        </p:txBody>
      </p:sp>
      <p:grpSp>
        <p:nvGrpSpPr>
          <p:cNvPr id="15363" name="组合 27"/>
          <p:cNvGrpSpPr>
            <a:grpSpLocks/>
          </p:cNvGrpSpPr>
          <p:nvPr/>
        </p:nvGrpSpPr>
        <p:grpSpPr bwMode="auto">
          <a:xfrm>
            <a:off x="708025" y="4202113"/>
            <a:ext cx="7486650" cy="715962"/>
            <a:chOff x="1260709" y="1965572"/>
            <a:chExt cx="6073257" cy="545910"/>
          </a:xfrm>
        </p:grpSpPr>
        <p:sp>
          <p:nvSpPr>
            <p:cNvPr id="29" name="矩形 28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顺应客观规律和社会发展趋势</a:t>
              </a:r>
            </a:p>
          </p:txBody>
        </p:sp>
      </p:grpSp>
      <p:grpSp>
        <p:nvGrpSpPr>
          <p:cNvPr id="15364" name="组合 30"/>
          <p:cNvGrpSpPr>
            <a:grpSpLocks/>
          </p:cNvGrpSpPr>
          <p:nvPr/>
        </p:nvGrpSpPr>
        <p:grpSpPr bwMode="auto">
          <a:xfrm>
            <a:off x="708025" y="3257550"/>
            <a:ext cx="7486650" cy="715963"/>
            <a:chOff x="1260709" y="1965572"/>
            <a:chExt cx="6073257" cy="545910"/>
          </a:xfrm>
        </p:grpSpPr>
        <p:sp>
          <p:nvSpPr>
            <p:cNvPr id="32" name="矩形 31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坚持尊重公序良俗</a:t>
              </a:r>
            </a:p>
          </p:txBody>
        </p:sp>
      </p:grpSp>
      <p:grpSp>
        <p:nvGrpSpPr>
          <p:cNvPr id="15365" name="组合 33"/>
          <p:cNvGrpSpPr>
            <a:grpSpLocks/>
          </p:cNvGrpSpPr>
          <p:nvPr/>
        </p:nvGrpSpPr>
        <p:grpSpPr bwMode="auto">
          <a:xfrm>
            <a:off x="708025" y="2311400"/>
            <a:ext cx="7486650" cy="715963"/>
            <a:chOff x="1260709" y="1965572"/>
            <a:chExt cx="6073257" cy="545910"/>
          </a:xfrm>
        </p:grpSpPr>
        <p:sp>
          <p:nvSpPr>
            <p:cNvPr id="35" name="矩形 34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要符合社会现实和社会公理</a:t>
              </a:r>
            </a:p>
          </p:txBody>
        </p:sp>
      </p:grpSp>
      <p:sp>
        <p:nvSpPr>
          <p:cNvPr id="12" name="内容占位符 15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669925"/>
          </a:xfrm>
        </p:spPr>
        <p:txBody>
          <a:bodyPr/>
          <a:lstStyle/>
          <a:p>
            <a:r>
              <a:rPr lang="zh-CN" altLang="en-US" sz="2800" smtClean="0"/>
              <a:t>合理性原则的内容：</a:t>
            </a:r>
            <a:endParaRPr lang="en-US" altLang="zh-CN" smtClean="0"/>
          </a:p>
        </p:txBody>
      </p:sp>
      <p:grpSp>
        <p:nvGrpSpPr>
          <p:cNvPr id="15367" name="组合 27"/>
          <p:cNvGrpSpPr>
            <a:grpSpLocks/>
          </p:cNvGrpSpPr>
          <p:nvPr/>
        </p:nvGrpSpPr>
        <p:grpSpPr bwMode="auto">
          <a:xfrm>
            <a:off x="708025" y="5146675"/>
            <a:ext cx="7486650" cy="715963"/>
            <a:chOff x="1260709" y="1965572"/>
            <a:chExt cx="6073257" cy="545910"/>
          </a:xfrm>
        </p:grpSpPr>
        <p:sp>
          <p:nvSpPr>
            <p:cNvPr id="14" name="矩形 13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以党的政策和国家政策为指导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第三节：法的社会作用</a:t>
            </a:r>
          </a:p>
        </p:txBody>
      </p:sp>
      <p:grpSp>
        <p:nvGrpSpPr>
          <p:cNvPr id="16387" name="组合 27"/>
          <p:cNvGrpSpPr>
            <a:grpSpLocks/>
          </p:cNvGrpSpPr>
          <p:nvPr/>
        </p:nvGrpSpPr>
        <p:grpSpPr bwMode="auto">
          <a:xfrm>
            <a:off x="708025" y="5181600"/>
            <a:ext cx="7486650" cy="715963"/>
            <a:chOff x="1260709" y="1965572"/>
            <a:chExt cx="6073257" cy="545910"/>
          </a:xfrm>
        </p:grpSpPr>
        <p:sp>
          <p:nvSpPr>
            <p:cNvPr id="29" name="矩形 28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要建立和贯彻规范化的解释技术</a:t>
              </a:r>
            </a:p>
          </p:txBody>
        </p:sp>
      </p:grpSp>
      <p:grpSp>
        <p:nvGrpSpPr>
          <p:cNvPr id="16388" name="组合 30"/>
          <p:cNvGrpSpPr>
            <a:grpSpLocks/>
          </p:cNvGrpSpPr>
          <p:nvPr/>
        </p:nvGrpSpPr>
        <p:grpSpPr bwMode="auto">
          <a:xfrm>
            <a:off x="708025" y="3771900"/>
            <a:ext cx="7486650" cy="715963"/>
            <a:chOff x="1260709" y="1965572"/>
            <a:chExt cx="6073257" cy="545910"/>
          </a:xfrm>
        </p:grpSpPr>
        <p:sp>
          <p:nvSpPr>
            <p:cNvPr id="32" name="矩形 31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要坚持各种法律解释之间的已建立的效力等级关系</a:t>
              </a:r>
            </a:p>
          </p:txBody>
        </p:sp>
      </p:grpSp>
      <p:grpSp>
        <p:nvGrpSpPr>
          <p:cNvPr id="16389" name="组合 33"/>
          <p:cNvGrpSpPr>
            <a:grpSpLocks/>
          </p:cNvGrpSpPr>
          <p:nvPr/>
        </p:nvGrpSpPr>
        <p:grpSpPr bwMode="auto">
          <a:xfrm>
            <a:off x="708025" y="2362200"/>
            <a:ext cx="7486650" cy="715963"/>
            <a:chOff x="1260709" y="1965572"/>
            <a:chExt cx="6073257" cy="545910"/>
          </a:xfrm>
        </p:grpSpPr>
        <p:sp>
          <p:nvSpPr>
            <p:cNvPr id="35" name="矩形 34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法律解释要有利于加强而不是削弱法的协调和统一</a:t>
              </a:r>
            </a:p>
          </p:txBody>
        </p:sp>
      </p:grpSp>
      <p:sp>
        <p:nvSpPr>
          <p:cNvPr id="12" name="内容占位符 15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669925"/>
          </a:xfrm>
        </p:spPr>
        <p:txBody>
          <a:bodyPr/>
          <a:lstStyle/>
          <a:p>
            <a:r>
              <a:rPr lang="zh-CN" altLang="en-US" sz="2800" smtClean="0"/>
              <a:t>法制统一原则的内容：</a:t>
            </a:r>
            <a:endParaRPr lang="en-US" altLang="zh-CN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第三节 法律解释的方法</a:t>
            </a:r>
          </a:p>
        </p:txBody>
      </p:sp>
      <p:sp>
        <p:nvSpPr>
          <p:cNvPr id="17411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第三节：法律解释的方法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384230" y="2459669"/>
            <a:ext cx="5380945" cy="2480266"/>
            <a:chOff x="3987388" y="2762250"/>
            <a:chExt cx="5839872" cy="2832100"/>
          </a:xfrm>
          <a:solidFill>
            <a:srgbClr val="487AB5"/>
          </a:solidFill>
        </p:grpSpPr>
        <p:sp>
          <p:nvSpPr>
            <p:cNvPr id="5" name="六边形 4"/>
            <p:cNvSpPr/>
            <p:nvPr/>
          </p:nvSpPr>
          <p:spPr>
            <a:xfrm>
              <a:off x="5314141" y="2762250"/>
              <a:ext cx="1546860" cy="1333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800" b="1" dirty="0"/>
                <a:t>逻辑解释</a:t>
              </a:r>
              <a:endParaRPr lang="zh-CN" altLang="en-US" sz="2800" b="1" dirty="0"/>
            </a:p>
          </p:txBody>
        </p:sp>
        <p:sp>
          <p:nvSpPr>
            <p:cNvPr id="6" name="六边形 5"/>
            <p:cNvSpPr/>
            <p:nvPr/>
          </p:nvSpPr>
          <p:spPr>
            <a:xfrm>
              <a:off x="5314145" y="4260850"/>
              <a:ext cx="1546860" cy="1333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800" b="1" dirty="0"/>
                <a:t>系统解释</a:t>
              </a:r>
              <a:endParaRPr lang="zh-CN" altLang="en-US" sz="2800" b="1" dirty="0"/>
            </a:p>
          </p:txBody>
        </p:sp>
        <p:sp>
          <p:nvSpPr>
            <p:cNvPr id="7" name="六边形 6"/>
            <p:cNvSpPr/>
            <p:nvPr/>
          </p:nvSpPr>
          <p:spPr>
            <a:xfrm>
              <a:off x="6953653" y="2762250"/>
              <a:ext cx="1546860" cy="1333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800" b="1" dirty="0"/>
                <a:t>历史解释</a:t>
              </a:r>
              <a:endParaRPr lang="zh-CN" altLang="en-US" sz="2800" b="1" dirty="0"/>
            </a:p>
          </p:txBody>
        </p:sp>
        <p:sp>
          <p:nvSpPr>
            <p:cNvPr id="8" name="六边形 7"/>
            <p:cNvSpPr/>
            <p:nvPr/>
          </p:nvSpPr>
          <p:spPr>
            <a:xfrm>
              <a:off x="6953653" y="4260850"/>
              <a:ext cx="1546860" cy="1333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800" b="1" dirty="0"/>
                <a:t>目的解释</a:t>
              </a:r>
              <a:endParaRPr lang="zh-CN" altLang="en-US" sz="2800" b="1" dirty="0"/>
            </a:p>
          </p:txBody>
        </p:sp>
        <p:sp>
          <p:nvSpPr>
            <p:cNvPr id="9" name="六边形 8"/>
            <p:cNvSpPr/>
            <p:nvPr/>
          </p:nvSpPr>
          <p:spPr>
            <a:xfrm>
              <a:off x="3987388" y="3511550"/>
              <a:ext cx="1546860" cy="1333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800" b="1" dirty="0"/>
                <a:t>语法解释</a:t>
              </a:r>
              <a:endParaRPr lang="zh-CN" altLang="en-US" sz="2800" b="1" dirty="0"/>
            </a:p>
          </p:txBody>
        </p:sp>
        <p:sp>
          <p:nvSpPr>
            <p:cNvPr id="10" name="六边形 9"/>
            <p:cNvSpPr/>
            <p:nvPr/>
          </p:nvSpPr>
          <p:spPr>
            <a:xfrm>
              <a:off x="8280400" y="3511550"/>
              <a:ext cx="1546860" cy="1333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800" b="1" dirty="0"/>
                <a:t>当然解释</a:t>
              </a:r>
              <a:endParaRPr lang="zh-CN" altLang="en-US" sz="2800" b="1" dirty="0"/>
            </a:p>
          </p:txBody>
        </p:sp>
      </p:grpSp>
      <p:sp>
        <p:nvSpPr>
          <p:cNvPr id="18436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5711825" cy="581025"/>
          </a:xfrm>
        </p:spPr>
        <p:txBody>
          <a:bodyPr/>
          <a:lstStyle/>
          <a:p>
            <a:r>
              <a:rPr lang="zh-CN" altLang="en-US" dirty="0" smtClean="0"/>
              <a:t>一般方法的分类：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第三节：法律解释的方法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539750"/>
          </a:xfrm>
        </p:spPr>
        <p:txBody>
          <a:bodyPr/>
          <a:lstStyle/>
          <a:p>
            <a:r>
              <a:rPr lang="zh-CN" altLang="en-US" dirty="0" smtClean="0"/>
              <a:t>特殊解释方法的种类：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44663" y="2466975"/>
            <a:ext cx="2355850" cy="3116263"/>
            <a:chOff x="1744663" y="2466975"/>
            <a:chExt cx="2355850" cy="3116263"/>
          </a:xfrm>
        </p:grpSpPr>
        <p:sp>
          <p:nvSpPr>
            <p:cNvPr id="5" name="矩形 4"/>
            <p:cNvSpPr/>
            <p:nvPr/>
          </p:nvSpPr>
          <p:spPr>
            <a:xfrm>
              <a:off x="1744663" y="2466975"/>
              <a:ext cx="2355850" cy="311626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744663" y="3098800"/>
              <a:ext cx="2355850" cy="2484438"/>
            </a:xfrm>
            <a:custGeom>
              <a:avLst/>
              <a:gdLst>
                <a:gd name="connsiteX0" fmla="*/ 1175287 w 2356338"/>
                <a:gd name="connsiteY0" fmla="*/ 0 h 2856024"/>
                <a:gd name="connsiteX1" fmla="*/ 1474827 w 2356338"/>
                <a:gd name="connsiteY1" fmla="*/ 140960 h 2856024"/>
                <a:gd name="connsiteX2" fmla="*/ 2356338 w 2356338"/>
                <a:gd name="connsiteY2" fmla="*/ 140960 h 2856024"/>
                <a:gd name="connsiteX3" fmla="*/ 2356338 w 2356338"/>
                <a:gd name="connsiteY3" fmla="*/ 2856024 h 2856024"/>
                <a:gd name="connsiteX4" fmla="*/ 0 w 2356338"/>
                <a:gd name="connsiteY4" fmla="*/ 2856024 h 2856024"/>
                <a:gd name="connsiteX5" fmla="*/ 0 w 2356338"/>
                <a:gd name="connsiteY5" fmla="*/ 140960 h 2856024"/>
                <a:gd name="connsiteX6" fmla="*/ 875747 w 2356338"/>
                <a:gd name="connsiteY6" fmla="*/ 140960 h 285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6338" h="2856024">
                  <a:moveTo>
                    <a:pt x="1175287" y="0"/>
                  </a:moveTo>
                  <a:lnTo>
                    <a:pt x="1474827" y="140960"/>
                  </a:lnTo>
                  <a:lnTo>
                    <a:pt x="2356338" y="140960"/>
                  </a:lnTo>
                  <a:lnTo>
                    <a:pt x="2356338" y="2856024"/>
                  </a:lnTo>
                  <a:lnTo>
                    <a:pt x="0" y="2856024"/>
                  </a:lnTo>
                  <a:lnTo>
                    <a:pt x="0" y="140960"/>
                  </a:lnTo>
                  <a:lnTo>
                    <a:pt x="875747" y="14096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Ins="144000" anchor="ctr"/>
            <a:lstStyle/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dirty="0"/>
                <a:t>分为字面解释、扩充解释和限制解释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4" name="文本框 20"/>
            <p:cNvSpPr txBox="1">
              <a:spLocks noChangeArrowheads="1"/>
            </p:cNvSpPr>
            <p:nvPr/>
          </p:nvSpPr>
          <p:spPr bwMode="auto">
            <a:xfrm>
              <a:off x="1744663" y="2613025"/>
              <a:ext cx="2355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110000"/>
                <a:buFontTx/>
                <a:buNone/>
              </a:pPr>
              <a:r>
                <a:rPr lang="zh-CN" altLang="en-US" sz="2000">
                  <a:solidFill>
                    <a:srgbClr val="3E3D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解释尺度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994275" y="2466975"/>
            <a:ext cx="2355850" cy="3116263"/>
            <a:chOff x="4994275" y="2466975"/>
            <a:chExt cx="2355850" cy="3116263"/>
          </a:xfrm>
        </p:grpSpPr>
        <p:sp>
          <p:nvSpPr>
            <p:cNvPr id="6" name="矩形 5"/>
            <p:cNvSpPr/>
            <p:nvPr/>
          </p:nvSpPr>
          <p:spPr>
            <a:xfrm>
              <a:off x="4994275" y="2466975"/>
              <a:ext cx="2355850" cy="311626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4994275" y="3098800"/>
              <a:ext cx="2355850" cy="2484438"/>
            </a:xfrm>
            <a:custGeom>
              <a:avLst/>
              <a:gdLst>
                <a:gd name="connsiteX0" fmla="*/ 1175287 w 2356338"/>
                <a:gd name="connsiteY0" fmla="*/ 0 h 2856024"/>
                <a:gd name="connsiteX1" fmla="*/ 1474827 w 2356338"/>
                <a:gd name="connsiteY1" fmla="*/ 140960 h 2856024"/>
                <a:gd name="connsiteX2" fmla="*/ 2356338 w 2356338"/>
                <a:gd name="connsiteY2" fmla="*/ 140960 h 2856024"/>
                <a:gd name="connsiteX3" fmla="*/ 2356338 w 2356338"/>
                <a:gd name="connsiteY3" fmla="*/ 2856024 h 2856024"/>
                <a:gd name="connsiteX4" fmla="*/ 0 w 2356338"/>
                <a:gd name="connsiteY4" fmla="*/ 2856024 h 2856024"/>
                <a:gd name="connsiteX5" fmla="*/ 0 w 2356338"/>
                <a:gd name="connsiteY5" fmla="*/ 140960 h 2856024"/>
                <a:gd name="connsiteX6" fmla="*/ 875747 w 2356338"/>
                <a:gd name="connsiteY6" fmla="*/ 140960 h 285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6338" h="2856024">
                  <a:moveTo>
                    <a:pt x="1175287" y="0"/>
                  </a:moveTo>
                  <a:lnTo>
                    <a:pt x="1474827" y="140960"/>
                  </a:lnTo>
                  <a:lnTo>
                    <a:pt x="2356338" y="140960"/>
                  </a:lnTo>
                  <a:lnTo>
                    <a:pt x="2356338" y="2856024"/>
                  </a:lnTo>
                  <a:lnTo>
                    <a:pt x="0" y="2856024"/>
                  </a:lnTo>
                  <a:lnTo>
                    <a:pt x="0" y="140960"/>
                  </a:lnTo>
                  <a:lnTo>
                    <a:pt x="875747" y="14096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Ins="144000" anchor="ctr"/>
            <a:lstStyle/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dirty="0"/>
                <a:t>分为狭义解释和广义解释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5" name="文本框 22"/>
            <p:cNvSpPr txBox="1">
              <a:spLocks noChangeArrowheads="1"/>
            </p:cNvSpPr>
            <p:nvPr/>
          </p:nvSpPr>
          <p:spPr bwMode="auto">
            <a:xfrm>
              <a:off x="4994275" y="2613025"/>
              <a:ext cx="2355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110000"/>
                <a:buFontTx/>
                <a:buNone/>
              </a:pPr>
              <a:r>
                <a:rPr lang="zh-CN" altLang="en-US" sz="2000">
                  <a:solidFill>
                    <a:srgbClr val="3E3D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解释的自由度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第四节 法律推理</a:t>
            </a:r>
          </a:p>
        </p:txBody>
      </p:sp>
      <p:sp>
        <p:nvSpPr>
          <p:cNvPr id="20483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第四节：法律推理</a:t>
            </a:r>
          </a:p>
        </p:txBody>
      </p:sp>
      <p:sp>
        <p:nvSpPr>
          <p:cNvPr id="4" name="内容占位符 2"/>
          <p:cNvSpPr>
            <a:spLocks noGrp="1"/>
          </p:cNvSpPr>
          <p:nvPr>
            <p:ph sz="quarter" idx="4294967295"/>
          </p:nvPr>
        </p:nvSpPr>
        <p:spPr>
          <a:xfrm>
            <a:off x="550863" y="1254125"/>
            <a:ext cx="6911975" cy="574675"/>
          </a:xfrm>
        </p:spPr>
        <p:txBody>
          <a:bodyPr/>
          <a:lstStyle/>
          <a:p>
            <a:r>
              <a:rPr lang="zh-CN" altLang="en-US" smtClean="0"/>
              <a:t>法律推理的分类：</a:t>
            </a:r>
          </a:p>
        </p:txBody>
      </p:sp>
      <p:sp>
        <p:nvSpPr>
          <p:cNvPr id="5" name="矩形 4"/>
          <p:cNvSpPr/>
          <p:nvPr/>
        </p:nvSpPr>
        <p:spPr>
          <a:xfrm>
            <a:off x="1282700" y="2222500"/>
            <a:ext cx="6840538" cy="647700"/>
          </a:xfrm>
          <a:prstGeom prst="rect">
            <a:avLst/>
          </a:prstGeom>
          <a:solidFill>
            <a:srgbClr val="008DCA"/>
          </a:solidFill>
          <a:ln w="19050">
            <a:noFill/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dirty="0">
                <a:solidFill>
                  <a:schemeClr val="bg1"/>
                </a:solidFill>
              </a:rPr>
              <a:t>形式推理：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454150" y="3074988"/>
            <a:ext cx="6192838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110000"/>
              <a:buFont typeface="Wingdings" panose="05000000000000000000" pitchFamily="2" charset="2"/>
              <a:buChar char="p"/>
            </a:pPr>
            <a:r>
              <a:rPr lang="zh-CN" altLang="en-US" sz="2400"/>
              <a:t>形式推理就是运用形式逻辑进行推理。包括演绎推理、归纳推理和类比推理。</a:t>
            </a:r>
            <a:endParaRPr lang="zh-CN" altLang="en-US" sz="2400">
              <a:latin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82700" y="4259263"/>
            <a:ext cx="6840538" cy="647700"/>
          </a:xfrm>
          <a:prstGeom prst="rect">
            <a:avLst/>
          </a:prstGeom>
          <a:solidFill>
            <a:schemeClr val="accent1"/>
          </a:solidFill>
          <a:ln w="19050">
            <a:noFill/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dirty="0">
                <a:solidFill>
                  <a:schemeClr val="bg1"/>
                </a:solidFill>
              </a:rPr>
              <a:t>辩证推理：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282700" y="4954588"/>
            <a:ext cx="6192838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110000"/>
              <a:buFont typeface="Wingdings" panose="05000000000000000000" pitchFamily="2" charset="2"/>
              <a:buChar char="p"/>
            </a:pPr>
            <a:r>
              <a:rPr lang="zh-CN" altLang="en-US" sz="2400"/>
              <a:t>辩证推理就是指在两个相互矛盾的、都有一定道理的陈述中选择其一的推理。</a:t>
            </a:r>
            <a:endParaRPr lang="zh-CN" altLang="en-US" sz="2400">
              <a:latin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build="p"/>
      <p:bldP spid="7" grpId="0" animBg="1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第一节 法律解释的概念</a:t>
            </a:r>
          </a:p>
        </p:txBody>
      </p:sp>
      <p:sp>
        <p:nvSpPr>
          <p:cNvPr id="7171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第一节：法律解释的概念</a:t>
            </a:r>
          </a:p>
        </p:txBody>
      </p:sp>
      <p:grpSp>
        <p:nvGrpSpPr>
          <p:cNvPr id="8195" name="组合 27"/>
          <p:cNvGrpSpPr>
            <a:grpSpLocks/>
          </p:cNvGrpSpPr>
          <p:nvPr/>
        </p:nvGrpSpPr>
        <p:grpSpPr bwMode="auto">
          <a:xfrm>
            <a:off x="708025" y="4595813"/>
            <a:ext cx="7486650" cy="715962"/>
            <a:chOff x="1260709" y="1965572"/>
            <a:chExt cx="6073257" cy="545910"/>
          </a:xfrm>
        </p:grpSpPr>
        <p:sp>
          <p:nvSpPr>
            <p:cNvPr id="29" name="矩形 28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人的能力是有限的，只有经过不断的解释，法律才能趋于完善</a:t>
              </a:r>
            </a:p>
          </p:txBody>
        </p:sp>
      </p:grpSp>
      <p:grpSp>
        <p:nvGrpSpPr>
          <p:cNvPr id="8196" name="组合 30"/>
          <p:cNvGrpSpPr>
            <a:grpSpLocks/>
          </p:cNvGrpSpPr>
          <p:nvPr/>
        </p:nvGrpSpPr>
        <p:grpSpPr bwMode="auto">
          <a:xfrm>
            <a:off x="708025" y="3525838"/>
            <a:ext cx="7486650" cy="715962"/>
            <a:chOff x="1260709" y="1965572"/>
            <a:chExt cx="6073257" cy="545910"/>
          </a:xfrm>
        </p:grpSpPr>
        <p:sp>
          <p:nvSpPr>
            <p:cNvPr id="32" name="矩形 31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法律上有相对稳定性，只有经过解释，才能适应不断变化的社会的需要</a:t>
              </a:r>
            </a:p>
          </p:txBody>
        </p:sp>
      </p:grpSp>
      <p:grpSp>
        <p:nvGrpSpPr>
          <p:cNvPr id="8197" name="组合 33"/>
          <p:cNvGrpSpPr>
            <a:grpSpLocks/>
          </p:cNvGrpSpPr>
          <p:nvPr/>
        </p:nvGrpSpPr>
        <p:grpSpPr bwMode="auto">
          <a:xfrm>
            <a:off x="708025" y="2335213"/>
            <a:ext cx="7486650" cy="715962"/>
            <a:chOff x="1260709" y="1965572"/>
            <a:chExt cx="6073257" cy="545910"/>
          </a:xfrm>
        </p:grpSpPr>
        <p:sp>
          <p:nvSpPr>
            <p:cNvPr id="35" name="矩形 34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法律概括的、抽象的，只有经过解释，才能成为具体行为的规范标准</a:t>
              </a:r>
            </a:p>
          </p:txBody>
        </p:sp>
      </p:grpSp>
      <p:sp>
        <p:nvSpPr>
          <p:cNvPr id="12" name="内容占位符 15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669925"/>
          </a:xfrm>
        </p:spPr>
        <p:txBody>
          <a:bodyPr/>
          <a:lstStyle/>
          <a:p>
            <a:r>
              <a:rPr lang="zh-CN" altLang="en-US" sz="2800" dirty="0" smtClean="0"/>
              <a:t>法律解释的重要地位：</a:t>
            </a:r>
            <a:endParaRPr lang="en-US" altLang="zh-CN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第一节：法律解释的概念</a:t>
            </a:r>
          </a:p>
        </p:txBody>
      </p:sp>
      <p:sp>
        <p:nvSpPr>
          <p:cNvPr id="13" name="文本框 147"/>
          <p:cNvSpPr txBox="1"/>
          <p:nvPr/>
        </p:nvSpPr>
        <p:spPr>
          <a:xfrm>
            <a:off x="600075" y="4451350"/>
            <a:ext cx="28432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立法解释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48"/>
          <p:cNvSpPr txBox="1"/>
          <p:nvPr/>
        </p:nvSpPr>
        <p:spPr>
          <a:xfrm>
            <a:off x="3275013" y="4451350"/>
            <a:ext cx="2843212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行政解释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8"/>
          <p:cNvSpPr txBox="1"/>
          <p:nvPr/>
        </p:nvSpPr>
        <p:spPr>
          <a:xfrm>
            <a:off x="5988050" y="4451350"/>
            <a:ext cx="28432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司法解释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22" name="组合 32"/>
          <p:cNvGrpSpPr>
            <a:grpSpLocks/>
          </p:cNvGrpSpPr>
          <p:nvPr/>
        </p:nvGrpSpPr>
        <p:grpSpPr bwMode="auto">
          <a:xfrm>
            <a:off x="3513138" y="2114550"/>
            <a:ext cx="2165350" cy="2165350"/>
            <a:chOff x="3213626" y="2152192"/>
            <a:chExt cx="2166266" cy="2166266"/>
          </a:xfrm>
        </p:grpSpPr>
        <p:grpSp>
          <p:nvGrpSpPr>
            <p:cNvPr id="9232" name="组合 6"/>
            <p:cNvGrpSpPr>
              <a:grpSpLocks/>
            </p:cNvGrpSpPr>
            <p:nvPr/>
          </p:nvGrpSpPr>
          <p:grpSpPr bwMode="auto">
            <a:xfrm>
              <a:off x="3213626" y="2152192"/>
              <a:ext cx="2166266" cy="2166266"/>
              <a:chOff x="1779588" y="2717359"/>
              <a:chExt cx="2280532" cy="228053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779588" y="2717359"/>
                <a:ext cx="2280532" cy="22805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893280" y="2831051"/>
                <a:ext cx="2053148" cy="205314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683984" y="2617827"/>
              <a:ext cx="1225550" cy="1131888"/>
              <a:chOff x="10590213" y="4900613"/>
              <a:chExt cx="1225550" cy="1131888"/>
            </a:xfrm>
            <a:solidFill>
              <a:schemeClr val="bg1"/>
            </a:solidFill>
          </p:grpSpPr>
          <p:sp>
            <p:nvSpPr>
              <p:cNvPr id="17" name="Freeform 110"/>
              <p:cNvSpPr>
                <a:spLocks noEditPoints="1"/>
              </p:cNvSpPr>
              <p:nvPr/>
            </p:nvSpPr>
            <p:spPr bwMode="auto">
              <a:xfrm>
                <a:off x="11083925" y="4900613"/>
                <a:ext cx="731838" cy="735013"/>
              </a:xfrm>
              <a:custGeom>
                <a:avLst/>
                <a:gdLst>
                  <a:gd name="T0" fmla="*/ 233 w 256"/>
                  <a:gd name="T1" fmla="*/ 24 h 257"/>
                  <a:gd name="T2" fmla="*/ 149 w 256"/>
                  <a:gd name="T3" fmla="*/ 24 h 257"/>
                  <a:gd name="T4" fmla="*/ 0 w 256"/>
                  <a:gd name="T5" fmla="*/ 173 h 257"/>
                  <a:gd name="T6" fmla="*/ 84 w 256"/>
                  <a:gd name="T7" fmla="*/ 257 h 257"/>
                  <a:gd name="T8" fmla="*/ 233 w 256"/>
                  <a:gd name="T9" fmla="*/ 108 h 257"/>
                  <a:gd name="T10" fmla="*/ 233 w 256"/>
                  <a:gd name="T11" fmla="*/ 24 h 257"/>
                  <a:gd name="T12" fmla="*/ 50 w 256"/>
                  <a:gd name="T13" fmla="*/ 174 h 257"/>
                  <a:gd name="T14" fmla="*/ 40 w 256"/>
                  <a:gd name="T15" fmla="*/ 164 h 257"/>
                  <a:gd name="T16" fmla="*/ 166 w 256"/>
                  <a:gd name="T17" fmla="*/ 38 h 257"/>
                  <a:gd name="T18" fmla="*/ 176 w 256"/>
                  <a:gd name="T19" fmla="*/ 38 h 257"/>
                  <a:gd name="T20" fmla="*/ 176 w 256"/>
                  <a:gd name="T21" fmla="*/ 48 h 257"/>
                  <a:gd name="T22" fmla="*/ 50 w 256"/>
                  <a:gd name="T23" fmla="*/ 174 h 257"/>
                  <a:gd name="T24" fmla="*/ 71 w 256"/>
                  <a:gd name="T25" fmla="*/ 195 h 257"/>
                  <a:gd name="T26" fmla="*/ 61 w 256"/>
                  <a:gd name="T27" fmla="*/ 185 h 257"/>
                  <a:gd name="T28" fmla="*/ 198 w 256"/>
                  <a:gd name="T29" fmla="*/ 49 h 257"/>
                  <a:gd name="T30" fmla="*/ 208 w 256"/>
                  <a:gd name="T31" fmla="*/ 49 h 257"/>
                  <a:gd name="T32" fmla="*/ 208 w 256"/>
                  <a:gd name="T33" fmla="*/ 59 h 257"/>
                  <a:gd name="T34" fmla="*/ 71 w 256"/>
                  <a:gd name="T35" fmla="*/ 195 h 257"/>
                  <a:gd name="T36" fmla="*/ 92 w 256"/>
                  <a:gd name="T37" fmla="*/ 216 h 257"/>
                  <a:gd name="T38" fmla="*/ 82 w 256"/>
                  <a:gd name="T39" fmla="*/ 206 h 257"/>
                  <a:gd name="T40" fmla="*/ 208 w 256"/>
                  <a:gd name="T41" fmla="*/ 80 h 257"/>
                  <a:gd name="T42" fmla="*/ 218 w 256"/>
                  <a:gd name="T43" fmla="*/ 80 h 257"/>
                  <a:gd name="T44" fmla="*/ 218 w 256"/>
                  <a:gd name="T45" fmla="*/ 90 h 257"/>
                  <a:gd name="T46" fmla="*/ 92 w 256"/>
                  <a:gd name="T47" fmla="*/ 216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56" h="257">
                    <a:moveTo>
                      <a:pt x="233" y="24"/>
                    </a:moveTo>
                    <a:cubicBezTo>
                      <a:pt x="210" y="0"/>
                      <a:pt x="172" y="0"/>
                      <a:pt x="149" y="24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84" y="257"/>
                      <a:pt x="84" y="257"/>
                      <a:pt x="84" y="257"/>
                    </a:cubicBezTo>
                    <a:cubicBezTo>
                      <a:pt x="233" y="108"/>
                      <a:pt x="233" y="108"/>
                      <a:pt x="233" y="108"/>
                    </a:cubicBezTo>
                    <a:cubicBezTo>
                      <a:pt x="256" y="85"/>
                      <a:pt x="256" y="47"/>
                      <a:pt x="233" y="24"/>
                    </a:cubicBezTo>
                    <a:close/>
                    <a:moveTo>
                      <a:pt x="50" y="174"/>
                    </a:moveTo>
                    <a:cubicBezTo>
                      <a:pt x="40" y="164"/>
                      <a:pt x="40" y="164"/>
                      <a:pt x="40" y="164"/>
                    </a:cubicBezTo>
                    <a:cubicBezTo>
                      <a:pt x="166" y="38"/>
                      <a:pt x="166" y="38"/>
                      <a:pt x="166" y="38"/>
                    </a:cubicBezTo>
                    <a:cubicBezTo>
                      <a:pt x="169" y="36"/>
                      <a:pt x="173" y="36"/>
                      <a:pt x="176" y="38"/>
                    </a:cubicBezTo>
                    <a:cubicBezTo>
                      <a:pt x="179" y="41"/>
                      <a:pt x="179" y="46"/>
                      <a:pt x="176" y="48"/>
                    </a:cubicBezTo>
                    <a:lnTo>
                      <a:pt x="50" y="174"/>
                    </a:lnTo>
                    <a:close/>
                    <a:moveTo>
                      <a:pt x="71" y="195"/>
                    </a:moveTo>
                    <a:cubicBezTo>
                      <a:pt x="61" y="185"/>
                      <a:pt x="61" y="185"/>
                      <a:pt x="61" y="185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200" y="46"/>
                      <a:pt x="205" y="46"/>
                      <a:pt x="208" y="49"/>
                    </a:cubicBezTo>
                    <a:cubicBezTo>
                      <a:pt x="210" y="52"/>
                      <a:pt x="210" y="56"/>
                      <a:pt x="208" y="59"/>
                    </a:cubicBezTo>
                    <a:lnTo>
                      <a:pt x="71" y="195"/>
                    </a:lnTo>
                    <a:close/>
                    <a:moveTo>
                      <a:pt x="92" y="216"/>
                    </a:moveTo>
                    <a:cubicBezTo>
                      <a:pt x="82" y="206"/>
                      <a:pt x="82" y="206"/>
                      <a:pt x="82" y="206"/>
                    </a:cubicBezTo>
                    <a:cubicBezTo>
                      <a:pt x="208" y="80"/>
                      <a:pt x="208" y="80"/>
                      <a:pt x="208" y="80"/>
                    </a:cubicBezTo>
                    <a:cubicBezTo>
                      <a:pt x="211" y="78"/>
                      <a:pt x="215" y="78"/>
                      <a:pt x="218" y="80"/>
                    </a:cubicBezTo>
                    <a:cubicBezTo>
                      <a:pt x="221" y="83"/>
                      <a:pt x="221" y="88"/>
                      <a:pt x="218" y="90"/>
                    </a:cubicBezTo>
                    <a:lnTo>
                      <a:pt x="92" y="2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endParaRPr lang="zh-CN" altLang="en-US">
                  <a:solidFill>
                    <a:srgbClr val="90C43C"/>
                  </a:solidFill>
                </a:endParaRPr>
              </a:p>
            </p:txBody>
          </p:sp>
          <p:sp>
            <p:nvSpPr>
              <p:cNvPr id="18" name="Freeform 111"/>
              <p:cNvSpPr>
                <a:spLocks/>
              </p:cNvSpPr>
              <p:nvPr/>
            </p:nvSpPr>
            <p:spPr bwMode="auto">
              <a:xfrm>
                <a:off x="10679113" y="5527676"/>
                <a:ext cx="504825" cy="504825"/>
              </a:xfrm>
              <a:custGeom>
                <a:avLst/>
                <a:gdLst>
                  <a:gd name="T0" fmla="*/ 205 w 318"/>
                  <a:gd name="T1" fmla="*/ 190 h 318"/>
                  <a:gd name="T2" fmla="*/ 192 w 318"/>
                  <a:gd name="T3" fmla="*/ 176 h 318"/>
                  <a:gd name="T4" fmla="*/ 318 w 318"/>
                  <a:gd name="T5" fmla="*/ 50 h 318"/>
                  <a:gd name="T6" fmla="*/ 268 w 318"/>
                  <a:gd name="T7" fmla="*/ 0 h 318"/>
                  <a:gd name="T8" fmla="*/ 142 w 318"/>
                  <a:gd name="T9" fmla="*/ 126 h 318"/>
                  <a:gd name="T10" fmla="*/ 129 w 318"/>
                  <a:gd name="T11" fmla="*/ 113 h 318"/>
                  <a:gd name="T12" fmla="*/ 99 w 318"/>
                  <a:gd name="T13" fmla="*/ 127 h 318"/>
                  <a:gd name="T14" fmla="*/ 0 w 318"/>
                  <a:gd name="T15" fmla="*/ 289 h 318"/>
                  <a:gd name="T16" fmla="*/ 28 w 318"/>
                  <a:gd name="T17" fmla="*/ 318 h 318"/>
                  <a:gd name="T18" fmla="*/ 189 w 318"/>
                  <a:gd name="T19" fmla="*/ 221 h 318"/>
                  <a:gd name="T20" fmla="*/ 205 w 318"/>
                  <a:gd name="T21" fmla="*/ 19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8" h="318">
                    <a:moveTo>
                      <a:pt x="205" y="190"/>
                    </a:moveTo>
                    <a:lnTo>
                      <a:pt x="192" y="176"/>
                    </a:lnTo>
                    <a:lnTo>
                      <a:pt x="318" y="50"/>
                    </a:lnTo>
                    <a:lnTo>
                      <a:pt x="268" y="0"/>
                    </a:lnTo>
                    <a:lnTo>
                      <a:pt x="142" y="126"/>
                    </a:lnTo>
                    <a:lnTo>
                      <a:pt x="129" y="113"/>
                    </a:lnTo>
                    <a:lnTo>
                      <a:pt x="99" y="127"/>
                    </a:lnTo>
                    <a:lnTo>
                      <a:pt x="0" y="289"/>
                    </a:lnTo>
                    <a:lnTo>
                      <a:pt x="28" y="318"/>
                    </a:lnTo>
                    <a:lnTo>
                      <a:pt x="189" y="221"/>
                    </a:lnTo>
                    <a:lnTo>
                      <a:pt x="205" y="1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endParaRPr lang="zh-CN" altLang="en-US">
                  <a:solidFill>
                    <a:srgbClr val="90C43C"/>
                  </a:solidFill>
                </a:endParaRPr>
              </a:p>
            </p:txBody>
          </p:sp>
          <p:sp>
            <p:nvSpPr>
              <p:cNvPr id="19" name="Freeform 112"/>
              <p:cNvSpPr>
                <a:spLocks/>
              </p:cNvSpPr>
              <p:nvPr/>
            </p:nvSpPr>
            <p:spPr bwMode="auto">
              <a:xfrm>
                <a:off x="10590213" y="4911726"/>
                <a:ext cx="539750" cy="538163"/>
              </a:xfrm>
              <a:custGeom>
                <a:avLst/>
                <a:gdLst>
                  <a:gd name="T0" fmla="*/ 94 w 189"/>
                  <a:gd name="T1" fmla="*/ 0 h 188"/>
                  <a:gd name="T2" fmla="*/ 71 w 189"/>
                  <a:gd name="T3" fmla="*/ 3 h 188"/>
                  <a:gd name="T4" fmla="*/ 73 w 189"/>
                  <a:gd name="T5" fmla="*/ 4 h 188"/>
                  <a:gd name="T6" fmla="*/ 107 w 189"/>
                  <a:gd name="T7" fmla="*/ 38 h 188"/>
                  <a:gd name="T8" fmla="*/ 107 w 189"/>
                  <a:gd name="T9" fmla="*/ 101 h 188"/>
                  <a:gd name="T10" fmla="*/ 45 w 189"/>
                  <a:gd name="T11" fmla="*/ 101 h 188"/>
                  <a:gd name="T12" fmla="*/ 11 w 189"/>
                  <a:gd name="T13" fmla="*/ 67 h 188"/>
                  <a:gd name="T14" fmla="*/ 6 w 189"/>
                  <a:gd name="T15" fmla="*/ 61 h 188"/>
                  <a:gd name="T16" fmla="*/ 0 w 189"/>
                  <a:gd name="T17" fmla="*/ 94 h 188"/>
                  <a:gd name="T18" fmla="*/ 94 w 189"/>
                  <a:gd name="T19" fmla="*/ 188 h 188"/>
                  <a:gd name="T20" fmla="*/ 189 w 189"/>
                  <a:gd name="T21" fmla="*/ 94 h 188"/>
                  <a:gd name="T22" fmla="*/ 94 w 189"/>
                  <a:gd name="T23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9" h="188">
                    <a:moveTo>
                      <a:pt x="94" y="0"/>
                    </a:moveTo>
                    <a:cubicBezTo>
                      <a:pt x="86" y="0"/>
                      <a:pt x="79" y="1"/>
                      <a:pt x="71" y="3"/>
                    </a:cubicBezTo>
                    <a:cubicBezTo>
                      <a:pt x="72" y="3"/>
                      <a:pt x="73" y="4"/>
                      <a:pt x="73" y="4"/>
                    </a:cubicBezTo>
                    <a:cubicBezTo>
                      <a:pt x="107" y="38"/>
                      <a:pt x="107" y="38"/>
                      <a:pt x="107" y="38"/>
                    </a:cubicBezTo>
                    <a:cubicBezTo>
                      <a:pt x="125" y="56"/>
                      <a:pt x="125" y="84"/>
                      <a:pt x="107" y="101"/>
                    </a:cubicBezTo>
                    <a:cubicBezTo>
                      <a:pt x="90" y="118"/>
                      <a:pt x="62" y="118"/>
                      <a:pt x="45" y="101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9" y="65"/>
                      <a:pt x="8" y="63"/>
                      <a:pt x="6" y="61"/>
                    </a:cubicBezTo>
                    <a:cubicBezTo>
                      <a:pt x="2" y="72"/>
                      <a:pt x="0" y="82"/>
                      <a:pt x="0" y="94"/>
                    </a:cubicBezTo>
                    <a:cubicBezTo>
                      <a:pt x="0" y="146"/>
                      <a:pt x="42" y="188"/>
                      <a:pt x="94" y="188"/>
                    </a:cubicBezTo>
                    <a:cubicBezTo>
                      <a:pt x="146" y="188"/>
                      <a:pt x="189" y="146"/>
                      <a:pt x="189" y="94"/>
                    </a:cubicBezTo>
                    <a:cubicBezTo>
                      <a:pt x="189" y="42"/>
                      <a:pt x="146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endParaRPr lang="zh-CN" altLang="en-US">
                  <a:solidFill>
                    <a:srgbClr val="90C43C"/>
                  </a:solidFill>
                </a:endParaRPr>
              </a:p>
            </p:txBody>
          </p:sp>
          <p:sp>
            <p:nvSpPr>
              <p:cNvPr id="20" name="Freeform 113"/>
              <p:cNvSpPr>
                <a:spLocks noEditPoints="1"/>
              </p:cNvSpPr>
              <p:nvPr/>
            </p:nvSpPr>
            <p:spPr bwMode="auto">
              <a:xfrm>
                <a:off x="11255375" y="5549901"/>
                <a:ext cx="485775" cy="482600"/>
              </a:xfrm>
              <a:custGeom>
                <a:avLst/>
                <a:gdLst>
                  <a:gd name="T0" fmla="*/ 149 w 170"/>
                  <a:gd name="T1" fmla="*/ 149 h 169"/>
                  <a:gd name="T2" fmla="*/ 149 w 170"/>
                  <a:gd name="T3" fmla="*/ 75 h 169"/>
                  <a:gd name="T4" fmla="*/ 74 w 170"/>
                  <a:gd name="T5" fmla="*/ 0 h 169"/>
                  <a:gd name="T6" fmla="*/ 0 w 170"/>
                  <a:gd name="T7" fmla="*/ 74 h 169"/>
                  <a:gd name="T8" fmla="*/ 75 w 170"/>
                  <a:gd name="T9" fmla="*/ 149 h 169"/>
                  <a:gd name="T10" fmla="*/ 149 w 170"/>
                  <a:gd name="T11" fmla="*/ 149 h 169"/>
                  <a:gd name="T12" fmla="*/ 99 w 170"/>
                  <a:gd name="T13" fmla="*/ 99 h 169"/>
                  <a:gd name="T14" fmla="*/ 130 w 170"/>
                  <a:gd name="T15" fmla="*/ 99 h 169"/>
                  <a:gd name="T16" fmla="*/ 130 w 170"/>
                  <a:gd name="T17" fmla="*/ 129 h 169"/>
                  <a:gd name="T18" fmla="*/ 99 w 170"/>
                  <a:gd name="T19" fmla="*/ 129 h 169"/>
                  <a:gd name="T20" fmla="*/ 99 w 170"/>
                  <a:gd name="T21" fmla="*/ 9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0" h="169">
                    <a:moveTo>
                      <a:pt x="149" y="149"/>
                    </a:moveTo>
                    <a:cubicBezTo>
                      <a:pt x="170" y="129"/>
                      <a:pt x="170" y="95"/>
                      <a:pt x="149" y="75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75" y="149"/>
                      <a:pt x="75" y="149"/>
                      <a:pt x="75" y="149"/>
                    </a:cubicBezTo>
                    <a:cubicBezTo>
                      <a:pt x="96" y="169"/>
                      <a:pt x="129" y="169"/>
                      <a:pt x="149" y="149"/>
                    </a:cubicBezTo>
                    <a:close/>
                    <a:moveTo>
                      <a:pt x="99" y="99"/>
                    </a:moveTo>
                    <a:cubicBezTo>
                      <a:pt x="107" y="90"/>
                      <a:pt x="121" y="90"/>
                      <a:pt x="130" y="99"/>
                    </a:cubicBezTo>
                    <a:cubicBezTo>
                      <a:pt x="138" y="107"/>
                      <a:pt x="138" y="121"/>
                      <a:pt x="130" y="129"/>
                    </a:cubicBezTo>
                    <a:cubicBezTo>
                      <a:pt x="121" y="138"/>
                      <a:pt x="107" y="138"/>
                      <a:pt x="99" y="129"/>
                    </a:cubicBezTo>
                    <a:cubicBezTo>
                      <a:pt x="91" y="121"/>
                      <a:pt x="91" y="107"/>
                      <a:pt x="9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endParaRPr lang="zh-CN" altLang="en-US">
                  <a:solidFill>
                    <a:srgbClr val="90C43C"/>
                  </a:solidFill>
                </a:endParaRPr>
              </a:p>
            </p:txBody>
          </p:sp>
        </p:grpSp>
      </p:grpSp>
      <p:grpSp>
        <p:nvGrpSpPr>
          <p:cNvPr id="9223" name="组合 33"/>
          <p:cNvGrpSpPr>
            <a:grpSpLocks/>
          </p:cNvGrpSpPr>
          <p:nvPr/>
        </p:nvGrpSpPr>
        <p:grpSpPr bwMode="auto">
          <a:xfrm>
            <a:off x="6145213" y="2114550"/>
            <a:ext cx="2166937" cy="2165350"/>
            <a:chOff x="6031555" y="2152192"/>
            <a:chExt cx="2166266" cy="2166266"/>
          </a:xfrm>
        </p:grpSpPr>
        <p:grpSp>
          <p:nvGrpSpPr>
            <p:cNvPr id="10" name="组合 9"/>
            <p:cNvGrpSpPr/>
            <p:nvPr/>
          </p:nvGrpSpPr>
          <p:grpSpPr>
            <a:xfrm>
              <a:off x="6031555" y="2152192"/>
              <a:ext cx="2166266" cy="2166266"/>
              <a:chOff x="1779588" y="2717359"/>
              <a:chExt cx="2280532" cy="2280532"/>
            </a:xfrm>
            <a:solidFill>
              <a:srgbClr val="444041"/>
            </a:solidFill>
          </p:grpSpPr>
          <p:sp>
            <p:nvSpPr>
              <p:cNvPr id="11" name="椭圆 10"/>
              <p:cNvSpPr/>
              <p:nvPr/>
            </p:nvSpPr>
            <p:spPr>
              <a:xfrm>
                <a:off x="1779588" y="2717359"/>
                <a:ext cx="2280532" cy="22805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893854" y="2831625"/>
                <a:ext cx="2052000" cy="20520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6523344" y="2662194"/>
              <a:ext cx="1182687" cy="1275421"/>
              <a:chOff x="10279063" y="621034"/>
              <a:chExt cx="1397000" cy="1506538"/>
            </a:xfrm>
            <a:solidFill>
              <a:schemeClr val="bg1"/>
            </a:solidFill>
          </p:grpSpPr>
          <p:sp>
            <p:nvSpPr>
              <p:cNvPr id="22" name="Freeform 38"/>
              <p:cNvSpPr>
                <a:spLocks noEditPoints="1"/>
              </p:cNvSpPr>
              <p:nvPr/>
            </p:nvSpPr>
            <p:spPr bwMode="auto">
              <a:xfrm>
                <a:off x="10279063" y="621034"/>
                <a:ext cx="1397000" cy="1038225"/>
              </a:xfrm>
              <a:custGeom>
                <a:avLst/>
                <a:gdLst>
                  <a:gd name="T0" fmla="*/ 83 w 489"/>
                  <a:gd name="T1" fmla="*/ 363 h 363"/>
                  <a:gd name="T2" fmla="*/ 0 w 489"/>
                  <a:gd name="T3" fmla="*/ 280 h 363"/>
                  <a:gd name="T4" fmla="*/ 0 w 489"/>
                  <a:gd name="T5" fmla="*/ 280 h 363"/>
                  <a:gd name="T6" fmla="*/ 0 w 489"/>
                  <a:gd name="T7" fmla="*/ 83 h 363"/>
                  <a:gd name="T8" fmla="*/ 83 w 489"/>
                  <a:gd name="T9" fmla="*/ 0 h 363"/>
                  <a:gd name="T10" fmla="*/ 83 w 489"/>
                  <a:gd name="T11" fmla="*/ 0 h 363"/>
                  <a:gd name="T12" fmla="*/ 406 w 489"/>
                  <a:gd name="T13" fmla="*/ 0 h 363"/>
                  <a:gd name="T14" fmla="*/ 489 w 489"/>
                  <a:gd name="T15" fmla="*/ 83 h 363"/>
                  <a:gd name="T16" fmla="*/ 489 w 489"/>
                  <a:gd name="T17" fmla="*/ 83 h 363"/>
                  <a:gd name="T18" fmla="*/ 489 w 489"/>
                  <a:gd name="T19" fmla="*/ 280 h 363"/>
                  <a:gd name="T20" fmla="*/ 406 w 489"/>
                  <a:gd name="T21" fmla="*/ 363 h 363"/>
                  <a:gd name="T22" fmla="*/ 406 w 489"/>
                  <a:gd name="T23" fmla="*/ 363 h 363"/>
                  <a:gd name="T24" fmla="*/ 83 w 489"/>
                  <a:gd name="T25" fmla="*/ 363 h 363"/>
                  <a:gd name="T26" fmla="*/ 43 w 489"/>
                  <a:gd name="T27" fmla="*/ 83 h 363"/>
                  <a:gd name="T28" fmla="*/ 43 w 489"/>
                  <a:gd name="T29" fmla="*/ 280 h 363"/>
                  <a:gd name="T30" fmla="*/ 83 w 489"/>
                  <a:gd name="T31" fmla="*/ 320 h 363"/>
                  <a:gd name="T32" fmla="*/ 83 w 489"/>
                  <a:gd name="T33" fmla="*/ 320 h 363"/>
                  <a:gd name="T34" fmla="*/ 406 w 489"/>
                  <a:gd name="T35" fmla="*/ 320 h 363"/>
                  <a:gd name="T36" fmla="*/ 446 w 489"/>
                  <a:gd name="T37" fmla="*/ 280 h 363"/>
                  <a:gd name="T38" fmla="*/ 446 w 489"/>
                  <a:gd name="T39" fmla="*/ 280 h 363"/>
                  <a:gd name="T40" fmla="*/ 446 w 489"/>
                  <a:gd name="T41" fmla="*/ 83 h 363"/>
                  <a:gd name="T42" fmla="*/ 406 w 489"/>
                  <a:gd name="T43" fmla="*/ 43 h 363"/>
                  <a:gd name="T44" fmla="*/ 406 w 489"/>
                  <a:gd name="T45" fmla="*/ 43 h 363"/>
                  <a:gd name="T46" fmla="*/ 83 w 489"/>
                  <a:gd name="T47" fmla="*/ 43 h 363"/>
                  <a:gd name="T48" fmla="*/ 43 w 489"/>
                  <a:gd name="T49" fmla="*/ 83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9" h="363">
                    <a:moveTo>
                      <a:pt x="83" y="363"/>
                    </a:moveTo>
                    <a:cubicBezTo>
                      <a:pt x="37" y="363"/>
                      <a:pt x="0" y="326"/>
                      <a:pt x="0" y="280"/>
                    </a:cubicBezTo>
                    <a:cubicBezTo>
                      <a:pt x="0" y="280"/>
                      <a:pt x="0" y="280"/>
                      <a:pt x="0" y="280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38"/>
                      <a:pt x="37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406" y="0"/>
                      <a:pt x="406" y="0"/>
                      <a:pt x="406" y="0"/>
                    </a:cubicBezTo>
                    <a:cubicBezTo>
                      <a:pt x="451" y="0"/>
                      <a:pt x="489" y="38"/>
                      <a:pt x="489" y="83"/>
                    </a:cubicBezTo>
                    <a:cubicBezTo>
                      <a:pt x="489" y="83"/>
                      <a:pt x="489" y="83"/>
                      <a:pt x="489" y="83"/>
                    </a:cubicBezTo>
                    <a:cubicBezTo>
                      <a:pt x="489" y="280"/>
                      <a:pt x="489" y="280"/>
                      <a:pt x="489" y="280"/>
                    </a:cubicBezTo>
                    <a:cubicBezTo>
                      <a:pt x="489" y="326"/>
                      <a:pt x="451" y="363"/>
                      <a:pt x="406" y="363"/>
                    </a:cubicBezTo>
                    <a:cubicBezTo>
                      <a:pt x="406" y="363"/>
                      <a:pt x="406" y="363"/>
                      <a:pt x="406" y="363"/>
                    </a:cubicBezTo>
                    <a:cubicBezTo>
                      <a:pt x="83" y="363"/>
                      <a:pt x="83" y="363"/>
                      <a:pt x="83" y="363"/>
                    </a:cubicBezTo>
                    <a:close/>
                    <a:moveTo>
                      <a:pt x="43" y="83"/>
                    </a:moveTo>
                    <a:cubicBezTo>
                      <a:pt x="43" y="280"/>
                      <a:pt x="43" y="280"/>
                      <a:pt x="43" y="280"/>
                    </a:cubicBezTo>
                    <a:cubicBezTo>
                      <a:pt x="43" y="302"/>
                      <a:pt x="61" y="320"/>
                      <a:pt x="83" y="320"/>
                    </a:cubicBezTo>
                    <a:cubicBezTo>
                      <a:pt x="83" y="320"/>
                      <a:pt x="83" y="320"/>
                      <a:pt x="83" y="320"/>
                    </a:cubicBezTo>
                    <a:cubicBezTo>
                      <a:pt x="406" y="320"/>
                      <a:pt x="406" y="320"/>
                      <a:pt x="406" y="320"/>
                    </a:cubicBezTo>
                    <a:cubicBezTo>
                      <a:pt x="428" y="320"/>
                      <a:pt x="446" y="302"/>
                      <a:pt x="446" y="280"/>
                    </a:cubicBezTo>
                    <a:cubicBezTo>
                      <a:pt x="446" y="280"/>
                      <a:pt x="446" y="280"/>
                      <a:pt x="446" y="280"/>
                    </a:cubicBezTo>
                    <a:cubicBezTo>
                      <a:pt x="446" y="83"/>
                      <a:pt x="446" y="83"/>
                      <a:pt x="446" y="83"/>
                    </a:cubicBezTo>
                    <a:cubicBezTo>
                      <a:pt x="446" y="61"/>
                      <a:pt x="428" y="43"/>
                      <a:pt x="406" y="43"/>
                    </a:cubicBezTo>
                    <a:cubicBezTo>
                      <a:pt x="406" y="43"/>
                      <a:pt x="406" y="43"/>
                      <a:pt x="406" y="43"/>
                    </a:cubicBezTo>
                    <a:cubicBezTo>
                      <a:pt x="83" y="43"/>
                      <a:pt x="83" y="43"/>
                      <a:pt x="83" y="43"/>
                    </a:cubicBezTo>
                    <a:cubicBezTo>
                      <a:pt x="61" y="43"/>
                      <a:pt x="43" y="61"/>
                      <a:pt x="43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endParaRPr lang="zh-CN" altLang="en-US"/>
              </a:p>
            </p:txBody>
          </p:sp>
          <p:sp>
            <p:nvSpPr>
              <p:cNvPr id="23" name="Freeform 39"/>
              <p:cNvSpPr>
                <a:spLocks/>
              </p:cNvSpPr>
              <p:nvPr/>
            </p:nvSpPr>
            <p:spPr bwMode="auto">
              <a:xfrm>
                <a:off x="10655300" y="1681484"/>
                <a:ext cx="639763" cy="446088"/>
              </a:xfrm>
              <a:custGeom>
                <a:avLst/>
                <a:gdLst>
                  <a:gd name="T0" fmla="*/ 219 w 224"/>
                  <a:gd name="T1" fmla="*/ 119 h 156"/>
                  <a:gd name="T2" fmla="*/ 130 w 224"/>
                  <a:gd name="T3" fmla="*/ 15 h 156"/>
                  <a:gd name="T4" fmla="*/ 112 w 224"/>
                  <a:gd name="T5" fmla="*/ 0 h 156"/>
                  <a:gd name="T6" fmla="*/ 95 w 224"/>
                  <a:gd name="T7" fmla="*/ 15 h 156"/>
                  <a:gd name="T8" fmla="*/ 6 w 224"/>
                  <a:gd name="T9" fmla="*/ 119 h 156"/>
                  <a:gd name="T10" fmla="*/ 8 w 224"/>
                  <a:gd name="T11" fmla="*/ 140 h 156"/>
                  <a:gd name="T12" fmla="*/ 30 w 224"/>
                  <a:gd name="T13" fmla="*/ 138 h 156"/>
                  <a:gd name="T14" fmla="*/ 96 w 224"/>
                  <a:gd name="T15" fmla="*/ 64 h 156"/>
                  <a:gd name="T16" fmla="*/ 96 w 224"/>
                  <a:gd name="T17" fmla="*/ 140 h 156"/>
                  <a:gd name="T18" fmla="*/ 112 w 224"/>
                  <a:gd name="T19" fmla="*/ 156 h 156"/>
                  <a:gd name="T20" fmla="*/ 129 w 224"/>
                  <a:gd name="T21" fmla="*/ 140 h 156"/>
                  <a:gd name="T22" fmla="*/ 129 w 224"/>
                  <a:gd name="T23" fmla="*/ 64 h 156"/>
                  <a:gd name="T24" fmla="*/ 195 w 224"/>
                  <a:gd name="T25" fmla="*/ 138 h 156"/>
                  <a:gd name="T26" fmla="*/ 216 w 224"/>
                  <a:gd name="T27" fmla="*/ 140 h 156"/>
                  <a:gd name="T28" fmla="*/ 219 w 224"/>
                  <a:gd name="T29" fmla="*/ 119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4" h="156">
                    <a:moveTo>
                      <a:pt x="219" y="119"/>
                    </a:moveTo>
                    <a:cubicBezTo>
                      <a:pt x="130" y="15"/>
                      <a:pt x="130" y="15"/>
                      <a:pt x="130" y="15"/>
                    </a:cubicBezTo>
                    <a:cubicBezTo>
                      <a:pt x="130" y="15"/>
                      <a:pt x="118" y="0"/>
                      <a:pt x="112" y="0"/>
                    </a:cubicBezTo>
                    <a:cubicBezTo>
                      <a:pt x="107" y="0"/>
                      <a:pt x="95" y="15"/>
                      <a:pt x="95" y="15"/>
                    </a:cubicBezTo>
                    <a:cubicBezTo>
                      <a:pt x="6" y="119"/>
                      <a:pt x="6" y="119"/>
                      <a:pt x="6" y="119"/>
                    </a:cubicBezTo>
                    <a:cubicBezTo>
                      <a:pt x="0" y="126"/>
                      <a:pt x="2" y="135"/>
                      <a:pt x="8" y="140"/>
                    </a:cubicBezTo>
                    <a:cubicBezTo>
                      <a:pt x="15" y="146"/>
                      <a:pt x="25" y="144"/>
                      <a:pt x="30" y="138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140"/>
                      <a:pt x="96" y="140"/>
                      <a:pt x="96" y="140"/>
                    </a:cubicBezTo>
                    <a:cubicBezTo>
                      <a:pt x="96" y="149"/>
                      <a:pt x="103" y="156"/>
                      <a:pt x="112" y="156"/>
                    </a:cubicBezTo>
                    <a:cubicBezTo>
                      <a:pt x="121" y="156"/>
                      <a:pt x="129" y="149"/>
                      <a:pt x="129" y="140"/>
                    </a:cubicBezTo>
                    <a:cubicBezTo>
                      <a:pt x="129" y="64"/>
                      <a:pt x="129" y="64"/>
                      <a:pt x="129" y="64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200" y="144"/>
                      <a:pt x="210" y="146"/>
                      <a:pt x="216" y="140"/>
                    </a:cubicBezTo>
                    <a:cubicBezTo>
                      <a:pt x="223" y="135"/>
                      <a:pt x="224" y="126"/>
                      <a:pt x="219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endParaRPr lang="zh-CN" altLang="en-US"/>
              </a:p>
            </p:txBody>
          </p:sp>
          <p:sp>
            <p:nvSpPr>
              <p:cNvPr id="24" name="Freeform 40"/>
              <p:cNvSpPr>
                <a:spLocks/>
              </p:cNvSpPr>
              <p:nvPr/>
            </p:nvSpPr>
            <p:spPr bwMode="auto">
              <a:xfrm>
                <a:off x="10493376" y="907497"/>
                <a:ext cx="968375" cy="503238"/>
              </a:xfrm>
              <a:custGeom>
                <a:avLst/>
                <a:gdLst>
                  <a:gd name="T0" fmla="*/ 3 w 339"/>
                  <a:gd name="T1" fmla="*/ 169 h 176"/>
                  <a:gd name="T2" fmla="*/ 4 w 339"/>
                  <a:gd name="T3" fmla="*/ 155 h 176"/>
                  <a:gd name="T4" fmla="*/ 4 w 339"/>
                  <a:gd name="T5" fmla="*/ 155 h 176"/>
                  <a:gd name="T6" fmla="*/ 57 w 339"/>
                  <a:gd name="T7" fmla="*/ 102 h 176"/>
                  <a:gd name="T8" fmla="*/ 66 w 339"/>
                  <a:gd name="T9" fmla="*/ 99 h 176"/>
                  <a:gd name="T10" fmla="*/ 66 w 339"/>
                  <a:gd name="T11" fmla="*/ 99 h 176"/>
                  <a:gd name="T12" fmla="*/ 72 w 339"/>
                  <a:gd name="T13" fmla="*/ 105 h 176"/>
                  <a:gd name="T14" fmla="*/ 72 w 339"/>
                  <a:gd name="T15" fmla="*/ 105 h 176"/>
                  <a:gd name="T16" fmla="*/ 83 w 339"/>
                  <a:gd name="T17" fmla="*/ 144 h 176"/>
                  <a:gd name="T18" fmla="*/ 166 w 339"/>
                  <a:gd name="T19" fmla="*/ 12 h 176"/>
                  <a:gd name="T20" fmla="*/ 176 w 339"/>
                  <a:gd name="T21" fmla="*/ 7 h 176"/>
                  <a:gd name="T22" fmla="*/ 176 w 339"/>
                  <a:gd name="T23" fmla="*/ 7 h 176"/>
                  <a:gd name="T24" fmla="*/ 182 w 339"/>
                  <a:gd name="T25" fmla="*/ 16 h 176"/>
                  <a:gd name="T26" fmla="*/ 182 w 339"/>
                  <a:gd name="T27" fmla="*/ 16 h 176"/>
                  <a:gd name="T28" fmla="*/ 181 w 339"/>
                  <a:gd name="T29" fmla="*/ 99 h 176"/>
                  <a:gd name="T30" fmla="*/ 221 w 339"/>
                  <a:gd name="T31" fmla="*/ 59 h 176"/>
                  <a:gd name="T32" fmla="*/ 228 w 339"/>
                  <a:gd name="T33" fmla="*/ 57 h 176"/>
                  <a:gd name="T34" fmla="*/ 228 w 339"/>
                  <a:gd name="T35" fmla="*/ 57 h 176"/>
                  <a:gd name="T36" fmla="*/ 234 w 339"/>
                  <a:gd name="T37" fmla="*/ 61 h 176"/>
                  <a:gd name="T38" fmla="*/ 234 w 339"/>
                  <a:gd name="T39" fmla="*/ 61 h 176"/>
                  <a:gd name="T40" fmla="*/ 246 w 339"/>
                  <a:gd name="T41" fmla="*/ 84 h 176"/>
                  <a:gd name="T42" fmla="*/ 322 w 339"/>
                  <a:gd name="T43" fmla="*/ 5 h 176"/>
                  <a:gd name="T44" fmla="*/ 335 w 339"/>
                  <a:gd name="T45" fmla="*/ 4 h 176"/>
                  <a:gd name="T46" fmla="*/ 335 w 339"/>
                  <a:gd name="T47" fmla="*/ 4 h 176"/>
                  <a:gd name="T48" fmla="*/ 335 w 339"/>
                  <a:gd name="T49" fmla="*/ 18 h 176"/>
                  <a:gd name="T50" fmla="*/ 335 w 339"/>
                  <a:gd name="T51" fmla="*/ 18 h 176"/>
                  <a:gd name="T52" fmla="*/ 251 w 339"/>
                  <a:gd name="T53" fmla="*/ 106 h 176"/>
                  <a:gd name="T54" fmla="*/ 243 w 339"/>
                  <a:gd name="T55" fmla="*/ 110 h 176"/>
                  <a:gd name="T56" fmla="*/ 243 w 339"/>
                  <a:gd name="T57" fmla="*/ 110 h 176"/>
                  <a:gd name="T58" fmla="*/ 236 w 339"/>
                  <a:gd name="T59" fmla="*/ 106 h 176"/>
                  <a:gd name="T60" fmla="*/ 236 w 339"/>
                  <a:gd name="T61" fmla="*/ 106 h 176"/>
                  <a:gd name="T62" fmla="*/ 224 w 339"/>
                  <a:gd name="T63" fmla="*/ 81 h 176"/>
                  <a:gd name="T64" fmla="*/ 177 w 339"/>
                  <a:gd name="T65" fmla="*/ 126 h 176"/>
                  <a:gd name="T66" fmla="*/ 168 w 339"/>
                  <a:gd name="T67" fmla="*/ 127 h 176"/>
                  <a:gd name="T68" fmla="*/ 168 w 339"/>
                  <a:gd name="T69" fmla="*/ 127 h 176"/>
                  <a:gd name="T70" fmla="*/ 163 w 339"/>
                  <a:gd name="T71" fmla="*/ 119 h 176"/>
                  <a:gd name="T72" fmla="*/ 163 w 339"/>
                  <a:gd name="T73" fmla="*/ 119 h 176"/>
                  <a:gd name="T74" fmla="*/ 164 w 339"/>
                  <a:gd name="T75" fmla="*/ 49 h 176"/>
                  <a:gd name="T76" fmla="*/ 88 w 339"/>
                  <a:gd name="T77" fmla="*/ 171 h 176"/>
                  <a:gd name="T78" fmla="*/ 79 w 339"/>
                  <a:gd name="T79" fmla="*/ 176 h 176"/>
                  <a:gd name="T80" fmla="*/ 79 w 339"/>
                  <a:gd name="T81" fmla="*/ 176 h 176"/>
                  <a:gd name="T82" fmla="*/ 71 w 339"/>
                  <a:gd name="T83" fmla="*/ 170 h 176"/>
                  <a:gd name="T84" fmla="*/ 71 w 339"/>
                  <a:gd name="T85" fmla="*/ 170 h 176"/>
                  <a:gd name="T86" fmla="*/ 59 w 339"/>
                  <a:gd name="T87" fmla="*/ 126 h 176"/>
                  <a:gd name="T88" fmla="*/ 16 w 339"/>
                  <a:gd name="T89" fmla="*/ 170 h 176"/>
                  <a:gd name="T90" fmla="*/ 16 w 339"/>
                  <a:gd name="T91" fmla="*/ 170 h 176"/>
                  <a:gd name="T92" fmla="*/ 7 w 339"/>
                  <a:gd name="T93" fmla="*/ 172 h 176"/>
                  <a:gd name="T94" fmla="*/ 7 w 339"/>
                  <a:gd name="T95" fmla="*/ 172 h 176"/>
                  <a:gd name="T96" fmla="*/ 3 w 339"/>
                  <a:gd name="T97" fmla="*/ 16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9" h="176">
                    <a:moveTo>
                      <a:pt x="3" y="169"/>
                    </a:moveTo>
                    <a:cubicBezTo>
                      <a:pt x="0" y="166"/>
                      <a:pt x="0" y="159"/>
                      <a:pt x="4" y="155"/>
                    </a:cubicBezTo>
                    <a:cubicBezTo>
                      <a:pt x="4" y="155"/>
                      <a:pt x="4" y="155"/>
                      <a:pt x="4" y="155"/>
                    </a:cubicBezTo>
                    <a:cubicBezTo>
                      <a:pt x="57" y="102"/>
                      <a:pt x="57" y="102"/>
                      <a:pt x="57" y="102"/>
                    </a:cubicBezTo>
                    <a:cubicBezTo>
                      <a:pt x="60" y="99"/>
                      <a:pt x="63" y="98"/>
                      <a:pt x="66" y="99"/>
                    </a:cubicBezTo>
                    <a:cubicBezTo>
                      <a:pt x="66" y="99"/>
                      <a:pt x="66" y="99"/>
                      <a:pt x="66" y="99"/>
                    </a:cubicBezTo>
                    <a:cubicBezTo>
                      <a:pt x="69" y="100"/>
                      <a:pt x="71" y="102"/>
                      <a:pt x="72" y="105"/>
                    </a:cubicBezTo>
                    <a:cubicBezTo>
                      <a:pt x="72" y="105"/>
                      <a:pt x="72" y="105"/>
                      <a:pt x="72" y="105"/>
                    </a:cubicBezTo>
                    <a:cubicBezTo>
                      <a:pt x="83" y="144"/>
                      <a:pt x="83" y="144"/>
                      <a:pt x="83" y="144"/>
                    </a:cubicBezTo>
                    <a:cubicBezTo>
                      <a:pt x="166" y="12"/>
                      <a:pt x="166" y="12"/>
                      <a:pt x="166" y="12"/>
                    </a:cubicBezTo>
                    <a:cubicBezTo>
                      <a:pt x="168" y="8"/>
                      <a:pt x="172" y="6"/>
                      <a:pt x="176" y="7"/>
                    </a:cubicBezTo>
                    <a:cubicBezTo>
                      <a:pt x="176" y="7"/>
                      <a:pt x="176" y="7"/>
                      <a:pt x="176" y="7"/>
                    </a:cubicBezTo>
                    <a:cubicBezTo>
                      <a:pt x="180" y="8"/>
                      <a:pt x="182" y="12"/>
                      <a:pt x="182" y="16"/>
                    </a:cubicBezTo>
                    <a:cubicBezTo>
                      <a:pt x="182" y="16"/>
                      <a:pt x="182" y="16"/>
                      <a:pt x="182" y="16"/>
                    </a:cubicBezTo>
                    <a:cubicBezTo>
                      <a:pt x="181" y="99"/>
                      <a:pt x="181" y="99"/>
                      <a:pt x="181" y="99"/>
                    </a:cubicBezTo>
                    <a:cubicBezTo>
                      <a:pt x="221" y="59"/>
                      <a:pt x="221" y="59"/>
                      <a:pt x="221" y="59"/>
                    </a:cubicBezTo>
                    <a:cubicBezTo>
                      <a:pt x="223" y="57"/>
                      <a:pt x="226" y="57"/>
                      <a:pt x="228" y="57"/>
                    </a:cubicBezTo>
                    <a:cubicBezTo>
                      <a:pt x="228" y="57"/>
                      <a:pt x="228" y="57"/>
                      <a:pt x="228" y="57"/>
                    </a:cubicBezTo>
                    <a:cubicBezTo>
                      <a:pt x="231" y="58"/>
                      <a:pt x="233" y="59"/>
                      <a:pt x="234" y="61"/>
                    </a:cubicBezTo>
                    <a:cubicBezTo>
                      <a:pt x="234" y="61"/>
                      <a:pt x="234" y="61"/>
                      <a:pt x="234" y="61"/>
                    </a:cubicBezTo>
                    <a:cubicBezTo>
                      <a:pt x="246" y="84"/>
                      <a:pt x="246" y="84"/>
                      <a:pt x="246" y="84"/>
                    </a:cubicBezTo>
                    <a:cubicBezTo>
                      <a:pt x="322" y="5"/>
                      <a:pt x="322" y="5"/>
                      <a:pt x="322" y="5"/>
                    </a:cubicBezTo>
                    <a:cubicBezTo>
                      <a:pt x="326" y="1"/>
                      <a:pt x="331" y="0"/>
                      <a:pt x="335" y="4"/>
                    </a:cubicBezTo>
                    <a:cubicBezTo>
                      <a:pt x="335" y="4"/>
                      <a:pt x="335" y="4"/>
                      <a:pt x="335" y="4"/>
                    </a:cubicBezTo>
                    <a:cubicBezTo>
                      <a:pt x="339" y="8"/>
                      <a:pt x="339" y="14"/>
                      <a:pt x="335" y="18"/>
                    </a:cubicBezTo>
                    <a:cubicBezTo>
                      <a:pt x="335" y="18"/>
                      <a:pt x="335" y="18"/>
                      <a:pt x="335" y="18"/>
                    </a:cubicBezTo>
                    <a:cubicBezTo>
                      <a:pt x="251" y="106"/>
                      <a:pt x="251" y="106"/>
                      <a:pt x="251" y="106"/>
                    </a:cubicBezTo>
                    <a:cubicBezTo>
                      <a:pt x="249" y="109"/>
                      <a:pt x="246" y="110"/>
                      <a:pt x="243" y="110"/>
                    </a:cubicBezTo>
                    <a:cubicBezTo>
                      <a:pt x="243" y="110"/>
                      <a:pt x="243" y="110"/>
                      <a:pt x="243" y="110"/>
                    </a:cubicBezTo>
                    <a:cubicBezTo>
                      <a:pt x="240" y="110"/>
                      <a:pt x="238" y="108"/>
                      <a:pt x="236" y="106"/>
                    </a:cubicBezTo>
                    <a:cubicBezTo>
                      <a:pt x="236" y="106"/>
                      <a:pt x="236" y="106"/>
                      <a:pt x="236" y="106"/>
                    </a:cubicBezTo>
                    <a:cubicBezTo>
                      <a:pt x="224" y="81"/>
                      <a:pt x="224" y="81"/>
                      <a:pt x="224" y="81"/>
                    </a:cubicBezTo>
                    <a:cubicBezTo>
                      <a:pt x="177" y="126"/>
                      <a:pt x="177" y="126"/>
                      <a:pt x="177" y="126"/>
                    </a:cubicBezTo>
                    <a:cubicBezTo>
                      <a:pt x="174" y="128"/>
                      <a:pt x="171" y="129"/>
                      <a:pt x="168" y="127"/>
                    </a:cubicBezTo>
                    <a:cubicBezTo>
                      <a:pt x="168" y="127"/>
                      <a:pt x="168" y="127"/>
                      <a:pt x="168" y="127"/>
                    </a:cubicBezTo>
                    <a:cubicBezTo>
                      <a:pt x="165" y="126"/>
                      <a:pt x="163" y="123"/>
                      <a:pt x="163" y="119"/>
                    </a:cubicBezTo>
                    <a:cubicBezTo>
                      <a:pt x="163" y="119"/>
                      <a:pt x="163" y="119"/>
                      <a:pt x="163" y="119"/>
                    </a:cubicBezTo>
                    <a:cubicBezTo>
                      <a:pt x="164" y="49"/>
                      <a:pt x="164" y="49"/>
                      <a:pt x="164" y="49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6" y="174"/>
                      <a:pt x="82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5" y="176"/>
                      <a:pt x="72" y="173"/>
                      <a:pt x="71" y="170"/>
                    </a:cubicBezTo>
                    <a:cubicBezTo>
                      <a:pt x="71" y="170"/>
                      <a:pt x="71" y="170"/>
                      <a:pt x="71" y="170"/>
                    </a:cubicBezTo>
                    <a:cubicBezTo>
                      <a:pt x="59" y="126"/>
                      <a:pt x="59" y="126"/>
                      <a:pt x="59" y="126"/>
                    </a:cubicBezTo>
                    <a:cubicBezTo>
                      <a:pt x="16" y="170"/>
                      <a:pt x="16" y="170"/>
                      <a:pt x="16" y="170"/>
                    </a:cubicBezTo>
                    <a:cubicBezTo>
                      <a:pt x="16" y="170"/>
                      <a:pt x="16" y="170"/>
                      <a:pt x="16" y="170"/>
                    </a:cubicBezTo>
                    <a:cubicBezTo>
                      <a:pt x="14" y="172"/>
                      <a:pt x="10" y="173"/>
                      <a:pt x="7" y="172"/>
                    </a:cubicBezTo>
                    <a:cubicBezTo>
                      <a:pt x="7" y="172"/>
                      <a:pt x="7" y="172"/>
                      <a:pt x="7" y="172"/>
                    </a:cubicBezTo>
                    <a:cubicBezTo>
                      <a:pt x="6" y="172"/>
                      <a:pt x="4" y="171"/>
                      <a:pt x="3" y="1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endParaRPr lang="zh-CN" altLang="en-US"/>
              </a:p>
            </p:txBody>
          </p:sp>
        </p:grpSp>
      </p:grpSp>
      <p:grpSp>
        <p:nvGrpSpPr>
          <p:cNvPr id="9224" name="组合 34"/>
          <p:cNvGrpSpPr>
            <a:grpSpLocks/>
          </p:cNvGrpSpPr>
          <p:nvPr/>
        </p:nvGrpSpPr>
        <p:grpSpPr bwMode="auto">
          <a:xfrm>
            <a:off x="879475" y="2114550"/>
            <a:ext cx="2165350" cy="2165350"/>
            <a:chOff x="591563" y="2152192"/>
            <a:chExt cx="2166266" cy="2166266"/>
          </a:xfrm>
        </p:grpSpPr>
        <p:grpSp>
          <p:nvGrpSpPr>
            <p:cNvPr id="9226" name="组合 3"/>
            <p:cNvGrpSpPr>
              <a:grpSpLocks/>
            </p:cNvGrpSpPr>
            <p:nvPr/>
          </p:nvGrpSpPr>
          <p:grpSpPr bwMode="auto">
            <a:xfrm>
              <a:off x="591563" y="2152192"/>
              <a:ext cx="2166266" cy="2166266"/>
              <a:chOff x="1779588" y="2717359"/>
              <a:chExt cx="2280532" cy="2280532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779588" y="2717359"/>
                <a:ext cx="2280532" cy="22805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893280" y="2831051"/>
                <a:ext cx="2053148" cy="205314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006434" y="2592095"/>
              <a:ext cx="1336523" cy="1293647"/>
              <a:chOff x="3030538" y="663575"/>
              <a:chExt cx="1435101" cy="1389063"/>
            </a:xfrm>
            <a:solidFill>
              <a:schemeClr val="bg1"/>
            </a:solidFill>
          </p:grpSpPr>
          <p:sp>
            <p:nvSpPr>
              <p:cNvPr id="26" name="Freeform 11"/>
              <p:cNvSpPr>
                <a:spLocks noEditPoints="1"/>
              </p:cNvSpPr>
              <p:nvPr/>
            </p:nvSpPr>
            <p:spPr bwMode="auto">
              <a:xfrm>
                <a:off x="3030538" y="671513"/>
                <a:ext cx="1098550" cy="1103313"/>
              </a:xfrm>
              <a:custGeom>
                <a:avLst/>
                <a:gdLst>
                  <a:gd name="T0" fmla="*/ 188 w 376"/>
                  <a:gd name="T1" fmla="*/ 0 h 377"/>
                  <a:gd name="T2" fmla="*/ 0 w 376"/>
                  <a:gd name="T3" fmla="*/ 189 h 377"/>
                  <a:gd name="T4" fmla="*/ 188 w 376"/>
                  <a:gd name="T5" fmla="*/ 377 h 377"/>
                  <a:gd name="T6" fmla="*/ 376 w 376"/>
                  <a:gd name="T7" fmla="*/ 189 h 377"/>
                  <a:gd name="T8" fmla="*/ 188 w 376"/>
                  <a:gd name="T9" fmla="*/ 0 h 377"/>
                  <a:gd name="T10" fmla="*/ 188 w 376"/>
                  <a:gd name="T11" fmla="*/ 329 h 377"/>
                  <a:gd name="T12" fmla="*/ 48 w 376"/>
                  <a:gd name="T13" fmla="*/ 189 h 377"/>
                  <a:gd name="T14" fmla="*/ 188 w 376"/>
                  <a:gd name="T15" fmla="*/ 48 h 377"/>
                  <a:gd name="T16" fmla="*/ 328 w 376"/>
                  <a:gd name="T17" fmla="*/ 189 h 377"/>
                  <a:gd name="T18" fmla="*/ 188 w 376"/>
                  <a:gd name="T19" fmla="*/ 329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6" h="377">
                    <a:moveTo>
                      <a:pt x="188" y="0"/>
                    </a:moveTo>
                    <a:cubicBezTo>
                      <a:pt x="84" y="0"/>
                      <a:pt x="0" y="85"/>
                      <a:pt x="0" y="189"/>
                    </a:cubicBezTo>
                    <a:cubicBezTo>
                      <a:pt x="0" y="292"/>
                      <a:pt x="84" y="377"/>
                      <a:pt x="188" y="377"/>
                    </a:cubicBezTo>
                    <a:cubicBezTo>
                      <a:pt x="292" y="377"/>
                      <a:pt x="376" y="292"/>
                      <a:pt x="376" y="189"/>
                    </a:cubicBezTo>
                    <a:cubicBezTo>
                      <a:pt x="376" y="85"/>
                      <a:pt x="292" y="0"/>
                      <a:pt x="188" y="0"/>
                    </a:cubicBezTo>
                    <a:close/>
                    <a:moveTo>
                      <a:pt x="188" y="329"/>
                    </a:moveTo>
                    <a:cubicBezTo>
                      <a:pt x="111" y="329"/>
                      <a:pt x="48" y="266"/>
                      <a:pt x="48" y="189"/>
                    </a:cubicBezTo>
                    <a:cubicBezTo>
                      <a:pt x="48" y="111"/>
                      <a:pt x="111" y="48"/>
                      <a:pt x="188" y="48"/>
                    </a:cubicBezTo>
                    <a:cubicBezTo>
                      <a:pt x="265" y="48"/>
                      <a:pt x="328" y="111"/>
                      <a:pt x="328" y="189"/>
                    </a:cubicBezTo>
                    <a:cubicBezTo>
                      <a:pt x="328" y="266"/>
                      <a:pt x="265" y="329"/>
                      <a:pt x="188" y="3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endParaRPr lang="zh-CN" altLang="en-US"/>
              </a:p>
            </p:txBody>
          </p:sp>
          <p:sp>
            <p:nvSpPr>
              <p:cNvPr id="27" name="Freeform 12"/>
              <p:cNvSpPr>
                <a:spLocks/>
              </p:cNvSpPr>
              <p:nvPr/>
            </p:nvSpPr>
            <p:spPr bwMode="auto">
              <a:xfrm>
                <a:off x="3933826" y="1538288"/>
                <a:ext cx="111125" cy="115888"/>
              </a:xfrm>
              <a:custGeom>
                <a:avLst/>
                <a:gdLst>
                  <a:gd name="T0" fmla="*/ 34 w 38"/>
                  <a:gd name="T1" fmla="*/ 4 h 40"/>
                  <a:gd name="T2" fmla="*/ 34 w 38"/>
                  <a:gd name="T3" fmla="*/ 19 h 40"/>
                  <a:gd name="T4" fmla="*/ 19 w 38"/>
                  <a:gd name="T5" fmla="*/ 35 h 40"/>
                  <a:gd name="T6" fmla="*/ 4 w 38"/>
                  <a:gd name="T7" fmla="*/ 36 h 40"/>
                  <a:gd name="T8" fmla="*/ 4 w 38"/>
                  <a:gd name="T9" fmla="*/ 36 h 40"/>
                  <a:gd name="T10" fmla="*/ 5 w 38"/>
                  <a:gd name="T11" fmla="*/ 21 h 40"/>
                  <a:gd name="T12" fmla="*/ 19 w 38"/>
                  <a:gd name="T13" fmla="*/ 6 h 40"/>
                  <a:gd name="T14" fmla="*/ 34 w 38"/>
                  <a:gd name="T1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40">
                    <a:moveTo>
                      <a:pt x="34" y="4"/>
                    </a:moveTo>
                    <a:cubicBezTo>
                      <a:pt x="38" y="8"/>
                      <a:pt x="38" y="15"/>
                      <a:pt x="34" y="19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5" y="39"/>
                      <a:pt x="8" y="40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0" y="32"/>
                      <a:pt x="1" y="26"/>
                      <a:pt x="5" y="21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4" y="1"/>
                      <a:pt x="30" y="0"/>
                      <a:pt x="3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endParaRPr lang="zh-CN" altLang="en-US"/>
              </a:p>
            </p:txBody>
          </p:sp>
          <p:sp>
            <p:nvSpPr>
              <p:cNvPr id="28" name="Freeform 13"/>
              <p:cNvSpPr>
                <a:spLocks/>
              </p:cNvSpPr>
              <p:nvPr/>
            </p:nvSpPr>
            <p:spPr bwMode="auto">
              <a:xfrm>
                <a:off x="3971926" y="1573213"/>
                <a:ext cx="493713" cy="479425"/>
              </a:xfrm>
              <a:custGeom>
                <a:avLst/>
                <a:gdLst>
                  <a:gd name="T0" fmla="*/ 163 w 169"/>
                  <a:gd name="T1" fmla="*/ 104 h 164"/>
                  <a:gd name="T2" fmla="*/ 162 w 169"/>
                  <a:gd name="T3" fmla="*/ 129 h 164"/>
                  <a:gd name="T4" fmla="*/ 137 w 169"/>
                  <a:gd name="T5" fmla="*/ 155 h 164"/>
                  <a:gd name="T6" fmla="*/ 112 w 169"/>
                  <a:gd name="T7" fmla="*/ 158 h 164"/>
                  <a:gd name="T8" fmla="*/ 112 w 169"/>
                  <a:gd name="T9" fmla="*/ 158 h 164"/>
                  <a:gd name="T10" fmla="*/ 7 w 169"/>
                  <a:gd name="T11" fmla="*/ 33 h 164"/>
                  <a:gd name="T12" fmla="*/ 32 w 169"/>
                  <a:gd name="T13" fmla="*/ 7 h 164"/>
                  <a:gd name="T14" fmla="*/ 163 w 169"/>
                  <a:gd name="T15" fmla="*/ 10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9" h="164">
                    <a:moveTo>
                      <a:pt x="163" y="104"/>
                    </a:moveTo>
                    <a:cubicBezTo>
                      <a:pt x="169" y="110"/>
                      <a:pt x="169" y="121"/>
                      <a:pt x="162" y="129"/>
                    </a:cubicBezTo>
                    <a:cubicBezTo>
                      <a:pt x="137" y="155"/>
                      <a:pt x="137" y="155"/>
                      <a:pt x="137" y="155"/>
                    </a:cubicBezTo>
                    <a:cubicBezTo>
                      <a:pt x="130" y="163"/>
                      <a:pt x="119" y="164"/>
                      <a:pt x="112" y="158"/>
                    </a:cubicBezTo>
                    <a:cubicBezTo>
                      <a:pt x="112" y="158"/>
                      <a:pt x="112" y="158"/>
                      <a:pt x="112" y="158"/>
                    </a:cubicBezTo>
                    <a:cubicBezTo>
                      <a:pt x="105" y="151"/>
                      <a:pt x="0" y="41"/>
                      <a:pt x="7" y="33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9" y="0"/>
                      <a:pt x="156" y="97"/>
                      <a:pt x="163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endParaRPr lang="zh-CN" altLang="en-US"/>
              </a:p>
            </p:txBody>
          </p:sp>
          <p:sp>
            <p:nvSpPr>
              <p:cNvPr id="29" name="Freeform 14"/>
              <p:cNvSpPr>
                <a:spLocks/>
              </p:cNvSpPr>
              <p:nvPr/>
            </p:nvSpPr>
            <p:spPr bwMode="auto">
              <a:xfrm>
                <a:off x="4000501" y="771525"/>
                <a:ext cx="271463" cy="58738"/>
              </a:xfrm>
              <a:custGeom>
                <a:avLst/>
                <a:gdLst>
                  <a:gd name="T0" fmla="*/ 93 w 93"/>
                  <a:gd name="T1" fmla="*/ 10 h 20"/>
                  <a:gd name="T2" fmla="*/ 83 w 93"/>
                  <a:gd name="T3" fmla="*/ 20 h 20"/>
                  <a:gd name="T4" fmla="*/ 9 w 93"/>
                  <a:gd name="T5" fmla="*/ 20 h 20"/>
                  <a:gd name="T6" fmla="*/ 0 w 93"/>
                  <a:gd name="T7" fmla="*/ 10 h 20"/>
                  <a:gd name="T8" fmla="*/ 0 w 93"/>
                  <a:gd name="T9" fmla="*/ 10 h 20"/>
                  <a:gd name="T10" fmla="*/ 9 w 93"/>
                  <a:gd name="T11" fmla="*/ 0 h 20"/>
                  <a:gd name="T12" fmla="*/ 83 w 93"/>
                  <a:gd name="T13" fmla="*/ 0 h 20"/>
                  <a:gd name="T14" fmla="*/ 93 w 93"/>
                  <a:gd name="T1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20">
                    <a:moveTo>
                      <a:pt x="93" y="10"/>
                    </a:moveTo>
                    <a:cubicBezTo>
                      <a:pt x="93" y="15"/>
                      <a:pt x="89" y="20"/>
                      <a:pt x="83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4" y="20"/>
                      <a:pt x="0" y="15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9" y="0"/>
                      <a:pt x="93" y="4"/>
                      <a:pt x="9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endParaRPr lang="zh-CN" altLang="en-US"/>
              </a:p>
            </p:txBody>
          </p:sp>
          <p:sp>
            <p:nvSpPr>
              <p:cNvPr id="30" name="Freeform 15"/>
              <p:cNvSpPr>
                <a:spLocks/>
              </p:cNvSpPr>
              <p:nvPr/>
            </p:nvSpPr>
            <p:spPr bwMode="auto">
              <a:xfrm>
                <a:off x="4108451" y="663575"/>
                <a:ext cx="55563" cy="271463"/>
              </a:xfrm>
              <a:custGeom>
                <a:avLst/>
                <a:gdLst>
                  <a:gd name="T0" fmla="*/ 9 w 19"/>
                  <a:gd name="T1" fmla="*/ 0 h 93"/>
                  <a:gd name="T2" fmla="*/ 19 w 19"/>
                  <a:gd name="T3" fmla="*/ 10 h 93"/>
                  <a:gd name="T4" fmla="*/ 19 w 19"/>
                  <a:gd name="T5" fmla="*/ 84 h 93"/>
                  <a:gd name="T6" fmla="*/ 9 w 19"/>
                  <a:gd name="T7" fmla="*/ 93 h 93"/>
                  <a:gd name="T8" fmla="*/ 9 w 19"/>
                  <a:gd name="T9" fmla="*/ 93 h 93"/>
                  <a:gd name="T10" fmla="*/ 0 w 19"/>
                  <a:gd name="T11" fmla="*/ 84 h 93"/>
                  <a:gd name="T12" fmla="*/ 0 w 19"/>
                  <a:gd name="T13" fmla="*/ 10 h 93"/>
                  <a:gd name="T14" fmla="*/ 9 w 19"/>
                  <a:gd name="T15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93">
                    <a:moveTo>
                      <a:pt x="9" y="0"/>
                    </a:moveTo>
                    <a:cubicBezTo>
                      <a:pt x="15" y="0"/>
                      <a:pt x="19" y="4"/>
                      <a:pt x="19" y="10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19" y="89"/>
                      <a:pt x="15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4" y="93"/>
                      <a:pt x="0" y="89"/>
                      <a:pt x="0" y="8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4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endParaRPr lang="zh-CN" altLang="en-US"/>
              </a:p>
            </p:txBody>
          </p:sp>
          <p:sp>
            <p:nvSpPr>
              <p:cNvPr id="31" name="Freeform 16"/>
              <p:cNvSpPr>
                <a:spLocks/>
              </p:cNvSpPr>
              <p:nvPr/>
            </p:nvSpPr>
            <p:spPr bwMode="auto">
              <a:xfrm>
                <a:off x="3590926" y="844550"/>
                <a:ext cx="354013" cy="287338"/>
              </a:xfrm>
              <a:custGeom>
                <a:avLst/>
                <a:gdLst>
                  <a:gd name="T0" fmla="*/ 105 w 121"/>
                  <a:gd name="T1" fmla="*/ 93 h 98"/>
                  <a:gd name="T2" fmla="*/ 7 w 121"/>
                  <a:gd name="T3" fmla="*/ 15 h 98"/>
                  <a:gd name="T4" fmla="*/ 7 w 121"/>
                  <a:gd name="T5" fmla="*/ 15 h 98"/>
                  <a:gd name="T6" fmla="*/ 1 w 121"/>
                  <a:gd name="T7" fmla="*/ 7 h 98"/>
                  <a:gd name="T8" fmla="*/ 1 w 121"/>
                  <a:gd name="T9" fmla="*/ 7 h 98"/>
                  <a:gd name="T10" fmla="*/ 9 w 121"/>
                  <a:gd name="T11" fmla="*/ 0 h 98"/>
                  <a:gd name="T12" fmla="*/ 9 w 121"/>
                  <a:gd name="T13" fmla="*/ 0 h 98"/>
                  <a:gd name="T14" fmla="*/ 119 w 121"/>
                  <a:gd name="T15" fmla="*/ 88 h 98"/>
                  <a:gd name="T16" fmla="*/ 119 w 121"/>
                  <a:gd name="T17" fmla="*/ 88 h 98"/>
                  <a:gd name="T18" fmla="*/ 115 w 121"/>
                  <a:gd name="T19" fmla="*/ 98 h 98"/>
                  <a:gd name="T20" fmla="*/ 115 w 121"/>
                  <a:gd name="T21" fmla="*/ 98 h 98"/>
                  <a:gd name="T22" fmla="*/ 112 w 121"/>
                  <a:gd name="T23" fmla="*/ 98 h 98"/>
                  <a:gd name="T24" fmla="*/ 112 w 121"/>
                  <a:gd name="T25" fmla="*/ 98 h 98"/>
                  <a:gd name="T26" fmla="*/ 105 w 121"/>
                  <a:gd name="T27" fmla="*/ 9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1" h="98">
                    <a:moveTo>
                      <a:pt x="105" y="93"/>
                    </a:moveTo>
                    <a:cubicBezTo>
                      <a:pt x="91" y="51"/>
                      <a:pt x="53" y="19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3" y="14"/>
                      <a:pt x="0" y="11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3"/>
                      <a:pt x="5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1" y="5"/>
                      <a:pt x="103" y="41"/>
                      <a:pt x="119" y="88"/>
                    </a:cubicBezTo>
                    <a:cubicBezTo>
                      <a:pt x="119" y="88"/>
                      <a:pt x="119" y="88"/>
                      <a:pt x="119" y="88"/>
                    </a:cubicBezTo>
                    <a:cubicBezTo>
                      <a:pt x="121" y="92"/>
                      <a:pt x="118" y="96"/>
                      <a:pt x="115" y="98"/>
                    </a:cubicBezTo>
                    <a:cubicBezTo>
                      <a:pt x="115" y="98"/>
                      <a:pt x="115" y="98"/>
                      <a:pt x="115" y="98"/>
                    </a:cubicBezTo>
                    <a:cubicBezTo>
                      <a:pt x="114" y="98"/>
                      <a:pt x="113" y="98"/>
                      <a:pt x="112" y="98"/>
                    </a:cubicBezTo>
                    <a:cubicBezTo>
                      <a:pt x="112" y="98"/>
                      <a:pt x="112" y="98"/>
                      <a:pt x="112" y="98"/>
                    </a:cubicBezTo>
                    <a:cubicBezTo>
                      <a:pt x="109" y="98"/>
                      <a:pt x="106" y="96"/>
                      <a:pt x="105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endParaRPr lang="zh-CN" altLang="en-US"/>
              </a:p>
            </p:txBody>
          </p:sp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3906838" y="1149350"/>
                <a:ext cx="52388" cy="523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endParaRPr lang="zh-CN" altLang="en-US"/>
              </a:p>
            </p:txBody>
          </p:sp>
        </p:grpSp>
      </p:grpSp>
      <p:sp>
        <p:nvSpPr>
          <p:cNvPr id="35" name="内容占位符 15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669925"/>
          </a:xfrm>
        </p:spPr>
        <p:txBody>
          <a:bodyPr/>
          <a:lstStyle/>
          <a:p>
            <a:r>
              <a:rPr lang="zh-CN" altLang="en-US" sz="2800" smtClean="0"/>
              <a:t>法律解释的分类：</a:t>
            </a:r>
            <a:endParaRPr lang="en-US" altLang="zh-CN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3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1"/>
          <p:cNvGrpSpPr>
            <a:grpSpLocks/>
          </p:cNvGrpSpPr>
          <p:nvPr/>
        </p:nvGrpSpPr>
        <p:grpSpPr bwMode="auto">
          <a:xfrm>
            <a:off x="901700" y="2511425"/>
            <a:ext cx="7121525" cy="2336800"/>
            <a:chOff x="901700" y="2511044"/>
            <a:chExt cx="7121838" cy="3181417"/>
          </a:xfrm>
        </p:grpSpPr>
        <p:sp>
          <p:nvSpPr>
            <p:cNvPr id="10245" name="圆角矩形 10"/>
            <p:cNvSpPr>
              <a:spLocks noChangeArrowheads="1"/>
            </p:cNvSpPr>
            <p:nvPr/>
          </p:nvSpPr>
          <p:spPr bwMode="auto">
            <a:xfrm>
              <a:off x="901700" y="2511044"/>
              <a:ext cx="7121838" cy="3181417"/>
            </a:xfrm>
            <a:prstGeom prst="roundRect">
              <a:avLst>
                <a:gd name="adj" fmla="val 8157"/>
              </a:avLst>
            </a:prstGeom>
            <a:solidFill>
              <a:srgbClr val="008D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46" name="矩形 8"/>
            <p:cNvSpPr>
              <a:spLocks noChangeArrowheads="1"/>
            </p:cNvSpPr>
            <p:nvPr/>
          </p:nvSpPr>
          <p:spPr bwMode="auto">
            <a:xfrm>
              <a:off x="1311275" y="2782886"/>
              <a:ext cx="6437313" cy="2740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立法解释在狭义上专指国家立法机关对法律所做的解释。</a:t>
              </a:r>
              <a:endPara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立法解释在广义上，则指依法有权制定法律法规、规章的国家机关或其授权机关，对自己制定的法律法规规章进行的解释。</a:t>
              </a:r>
            </a:p>
          </p:txBody>
        </p:sp>
      </p:grpSp>
      <p:sp>
        <p:nvSpPr>
          <p:cNvPr id="10243" name="标题 1"/>
          <p:cNvSpPr>
            <a:spLocks noGrp="1"/>
          </p:cNvSpPr>
          <p:nvPr>
            <p:ph type="title"/>
          </p:nvPr>
        </p:nvSpPr>
        <p:spPr>
          <a:xfrm>
            <a:off x="901700" y="88900"/>
            <a:ext cx="7975600" cy="533400"/>
          </a:xfrm>
        </p:spPr>
        <p:txBody>
          <a:bodyPr/>
          <a:lstStyle/>
          <a:p>
            <a:r>
              <a:rPr lang="zh-CN" altLang="en-US" smtClean="0"/>
              <a:t>第一节：法律解释的概念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74700" y="1466850"/>
            <a:ext cx="7248525" cy="5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/>
              <a:t>立法</a:t>
            </a:r>
            <a:r>
              <a:rPr lang="zh-CN" altLang="en-US" sz="2400" kern="0" dirty="0" smtClean="0"/>
              <a:t>解释的含义：</a:t>
            </a:r>
            <a:endParaRPr lang="zh-CN" altLang="en-US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1"/>
          <p:cNvGrpSpPr>
            <a:grpSpLocks/>
          </p:cNvGrpSpPr>
          <p:nvPr/>
        </p:nvGrpSpPr>
        <p:grpSpPr bwMode="auto">
          <a:xfrm>
            <a:off x="901700" y="2511425"/>
            <a:ext cx="7121525" cy="2336800"/>
            <a:chOff x="901700" y="2511044"/>
            <a:chExt cx="7121838" cy="3181417"/>
          </a:xfrm>
        </p:grpSpPr>
        <p:sp>
          <p:nvSpPr>
            <p:cNvPr id="11269" name="圆角矩形 10"/>
            <p:cNvSpPr>
              <a:spLocks noChangeArrowheads="1"/>
            </p:cNvSpPr>
            <p:nvPr/>
          </p:nvSpPr>
          <p:spPr bwMode="auto">
            <a:xfrm>
              <a:off x="901700" y="2511044"/>
              <a:ext cx="7121838" cy="3181417"/>
            </a:xfrm>
            <a:prstGeom prst="roundRect">
              <a:avLst>
                <a:gd name="adj" fmla="val 8157"/>
              </a:avLst>
            </a:prstGeom>
            <a:solidFill>
              <a:srgbClr val="008D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70" name="矩形 8"/>
            <p:cNvSpPr>
              <a:spLocks noChangeArrowheads="1"/>
            </p:cNvSpPr>
            <p:nvPr/>
          </p:nvSpPr>
          <p:spPr bwMode="auto">
            <a:xfrm>
              <a:off x="1311275" y="2782886"/>
              <a:ext cx="6437313" cy="113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国家行政机关在依法行使职权时，对有关法律法规规章如何具体应用的问题所做的解释。。</a:t>
              </a:r>
            </a:p>
          </p:txBody>
        </p:sp>
      </p:grpSp>
      <p:sp>
        <p:nvSpPr>
          <p:cNvPr id="11267" name="标题 1"/>
          <p:cNvSpPr>
            <a:spLocks noGrp="1"/>
          </p:cNvSpPr>
          <p:nvPr>
            <p:ph type="title"/>
          </p:nvPr>
        </p:nvSpPr>
        <p:spPr>
          <a:xfrm>
            <a:off x="901700" y="88900"/>
            <a:ext cx="7975600" cy="533400"/>
          </a:xfrm>
        </p:spPr>
        <p:txBody>
          <a:bodyPr/>
          <a:lstStyle/>
          <a:p>
            <a:r>
              <a:rPr lang="zh-CN" altLang="en-US" smtClean="0"/>
              <a:t>第一节：法律解释的概念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74700" y="1466850"/>
            <a:ext cx="7248525" cy="5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 smtClean="0"/>
              <a:t>行政解释的含义：</a:t>
            </a:r>
            <a:endParaRPr lang="zh-CN" altLang="en-US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1"/>
          <p:cNvGrpSpPr>
            <a:grpSpLocks/>
          </p:cNvGrpSpPr>
          <p:nvPr/>
        </p:nvGrpSpPr>
        <p:grpSpPr bwMode="auto">
          <a:xfrm>
            <a:off x="901700" y="2511425"/>
            <a:ext cx="7121525" cy="2336800"/>
            <a:chOff x="901700" y="2511044"/>
            <a:chExt cx="7121838" cy="3181417"/>
          </a:xfrm>
        </p:grpSpPr>
        <p:sp>
          <p:nvSpPr>
            <p:cNvPr id="12293" name="圆角矩形 10"/>
            <p:cNvSpPr>
              <a:spLocks noChangeArrowheads="1"/>
            </p:cNvSpPr>
            <p:nvPr/>
          </p:nvSpPr>
          <p:spPr bwMode="auto">
            <a:xfrm>
              <a:off x="901700" y="2511044"/>
              <a:ext cx="7121838" cy="3181417"/>
            </a:xfrm>
            <a:prstGeom prst="roundRect">
              <a:avLst>
                <a:gd name="adj" fmla="val 8157"/>
              </a:avLst>
            </a:prstGeom>
            <a:solidFill>
              <a:srgbClr val="008D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4" name="矩形 8"/>
            <p:cNvSpPr>
              <a:spLocks noChangeArrowheads="1"/>
            </p:cNvSpPr>
            <p:nvPr/>
          </p:nvSpPr>
          <p:spPr bwMode="auto">
            <a:xfrm>
              <a:off x="1311275" y="2782886"/>
              <a:ext cx="6437313" cy="2137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国家最高司法机关在适用法律法规的过程中对如何具体应当法律、法规的问题所做的解释。它包括司法解释和检察解释及审判、检察联合解释。</a:t>
              </a:r>
            </a:p>
          </p:txBody>
        </p:sp>
      </p:grpSp>
      <p:sp>
        <p:nvSpPr>
          <p:cNvPr id="12291" name="标题 1"/>
          <p:cNvSpPr>
            <a:spLocks noGrp="1"/>
          </p:cNvSpPr>
          <p:nvPr>
            <p:ph type="title"/>
          </p:nvPr>
        </p:nvSpPr>
        <p:spPr>
          <a:xfrm>
            <a:off x="901700" y="88900"/>
            <a:ext cx="7975600" cy="533400"/>
          </a:xfrm>
        </p:spPr>
        <p:txBody>
          <a:bodyPr/>
          <a:lstStyle/>
          <a:p>
            <a:r>
              <a:rPr lang="zh-CN" altLang="en-US" smtClean="0"/>
              <a:t>第一节：法律解释的概念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74700" y="1466850"/>
            <a:ext cx="7248525" cy="5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/>
              <a:t>司法</a:t>
            </a:r>
            <a:r>
              <a:rPr lang="zh-CN" altLang="en-US" sz="2400" kern="0" dirty="0" smtClean="0"/>
              <a:t>解释的含义：</a:t>
            </a:r>
            <a:endParaRPr lang="zh-CN" altLang="en-US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第二节 法律解释的原则</a:t>
            </a:r>
          </a:p>
        </p:txBody>
      </p:sp>
      <p:sp>
        <p:nvSpPr>
          <p:cNvPr id="13315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第二节：法律解释的原则</a:t>
            </a:r>
          </a:p>
        </p:txBody>
      </p:sp>
      <p:grpSp>
        <p:nvGrpSpPr>
          <p:cNvPr id="14339" name="组合 27"/>
          <p:cNvGrpSpPr>
            <a:grpSpLocks/>
          </p:cNvGrpSpPr>
          <p:nvPr/>
        </p:nvGrpSpPr>
        <p:grpSpPr bwMode="auto">
          <a:xfrm>
            <a:off x="708025" y="4627563"/>
            <a:ext cx="7486650" cy="715962"/>
            <a:chOff x="1260709" y="1965572"/>
            <a:chExt cx="6073257" cy="545910"/>
          </a:xfrm>
        </p:grpSpPr>
        <p:sp>
          <p:nvSpPr>
            <p:cNvPr id="29" name="矩形 28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对法律概念和规则的解释与法律原则必须保持一</a:t>
              </a:r>
            </a:p>
          </p:txBody>
        </p:sp>
      </p:grpSp>
      <p:grpSp>
        <p:nvGrpSpPr>
          <p:cNvPr id="14340" name="组合 30"/>
          <p:cNvGrpSpPr>
            <a:grpSpLocks/>
          </p:cNvGrpSpPr>
          <p:nvPr/>
        </p:nvGrpSpPr>
        <p:grpSpPr bwMode="auto">
          <a:xfrm>
            <a:off x="708025" y="3384550"/>
            <a:ext cx="7486650" cy="715963"/>
            <a:chOff x="1260709" y="1965572"/>
            <a:chExt cx="6073257" cy="545910"/>
          </a:xfrm>
        </p:grpSpPr>
        <p:sp>
          <p:nvSpPr>
            <p:cNvPr id="32" name="矩形 31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对低价位法律的解释不得抵触高位价的法律</a:t>
              </a:r>
            </a:p>
          </p:txBody>
        </p:sp>
      </p:grpSp>
      <p:grpSp>
        <p:nvGrpSpPr>
          <p:cNvPr id="14341" name="组合 33"/>
          <p:cNvGrpSpPr>
            <a:grpSpLocks/>
          </p:cNvGrpSpPr>
          <p:nvPr/>
        </p:nvGrpSpPr>
        <p:grpSpPr bwMode="auto">
          <a:xfrm>
            <a:off x="708025" y="2143125"/>
            <a:ext cx="7486650" cy="715963"/>
            <a:chOff x="1260709" y="1965572"/>
            <a:chExt cx="6073257" cy="545910"/>
          </a:xfrm>
        </p:grpSpPr>
        <p:sp>
          <p:nvSpPr>
            <p:cNvPr id="35" name="矩形 34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法律</a:t>
              </a:r>
              <a:r>
                <a:rPr lang="zh-CN" altLang="en-US" sz="2000" dirty="0"/>
                <a:t>解释必须按照法定权限进行，不得越权解释</a:t>
              </a:r>
            </a:p>
          </p:txBody>
        </p:sp>
      </p:grpSp>
      <p:sp>
        <p:nvSpPr>
          <p:cNvPr id="12" name="内容占位符 15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669925"/>
          </a:xfrm>
        </p:spPr>
        <p:txBody>
          <a:bodyPr/>
          <a:lstStyle/>
          <a:p>
            <a:r>
              <a:rPr lang="zh-CN" altLang="en-US" sz="2800" smtClean="0"/>
              <a:t>合法性原则的内容：</a:t>
            </a:r>
            <a:endParaRPr lang="en-US" altLang="zh-CN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" val="http://"/>
  <p:tag name="GENSWF_MOVIE_PRESENTATION_END_URL" val="http://"/>
  <p:tag name="ARTICULATE_PROJECT_OPEN" val="0"/>
  <p:tag name="ARTICULATE_SLIDE_COUNT" val="2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11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11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34" charset="-127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2982</TotalTime>
  <Words>518</Words>
  <Application>Microsoft Office PowerPoint</Application>
  <PresentationFormat>全屏显示(4:3)</PresentationFormat>
  <Paragraphs>75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Verdana</vt:lpstr>
      <vt:lpstr>굴림</vt:lpstr>
      <vt:lpstr>Arial</vt:lpstr>
      <vt:lpstr>Calibri</vt:lpstr>
      <vt:lpstr>黑体</vt:lpstr>
      <vt:lpstr>Wingdings</vt:lpstr>
      <vt:lpstr>Webdings</vt:lpstr>
      <vt:lpstr>宋体</vt:lpstr>
      <vt:lpstr>Times New Roman</vt:lpstr>
      <vt:lpstr>微软雅黑</vt:lpstr>
      <vt:lpstr>Office 主题</vt:lpstr>
      <vt:lpstr>法理学</vt:lpstr>
      <vt:lpstr>第一节 法律解释的概念</vt:lpstr>
      <vt:lpstr>第一节：法律解释的概念</vt:lpstr>
      <vt:lpstr>第一节：法律解释的概念</vt:lpstr>
      <vt:lpstr>第一节：法律解释的概念</vt:lpstr>
      <vt:lpstr>第一节：法律解释的概念</vt:lpstr>
      <vt:lpstr>第一节：法律解释的概念</vt:lpstr>
      <vt:lpstr>第二节 法律解释的原则</vt:lpstr>
      <vt:lpstr>第二节：法律解释的原则</vt:lpstr>
      <vt:lpstr>第三节：法的社会作用</vt:lpstr>
      <vt:lpstr>第三节：法的社会作用</vt:lpstr>
      <vt:lpstr>第三节 法律解释的方法</vt:lpstr>
      <vt:lpstr>第三节：法律解释的方法</vt:lpstr>
      <vt:lpstr>第三节：法律解释的方法</vt:lpstr>
      <vt:lpstr>第四节 法律推理</vt:lpstr>
      <vt:lpstr>第四节：法律推理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suelay</cp:lastModifiedBy>
  <cp:revision>229</cp:revision>
  <dcterms:created xsi:type="dcterms:W3CDTF">2009-04-16T11:43:59Z</dcterms:created>
  <dcterms:modified xsi:type="dcterms:W3CDTF">2015-09-08T11:48:44Z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881C1C47-C12C-4CB4-3F46-1B3F3F093F40</vt:lpwstr>
  </property>
  <property fmtid="{D5CDD505-2E9C-101B-9397-08002B2CF9AE}" pid="3" name="ArticulatePath">
    <vt:lpwstr>模板1</vt:lpwstr>
  </property>
</Properties>
</file>