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308" r:id="rId2"/>
    <p:sldId id="309" r:id="rId3"/>
    <p:sldId id="315" r:id="rId4"/>
    <p:sldId id="336" r:id="rId5"/>
    <p:sldId id="350" r:id="rId6"/>
    <p:sldId id="351" r:id="rId7"/>
    <p:sldId id="352" r:id="rId8"/>
    <p:sldId id="337" r:id="rId9"/>
    <p:sldId id="354" r:id="rId10"/>
    <p:sldId id="353" r:id="rId11"/>
    <p:sldId id="310" r:id="rId12"/>
    <p:sldId id="356" r:id="rId13"/>
    <p:sldId id="355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9" autoAdjust="0"/>
    <p:restoredTop sz="94622" autoAdjust="0"/>
  </p:normalViewPr>
  <p:slideViewPr>
    <p:cSldViewPr snapToGrid="0" snapToObjects="1">
      <p:cViewPr varScale="1">
        <p:scale>
          <a:sx n="70" d="100"/>
          <a:sy n="70" d="100"/>
        </p:scale>
        <p:origin x="1224" y="66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D01563-9F77-4F3D-91F6-7F0DFF6010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324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FDF440-84DE-4E71-AC9D-90E5649AEA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645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12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3BFE08F0-E130-49B3-BC33-4183D84A951B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56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9:00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DBE641CB-C449-4DC6-8F35-7460D6C93384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9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9:4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4B2EA4DF-209A-40C6-8518-4973AB6E1E35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2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9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56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33828F42-1236-4EE3-A3B8-95E8EA78795D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89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18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982DA2FE-B415-4F2D-94DD-66BB5A349572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01:56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5B077377-4B7B-4B36-A526-F59960B5C18B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4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18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805D4AAB-11F8-4468-8503-6B9FCD23FDA9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55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02:24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A52FE287-10D8-4417-86FA-CBDDB9949D39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32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05:27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720E5B96-B375-4342-9053-6CA8C1A36F87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0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07:48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FD461776-E35C-4C2A-AA61-8F354E53F86A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8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07:57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4D7D3355-C3BC-4596-8829-FA74AB8D71A2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470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08:24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FFF89BF9-5314-4493-BF15-9506AD4734AD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8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8C24F-4EA0-4B49-8DD9-45EF309C7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77721-F700-40A6-9692-0DE660E35D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50C1A-D819-4B84-959D-265E20C8AF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7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CF461-0E35-4554-A209-7E8C1632C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68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A447-9EA8-4182-8DEE-38D628E39A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0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3BCAB-5B6D-49DA-9DF5-19B8F7973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3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1908D-49A4-4A9A-AA19-C4D996639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E64F7-2E12-473C-90C9-5A5DDF3F5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6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5985-13A2-435C-859C-701BD46942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0F273-1B42-4982-9ED6-E4690D512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6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944A3-9851-47D6-B806-0986D1E6F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6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7A20E-51A3-41F2-B22E-C6308065F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20DE517-C4B6-4131-9525-46261B2033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第三十三章 法与文化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第三节：法与宗教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dirty="0" smtClean="0"/>
              <a:t>基本内容：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1173163" y="2187575"/>
            <a:ext cx="5214937" cy="2327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宗教</a:t>
            </a:r>
            <a:r>
              <a:rPr lang="zh-CN" altLang="en-US" sz="2200" dirty="0">
                <a:latin typeface="+mn-ea"/>
                <a:ea typeface="+mn-ea"/>
              </a:rPr>
              <a:t>信仰纯属公民个人的</a:t>
            </a:r>
            <a:r>
              <a:rPr lang="zh-CN" altLang="en-US" sz="2200" dirty="0">
                <a:latin typeface="+mn-ea"/>
                <a:ea typeface="+mn-ea"/>
              </a:rPr>
              <a:t>私事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国家</a:t>
            </a:r>
            <a:r>
              <a:rPr lang="zh-CN" altLang="en-US" sz="2200" dirty="0">
                <a:latin typeface="+mn-ea"/>
                <a:ea typeface="+mn-ea"/>
              </a:rPr>
              <a:t>保护正常的宗教</a:t>
            </a:r>
            <a:r>
              <a:rPr lang="zh-CN" altLang="en-US" sz="2200" dirty="0">
                <a:latin typeface="+mn-ea"/>
                <a:ea typeface="+mn-ea"/>
              </a:rPr>
              <a:t>活动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实行</a:t>
            </a:r>
            <a:r>
              <a:rPr lang="en-US" altLang="zh-CN" sz="2200" dirty="0">
                <a:latin typeface="+mn-ea"/>
                <a:ea typeface="+mn-ea"/>
              </a:rPr>
              <a:t>"</a:t>
            </a:r>
            <a:r>
              <a:rPr lang="zh-CN" altLang="en-US" sz="2200" dirty="0">
                <a:latin typeface="+mn-ea"/>
                <a:ea typeface="+mn-ea"/>
              </a:rPr>
              <a:t>政教分离</a:t>
            </a:r>
            <a:r>
              <a:rPr lang="en-US" altLang="zh-CN" sz="2200" dirty="0">
                <a:latin typeface="+mn-ea"/>
                <a:ea typeface="+mn-ea"/>
              </a:rPr>
              <a:t>"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r>
              <a:rPr lang="zh-CN" altLang="en-US" sz="2200" dirty="0">
                <a:latin typeface="+mn-ea"/>
                <a:ea typeface="+mn-ea"/>
              </a:rPr>
              <a:t>原则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坚持</a:t>
            </a:r>
            <a:r>
              <a:rPr lang="zh-CN" altLang="en-US" sz="2200" dirty="0">
                <a:latin typeface="+mn-ea"/>
                <a:ea typeface="+mn-ea"/>
              </a:rPr>
              <a:t>宗教独立自主、自办教会的原则</a:t>
            </a:r>
            <a:endParaRPr lang="en-US" altLang="zh-CN" sz="22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第四节 法与法律文化</a:t>
            </a:r>
          </a:p>
        </p:txBody>
      </p:sp>
      <p:sp>
        <p:nvSpPr>
          <p:cNvPr id="2560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>
            <a:grpSpLocks/>
          </p:cNvGrpSpPr>
          <p:nvPr/>
        </p:nvGrpSpPr>
        <p:grpSpPr bwMode="auto">
          <a:xfrm>
            <a:off x="901700" y="2511425"/>
            <a:ext cx="7121525" cy="2852738"/>
            <a:chOff x="901700" y="2511043"/>
            <a:chExt cx="7121838" cy="3883029"/>
          </a:xfrm>
        </p:grpSpPr>
        <p:sp>
          <p:nvSpPr>
            <p:cNvPr id="27653" name="圆角矩形 10"/>
            <p:cNvSpPr>
              <a:spLocks noChangeArrowheads="1"/>
            </p:cNvSpPr>
            <p:nvPr/>
          </p:nvSpPr>
          <p:spPr bwMode="auto">
            <a:xfrm>
              <a:off x="901700" y="2511043"/>
              <a:ext cx="7121838" cy="3883029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4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63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法律文化具有多样性。随着社会的历史演进，法律文化的交流与融合日益增进。近现代中国法制现代化的过程，是一个法律传统文化与西方法律文化的冲突过程，也是传统文化实现创造性转换的过程。</a:t>
              </a:r>
            </a:p>
          </p:txBody>
        </p:sp>
      </p:grpSp>
      <p:sp>
        <p:nvSpPr>
          <p:cNvPr id="27651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第四节 法与法律文化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法律文化的介绍：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第四节 法与法律文化</a:t>
            </a:r>
          </a:p>
        </p:txBody>
      </p:sp>
      <p:grpSp>
        <p:nvGrpSpPr>
          <p:cNvPr id="29699" name="组合 27"/>
          <p:cNvGrpSpPr>
            <a:grpSpLocks/>
          </p:cNvGrpSpPr>
          <p:nvPr/>
        </p:nvGrpSpPr>
        <p:grpSpPr bwMode="auto">
          <a:xfrm>
            <a:off x="708025" y="3751263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一定的法律意识在很大程度上制约和影响着法律实践活动</a:t>
              </a:r>
            </a:p>
          </p:txBody>
        </p:sp>
      </p:grpSp>
      <p:grpSp>
        <p:nvGrpSpPr>
          <p:cNvPr id="29700" name="组合 30"/>
          <p:cNvGrpSpPr>
            <a:grpSpLocks/>
          </p:cNvGrpSpPr>
          <p:nvPr/>
        </p:nvGrpSpPr>
        <p:grpSpPr bwMode="auto">
          <a:xfrm>
            <a:off x="708025" y="294640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一定的法律意识体现了社会主体对于一定法律现象的价值评价</a:t>
              </a:r>
            </a:p>
          </p:txBody>
        </p:sp>
      </p:grpSp>
      <p:grpSp>
        <p:nvGrpSpPr>
          <p:cNvPr id="29701" name="组合 33"/>
          <p:cNvGrpSpPr>
            <a:grpSpLocks/>
          </p:cNvGrpSpPr>
          <p:nvPr/>
        </p:nvGrpSpPr>
        <p:grpSpPr bwMode="auto">
          <a:xfrm>
            <a:off x="708025" y="2143125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法律意识是法律文化观念的基本构成要素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法律文化观念与法律意识的密切关系：</a:t>
            </a:r>
            <a:endParaRPr lang="en-US" altLang="zh-CN" smtClean="0"/>
          </a:p>
        </p:txBody>
      </p:sp>
      <p:grpSp>
        <p:nvGrpSpPr>
          <p:cNvPr id="29703" name="组合 27"/>
          <p:cNvGrpSpPr>
            <a:grpSpLocks/>
          </p:cNvGrpSpPr>
          <p:nvPr/>
        </p:nvGrpSpPr>
        <p:grpSpPr bwMode="auto">
          <a:xfrm>
            <a:off x="708025" y="4554538"/>
            <a:ext cx="7486650" cy="715962"/>
            <a:chOff x="1260709" y="1965572"/>
            <a:chExt cx="6073257" cy="545910"/>
          </a:xfrm>
        </p:grpSpPr>
        <p:sp>
          <p:nvSpPr>
            <p:cNvPr id="14" name="矩形 13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法律意识是一个复杂的系统</a:t>
              </a:r>
            </a:p>
          </p:txBody>
        </p:sp>
      </p:grpSp>
      <p:grpSp>
        <p:nvGrpSpPr>
          <p:cNvPr id="29704" name="组合 27"/>
          <p:cNvGrpSpPr>
            <a:grpSpLocks/>
          </p:cNvGrpSpPr>
          <p:nvPr/>
        </p:nvGrpSpPr>
        <p:grpSpPr bwMode="auto">
          <a:xfrm>
            <a:off x="708025" y="5422900"/>
            <a:ext cx="7486650" cy="715963"/>
            <a:chOff x="1260709" y="1965572"/>
            <a:chExt cx="6073257" cy="545910"/>
          </a:xfrm>
        </p:grpSpPr>
        <p:sp>
          <p:nvSpPr>
            <p:cNvPr id="17" name="矩形 16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大力培养公民的法律意识，对于建设社会主义法治国家意义重大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法与传统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9221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2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6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从过去沿袭到今天还在发挥作用的某种法律精神和文化。法律传统在现代社会生活中的影响，反映了社会及法律发展的客观需要。离开一定的法律传统，社会秩序的内在历史根基就是不牢固的。</a:t>
              </a:r>
            </a:p>
          </p:txBody>
        </p:sp>
      </p:grpSp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第一节：法与传统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法律传统的含义：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法与道德</a:t>
            </a:r>
          </a:p>
        </p:txBody>
      </p:sp>
      <p:sp>
        <p:nvSpPr>
          <p:cNvPr id="1126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331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人们关于善与恶、正义与非正义、光荣与偏私等观念、原则和规范的总和。 </a:t>
              </a:r>
            </a:p>
          </p:txBody>
        </p:sp>
      </p:grpSp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第二节：法与道德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道德的含义：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第二节：法与道德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433388"/>
          </a:xfrm>
        </p:spPr>
        <p:txBody>
          <a:bodyPr/>
          <a:lstStyle/>
          <a:p>
            <a:r>
              <a:rPr lang="zh-CN" altLang="en-US" smtClean="0"/>
              <a:t>法律与道德是相互渗透：</a:t>
            </a:r>
          </a:p>
        </p:txBody>
      </p:sp>
      <p:grpSp>
        <p:nvGrpSpPr>
          <p:cNvPr id="6152" name="组合 103"/>
          <p:cNvGrpSpPr>
            <a:grpSpLocks/>
          </p:cNvGrpSpPr>
          <p:nvPr/>
        </p:nvGrpSpPr>
        <p:grpSpPr bwMode="auto">
          <a:xfrm>
            <a:off x="4629150" y="2673350"/>
            <a:ext cx="3763963" cy="2259013"/>
            <a:chOff x="-183967" y="0"/>
            <a:chExt cx="5486399" cy="1462073"/>
          </a:xfrm>
        </p:grpSpPr>
        <p:sp>
          <p:nvSpPr>
            <p:cNvPr id="15368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9" name="矩形 9"/>
            <p:cNvSpPr>
              <a:spLocks noChangeArrowheads="1"/>
            </p:cNvSpPr>
            <p:nvPr/>
          </p:nvSpPr>
          <p:spPr bwMode="auto">
            <a:xfrm>
              <a:off x="161926" y="409060"/>
              <a:ext cx="4841872" cy="55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法也体现一定的道德精神，亦即法律的道德性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3" name="组合 103"/>
          <p:cNvGrpSpPr>
            <a:grpSpLocks/>
          </p:cNvGrpSpPr>
          <p:nvPr/>
        </p:nvGrpSpPr>
        <p:grpSpPr bwMode="auto">
          <a:xfrm>
            <a:off x="744538" y="2717800"/>
            <a:ext cx="3765550" cy="2259013"/>
            <a:chOff x="-183967" y="0"/>
            <a:chExt cx="5486399" cy="1462073"/>
          </a:xfrm>
        </p:grpSpPr>
        <p:sp>
          <p:nvSpPr>
            <p:cNvPr id="15366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7" name="矩形 13"/>
            <p:cNvSpPr>
              <a:spLocks noChangeArrowheads="1"/>
            </p:cNvSpPr>
            <p:nvPr/>
          </p:nvSpPr>
          <p:spPr bwMode="auto">
            <a:xfrm>
              <a:off x="162981" y="266996"/>
              <a:ext cx="4841077" cy="836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某些道德规范往往具有法律效力，这表明了道德的法律性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第二节：法与道德</a:t>
            </a:r>
          </a:p>
        </p:txBody>
      </p:sp>
      <p:grpSp>
        <p:nvGrpSpPr>
          <p:cNvPr id="17411" name="组合 27"/>
          <p:cNvGrpSpPr>
            <a:grpSpLocks/>
          </p:cNvGrpSpPr>
          <p:nvPr/>
        </p:nvGrpSpPr>
        <p:grpSpPr bwMode="auto">
          <a:xfrm>
            <a:off x="708025" y="4365625"/>
            <a:ext cx="7486650" cy="715963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义务设定和权利保障的内在互动</a:t>
              </a:r>
            </a:p>
          </p:txBody>
        </p:sp>
      </p:grpSp>
      <p:grpSp>
        <p:nvGrpSpPr>
          <p:cNvPr id="17412" name="组合 30"/>
          <p:cNvGrpSpPr>
            <a:grpSpLocks/>
          </p:cNvGrpSpPr>
          <p:nvPr/>
        </p:nvGrpSpPr>
        <p:grpSpPr bwMode="auto">
          <a:xfrm>
            <a:off x="708025" y="3367088"/>
            <a:ext cx="7486650" cy="715962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广泛调整和局部调整的结合</a:t>
              </a:r>
            </a:p>
          </p:txBody>
        </p:sp>
      </p:grpSp>
      <p:grpSp>
        <p:nvGrpSpPr>
          <p:cNvPr id="17413" name="组合 33"/>
          <p:cNvGrpSpPr>
            <a:grpSpLocks/>
          </p:cNvGrpSpPr>
          <p:nvPr/>
        </p:nvGrpSpPr>
        <p:grpSpPr bwMode="auto">
          <a:xfrm>
            <a:off x="708025" y="2347913"/>
            <a:ext cx="7486650" cy="715962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人的行为的内在调整和外在调整的统一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法律调整和道德调整表现：</a:t>
            </a:r>
            <a:endParaRPr lang="en-US" altLang="zh-CN" smtClean="0"/>
          </a:p>
        </p:txBody>
      </p:sp>
      <p:grpSp>
        <p:nvGrpSpPr>
          <p:cNvPr id="17415" name="组合 27"/>
          <p:cNvGrpSpPr>
            <a:grpSpLocks/>
          </p:cNvGrpSpPr>
          <p:nvPr/>
        </p:nvGrpSpPr>
        <p:grpSpPr bwMode="auto">
          <a:xfrm>
            <a:off x="708025" y="5365750"/>
            <a:ext cx="7486650" cy="715963"/>
            <a:chOff x="1260709" y="1965572"/>
            <a:chExt cx="6073257" cy="545910"/>
          </a:xfrm>
        </p:grpSpPr>
        <p:sp>
          <p:nvSpPr>
            <p:cNvPr id="14" name="矩形 13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道德评价和国家强制的相互补充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法与宗教</a:t>
            </a:r>
          </a:p>
        </p:txBody>
      </p:sp>
      <p:sp>
        <p:nvSpPr>
          <p:cNvPr id="1945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>
            <a:grpSpLocks/>
          </p:cNvGrpSpPr>
          <p:nvPr/>
        </p:nvGrpSpPr>
        <p:grpSpPr bwMode="auto">
          <a:xfrm>
            <a:off x="901700" y="2511425"/>
            <a:ext cx="7121525" cy="2852738"/>
            <a:chOff x="901700" y="2511043"/>
            <a:chExt cx="7121838" cy="3883029"/>
          </a:xfrm>
        </p:grpSpPr>
        <p:sp>
          <p:nvSpPr>
            <p:cNvPr id="21509" name="圆角矩形 10"/>
            <p:cNvSpPr>
              <a:spLocks noChangeArrowheads="1"/>
            </p:cNvSpPr>
            <p:nvPr/>
          </p:nvSpPr>
          <p:spPr bwMode="auto">
            <a:xfrm>
              <a:off x="901700" y="2511043"/>
              <a:ext cx="7121838" cy="3883029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0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333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宗教也是一种重要的文化现象。在民族文化特别是法律文化的形成和发展过程中起着重要的作用。在西方，基督教曾推动了西方法律传统的变革与发展。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作为一种历史现象，宗教在社会主义社会中将长期存在。。 </a:t>
              </a:r>
            </a:p>
          </p:txBody>
        </p:sp>
      </p:grpSp>
      <p:sp>
        <p:nvSpPr>
          <p:cNvPr id="21507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第二节：法与宗教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道德的基本含义：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484</Words>
  <Application>Microsoft Office PowerPoint</Application>
  <PresentationFormat>全屏显示(4:3)</PresentationFormat>
  <Paragraphs>75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法与传统</vt:lpstr>
      <vt:lpstr>第一节：法与传统</vt:lpstr>
      <vt:lpstr>第二节 法与道德</vt:lpstr>
      <vt:lpstr>第二节：法与道德</vt:lpstr>
      <vt:lpstr>第二节：法与道德</vt:lpstr>
      <vt:lpstr>第二节：法与道德</vt:lpstr>
      <vt:lpstr>第三节 法与宗教</vt:lpstr>
      <vt:lpstr>第二节：法与宗教</vt:lpstr>
      <vt:lpstr>第三节：法与宗教</vt:lpstr>
      <vt:lpstr>第四节 法与法律文化</vt:lpstr>
      <vt:lpstr>第四节 法与法律文化</vt:lpstr>
      <vt:lpstr>第四节 法与法律文化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226</cp:revision>
  <dcterms:created xsi:type="dcterms:W3CDTF">2009-04-16T11:43:59Z</dcterms:created>
  <dcterms:modified xsi:type="dcterms:W3CDTF">2015-09-08T11:52:34Z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