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5"/>
  </p:notesMasterIdLst>
  <p:handoutMasterIdLst>
    <p:handoutMasterId r:id="rId16"/>
  </p:handoutMasterIdLst>
  <p:sldIdLst>
    <p:sldId id="308" r:id="rId2"/>
    <p:sldId id="309" r:id="rId3"/>
    <p:sldId id="315" r:id="rId4"/>
    <p:sldId id="350" r:id="rId5"/>
    <p:sldId id="351" r:id="rId6"/>
    <p:sldId id="348" r:id="rId7"/>
    <p:sldId id="336" r:id="rId8"/>
    <p:sldId id="353" r:id="rId9"/>
    <p:sldId id="352" r:id="rId10"/>
    <p:sldId id="354" r:id="rId11"/>
    <p:sldId id="337" r:id="rId12"/>
    <p:sldId id="355" r:id="rId13"/>
    <p:sldId id="356" r:id="rId14"/>
  </p:sldIdLst>
  <p:sldSz cx="9144000" cy="6858000" type="screen4x3"/>
  <p:notesSz cx="6858000" cy="9144000"/>
  <p:custDataLst>
    <p:tags r:id="rId17"/>
  </p:custDataLst>
  <p:defaultTextStyle>
    <a:defPPr>
      <a:defRPr lang="en-US"/>
    </a:defPPr>
    <a:lvl1pPr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5pPr>
    <a:lvl6pPr marL="22860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6pPr>
    <a:lvl7pPr marL="27432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7pPr>
    <a:lvl8pPr marL="32004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8pPr>
    <a:lvl9pPr marL="36576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450">
          <p15:clr>
            <a:srgbClr val="A4A3A4"/>
          </p15:clr>
        </p15:guide>
        <p15:guide id="3" pos="54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DCA"/>
    <a:srgbClr val="BE6119"/>
    <a:srgbClr val="BE6111"/>
    <a:srgbClr val="6699FF"/>
    <a:srgbClr val="FF0000"/>
    <a:srgbClr val="99CCFF"/>
    <a:srgbClr val="00FF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9" autoAdjust="0"/>
    <p:restoredTop sz="94622" autoAdjust="0"/>
  </p:normalViewPr>
  <p:slideViewPr>
    <p:cSldViewPr snapToGrid="0" snapToObjects="1">
      <p:cViewPr varScale="1">
        <p:scale>
          <a:sx n="70" d="100"/>
          <a:sy n="70" d="100"/>
        </p:scale>
        <p:origin x="1224" y="66"/>
      </p:cViewPr>
      <p:guideLst>
        <p:guide orient="horz" pos="2160"/>
        <p:guide pos="450"/>
        <p:guide pos="543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dirty="0"/>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defRPr sz="1200">
                <a:latin typeface="Times New Roman" pitchFamily="18" charset="0"/>
              </a:defRPr>
            </a:lvl1pPr>
          </a:lstStyle>
          <a:p>
            <a:pPr>
              <a:defRPr/>
            </a:pPr>
            <a:endParaRPr lang="en-US" altLang="ko-KR" dirty="0"/>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dirty="0"/>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defRPr sz="1200">
                <a:latin typeface="Times New Roman" panose="02020603050405020304" pitchFamily="18" charset="0"/>
              </a:defRPr>
            </a:lvl1pPr>
          </a:lstStyle>
          <a:p>
            <a:pPr>
              <a:defRPr/>
            </a:pPr>
            <a:fld id="{88E581BD-C5A3-49CF-87C1-E10BF4447404}" type="slidenum">
              <a:rPr lang="ko-KR" altLang="en-US"/>
              <a:pPr>
                <a:defRPr/>
              </a:pPr>
              <a:t>‹#›</a:t>
            </a:fld>
            <a:endParaRPr lang="en-US" altLang="ko-KR" dirty="0"/>
          </a:p>
        </p:txBody>
      </p:sp>
    </p:spTree>
    <p:extLst>
      <p:ext uri="{BB962C8B-B14F-4D97-AF65-F5344CB8AC3E}">
        <p14:creationId xmlns:p14="http://schemas.microsoft.com/office/powerpoint/2010/main" val="1852806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zh-CN" altLang="en-US"/>
          </a:p>
        </p:txBody>
      </p:sp>
      <p:sp>
        <p:nvSpPr>
          <p:cNvPr id="142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defRPr sz="1200">
                <a:latin typeface="Arial" charset="0"/>
                <a:ea typeface="宋体" pitchFamily="2" charset="-122"/>
              </a:defRPr>
            </a:lvl1pPr>
          </a:lstStyle>
          <a:p>
            <a:pPr>
              <a:defRPr/>
            </a:pPr>
            <a:endParaRPr lang="en-US" altLang="zh-CN" dirty="0"/>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en-US" altLang="zh-CN" dirty="0"/>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defRPr sz="1200">
                <a:latin typeface="Arial" panose="020B0604020202020204" pitchFamily="34" charset="0"/>
                <a:ea typeface="宋体" panose="02010600030101010101" pitchFamily="2" charset="-122"/>
              </a:defRPr>
            </a:lvl1pPr>
          </a:lstStyle>
          <a:p>
            <a:pPr>
              <a:defRPr/>
            </a:pPr>
            <a:fld id="{B4852629-DDA8-4DAD-A0DB-DF76F934F6F8}" type="slidenum">
              <a:rPr lang="zh-CN" altLang="en-US"/>
              <a:pPr>
                <a:defRPr/>
              </a:pPr>
              <a:t>‹#›</a:t>
            </a:fld>
            <a:endParaRPr lang="en-US" altLang="zh-CN" dirty="0"/>
          </a:p>
        </p:txBody>
      </p:sp>
    </p:spTree>
    <p:extLst>
      <p:ext uri="{BB962C8B-B14F-4D97-AF65-F5344CB8AC3E}">
        <p14:creationId xmlns:p14="http://schemas.microsoft.com/office/powerpoint/2010/main" val="15540610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p:spPr>
      </p:sp>
      <p:sp>
        <p:nvSpPr>
          <p:cNvPr id="13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０４</a:t>
            </a:r>
            <a:r>
              <a:rPr lang="en-US" altLang="zh-CN" dirty="0" smtClean="0">
                <a:latin typeface="Arial" panose="020B0604020202020204" pitchFamily="34" charset="0"/>
              </a:rPr>
              <a:t>:</a:t>
            </a:r>
            <a:r>
              <a:rPr lang="zh-CN" altLang="en-US" smtClean="0">
                <a:latin typeface="Arial" panose="020B0604020202020204" pitchFamily="34" charset="0"/>
              </a:rPr>
              <a:t>１８</a:t>
            </a:r>
          </a:p>
        </p:txBody>
      </p:sp>
      <p:sp>
        <p:nvSpPr>
          <p:cNvPr id="133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굴림" panose="020B0600000101010101" pitchFamily="34" charset="-127"/>
              </a:defRPr>
            </a:lvl1pPr>
            <a:lvl2pPr marL="742950" indent="-285750">
              <a:defRPr sz="2400">
                <a:solidFill>
                  <a:schemeClr val="tx1"/>
                </a:solidFill>
                <a:latin typeface="Verdana" panose="020B0604030504040204" pitchFamily="34" charset="0"/>
                <a:ea typeface="굴림" panose="020B0600000101010101" pitchFamily="34" charset="-127"/>
              </a:defRPr>
            </a:lvl2pPr>
            <a:lvl3pPr marL="1143000" indent="-228600">
              <a:defRPr sz="2400">
                <a:solidFill>
                  <a:schemeClr val="tx1"/>
                </a:solidFill>
                <a:latin typeface="Verdana" panose="020B0604030504040204" pitchFamily="34" charset="0"/>
                <a:ea typeface="굴림" panose="020B0600000101010101" pitchFamily="34" charset="-127"/>
              </a:defRPr>
            </a:lvl3pPr>
            <a:lvl4pPr marL="1600200" indent="-228600">
              <a:defRPr sz="2400">
                <a:solidFill>
                  <a:schemeClr val="tx1"/>
                </a:solidFill>
                <a:latin typeface="Verdana" panose="020B0604030504040204" pitchFamily="34" charset="0"/>
                <a:ea typeface="굴림" panose="020B0600000101010101" pitchFamily="34" charset="-127"/>
              </a:defRPr>
            </a:lvl4pPr>
            <a:lvl5pPr marL="2057400" indent="-228600">
              <a:defRPr sz="2400">
                <a:solidFill>
                  <a:schemeClr val="tx1"/>
                </a:solidFill>
                <a:latin typeface="Verdana" panose="020B0604030504040204" pitchFamily="34"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9pPr>
          </a:lstStyle>
          <a:p>
            <a:fld id="{935D2E32-A695-45BF-9C9C-20B6AB434E27}" type="slidenum">
              <a:rPr lang="zh-CN" altLang="en-US" sz="1200" smtClean="0">
                <a:latin typeface="Arial" panose="020B0604020202020204" pitchFamily="34" charset="0"/>
                <a:ea typeface="宋体" panose="02010600030101010101" pitchFamily="2" charset="-122"/>
              </a:rPr>
              <a:pPr/>
              <a:t>7</a:t>
            </a:fld>
            <a:endParaRPr lang="en-US" altLang="zh-CN" sz="1200" dirty="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60891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8" descr="物流PPT封面"/>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1" name="标题占位符 1"/>
          <p:cNvSpPr>
            <a:spLocks noGrp="1"/>
          </p:cNvSpPr>
          <p:nvPr>
            <p:ph type="ctrTitle"/>
          </p:nvPr>
        </p:nvSpPr>
        <p:spPr>
          <a:xfrm>
            <a:off x="685800" y="2130425"/>
            <a:ext cx="7772400" cy="1470025"/>
          </a:xfrm>
        </p:spPr>
        <p:txBody>
          <a:bodyPr/>
          <a:lstStyle>
            <a:lvl1pPr algn="ctr">
              <a:defRPr sz="4000" b="1">
                <a:latin typeface="微软雅黑" pitchFamily="34" charset="-122"/>
                <a:ea typeface="微软雅黑" pitchFamily="34" charset="-122"/>
              </a:defRPr>
            </a:lvl1pPr>
          </a:lstStyle>
          <a:p>
            <a:r>
              <a:rPr lang="zh-CN" altLang="en-US" dirty="0"/>
              <a:t>单击此处编辑母版标题样式</a:t>
            </a:r>
          </a:p>
        </p:txBody>
      </p:sp>
      <p:sp>
        <p:nvSpPr>
          <p:cNvPr id="145412" name="文本占位符 2"/>
          <p:cNvSpPr>
            <a:spLocks noGrp="1"/>
          </p:cNvSpPr>
          <p:nvPr>
            <p:ph type="subTitle" idx="1"/>
          </p:nvPr>
        </p:nvSpPr>
        <p:spPr>
          <a:xfrm>
            <a:off x="1371600" y="3886200"/>
            <a:ext cx="6400800" cy="1752600"/>
          </a:xfrm>
        </p:spPr>
        <p:txBody>
          <a:bodyPr/>
          <a:lstStyle>
            <a:lvl1pPr marL="0" indent="0" algn="ctr">
              <a:buFont typeface="Wingdings" pitchFamily="2" charset="2"/>
              <a:buNone/>
              <a:defRPr sz="3200" b="1"/>
            </a:lvl1pPr>
          </a:lstStyle>
          <a:p>
            <a:r>
              <a:rPr lang="zh-CN" altLang="en-US" dirty="0"/>
              <a:t>单击此处编辑母版副标题样式</a:t>
            </a:r>
          </a:p>
        </p:txBody>
      </p:sp>
      <p:sp>
        <p:nvSpPr>
          <p:cNvPr id="5"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7" name="灯片编号占位符 5"/>
          <p:cNvSpPr>
            <a:spLocks noGrp="1"/>
          </p:cNvSpPr>
          <p:nvPr>
            <p:ph type="sldNum" sz="quarter" idx="12"/>
          </p:nvPr>
        </p:nvSpPr>
        <p:spPr>
          <a:xfrm>
            <a:off x="6553200" y="6245225"/>
            <a:ext cx="2133600" cy="476250"/>
          </a:xfrm>
        </p:spPr>
        <p:txBody>
          <a:bodyPr/>
          <a:lstStyle>
            <a:lvl1pPr>
              <a:defRPr/>
            </a:lvl1pPr>
          </a:lstStyle>
          <a:p>
            <a:pPr>
              <a:defRPr/>
            </a:pPr>
            <a:fld id="{4F3FCB39-8117-41A4-B47F-2C078E41F365}" type="slidenum">
              <a:rPr lang="zh-CN" altLang="en-US"/>
              <a:pPr>
                <a:defRPr/>
              </a:pPr>
              <a:t>‹#›</a:t>
            </a:fld>
            <a:endParaRPr lang="zh-CN" altLang="en-US"/>
          </a:p>
        </p:txBody>
      </p:sp>
    </p:spTree>
    <p:extLst>
      <p:ext uri="{BB962C8B-B14F-4D97-AF65-F5344CB8AC3E}">
        <p14:creationId xmlns:p14="http://schemas.microsoft.com/office/powerpoint/2010/main" val="24270855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9A35EFE-EBE2-481C-9910-541926682DBA}" type="slidenum">
              <a:rPr lang="zh-CN" altLang="en-US"/>
              <a:pPr>
                <a:defRPr/>
              </a:pPr>
              <a:t>‹#›</a:t>
            </a:fld>
            <a:endParaRPr lang="zh-CN" altLang="en-US"/>
          </a:p>
        </p:txBody>
      </p:sp>
    </p:spTree>
    <p:extLst>
      <p:ext uri="{BB962C8B-B14F-4D97-AF65-F5344CB8AC3E}">
        <p14:creationId xmlns:p14="http://schemas.microsoft.com/office/powerpoint/2010/main" val="24751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38875" y="-242888"/>
            <a:ext cx="2447925" cy="61817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08075" y="-242888"/>
            <a:ext cx="7194550" cy="61817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89D862A-41EB-4D0A-8AE2-9DB1DF74438E}" type="slidenum">
              <a:rPr lang="zh-CN" altLang="en-US"/>
              <a:pPr>
                <a:defRPr/>
              </a:pPr>
              <a:t>‹#›</a:t>
            </a:fld>
            <a:endParaRPr lang="zh-CN" altLang="en-US"/>
          </a:p>
        </p:txBody>
      </p:sp>
    </p:spTree>
    <p:extLst>
      <p:ext uri="{BB962C8B-B14F-4D97-AF65-F5344CB8AC3E}">
        <p14:creationId xmlns:p14="http://schemas.microsoft.com/office/powerpoint/2010/main" val="2719930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08075" y="-242888"/>
            <a:ext cx="8229600" cy="114300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751263"/>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FA750B8-4556-4CA4-84CE-0A1D91474E4A}" type="slidenum">
              <a:rPr lang="zh-CN" altLang="en-US"/>
              <a:pPr>
                <a:defRPr/>
              </a:pPr>
              <a:t>‹#›</a:t>
            </a:fld>
            <a:endParaRPr lang="zh-CN" altLang="en-US"/>
          </a:p>
        </p:txBody>
      </p:sp>
    </p:spTree>
    <p:extLst>
      <p:ext uri="{BB962C8B-B14F-4D97-AF65-F5344CB8AC3E}">
        <p14:creationId xmlns:p14="http://schemas.microsoft.com/office/powerpoint/2010/main" val="4026120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076118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0421C9F-1974-464C-A69E-CCDB91FBF180}" type="slidenum">
              <a:rPr lang="zh-CN" altLang="en-US"/>
              <a:pPr>
                <a:defRPr/>
              </a:pPr>
              <a:t>‹#›</a:t>
            </a:fld>
            <a:endParaRPr lang="zh-CN" altLang="en-US"/>
          </a:p>
        </p:txBody>
      </p:sp>
    </p:spTree>
    <p:extLst>
      <p:ext uri="{BB962C8B-B14F-4D97-AF65-F5344CB8AC3E}">
        <p14:creationId xmlns:p14="http://schemas.microsoft.com/office/powerpoint/2010/main" val="1955619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20DFD9-0436-4082-8A08-D3F2995AC6AE}" type="slidenum">
              <a:rPr lang="zh-CN" altLang="en-US"/>
              <a:pPr>
                <a:defRPr/>
              </a:pPr>
              <a:t>‹#›</a:t>
            </a:fld>
            <a:endParaRPr lang="zh-CN" altLang="en-US"/>
          </a:p>
        </p:txBody>
      </p:sp>
    </p:spTree>
    <p:extLst>
      <p:ext uri="{BB962C8B-B14F-4D97-AF65-F5344CB8AC3E}">
        <p14:creationId xmlns:p14="http://schemas.microsoft.com/office/powerpoint/2010/main" val="326790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CEDC815-54E3-4A50-ABC1-C7056C080529}" type="slidenum">
              <a:rPr lang="zh-CN" altLang="en-US"/>
              <a:pPr>
                <a:defRPr/>
              </a:pPr>
              <a:t>‹#›</a:t>
            </a:fld>
            <a:endParaRPr lang="zh-CN" altLang="en-US"/>
          </a:p>
        </p:txBody>
      </p:sp>
    </p:spTree>
    <p:extLst>
      <p:ext uri="{BB962C8B-B14F-4D97-AF65-F5344CB8AC3E}">
        <p14:creationId xmlns:p14="http://schemas.microsoft.com/office/powerpoint/2010/main" val="3060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3414FEC-5CCF-40A9-A70E-CF76DA24B74D}" type="slidenum">
              <a:rPr lang="zh-CN" altLang="en-US"/>
              <a:pPr>
                <a:defRPr/>
              </a:pPr>
              <a:t>‹#›</a:t>
            </a:fld>
            <a:endParaRPr lang="zh-CN" altLang="en-US"/>
          </a:p>
        </p:txBody>
      </p:sp>
    </p:spTree>
    <p:extLst>
      <p:ext uri="{BB962C8B-B14F-4D97-AF65-F5344CB8AC3E}">
        <p14:creationId xmlns:p14="http://schemas.microsoft.com/office/powerpoint/2010/main" val="1467580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B1EBC02-7DCA-48BE-938A-AC86A0B654E8}" type="slidenum">
              <a:rPr lang="zh-CN" altLang="en-US"/>
              <a:pPr>
                <a:defRPr/>
              </a:pPr>
              <a:t>‹#›</a:t>
            </a:fld>
            <a:endParaRPr lang="zh-CN" altLang="en-US"/>
          </a:p>
        </p:txBody>
      </p:sp>
    </p:spTree>
    <p:extLst>
      <p:ext uri="{BB962C8B-B14F-4D97-AF65-F5344CB8AC3E}">
        <p14:creationId xmlns:p14="http://schemas.microsoft.com/office/powerpoint/2010/main" val="857229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908A691-202B-45FF-815B-CB2513012401}" type="slidenum">
              <a:rPr lang="zh-CN" altLang="en-US"/>
              <a:pPr>
                <a:defRPr/>
              </a:pPr>
              <a:t>‹#›</a:t>
            </a:fld>
            <a:endParaRPr lang="zh-CN" altLang="en-US"/>
          </a:p>
        </p:txBody>
      </p:sp>
    </p:spTree>
    <p:extLst>
      <p:ext uri="{BB962C8B-B14F-4D97-AF65-F5344CB8AC3E}">
        <p14:creationId xmlns:p14="http://schemas.microsoft.com/office/powerpoint/2010/main" val="73464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20CE118-29CE-4000-8205-A35B787D2058}" type="slidenum">
              <a:rPr lang="zh-CN" altLang="en-US"/>
              <a:pPr>
                <a:defRPr/>
              </a:pPr>
              <a:t>‹#›</a:t>
            </a:fld>
            <a:endParaRPr lang="zh-CN" altLang="en-US"/>
          </a:p>
        </p:txBody>
      </p:sp>
    </p:spTree>
    <p:extLst>
      <p:ext uri="{BB962C8B-B14F-4D97-AF65-F5344CB8AC3E}">
        <p14:creationId xmlns:p14="http://schemas.microsoft.com/office/powerpoint/2010/main" val="306243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193EC7B-DBC6-4670-B8FD-314513C1A583}" type="slidenum">
              <a:rPr lang="zh-CN" altLang="en-US"/>
              <a:pPr>
                <a:defRPr/>
              </a:pPr>
              <a:t>‹#›</a:t>
            </a:fld>
            <a:endParaRPr lang="zh-CN" altLang="en-US"/>
          </a:p>
        </p:txBody>
      </p:sp>
    </p:spTree>
    <p:extLst>
      <p:ext uri="{BB962C8B-B14F-4D97-AF65-F5344CB8AC3E}">
        <p14:creationId xmlns:p14="http://schemas.microsoft.com/office/powerpoint/2010/main" val="134842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物流PPT"/>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7" name="标题占位符 1"/>
          <p:cNvSpPr>
            <a:spLocks noGrp="1"/>
          </p:cNvSpPr>
          <p:nvPr>
            <p:ph type="title"/>
          </p:nvPr>
        </p:nvSpPr>
        <p:spPr bwMode="auto">
          <a:xfrm>
            <a:off x="901700" y="88900"/>
            <a:ext cx="797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0"/>
              </a:spcBef>
              <a:buClrTx/>
              <a:buSzTx/>
              <a:defRPr sz="1200">
                <a:solidFill>
                  <a:srgbClr val="898989"/>
                </a:solidFill>
                <a:latin typeface="Calibri" panose="020F0502020204030204" pitchFamily="34" charset="0"/>
                <a:ea typeface="黑体" panose="02010609060101010101" pitchFamily="49" charset="-122"/>
              </a:defRPr>
            </a:lvl1pPr>
          </a:lstStyle>
          <a:p>
            <a:pPr>
              <a:defRPr/>
            </a:pPr>
            <a:fld id="{1C656A29-C27D-4FFF-9706-E43C9EE5B3C6}" type="slidenum">
              <a:rPr lang="zh-CN" altLang="en-US"/>
              <a:pPr>
                <a:defRPr/>
              </a:pPr>
              <a:t>‹#›</a:t>
            </a:fld>
            <a:endParaRPr lang="zh-CN" altLang="en-US"/>
          </a:p>
        </p:txBody>
      </p:sp>
    </p:spTree>
    <p:custDataLst>
      <p:tags r:id="rId15"/>
    </p:custDataLst>
  </p:cSld>
  <p:clrMap bg1="lt1" tx1="dk1" bg2="lt2" tx2="dk2" accent1="accent1" accent2="accent2" accent3="accent3" accent4="accent4" accent5="accent5" accent6="accent6" hlink="hlink" folHlink="folHlink"/>
  <p:sldLayoutIdLst>
    <p:sldLayoutId id="2147483810"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1"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strips(downRight)">
                                      <p:cBhvr>
                                        <p:cTn id="7" dur="500"/>
                                        <p:tgtEl>
                                          <p:spTgt spid="14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Lst>
  </p:timing>
  <p:txStyles>
    <p:titleStyle>
      <a:lvl1pPr algn="l" rtl="0" eaLnBrk="0" fontAlgn="base" hangingPunct="0">
        <a:spcBef>
          <a:spcPct val="0"/>
        </a:spcBef>
        <a:spcAft>
          <a:spcPct val="0"/>
        </a:spcAft>
        <a:defRPr sz="2800">
          <a:solidFill>
            <a:srgbClr val="0C6BBA"/>
          </a:solidFill>
          <a:latin typeface="+mj-lt"/>
          <a:ea typeface="+mj-ea"/>
          <a:cs typeface="+mj-cs"/>
        </a:defRPr>
      </a:lvl1pPr>
      <a:lvl2pPr algn="l" rtl="0" eaLnBrk="0" fontAlgn="base" hangingPunct="0">
        <a:spcBef>
          <a:spcPct val="0"/>
        </a:spcBef>
        <a:spcAft>
          <a:spcPct val="0"/>
        </a:spcAft>
        <a:defRPr sz="2800">
          <a:solidFill>
            <a:srgbClr val="0C6BBA"/>
          </a:solidFill>
          <a:latin typeface="Calibri" pitchFamily="34" charset="0"/>
          <a:ea typeface="黑体" pitchFamily="2" charset="-122"/>
        </a:defRPr>
      </a:lvl2pPr>
      <a:lvl3pPr algn="l" rtl="0" eaLnBrk="0" fontAlgn="base" hangingPunct="0">
        <a:spcBef>
          <a:spcPct val="0"/>
        </a:spcBef>
        <a:spcAft>
          <a:spcPct val="0"/>
        </a:spcAft>
        <a:defRPr sz="2800">
          <a:solidFill>
            <a:srgbClr val="0C6BBA"/>
          </a:solidFill>
          <a:latin typeface="Calibri" pitchFamily="34" charset="0"/>
          <a:ea typeface="黑体" pitchFamily="2" charset="-122"/>
        </a:defRPr>
      </a:lvl3pPr>
      <a:lvl4pPr algn="l" rtl="0" eaLnBrk="0" fontAlgn="base" hangingPunct="0">
        <a:spcBef>
          <a:spcPct val="0"/>
        </a:spcBef>
        <a:spcAft>
          <a:spcPct val="0"/>
        </a:spcAft>
        <a:defRPr sz="2800">
          <a:solidFill>
            <a:srgbClr val="0C6BBA"/>
          </a:solidFill>
          <a:latin typeface="Calibri" pitchFamily="34" charset="0"/>
          <a:ea typeface="黑体" pitchFamily="2" charset="-122"/>
        </a:defRPr>
      </a:lvl4pPr>
      <a:lvl5pPr algn="l" rtl="0" eaLnBrk="0" fontAlgn="base" hangingPunct="0">
        <a:spcBef>
          <a:spcPct val="0"/>
        </a:spcBef>
        <a:spcAft>
          <a:spcPct val="0"/>
        </a:spcAft>
        <a:defRPr sz="2800">
          <a:solidFill>
            <a:srgbClr val="0C6BBA"/>
          </a:solidFill>
          <a:latin typeface="Calibri" pitchFamily="34" charset="0"/>
          <a:ea typeface="黑体" pitchFamily="2" charset="-122"/>
        </a:defRPr>
      </a:lvl5pPr>
      <a:lvl6pPr marL="457200" algn="ctr" rtl="0" fontAlgn="base">
        <a:spcBef>
          <a:spcPct val="0"/>
        </a:spcBef>
        <a:spcAft>
          <a:spcPct val="0"/>
        </a:spcAft>
        <a:defRPr sz="2800">
          <a:solidFill>
            <a:srgbClr val="0C6BBA"/>
          </a:solidFill>
          <a:latin typeface="Calibri" pitchFamily="34" charset="0"/>
          <a:ea typeface="黑体" pitchFamily="2" charset="-122"/>
        </a:defRPr>
      </a:lvl6pPr>
      <a:lvl7pPr marL="914400" algn="ctr" rtl="0" fontAlgn="base">
        <a:spcBef>
          <a:spcPct val="0"/>
        </a:spcBef>
        <a:spcAft>
          <a:spcPct val="0"/>
        </a:spcAft>
        <a:defRPr sz="2800">
          <a:solidFill>
            <a:srgbClr val="0C6BBA"/>
          </a:solidFill>
          <a:latin typeface="Calibri" pitchFamily="34" charset="0"/>
          <a:ea typeface="黑体" pitchFamily="2" charset="-122"/>
        </a:defRPr>
      </a:lvl7pPr>
      <a:lvl8pPr marL="1371600" algn="ctr" rtl="0" fontAlgn="base">
        <a:spcBef>
          <a:spcPct val="0"/>
        </a:spcBef>
        <a:spcAft>
          <a:spcPct val="0"/>
        </a:spcAft>
        <a:defRPr sz="2800">
          <a:solidFill>
            <a:srgbClr val="0C6BBA"/>
          </a:solidFill>
          <a:latin typeface="Calibri" pitchFamily="34" charset="0"/>
          <a:ea typeface="黑体" pitchFamily="2" charset="-122"/>
        </a:defRPr>
      </a:lvl8pPr>
      <a:lvl9pPr marL="1828800" algn="ctr" rtl="0" fontAlgn="base">
        <a:spcBef>
          <a:spcPct val="0"/>
        </a:spcBef>
        <a:spcAft>
          <a:spcPct val="0"/>
        </a:spcAft>
        <a:defRPr sz="2800">
          <a:solidFill>
            <a:srgbClr val="0C6BBA"/>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p:txBody>
          <a:bodyPr/>
          <a:lstStyle/>
          <a:p>
            <a:pPr eaLnBrk="1" hangingPunct="1"/>
            <a:r>
              <a:rPr lang="zh-CN" altLang="en-US" sz="4800" smtClean="0"/>
              <a:t>法理学</a:t>
            </a:r>
          </a:p>
        </p:txBody>
      </p:sp>
      <p:sp>
        <p:nvSpPr>
          <p:cNvPr id="3075" name="副标题 6"/>
          <p:cNvSpPr>
            <a:spLocks noGrp="1"/>
          </p:cNvSpPr>
          <p:nvPr>
            <p:ph type="subTitle" idx="1"/>
          </p:nvPr>
        </p:nvSpPr>
        <p:spPr/>
        <p:txBody>
          <a:bodyPr/>
          <a:lstStyle/>
          <a:p>
            <a:pPr eaLnBrk="1" hangingPunct="1"/>
            <a:r>
              <a:rPr lang="zh-CN" altLang="en-US" smtClean="0"/>
              <a:t>第三十二章 法律程序</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 calcmode="lin" valueType="num">
                                      <p:cBhvr additive="base">
                                        <p:cTn id="13"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第二节 法律程序的价值</a:t>
            </a:r>
          </a:p>
        </p:txBody>
      </p:sp>
      <p:grpSp>
        <p:nvGrpSpPr>
          <p:cNvPr id="16387" name="组合 27"/>
          <p:cNvGrpSpPr>
            <a:grpSpLocks/>
          </p:cNvGrpSpPr>
          <p:nvPr/>
        </p:nvGrpSpPr>
        <p:grpSpPr bwMode="auto">
          <a:xfrm>
            <a:off x="708025" y="4333875"/>
            <a:ext cx="7486650" cy="715963"/>
            <a:chOff x="1260709" y="1965572"/>
            <a:chExt cx="6073257" cy="545910"/>
          </a:xfrm>
        </p:grpSpPr>
        <p:sp>
          <p:nvSpPr>
            <p:cNvPr id="29" name="矩形 28"/>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30" name="矩形 29"/>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程序的自由价值</a:t>
              </a:r>
            </a:p>
          </p:txBody>
        </p:sp>
      </p:grpSp>
      <p:grpSp>
        <p:nvGrpSpPr>
          <p:cNvPr id="16388" name="组合 30"/>
          <p:cNvGrpSpPr>
            <a:grpSpLocks/>
          </p:cNvGrpSpPr>
          <p:nvPr/>
        </p:nvGrpSpPr>
        <p:grpSpPr bwMode="auto">
          <a:xfrm>
            <a:off x="708025" y="3279775"/>
            <a:ext cx="7486650" cy="715963"/>
            <a:chOff x="1260709" y="1965572"/>
            <a:chExt cx="6073257" cy="545910"/>
          </a:xfrm>
        </p:grpSpPr>
        <p:sp>
          <p:nvSpPr>
            <p:cNvPr id="32" name="矩形 31"/>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33" name="矩形 32"/>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程序的秩序价值</a:t>
              </a:r>
            </a:p>
          </p:txBody>
        </p:sp>
      </p:grpSp>
      <p:grpSp>
        <p:nvGrpSpPr>
          <p:cNvPr id="16389" name="组合 33"/>
          <p:cNvGrpSpPr>
            <a:grpSpLocks/>
          </p:cNvGrpSpPr>
          <p:nvPr/>
        </p:nvGrpSpPr>
        <p:grpSpPr bwMode="auto">
          <a:xfrm>
            <a:off x="708025" y="2343150"/>
            <a:ext cx="7486650" cy="715963"/>
            <a:chOff x="1260709" y="1965572"/>
            <a:chExt cx="6073257" cy="545910"/>
          </a:xfrm>
        </p:grpSpPr>
        <p:sp>
          <p:nvSpPr>
            <p:cNvPr id="35" name="矩形 34"/>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36" name="矩形 35"/>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程序的公平价值</a:t>
              </a:r>
            </a:p>
          </p:txBody>
        </p:sp>
      </p:grpSp>
      <p:sp>
        <p:nvSpPr>
          <p:cNvPr id="12" name="内容占位符 15"/>
          <p:cNvSpPr>
            <a:spLocks noGrp="1"/>
          </p:cNvSpPr>
          <p:nvPr>
            <p:ph idx="1"/>
          </p:nvPr>
        </p:nvSpPr>
        <p:spPr>
          <a:xfrm>
            <a:off x="457200" y="1412875"/>
            <a:ext cx="8229600" cy="669925"/>
          </a:xfrm>
        </p:spPr>
        <p:txBody>
          <a:bodyPr/>
          <a:lstStyle/>
          <a:p>
            <a:r>
              <a:rPr lang="zh-CN" altLang="en-US" sz="2800" smtClean="0"/>
              <a:t>程序的价值的不同理解：</a:t>
            </a:r>
            <a:endParaRPr lang="en-US" altLang="zh-CN" dirty="0" smtClean="0"/>
          </a:p>
        </p:txBody>
      </p:sp>
      <p:grpSp>
        <p:nvGrpSpPr>
          <p:cNvPr id="16391" name="组合 27"/>
          <p:cNvGrpSpPr>
            <a:grpSpLocks/>
          </p:cNvGrpSpPr>
          <p:nvPr/>
        </p:nvGrpSpPr>
        <p:grpSpPr bwMode="auto">
          <a:xfrm>
            <a:off x="708025" y="5270500"/>
            <a:ext cx="7486650" cy="715963"/>
            <a:chOff x="1260709" y="1965572"/>
            <a:chExt cx="6073257" cy="545910"/>
          </a:xfrm>
        </p:grpSpPr>
        <p:sp>
          <p:nvSpPr>
            <p:cNvPr id="14" name="矩形 13"/>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sp>
          <p:nvSpPr>
            <p:cNvPr id="15" name="矩形 14"/>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程序的效率价值</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10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6389"/>
                                        </p:tgtEl>
                                        <p:attrNameLst>
                                          <p:attrName>style.visibility</p:attrName>
                                        </p:attrNameLst>
                                      </p:cBhvr>
                                      <p:to>
                                        <p:strVal val="visible"/>
                                      </p:to>
                                    </p:set>
                                    <p:animEffect transition="in" filter="fade">
                                      <p:cBhvr>
                                        <p:cTn id="13" dur="500"/>
                                        <p:tgtEl>
                                          <p:spTgt spid="1638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388"/>
                                        </p:tgtEl>
                                        <p:attrNameLst>
                                          <p:attrName>style.visibility</p:attrName>
                                        </p:attrNameLst>
                                      </p:cBhvr>
                                      <p:to>
                                        <p:strVal val="visible"/>
                                      </p:to>
                                    </p:set>
                                    <p:animEffect transition="in" filter="fade">
                                      <p:cBhvr>
                                        <p:cTn id="18" dur="500"/>
                                        <p:tgtEl>
                                          <p:spTgt spid="163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387"/>
                                        </p:tgtEl>
                                        <p:attrNameLst>
                                          <p:attrName>style.visibility</p:attrName>
                                        </p:attrNameLst>
                                      </p:cBhvr>
                                      <p:to>
                                        <p:strVal val="visible"/>
                                      </p:to>
                                    </p:set>
                                    <p:animEffect transition="in" filter="fade">
                                      <p:cBhvr>
                                        <p:cTn id="23" dur="500"/>
                                        <p:tgtEl>
                                          <p:spTgt spid="1638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6391"/>
                                        </p:tgtEl>
                                        <p:attrNameLst>
                                          <p:attrName>style.visibility</p:attrName>
                                        </p:attrNameLst>
                                      </p:cBhvr>
                                      <p:to>
                                        <p:strVal val="visible"/>
                                      </p:to>
                                    </p:set>
                                    <p:animEffect transition="in" filter="fade">
                                      <p:cBhvr>
                                        <p:cTn id="28"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第三节 诉讼程序</a:t>
            </a:r>
          </a:p>
        </p:txBody>
      </p:sp>
      <p:sp>
        <p:nvSpPr>
          <p:cNvPr id="1741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组合 1"/>
          <p:cNvGrpSpPr>
            <a:grpSpLocks/>
          </p:cNvGrpSpPr>
          <p:nvPr/>
        </p:nvGrpSpPr>
        <p:grpSpPr bwMode="auto">
          <a:xfrm>
            <a:off x="901700" y="2511425"/>
            <a:ext cx="7121525" cy="2336800"/>
            <a:chOff x="901700" y="2511044"/>
            <a:chExt cx="7121838" cy="3181417"/>
          </a:xfrm>
        </p:grpSpPr>
        <p:sp>
          <p:nvSpPr>
            <p:cNvPr id="18437"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8438" name="矩形 8"/>
            <p:cNvSpPr>
              <a:spLocks noChangeArrowheads="1"/>
            </p:cNvSpPr>
            <p:nvPr/>
          </p:nvSpPr>
          <p:spPr bwMode="auto">
            <a:xfrm>
              <a:off x="1311275" y="3348562"/>
              <a:ext cx="6437313" cy="113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由诉讼法所体现的，在诉讼程序全过程中或诉讼程序部分过程中起指导作用的准则。 </a:t>
              </a:r>
            </a:p>
          </p:txBody>
        </p:sp>
      </p:grpSp>
      <p:sp>
        <p:nvSpPr>
          <p:cNvPr id="18435" name="标题 1"/>
          <p:cNvSpPr>
            <a:spLocks noGrp="1"/>
          </p:cNvSpPr>
          <p:nvPr>
            <p:ph type="title"/>
          </p:nvPr>
        </p:nvSpPr>
        <p:spPr>
          <a:xfrm>
            <a:off x="901700" y="88900"/>
            <a:ext cx="7975600" cy="533400"/>
          </a:xfrm>
        </p:spPr>
        <p:txBody>
          <a:bodyPr/>
          <a:lstStyle/>
          <a:p>
            <a:r>
              <a:rPr lang="zh-CN" altLang="en-US" smtClean="0"/>
              <a:t>第三节 诉讼程序</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诉讼程序的含义：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34"/>
                                        </p:tgtEl>
                                        <p:attrNameLst>
                                          <p:attrName>style.visibility</p:attrName>
                                        </p:attrNameLst>
                                      </p:cBhvr>
                                      <p:to>
                                        <p:strVal val="visible"/>
                                      </p:to>
                                    </p:set>
                                    <p:animEffect transition="in" filter="fade">
                                      <p:cBhvr>
                                        <p:cTn id="12"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第三节 诉讼程序</a:t>
            </a:r>
          </a:p>
        </p:txBody>
      </p:sp>
      <p:grpSp>
        <p:nvGrpSpPr>
          <p:cNvPr id="4" name="组合 3"/>
          <p:cNvGrpSpPr/>
          <p:nvPr/>
        </p:nvGrpSpPr>
        <p:grpSpPr>
          <a:xfrm>
            <a:off x="1266947" y="2871184"/>
            <a:ext cx="6913536" cy="2480266"/>
            <a:chOff x="2324100" y="2762250"/>
            <a:chExt cx="7503160" cy="2832100"/>
          </a:xfrm>
          <a:solidFill>
            <a:srgbClr val="487AB5"/>
          </a:solidFill>
        </p:grpSpPr>
        <p:sp>
          <p:nvSpPr>
            <p:cNvPr id="5" name="六边形 4"/>
            <p:cNvSpPr/>
            <p:nvPr/>
          </p:nvSpPr>
          <p:spPr>
            <a:xfrm>
              <a:off x="3650848" y="2762250"/>
              <a:ext cx="1546860"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800" b="1" dirty="0"/>
                <a:t>权利原则</a:t>
              </a:r>
              <a:endParaRPr lang="zh-CN" altLang="en-US" sz="2800" b="1" dirty="0"/>
            </a:p>
          </p:txBody>
        </p:sp>
        <p:sp>
          <p:nvSpPr>
            <p:cNvPr id="6" name="六边形 5"/>
            <p:cNvSpPr/>
            <p:nvPr/>
          </p:nvSpPr>
          <p:spPr>
            <a:xfrm>
              <a:off x="3650848" y="4260850"/>
              <a:ext cx="1546860"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800" b="1" dirty="0"/>
                <a:t>辩论原则</a:t>
              </a:r>
              <a:endParaRPr lang="zh-CN" altLang="en-US" sz="2800" b="1" dirty="0"/>
            </a:p>
          </p:txBody>
        </p:sp>
        <p:sp>
          <p:nvSpPr>
            <p:cNvPr id="7" name="六边形 6"/>
            <p:cNvSpPr/>
            <p:nvPr/>
          </p:nvSpPr>
          <p:spPr>
            <a:xfrm>
              <a:off x="6953653" y="2762250"/>
              <a:ext cx="1546860"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800" b="1" dirty="0"/>
                <a:t>证据原则</a:t>
              </a:r>
              <a:endParaRPr lang="zh-CN" altLang="en-US" sz="2800" b="1" dirty="0"/>
            </a:p>
          </p:txBody>
        </p:sp>
        <p:sp>
          <p:nvSpPr>
            <p:cNvPr id="8" name="六边形 7"/>
            <p:cNvSpPr/>
            <p:nvPr/>
          </p:nvSpPr>
          <p:spPr>
            <a:xfrm>
              <a:off x="6953653" y="4260850"/>
              <a:ext cx="1546860"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800" b="1" dirty="0"/>
                <a:t>回避原则</a:t>
              </a:r>
              <a:endParaRPr lang="zh-CN" altLang="en-US" sz="2800" b="1" dirty="0"/>
            </a:p>
          </p:txBody>
        </p:sp>
        <p:sp>
          <p:nvSpPr>
            <p:cNvPr id="9" name="六边形 8"/>
            <p:cNvSpPr/>
            <p:nvPr/>
          </p:nvSpPr>
          <p:spPr>
            <a:xfrm>
              <a:off x="2324100" y="3511550"/>
              <a:ext cx="1546860"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800" b="1" dirty="0"/>
                <a:t>经济原则</a:t>
              </a:r>
              <a:endParaRPr lang="zh-CN" altLang="en-US" sz="2800" b="1" dirty="0"/>
            </a:p>
          </p:txBody>
        </p:sp>
        <p:sp>
          <p:nvSpPr>
            <p:cNvPr id="10" name="六边形 9"/>
            <p:cNvSpPr/>
            <p:nvPr/>
          </p:nvSpPr>
          <p:spPr>
            <a:xfrm>
              <a:off x="8280400" y="3511550"/>
              <a:ext cx="1546860"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800" b="1" dirty="0"/>
                <a:t>公开原则</a:t>
              </a:r>
              <a:endParaRPr lang="zh-CN" altLang="en-US" sz="2800" b="1" dirty="0"/>
            </a:p>
          </p:txBody>
        </p:sp>
        <p:sp>
          <p:nvSpPr>
            <p:cNvPr id="11" name="六边形 10"/>
            <p:cNvSpPr/>
            <p:nvPr/>
          </p:nvSpPr>
          <p:spPr>
            <a:xfrm>
              <a:off x="5128599" y="3429000"/>
              <a:ext cx="1894162" cy="163289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3200" b="1" dirty="0"/>
                <a:t>平等原则</a:t>
              </a:r>
              <a:endParaRPr lang="zh-CN" altLang="en-US" sz="3200" b="1" dirty="0"/>
            </a:p>
          </p:txBody>
        </p:sp>
      </p:grpSp>
      <p:sp>
        <p:nvSpPr>
          <p:cNvPr id="12"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诉讼程序的含义：</a:t>
            </a:r>
            <a:endParaRPr lang="zh-CN" altLang="en-US" sz="2400" kern="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第一节 法律程序释义</a:t>
            </a:r>
          </a:p>
        </p:txBody>
      </p:sp>
      <p:sp>
        <p:nvSpPr>
          <p:cNvPr id="717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1"/>
          <p:cNvGrpSpPr>
            <a:grpSpLocks/>
          </p:cNvGrpSpPr>
          <p:nvPr/>
        </p:nvGrpSpPr>
        <p:grpSpPr bwMode="auto">
          <a:xfrm>
            <a:off x="901700" y="2511425"/>
            <a:ext cx="7121525" cy="2336800"/>
            <a:chOff x="901700" y="2511044"/>
            <a:chExt cx="7121838" cy="3181417"/>
          </a:xfrm>
        </p:grpSpPr>
        <p:sp>
          <p:nvSpPr>
            <p:cNvPr id="8197"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8" name="矩形 8"/>
            <p:cNvSpPr>
              <a:spLocks noChangeArrowheads="1"/>
            </p:cNvSpPr>
            <p:nvPr/>
          </p:nvSpPr>
          <p:spPr bwMode="auto">
            <a:xfrm>
              <a:off x="1311275" y="2782886"/>
              <a:ext cx="6437313" cy="163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dirty="0">
                  <a:solidFill>
                    <a:schemeClr val="bg1"/>
                  </a:solidFill>
                  <a:latin typeface="微软雅黑" panose="020B0503020204020204" pitchFamily="34" charset="-122"/>
                  <a:ea typeface="微软雅黑" panose="020B0503020204020204" pitchFamily="34" charset="-122"/>
                </a:rPr>
                <a:t>指人们进行法律行为所必须遵循或履行的法定的时间与空间上的步骤和形式，是体现实体权利和义务的合法方式和必要条件。</a:t>
              </a:r>
            </a:p>
          </p:txBody>
        </p:sp>
      </p:grpSp>
      <p:sp>
        <p:nvSpPr>
          <p:cNvPr id="8195" name="标题 1"/>
          <p:cNvSpPr>
            <a:spLocks noGrp="1"/>
          </p:cNvSpPr>
          <p:nvPr>
            <p:ph type="title"/>
          </p:nvPr>
        </p:nvSpPr>
        <p:spPr>
          <a:xfrm>
            <a:off x="901700" y="88900"/>
            <a:ext cx="7975600" cy="533400"/>
          </a:xfrm>
        </p:spPr>
        <p:txBody>
          <a:bodyPr/>
          <a:lstStyle/>
          <a:p>
            <a:r>
              <a:rPr lang="zh-CN" altLang="en-US" smtClean="0"/>
              <a:t>第一节：法律程序释义</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法律程序的含义：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fade">
                                      <p:cBhvr>
                                        <p:cTn id="12" dur="1000"/>
                                        <p:tgtEl>
                                          <p:spTgt spid="8194"/>
                                        </p:tgtEl>
                                      </p:cBhvr>
                                    </p:animEffect>
                                    <p:anim calcmode="lin" valueType="num">
                                      <p:cBhvr>
                                        <p:cTn id="13" dur="1000" fill="hold"/>
                                        <p:tgtEl>
                                          <p:spTgt spid="8194"/>
                                        </p:tgtEl>
                                        <p:attrNameLst>
                                          <p:attrName>ppt_x</p:attrName>
                                        </p:attrNameLst>
                                      </p:cBhvr>
                                      <p:tavLst>
                                        <p:tav tm="0">
                                          <p:val>
                                            <p:strVal val="#ppt_x"/>
                                          </p:val>
                                        </p:tav>
                                        <p:tav tm="100000">
                                          <p:val>
                                            <p:strVal val="#ppt_x"/>
                                          </p:val>
                                        </p:tav>
                                      </p:tavLst>
                                    </p:anim>
                                    <p:anim calcmode="lin" valueType="num">
                                      <p:cBhvr>
                                        <p:cTn id="14"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第一节：法律程序释义</a:t>
            </a:r>
          </a:p>
        </p:txBody>
      </p:sp>
      <p:grpSp>
        <p:nvGrpSpPr>
          <p:cNvPr id="9219" name="组合 27"/>
          <p:cNvGrpSpPr>
            <a:grpSpLocks/>
          </p:cNvGrpSpPr>
          <p:nvPr/>
        </p:nvGrpSpPr>
        <p:grpSpPr bwMode="auto">
          <a:xfrm>
            <a:off x="708025" y="4294188"/>
            <a:ext cx="7486650" cy="715962"/>
            <a:chOff x="1260709" y="1965572"/>
            <a:chExt cx="6073257" cy="545910"/>
          </a:xfrm>
        </p:grpSpPr>
        <p:sp>
          <p:nvSpPr>
            <p:cNvPr id="29" name="矩形 28"/>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30" name="矩形 29"/>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法律程序是一种法定的形式</a:t>
              </a:r>
            </a:p>
          </p:txBody>
        </p:sp>
      </p:grpSp>
      <p:grpSp>
        <p:nvGrpSpPr>
          <p:cNvPr id="9220" name="组合 30"/>
          <p:cNvGrpSpPr>
            <a:grpSpLocks/>
          </p:cNvGrpSpPr>
          <p:nvPr/>
        </p:nvGrpSpPr>
        <p:grpSpPr bwMode="auto">
          <a:xfrm>
            <a:off x="708025" y="3260725"/>
            <a:ext cx="7486650" cy="715963"/>
            <a:chOff x="1260709" y="1965572"/>
            <a:chExt cx="6073257" cy="545910"/>
          </a:xfrm>
        </p:grpSpPr>
        <p:sp>
          <p:nvSpPr>
            <p:cNvPr id="32" name="矩形 31"/>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33" name="矩形 32"/>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法律程序是由时间要素和空间要素构成的</a:t>
              </a:r>
            </a:p>
          </p:txBody>
        </p:sp>
      </p:grpSp>
      <p:grpSp>
        <p:nvGrpSpPr>
          <p:cNvPr id="9221" name="组合 33"/>
          <p:cNvGrpSpPr>
            <a:grpSpLocks/>
          </p:cNvGrpSpPr>
          <p:nvPr/>
        </p:nvGrpSpPr>
        <p:grpSpPr bwMode="auto">
          <a:xfrm>
            <a:off x="708025" y="2227263"/>
            <a:ext cx="7486650" cy="715962"/>
            <a:chOff x="1260709" y="1965572"/>
            <a:chExt cx="6073257" cy="545910"/>
          </a:xfrm>
        </p:grpSpPr>
        <p:sp>
          <p:nvSpPr>
            <p:cNvPr id="35" name="矩形 34"/>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36" name="矩形 35"/>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法律程序是针对特定的行为而作出的</a:t>
              </a:r>
            </a:p>
          </p:txBody>
        </p:sp>
      </p:grpSp>
      <p:sp>
        <p:nvSpPr>
          <p:cNvPr id="12" name="内容占位符 15"/>
          <p:cNvSpPr>
            <a:spLocks noGrp="1"/>
          </p:cNvSpPr>
          <p:nvPr>
            <p:ph idx="1"/>
          </p:nvPr>
        </p:nvSpPr>
        <p:spPr>
          <a:xfrm>
            <a:off x="457200" y="1412875"/>
            <a:ext cx="8229600" cy="669925"/>
          </a:xfrm>
        </p:spPr>
        <p:txBody>
          <a:bodyPr/>
          <a:lstStyle/>
          <a:p>
            <a:r>
              <a:rPr lang="zh-CN" altLang="en-US" sz="2800" smtClean="0"/>
              <a:t>法律程序的基本特征：</a:t>
            </a:r>
            <a:endParaRPr lang="en-US" altLang="zh-CN" dirty="0" smtClean="0"/>
          </a:p>
        </p:txBody>
      </p:sp>
      <p:grpSp>
        <p:nvGrpSpPr>
          <p:cNvPr id="9223" name="组合 27"/>
          <p:cNvGrpSpPr>
            <a:grpSpLocks/>
          </p:cNvGrpSpPr>
          <p:nvPr/>
        </p:nvGrpSpPr>
        <p:grpSpPr bwMode="auto">
          <a:xfrm>
            <a:off x="708025" y="5283200"/>
            <a:ext cx="7486650" cy="715963"/>
            <a:chOff x="1260709" y="1965572"/>
            <a:chExt cx="6073257" cy="545910"/>
          </a:xfrm>
        </p:grpSpPr>
        <p:sp>
          <p:nvSpPr>
            <p:cNvPr id="14" name="矩形 13"/>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sp>
          <p:nvSpPr>
            <p:cNvPr id="15" name="矩形 14"/>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法律程序是实体权利义务实现的合法方式或必要条件</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10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221"/>
                                        </p:tgtEl>
                                        <p:attrNameLst>
                                          <p:attrName>style.visibility</p:attrName>
                                        </p:attrNameLst>
                                      </p:cBhvr>
                                      <p:to>
                                        <p:strVal val="visible"/>
                                      </p:to>
                                    </p:set>
                                    <p:animEffect transition="in" filter="fade">
                                      <p:cBhvr>
                                        <p:cTn id="13" dur="500"/>
                                        <p:tgtEl>
                                          <p:spTgt spid="92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220"/>
                                        </p:tgtEl>
                                        <p:attrNameLst>
                                          <p:attrName>style.visibility</p:attrName>
                                        </p:attrNameLst>
                                      </p:cBhvr>
                                      <p:to>
                                        <p:strVal val="visible"/>
                                      </p:to>
                                    </p:set>
                                    <p:animEffect transition="in" filter="fade">
                                      <p:cBhvr>
                                        <p:cTn id="18" dur="500"/>
                                        <p:tgtEl>
                                          <p:spTgt spid="92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219"/>
                                        </p:tgtEl>
                                        <p:attrNameLst>
                                          <p:attrName>style.visibility</p:attrName>
                                        </p:attrNameLst>
                                      </p:cBhvr>
                                      <p:to>
                                        <p:strVal val="visible"/>
                                      </p:to>
                                    </p:set>
                                    <p:animEffect transition="in" filter="fade">
                                      <p:cBhvr>
                                        <p:cTn id="23" dur="500"/>
                                        <p:tgtEl>
                                          <p:spTgt spid="92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223"/>
                                        </p:tgtEl>
                                        <p:attrNameLst>
                                          <p:attrName>style.visibility</p:attrName>
                                        </p:attrNameLst>
                                      </p:cBhvr>
                                      <p:to>
                                        <p:strVal val="visible"/>
                                      </p:to>
                                    </p:set>
                                    <p:animEffect transition="in" filter="fade">
                                      <p:cBhvr>
                                        <p:cTn id="28" dur="5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第一节：法律程序释义</a:t>
            </a:r>
          </a:p>
        </p:txBody>
      </p:sp>
      <p:grpSp>
        <p:nvGrpSpPr>
          <p:cNvPr id="10243" name="组合 27"/>
          <p:cNvGrpSpPr>
            <a:grpSpLocks/>
          </p:cNvGrpSpPr>
          <p:nvPr/>
        </p:nvGrpSpPr>
        <p:grpSpPr bwMode="auto">
          <a:xfrm>
            <a:off x="708025" y="4978400"/>
            <a:ext cx="7486650" cy="715963"/>
            <a:chOff x="1260709" y="1965572"/>
            <a:chExt cx="6073257" cy="545910"/>
          </a:xfrm>
        </p:grpSpPr>
        <p:sp>
          <p:nvSpPr>
            <p:cNvPr id="29" name="矩形 28"/>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30" name="矩形 29"/>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法律程序的规定在不少方面能保持相对稳定性和历史延续性</a:t>
              </a:r>
            </a:p>
          </p:txBody>
        </p:sp>
      </p:grpSp>
      <p:grpSp>
        <p:nvGrpSpPr>
          <p:cNvPr id="10244" name="组合 30"/>
          <p:cNvGrpSpPr>
            <a:grpSpLocks/>
          </p:cNvGrpSpPr>
          <p:nvPr/>
        </p:nvGrpSpPr>
        <p:grpSpPr bwMode="auto">
          <a:xfrm>
            <a:off x="708025" y="3659188"/>
            <a:ext cx="7486650" cy="715962"/>
            <a:chOff x="1260709" y="1965572"/>
            <a:chExt cx="6073257" cy="545910"/>
          </a:xfrm>
        </p:grpSpPr>
        <p:sp>
          <p:nvSpPr>
            <p:cNvPr id="32" name="矩形 31"/>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33" name="矩形 32"/>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法律程序与实体法并不同步发展</a:t>
              </a:r>
            </a:p>
          </p:txBody>
        </p:sp>
      </p:grpSp>
      <p:grpSp>
        <p:nvGrpSpPr>
          <p:cNvPr id="10245" name="组合 33"/>
          <p:cNvGrpSpPr>
            <a:grpSpLocks/>
          </p:cNvGrpSpPr>
          <p:nvPr/>
        </p:nvGrpSpPr>
        <p:grpSpPr bwMode="auto">
          <a:xfrm>
            <a:off x="708025" y="2286000"/>
            <a:ext cx="7486650" cy="715963"/>
            <a:chOff x="1260709" y="1965572"/>
            <a:chExt cx="6073257" cy="545910"/>
          </a:xfrm>
        </p:grpSpPr>
        <p:sp>
          <p:nvSpPr>
            <p:cNvPr id="35" name="矩形 34"/>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36" name="矩形 35"/>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法律程序的合理性有其自身的评价标准</a:t>
              </a:r>
            </a:p>
          </p:txBody>
        </p:sp>
      </p:grpSp>
      <p:sp>
        <p:nvSpPr>
          <p:cNvPr id="12" name="内容占位符 15"/>
          <p:cNvSpPr>
            <a:spLocks noGrp="1"/>
          </p:cNvSpPr>
          <p:nvPr>
            <p:ph idx="1"/>
          </p:nvPr>
        </p:nvSpPr>
        <p:spPr>
          <a:xfrm>
            <a:off x="457200" y="1412875"/>
            <a:ext cx="8229600" cy="669925"/>
          </a:xfrm>
        </p:spPr>
        <p:txBody>
          <a:bodyPr/>
          <a:lstStyle/>
          <a:p>
            <a:r>
              <a:rPr lang="zh-CN" altLang="en-US" sz="2800" smtClean="0"/>
              <a:t>法律程序相对于法律实体具有相对独立性：</a:t>
            </a:r>
            <a:endParaRPr lang="en-US" altLang="zh-CN" dirty="0"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10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245"/>
                                        </p:tgtEl>
                                        <p:attrNameLst>
                                          <p:attrName>style.visibility</p:attrName>
                                        </p:attrNameLst>
                                      </p:cBhvr>
                                      <p:to>
                                        <p:strVal val="visible"/>
                                      </p:to>
                                    </p:set>
                                    <p:animEffect transition="in" filter="fade">
                                      <p:cBhvr>
                                        <p:cTn id="13" dur="1000"/>
                                        <p:tgtEl>
                                          <p:spTgt spid="10245"/>
                                        </p:tgtEl>
                                      </p:cBhvr>
                                    </p:animEffect>
                                    <p:anim calcmode="lin" valueType="num">
                                      <p:cBhvr>
                                        <p:cTn id="14" dur="1000" fill="hold"/>
                                        <p:tgtEl>
                                          <p:spTgt spid="10245"/>
                                        </p:tgtEl>
                                        <p:attrNameLst>
                                          <p:attrName>ppt_x</p:attrName>
                                        </p:attrNameLst>
                                      </p:cBhvr>
                                      <p:tavLst>
                                        <p:tav tm="0">
                                          <p:val>
                                            <p:strVal val="#ppt_x"/>
                                          </p:val>
                                        </p:tav>
                                        <p:tav tm="100000">
                                          <p:val>
                                            <p:strVal val="#ppt_x"/>
                                          </p:val>
                                        </p:tav>
                                      </p:tavLst>
                                    </p:anim>
                                    <p:anim calcmode="lin" valueType="num">
                                      <p:cBhvr>
                                        <p:cTn id="15" dur="1000" fill="hold"/>
                                        <p:tgtEl>
                                          <p:spTgt spid="1024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0244"/>
                                        </p:tgtEl>
                                        <p:attrNameLst>
                                          <p:attrName>style.visibility</p:attrName>
                                        </p:attrNameLst>
                                      </p:cBhvr>
                                      <p:to>
                                        <p:strVal val="visible"/>
                                      </p:to>
                                    </p:set>
                                    <p:animEffect transition="in" filter="fade">
                                      <p:cBhvr>
                                        <p:cTn id="20" dur="1000"/>
                                        <p:tgtEl>
                                          <p:spTgt spid="10244"/>
                                        </p:tgtEl>
                                      </p:cBhvr>
                                    </p:animEffect>
                                    <p:anim calcmode="lin" valueType="num">
                                      <p:cBhvr>
                                        <p:cTn id="21" dur="1000" fill="hold"/>
                                        <p:tgtEl>
                                          <p:spTgt spid="10244"/>
                                        </p:tgtEl>
                                        <p:attrNameLst>
                                          <p:attrName>ppt_x</p:attrName>
                                        </p:attrNameLst>
                                      </p:cBhvr>
                                      <p:tavLst>
                                        <p:tav tm="0">
                                          <p:val>
                                            <p:strVal val="#ppt_x"/>
                                          </p:val>
                                        </p:tav>
                                        <p:tav tm="100000">
                                          <p:val>
                                            <p:strVal val="#ppt_x"/>
                                          </p:val>
                                        </p:tav>
                                      </p:tavLst>
                                    </p:anim>
                                    <p:anim calcmode="lin" valueType="num">
                                      <p:cBhvr>
                                        <p:cTn id="22" dur="1000" fill="hold"/>
                                        <p:tgtEl>
                                          <p:spTgt spid="1024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0243"/>
                                        </p:tgtEl>
                                        <p:attrNameLst>
                                          <p:attrName>style.visibility</p:attrName>
                                        </p:attrNameLst>
                                      </p:cBhvr>
                                      <p:to>
                                        <p:strVal val="visible"/>
                                      </p:to>
                                    </p:set>
                                    <p:animEffect transition="in" filter="fade">
                                      <p:cBhvr>
                                        <p:cTn id="27" dur="1000"/>
                                        <p:tgtEl>
                                          <p:spTgt spid="10243"/>
                                        </p:tgtEl>
                                      </p:cBhvr>
                                    </p:animEffect>
                                    <p:anim calcmode="lin" valueType="num">
                                      <p:cBhvr>
                                        <p:cTn id="28" dur="1000" fill="hold"/>
                                        <p:tgtEl>
                                          <p:spTgt spid="10243"/>
                                        </p:tgtEl>
                                        <p:attrNameLst>
                                          <p:attrName>ppt_x</p:attrName>
                                        </p:attrNameLst>
                                      </p:cBhvr>
                                      <p:tavLst>
                                        <p:tav tm="0">
                                          <p:val>
                                            <p:strVal val="#ppt_x"/>
                                          </p:val>
                                        </p:tav>
                                        <p:tav tm="100000">
                                          <p:val>
                                            <p:strVal val="#ppt_x"/>
                                          </p:val>
                                        </p:tav>
                                      </p:tavLst>
                                    </p:anim>
                                    <p:anim calcmode="lin" valueType="num">
                                      <p:cBhvr>
                                        <p:cTn id="29" dur="1000" fill="hold"/>
                                        <p:tgtEl>
                                          <p:spTgt spid="102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第一节：法律程序释义</a:t>
            </a:r>
          </a:p>
        </p:txBody>
      </p:sp>
      <p:grpSp>
        <p:nvGrpSpPr>
          <p:cNvPr id="4" name="组合 3"/>
          <p:cNvGrpSpPr/>
          <p:nvPr/>
        </p:nvGrpSpPr>
        <p:grpSpPr>
          <a:xfrm>
            <a:off x="1384230" y="2459669"/>
            <a:ext cx="5380945" cy="2480266"/>
            <a:chOff x="3987388" y="2762250"/>
            <a:chExt cx="5839872" cy="2832100"/>
          </a:xfrm>
          <a:solidFill>
            <a:srgbClr val="487AB5"/>
          </a:solidFill>
        </p:grpSpPr>
        <p:sp>
          <p:nvSpPr>
            <p:cNvPr id="5" name="六边形 4"/>
            <p:cNvSpPr/>
            <p:nvPr/>
          </p:nvSpPr>
          <p:spPr>
            <a:xfrm>
              <a:off x="5314141" y="2762250"/>
              <a:ext cx="1546860"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800" dirty="0"/>
                <a:t>分工作用</a:t>
              </a:r>
              <a:endParaRPr lang="zh-CN" altLang="en-US" sz="2800" b="1" dirty="0"/>
            </a:p>
          </p:txBody>
        </p:sp>
        <p:sp>
          <p:nvSpPr>
            <p:cNvPr id="6" name="六边形 5"/>
            <p:cNvSpPr/>
            <p:nvPr/>
          </p:nvSpPr>
          <p:spPr>
            <a:xfrm>
              <a:off x="5314145" y="4260850"/>
              <a:ext cx="1546860"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800" dirty="0"/>
                <a:t>间隔作用</a:t>
              </a:r>
              <a:endParaRPr lang="zh-CN" altLang="en-US" sz="2800" b="1" dirty="0"/>
            </a:p>
          </p:txBody>
        </p:sp>
        <p:sp>
          <p:nvSpPr>
            <p:cNvPr id="7" name="六边形 6"/>
            <p:cNvSpPr/>
            <p:nvPr/>
          </p:nvSpPr>
          <p:spPr>
            <a:xfrm>
              <a:off x="6953653" y="2762250"/>
              <a:ext cx="1546860"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800" dirty="0"/>
                <a:t>导向作用</a:t>
              </a:r>
              <a:endParaRPr lang="zh-CN" altLang="en-US" sz="2800" b="1" dirty="0"/>
            </a:p>
          </p:txBody>
        </p:sp>
        <p:sp>
          <p:nvSpPr>
            <p:cNvPr id="8" name="六边形 7"/>
            <p:cNvSpPr/>
            <p:nvPr/>
          </p:nvSpPr>
          <p:spPr>
            <a:xfrm>
              <a:off x="6953653" y="4260850"/>
              <a:ext cx="1546860"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800" dirty="0"/>
                <a:t>缓和作用</a:t>
              </a:r>
              <a:endParaRPr lang="zh-CN" altLang="en-US" sz="2800" b="1" dirty="0"/>
            </a:p>
          </p:txBody>
        </p:sp>
        <p:sp>
          <p:nvSpPr>
            <p:cNvPr id="9" name="六边形 8"/>
            <p:cNvSpPr/>
            <p:nvPr/>
          </p:nvSpPr>
          <p:spPr>
            <a:xfrm>
              <a:off x="3987388" y="3511550"/>
              <a:ext cx="1546860"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800" dirty="0"/>
                <a:t>抑制作用</a:t>
              </a:r>
              <a:endParaRPr lang="zh-CN" altLang="en-US" sz="2800" b="1" dirty="0"/>
            </a:p>
          </p:txBody>
        </p:sp>
        <p:sp>
          <p:nvSpPr>
            <p:cNvPr id="10" name="六边形 9"/>
            <p:cNvSpPr/>
            <p:nvPr/>
          </p:nvSpPr>
          <p:spPr>
            <a:xfrm>
              <a:off x="8280400" y="3511550"/>
              <a:ext cx="1546860" cy="1333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800" dirty="0"/>
                <a:t>感染作用</a:t>
              </a:r>
              <a:endParaRPr lang="zh-CN" altLang="en-US" sz="2800" b="1" dirty="0"/>
            </a:p>
          </p:txBody>
        </p:sp>
      </p:grpSp>
      <p:sp>
        <p:nvSpPr>
          <p:cNvPr id="11268" name="内容占位符 2"/>
          <p:cNvSpPr>
            <a:spLocks noGrp="1"/>
          </p:cNvSpPr>
          <p:nvPr>
            <p:ph idx="1"/>
          </p:nvPr>
        </p:nvSpPr>
        <p:spPr>
          <a:xfrm>
            <a:off x="457200" y="1412875"/>
            <a:ext cx="5711825" cy="581025"/>
          </a:xfrm>
        </p:spPr>
        <p:txBody>
          <a:bodyPr/>
          <a:lstStyle/>
          <a:p>
            <a:r>
              <a:rPr lang="zh-CN" altLang="en-US" dirty="0" smtClean="0"/>
              <a:t>法律程序对法律行为的作用方式：</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fade">
                                      <p:cBhvr>
                                        <p:cTn id="7" dur="1000"/>
                                        <p:tgtEl>
                                          <p:spTgt spid="11268">
                                            <p:txEl>
                                              <p:pRg st="0" end="0"/>
                                            </p:txEl>
                                          </p:spTgt>
                                        </p:tgtEl>
                                      </p:cBhvr>
                                    </p:animEffect>
                                    <p:anim calcmode="lin" valueType="num">
                                      <p:cBhvr>
                                        <p:cTn id="8" dur="10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heckerboard(across)">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第二节 法律程序的价值</a:t>
            </a:r>
          </a:p>
        </p:txBody>
      </p:sp>
      <p:sp>
        <p:nvSpPr>
          <p:cNvPr id="1229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1"/>
          <p:cNvGrpSpPr>
            <a:grpSpLocks/>
          </p:cNvGrpSpPr>
          <p:nvPr/>
        </p:nvGrpSpPr>
        <p:grpSpPr bwMode="auto">
          <a:xfrm>
            <a:off x="901700" y="2511425"/>
            <a:ext cx="7121525" cy="2336800"/>
            <a:chOff x="901700" y="2511044"/>
            <a:chExt cx="7121838" cy="3181417"/>
          </a:xfrm>
        </p:grpSpPr>
        <p:sp>
          <p:nvSpPr>
            <p:cNvPr id="14341"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2" name="矩形 8"/>
            <p:cNvSpPr>
              <a:spLocks noChangeArrowheads="1"/>
            </p:cNvSpPr>
            <p:nvPr/>
          </p:nvSpPr>
          <p:spPr bwMode="auto">
            <a:xfrm>
              <a:off x="1311275" y="2782886"/>
              <a:ext cx="6437313" cy="163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实体正义相当于立法正义，即实体权利义务在立法上进行分配的正义，与此相对应的形式正义，即程序正义。</a:t>
              </a:r>
            </a:p>
          </p:txBody>
        </p:sp>
      </p:grpSp>
      <p:sp>
        <p:nvSpPr>
          <p:cNvPr id="14339" name="标题 1"/>
          <p:cNvSpPr>
            <a:spLocks noGrp="1"/>
          </p:cNvSpPr>
          <p:nvPr>
            <p:ph type="title"/>
          </p:nvPr>
        </p:nvSpPr>
        <p:spPr>
          <a:xfrm>
            <a:off x="901700" y="88900"/>
            <a:ext cx="7975600" cy="533400"/>
          </a:xfrm>
        </p:spPr>
        <p:txBody>
          <a:bodyPr/>
          <a:lstStyle/>
          <a:p>
            <a:r>
              <a:rPr lang="zh-CN" altLang="en-US" smtClean="0"/>
              <a:t>第二节 法律程序的价值</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正义的含义：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338"/>
                                        </p:tgtEl>
                                        <p:attrNameLst>
                                          <p:attrName>style.visibility</p:attrName>
                                        </p:attrNameLst>
                                      </p:cBhvr>
                                      <p:to>
                                        <p:strVal val="visible"/>
                                      </p:to>
                                    </p:set>
                                    <p:animEffect transition="in" filter="fade">
                                      <p:cBhvr>
                                        <p:cTn id="12" dur="1000"/>
                                        <p:tgtEl>
                                          <p:spTgt spid="14338"/>
                                        </p:tgtEl>
                                      </p:cBhvr>
                                    </p:animEffect>
                                    <p:anim calcmode="lin" valueType="num">
                                      <p:cBhvr>
                                        <p:cTn id="13" dur="1000" fill="hold"/>
                                        <p:tgtEl>
                                          <p:spTgt spid="14338"/>
                                        </p:tgtEl>
                                        <p:attrNameLst>
                                          <p:attrName>ppt_x</p:attrName>
                                        </p:attrNameLst>
                                      </p:cBhvr>
                                      <p:tavLst>
                                        <p:tav tm="0">
                                          <p:val>
                                            <p:strVal val="#ppt_x"/>
                                          </p:val>
                                        </p:tav>
                                        <p:tav tm="100000">
                                          <p:val>
                                            <p:strVal val="#ppt_x"/>
                                          </p:val>
                                        </p:tav>
                                      </p:tavLst>
                                    </p:anim>
                                    <p:anim calcmode="lin" valueType="num">
                                      <p:cBhvr>
                                        <p:cTn id="14" dur="1000" fill="hold"/>
                                        <p:tgtEl>
                                          <p:spTgt spid="14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第二节 法律程序的价值</a:t>
            </a:r>
          </a:p>
        </p:txBody>
      </p:sp>
      <p:grpSp>
        <p:nvGrpSpPr>
          <p:cNvPr id="15363" name="组合 3"/>
          <p:cNvGrpSpPr>
            <a:grpSpLocks/>
          </p:cNvGrpSpPr>
          <p:nvPr/>
        </p:nvGrpSpPr>
        <p:grpSpPr bwMode="auto">
          <a:xfrm>
            <a:off x="6040438" y="2624138"/>
            <a:ext cx="2416175" cy="2879725"/>
            <a:chOff x="9217027" y="468312"/>
            <a:chExt cx="938213" cy="1117599"/>
          </a:xfrm>
        </p:grpSpPr>
        <p:sp>
          <p:nvSpPr>
            <p:cNvPr id="5" name="Freeform 6"/>
            <p:cNvSpPr>
              <a:spLocks/>
            </p:cNvSpPr>
            <p:nvPr/>
          </p:nvSpPr>
          <p:spPr bwMode="auto">
            <a:xfrm>
              <a:off x="9412436" y="468312"/>
              <a:ext cx="98013" cy="250751"/>
            </a:xfrm>
            <a:custGeom>
              <a:avLst/>
              <a:gdLst>
                <a:gd name="T0" fmla="*/ 17 w 26"/>
                <a:gd name="T1" fmla="*/ 26 h 67"/>
                <a:gd name="T2" fmla="*/ 12 w 26"/>
                <a:gd name="T3" fmla="*/ 14 h 67"/>
                <a:gd name="T4" fmla="*/ 18 w 26"/>
                <a:gd name="T5" fmla="*/ 1 h 67"/>
                <a:gd name="T6" fmla="*/ 9 w 26"/>
                <a:gd name="T7" fmla="*/ 4 h 67"/>
                <a:gd name="T8" fmla="*/ 0 w 26"/>
                <a:gd name="T9" fmla="*/ 16 h 67"/>
                <a:gd name="T10" fmla="*/ 5 w 26"/>
                <a:gd name="T11" fmla="*/ 32 h 67"/>
                <a:gd name="T12" fmla="*/ 13 w 26"/>
                <a:gd name="T13" fmla="*/ 47 h 67"/>
                <a:gd name="T14" fmla="*/ 4 w 26"/>
                <a:gd name="T15" fmla="*/ 65 h 67"/>
                <a:gd name="T16" fmla="*/ 24 w 26"/>
                <a:gd name="T17" fmla="*/ 51 h 67"/>
                <a:gd name="T18" fmla="*/ 19 w 26"/>
                <a:gd name="T19" fmla="*/ 28 h 67"/>
                <a:gd name="T20" fmla="*/ 17 w 26"/>
                <a:gd name="T21" fmla="*/ 2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67">
                  <a:moveTo>
                    <a:pt x="17" y="26"/>
                  </a:moveTo>
                  <a:cubicBezTo>
                    <a:pt x="15" y="22"/>
                    <a:pt x="12" y="18"/>
                    <a:pt x="12" y="14"/>
                  </a:cubicBezTo>
                  <a:cubicBezTo>
                    <a:pt x="11" y="9"/>
                    <a:pt x="16" y="4"/>
                    <a:pt x="18" y="1"/>
                  </a:cubicBezTo>
                  <a:cubicBezTo>
                    <a:pt x="16" y="0"/>
                    <a:pt x="12" y="2"/>
                    <a:pt x="9" y="4"/>
                  </a:cubicBezTo>
                  <a:cubicBezTo>
                    <a:pt x="4" y="7"/>
                    <a:pt x="1" y="11"/>
                    <a:pt x="0" y="16"/>
                  </a:cubicBezTo>
                  <a:cubicBezTo>
                    <a:pt x="0" y="22"/>
                    <a:pt x="2" y="27"/>
                    <a:pt x="5" y="32"/>
                  </a:cubicBezTo>
                  <a:cubicBezTo>
                    <a:pt x="8" y="36"/>
                    <a:pt x="13" y="41"/>
                    <a:pt x="13" y="47"/>
                  </a:cubicBezTo>
                  <a:cubicBezTo>
                    <a:pt x="13" y="57"/>
                    <a:pt x="8" y="64"/>
                    <a:pt x="4" y="65"/>
                  </a:cubicBezTo>
                  <a:cubicBezTo>
                    <a:pt x="5" y="65"/>
                    <a:pt x="20" y="67"/>
                    <a:pt x="24" y="51"/>
                  </a:cubicBezTo>
                  <a:cubicBezTo>
                    <a:pt x="26" y="43"/>
                    <a:pt x="23" y="35"/>
                    <a:pt x="19" y="28"/>
                  </a:cubicBezTo>
                  <a:cubicBezTo>
                    <a:pt x="18" y="27"/>
                    <a:pt x="18" y="26"/>
                    <a:pt x="17" y="26"/>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6" name="Freeform 7"/>
            <p:cNvSpPr>
              <a:spLocks/>
            </p:cNvSpPr>
            <p:nvPr/>
          </p:nvSpPr>
          <p:spPr bwMode="auto">
            <a:xfrm>
              <a:off x="9558532" y="468312"/>
              <a:ext cx="98013" cy="250751"/>
            </a:xfrm>
            <a:custGeom>
              <a:avLst/>
              <a:gdLst>
                <a:gd name="T0" fmla="*/ 17 w 26"/>
                <a:gd name="T1" fmla="*/ 26 h 67"/>
                <a:gd name="T2" fmla="*/ 12 w 26"/>
                <a:gd name="T3" fmla="*/ 14 h 67"/>
                <a:gd name="T4" fmla="*/ 18 w 26"/>
                <a:gd name="T5" fmla="*/ 1 h 67"/>
                <a:gd name="T6" fmla="*/ 9 w 26"/>
                <a:gd name="T7" fmla="*/ 4 h 67"/>
                <a:gd name="T8" fmla="*/ 0 w 26"/>
                <a:gd name="T9" fmla="*/ 16 h 67"/>
                <a:gd name="T10" fmla="*/ 5 w 26"/>
                <a:gd name="T11" fmla="*/ 32 h 67"/>
                <a:gd name="T12" fmla="*/ 13 w 26"/>
                <a:gd name="T13" fmla="*/ 47 h 67"/>
                <a:gd name="T14" fmla="*/ 4 w 26"/>
                <a:gd name="T15" fmla="*/ 65 h 67"/>
                <a:gd name="T16" fmla="*/ 24 w 26"/>
                <a:gd name="T17" fmla="*/ 51 h 67"/>
                <a:gd name="T18" fmla="*/ 18 w 26"/>
                <a:gd name="T19" fmla="*/ 28 h 67"/>
                <a:gd name="T20" fmla="*/ 17 w 26"/>
                <a:gd name="T21" fmla="*/ 2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67">
                  <a:moveTo>
                    <a:pt x="17" y="26"/>
                  </a:moveTo>
                  <a:cubicBezTo>
                    <a:pt x="15" y="22"/>
                    <a:pt x="12" y="18"/>
                    <a:pt x="12" y="14"/>
                  </a:cubicBezTo>
                  <a:cubicBezTo>
                    <a:pt x="11" y="9"/>
                    <a:pt x="16" y="4"/>
                    <a:pt x="18" y="1"/>
                  </a:cubicBezTo>
                  <a:cubicBezTo>
                    <a:pt x="16" y="0"/>
                    <a:pt x="12" y="2"/>
                    <a:pt x="9" y="4"/>
                  </a:cubicBezTo>
                  <a:cubicBezTo>
                    <a:pt x="4" y="7"/>
                    <a:pt x="1" y="11"/>
                    <a:pt x="0" y="16"/>
                  </a:cubicBezTo>
                  <a:cubicBezTo>
                    <a:pt x="0" y="22"/>
                    <a:pt x="2" y="27"/>
                    <a:pt x="5" y="32"/>
                  </a:cubicBezTo>
                  <a:cubicBezTo>
                    <a:pt x="8" y="36"/>
                    <a:pt x="13" y="41"/>
                    <a:pt x="13" y="47"/>
                  </a:cubicBezTo>
                  <a:cubicBezTo>
                    <a:pt x="13" y="57"/>
                    <a:pt x="7" y="64"/>
                    <a:pt x="4" y="65"/>
                  </a:cubicBezTo>
                  <a:cubicBezTo>
                    <a:pt x="5" y="65"/>
                    <a:pt x="20" y="67"/>
                    <a:pt x="24" y="51"/>
                  </a:cubicBezTo>
                  <a:cubicBezTo>
                    <a:pt x="26" y="43"/>
                    <a:pt x="23" y="35"/>
                    <a:pt x="18" y="28"/>
                  </a:cubicBezTo>
                  <a:cubicBezTo>
                    <a:pt x="18" y="27"/>
                    <a:pt x="17" y="26"/>
                    <a:pt x="17" y="26"/>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7" name="Freeform 8"/>
            <p:cNvSpPr>
              <a:spLocks/>
            </p:cNvSpPr>
            <p:nvPr/>
          </p:nvSpPr>
          <p:spPr bwMode="auto">
            <a:xfrm>
              <a:off x="9704626" y="468312"/>
              <a:ext cx="98013" cy="250751"/>
            </a:xfrm>
            <a:custGeom>
              <a:avLst/>
              <a:gdLst>
                <a:gd name="T0" fmla="*/ 17 w 26"/>
                <a:gd name="T1" fmla="*/ 26 h 67"/>
                <a:gd name="T2" fmla="*/ 12 w 26"/>
                <a:gd name="T3" fmla="*/ 14 h 67"/>
                <a:gd name="T4" fmla="*/ 18 w 26"/>
                <a:gd name="T5" fmla="*/ 1 h 67"/>
                <a:gd name="T6" fmla="*/ 9 w 26"/>
                <a:gd name="T7" fmla="*/ 4 h 67"/>
                <a:gd name="T8" fmla="*/ 0 w 26"/>
                <a:gd name="T9" fmla="*/ 16 h 67"/>
                <a:gd name="T10" fmla="*/ 5 w 26"/>
                <a:gd name="T11" fmla="*/ 32 h 67"/>
                <a:gd name="T12" fmla="*/ 13 w 26"/>
                <a:gd name="T13" fmla="*/ 47 h 67"/>
                <a:gd name="T14" fmla="*/ 4 w 26"/>
                <a:gd name="T15" fmla="*/ 65 h 67"/>
                <a:gd name="T16" fmla="*/ 24 w 26"/>
                <a:gd name="T17" fmla="*/ 51 h 67"/>
                <a:gd name="T18" fmla="*/ 18 w 26"/>
                <a:gd name="T19" fmla="*/ 28 h 67"/>
                <a:gd name="T20" fmla="*/ 17 w 26"/>
                <a:gd name="T21" fmla="*/ 2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67">
                  <a:moveTo>
                    <a:pt x="17" y="26"/>
                  </a:moveTo>
                  <a:cubicBezTo>
                    <a:pt x="15" y="22"/>
                    <a:pt x="12" y="18"/>
                    <a:pt x="12" y="14"/>
                  </a:cubicBezTo>
                  <a:cubicBezTo>
                    <a:pt x="11" y="9"/>
                    <a:pt x="16" y="4"/>
                    <a:pt x="18" y="1"/>
                  </a:cubicBezTo>
                  <a:cubicBezTo>
                    <a:pt x="15" y="0"/>
                    <a:pt x="12" y="2"/>
                    <a:pt x="9" y="4"/>
                  </a:cubicBezTo>
                  <a:cubicBezTo>
                    <a:pt x="4" y="7"/>
                    <a:pt x="1" y="11"/>
                    <a:pt x="0" y="16"/>
                  </a:cubicBezTo>
                  <a:cubicBezTo>
                    <a:pt x="0" y="22"/>
                    <a:pt x="2" y="27"/>
                    <a:pt x="5" y="32"/>
                  </a:cubicBezTo>
                  <a:cubicBezTo>
                    <a:pt x="8" y="36"/>
                    <a:pt x="13" y="41"/>
                    <a:pt x="13" y="47"/>
                  </a:cubicBezTo>
                  <a:cubicBezTo>
                    <a:pt x="13" y="57"/>
                    <a:pt x="7" y="64"/>
                    <a:pt x="4" y="65"/>
                  </a:cubicBezTo>
                  <a:cubicBezTo>
                    <a:pt x="5" y="65"/>
                    <a:pt x="20" y="67"/>
                    <a:pt x="24" y="51"/>
                  </a:cubicBezTo>
                  <a:cubicBezTo>
                    <a:pt x="26" y="43"/>
                    <a:pt x="23" y="35"/>
                    <a:pt x="18" y="28"/>
                  </a:cubicBezTo>
                  <a:cubicBezTo>
                    <a:pt x="18" y="27"/>
                    <a:pt x="17" y="26"/>
                    <a:pt x="17" y="26"/>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15372" name="Freeform 9"/>
            <p:cNvSpPr>
              <a:spLocks/>
            </p:cNvSpPr>
            <p:nvPr/>
          </p:nvSpPr>
          <p:spPr bwMode="auto">
            <a:xfrm>
              <a:off x="9217027" y="1503361"/>
              <a:ext cx="800100" cy="82550"/>
            </a:xfrm>
            <a:custGeom>
              <a:avLst/>
              <a:gdLst>
                <a:gd name="T0" fmla="*/ 0 w 213"/>
                <a:gd name="T1" fmla="*/ 0 h 22"/>
                <a:gd name="T2" fmla="*/ 2147483646 w 213"/>
                <a:gd name="T3" fmla="*/ 2147483646 h 22"/>
                <a:gd name="T4" fmla="*/ 2147483646 w 213"/>
                <a:gd name="T5" fmla="*/ 2147483646 h 22"/>
                <a:gd name="T6" fmla="*/ 2147483646 w 213"/>
                <a:gd name="T7" fmla="*/ 0 h 22"/>
                <a:gd name="T8" fmla="*/ 0 w 213"/>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3" h="22">
                  <a:moveTo>
                    <a:pt x="0" y="0"/>
                  </a:moveTo>
                  <a:cubicBezTo>
                    <a:pt x="6" y="13"/>
                    <a:pt x="17" y="22"/>
                    <a:pt x="30" y="22"/>
                  </a:cubicBezTo>
                  <a:cubicBezTo>
                    <a:pt x="184" y="22"/>
                    <a:pt x="184" y="22"/>
                    <a:pt x="184" y="22"/>
                  </a:cubicBezTo>
                  <a:cubicBezTo>
                    <a:pt x="197" y="22"/>
                    <a:pt x="208" y="13"/>
                    <a:pt x="213" y="0"/>
                  </a:cubicBez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3" name="Freeform 10"/>
            <p:cNvSpPr>
              <a:spLocks/>
            </p:cNvSpPr>
            <p:nvPr/>
          </p:nvSpPr>
          <p:spPr bwMode="auto">
            <a:xfrm>
              <a:off x="9240840" y="771524"/>
              <a:ext cx="711200" cy="671511"/>
            </a:xfrm>
            <a:custGeom>
              <a:avLst/>
              <a:gdLst>
                <a:gd name="T0" fmla="*/ 0 w 190"/>
                <a:gd name="T1" fmla="*/ 0 h 179"/>
                <a:gd name="T2" fmla="*/ 2147483646 w 190"/>
                <a:gd name="T3" fmla="*/ 2147483646 h 179"/>
                <a:gd name="T4" fmla="*/ 2147483646 w 190"/>
                <a:gd name="T5" fmla="*/ 2147483646 h 179"/>
                <a:gd name="T6" fmla="*/ 2147483646 w 190"/>
                <a:gd name="T7" fmla="*/ 2147483646 h 179"/>
                <a:gd name="T8" fmla="*/ 2147483646 w 190"/>
                <a:gd name="T9" fmla="*/ 2147483646 h 179"/>
                <a:gd name="T10" fmla="*/ 2147483646 w 190"/>
                <a:gd name="T11" fmla="*/ 0 h 179"/>
                <a:gd name="T12" fmla="*/ 0 w 190"/>
                <a:gd name="T13" fmla="*/ 0 h 1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0" h="179">
                  <a:moveTo>
                    <a:pt x="0" y="0"/>
                  </a:moveTo>
                  <a:cubicBezTo>
                    <a:pt x="7" y="121"/>
                    <a:pt x="7" y="121"/>
                    <a:pt x="7" y="121"/>
                  </a:cubicBezTo>
                  <a:cubicBezTo>
                    <a:pt x="7" y="121"/>
                    <a:pt x="2" y="179"/>
                    <a:pt x="93" y="177"/>
                  </a:cubicBezTo>
                  <a:cubicBezTo>
                    <a:pt x="98" y="177"/>
                    <a:pt x="98" y="177"/>
                    <a:pt x="98" y="177"/>
                  </a:cubicBezTo>
                  <a:cubicBezTo>
                    <a:pt x="189" y="179"/>
                    <a:pt x="184" y="128"/>
                    <a:pt x="184" y="128"/>
                  </a:cubicBezTo>
                  <a:cubicBezTo>
                    <a:pt x="190" y="0"/>
                    <a:pt x="190" y="0"/>
                    <a:pt x="190" y="0"/>
                  </a:cubicBezTo>
                  <a:lnTo>
                    <a:pt x="0" y="0"/>
                  </a:lnTo>
                  <a:close/>
                </a:path>
              </a:pathLst>
            </a:custGeom>
            <a:solidFill>
              <a:srgbClr val="2EA7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4" name="Freeform 11"/>
            <p:cNvSpPr>
              <a:spLocks noEditPoints="1"/>
            </p:cNvSpPr>
            <p:nvPr/>
          </p:nvSpPr>
          <p:spPr bwMode="auto">
            <a:xfrm>
              <a:off x="9840915" y="857249"/>
              <a:ext cx="314325" cy="315912"/>
            </a:xfrm>
            <a:custGeom>
              <a:avLst/>
              <a:gdLst>
                <a:gd name="T0" fmla="*/ 2147483646 w 84"/>
                <a:gd name="T1" fmla="*/ 0 h 84"/>
                <a:gd name="T2" fmla="*/ 0 w 84"/>
                <a:gd name="T3" fmla="*/ 2147483646 h 84"/>
                <a:gd name="T4" fmla="*/ 2147483646 w 84"/>
                <a:gd name="T5" fmla="*/ 2147483646 h 84"/>
                <a:gd name="T6" fmla="*/ 2147483646 w 84"/>
                <a:gd name="T7" fmla="*/ 2147483646 h 84"/>
                <a:gd name="T8" fmla="*/ 2147483646 w 84"/>
                <a:gd name="T9" fmla="*/ 0 h 84"/>
                <a:gd name="T10" fmla="*/ 2147483646 w 84"/>
                <a:gd name="T11" fmla="*/ 2147483646 h 84"/>
                <a:gd name="T12" fmla="*/ 2147483646 w 84"/>
                <a:gd name="T13" fmla="*/ 2147483646 h 84"/>
                <a:gd name="T14" fmla="*/ 2147483646 w 84"/>
                <a:gd name="T15" fmla="*/ 2147483646 h 84"/>
                <a:gd name="T16" fmla="*/ 2147483646 w 84"/>
                <a:gd name="T17" fmla="*/ 2147483646 h 84"/>
                <a:gd name="T18" fmla="*/ 2147483646 w 84"/>
                <a:gd name="T19" fmla="*/ 2147483646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67"/>
                  </a:moveTo>
                  <a:cubicBezTo>
                    <a:pt x="28" y="67"/>
                    <a:pt x="17" y="56"/>
                    <a:pt x="17" y="42"/>
                  </a:cubicBezTo>
                  <a:cubicBezTo>
                    <a:pt x="17" y="29"/>
                    <a:pt x="28" y="18"/>
                    <a:pt x="42" y="18"/>
                  </a:cubicBezTo>
                  <a:cubicBezTo>
                    <a:pt x="56" y="18"/>
                    <a:pt x="67" y="29"/>
                    <a:pt x="67" y="42"/>
                  </a:cubicBezTo>
                  <a:cubicBezTo>
                    <a:pt x="67" y="56"/>
                    <a:pt x="56" y="67"/>
                    <a:pt x="42" y="67"/>
                  </a:cubicBezTo>
                  <a:close/>
                </a:path>
              </a:pathLst>
            </a:custGeom>
            <a:solidFill>
              <a:srgbClr val="2EA7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 name="文本框 9"/>
          <p:cNvSpPr txBox="1"/>
          <p:nvPr/>
        </p:nvSpPr>
        <p:spPr>
          <a:xfrm>
            <a:off x="995363" y="1560513"/>
            <a:ext cx="2659062" cy="461962"/>
          </a:xfrm>
          <a:prstGeom prst="rect">
            <a:avLst/>
          </a:prstGeom>
          <a:noFill/>
        </p:spPr>
        <p:txBody>
          <a:bodyPr wrap="none">
            <a:spAutoFit/>
          </a:bodyPr>
          <a:lstStyle/>
          <a:p>
            <a:pPr eaLnBrk="1" hangingPunct="1">
              <a:spcBef>
                <a:spcPct val="20000"/>
              </a:spcBef>
              <a:buClr>
                <a:schemeClr val="folHlink"/>
              </a:buClr>
              <a:buSzPct val="110000"/>
              <a:defRPr/>
            </a:pPr>
            <a:r>
              <a:rPr lang="zh-CN" altLang="en-US" b="1" dirty="0">
                <a:latin typeface="+mn-ea"/>
                <a:ea typeface="+mn-ea"/>
              </a:rPr>
              <a:t>正当程序的作用</a:t>
            </a:r>
            <a:r>
              <a:rPr lang="zh-CN" altLang="en-US" b="1" dirty="0">
                <a:latin typeface="+mn-ea"/>
                <a:ea typeface="+mn-ea"/>
              </a:rPr>
              <a:t>：</a:t>
            </a:r>
          </a:p>
        </p:txBody>
      </p:sp>
      <p:sp>
        <p:nvSpPr>
          <p:cNvPr id="12" name="圆角矩形 11"/>
          <p:cNvSpPr/>
          <p:nvPr/>
        </p:nvSpPr>
        <p:spPr>
          <a:xfrm>
            <a:off x="1033463" y="2281238"/>
            <a:ext cx="4046537" cy="687387"/>
          </a:xfrm>
          <a:prstGeom prst="roundRect">
            <a:avLst>
              <a:gd name="adj" fmla="val 8731"/>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dirty="0"/>
              <a:t>权利</a:t>
            </a:r>
            <a:r>
              <a:rPr lang="zh-CN" altLang="en-US" dirty="0"/>
              <a:t>的重要保障</a:t>
            </a:r>
            <a:endParaRPr lang="zh-CN" altLang="en-US" b="1" dirty="0"/>
          </a:p>
        </p:txBody>
      </p:sp>
      <p:sp>
        <p:nvSpPr>
          <p:cNvPr id="16" name="圆角矩形 15"/>
          <p:cNvSpPr/>
          <p:nvPr/>
        </p:nvSpPr>
        <p:spPr>
          <a:xfrm>
            <a:off x="1033463" y="3281363"/>
            <a:ext cx="4046537" cy="687387"/>
          </a:xfrm>
          <a:prstGeom prst="roundRect">
            <a:avLst>
              <a:gd name="adj" fmla="val 8731"/>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dirty="0"/>
              <a:t>权力</a:t>
            </a:r>
            <a:r>
              <a:rPr lang="zh-CN" altLang="en-US" dirty="0"/>
              <a:t>的必要限制</a:t>
            </a:r>
            <a:endParaRPr lang="zh-CN" altLang="en-US" b="1" dirty="0"/>
          </a:p>
        </p:txBody>
      </p:sp>
      <p:sp>
        <p:nvSpPr>
          <p:cNvPr id="17" name="圆角矩形 16"/>
          <p:cNvSpPr/>
          <p:nvPr/>
        </p:nvSpPr>
        <p:spPr>
          <a:xfrm>
            <a:off x="1033463" y="4295775"/>
            <a:ext cx="4046537" cy="687388"/>
          </a:xfrm>
          <a:prstGeom prst="roundRect">
            <a:avLst>
              <a:gd name="adj" fmla="val 8731"/>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dirty="0"/>
              <a:t>能够弥补实体规则的不足</a:t>
            </a:r>
            <a:endParaRPr lang="zh-CN" altLang="en-US" b="1" dirty="0"/>
          </a:p>
        </p:txBody>
      </p:sp>
      <p:sp>
        <p:nvSpPr>
          <p:cNvPr id="18" name="圆角矩形 17"/>
          <p:cNvSpPr/>
          <p:nvPr/>
        </p:nvSpPr>
        <p:spPr>
          <a:xfrm>
            <a:off x="1033463" y="5324475"/>
            <a:ext cx="4046537" cy="687388"/>
          </a:xfrm>
          <a:prstGeom prst="roundRect">
            <a:avLst>
              <a:gd name="adj" fmla="val 8731"/>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dirty="0"/>
              <a:t>制度设计的基石</a:t>
            </a:r>
            <a:endParaRPr lang="zh-CN" altLang="en-US" b="1"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nodeType="clickEffect">
                                  <p:stCondLst>
                                    <p:cond delay="0"/>
                                  </p:stCondLst>
                                  <p:childTnLst>
                                    <p:set>
                                      <p:cBhvr>
                                        <p:cTn id="31" dur="1" fill="hold">
                                          <p:stCondLst>
                                            <p:cond delay="0"/>
                                          </p:stCondLst>
                                        </p:cTn>
                                        <p:tgtEl>
                                          <p:spTgt spid="15363"/>
                                        </p:tgtEl>
                                        <p:attrNameLst>
                                          <p:attrName>style.visibility</p:attrName>
                                        </p:attrNameLst>
                                      </p:cBhvr>
                                      <p:to>
                                        <p:strVal val="visible"/>
                                      </p:to>
                                    </p:set>
                                    <p:animEffect transition="in" filter="fade">
                                      <p:cBhvr>
                                        <p:cTn id="32" dur="2000"/>
                                        <p:tgtEl>
                                          <p:spTgt spid="15363"/>
                                        </p:tgtEl>
                                      </p:cBhvr>
                                    </p:animEffect>
                                    <p:anim calcmode="lin" valueType="num">
                                      <p:cBhvr>
                                        <p:cTn id="33" dur="2000" fill="hold"/>
                                        <p:tgtEl>
                                          <p:spTgt spid="15363"/>
                                        </p:tgtEl>
                                        <p:attrNameLst>
                                          <p:attrName>ppt_w</p:attrName>
                                        </p:attrNameLst>
                                      </p:cBhvr>
                                      <p:tavLst>
                                        <p:tav tm="0" fmla="#ppt_w*sin(2.5*pi*$)">
                                          <p:val>
                                            <p:fltVal val="0"/>
                                          </p:val>
                                        </p:tav>
                                        <p:tav tm="100000">
                                          <p:val>
                                            <p:fltVal val="1"/>
                                          </p:val>
                                        </p:tav>
                                      </p:tavLst>
                                    </p:anim>
                                    <p:anim calcmode="lin" valueType="num">
                                      <p:cBhvr>
                                        <p:cTn id="34" dur="2000" fill="hold"/>
                                        <p:tgtEl>
                                          <p:spTgt spid="1536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6" grpId="0" animBg="1"/>
      <p:bldP spid="17" grpId="0" animBg="1"/>
      <p:bldP spid="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GENSWF_MOVIE_ONCLICK_URL" val="http://"/>
  <p:tag name="GENSWF_MOVIE_PRESENTATION_END_URL" val="http://"/>
  <p:tag name="ARTICULATE_PROJECT_OPEN" val="0"/>
  <p:tag name="ARTICULATE_SLIDE_COUNT" val="2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2982</TotalTime>
  <Words>356</Words>
  <Application>Microsoft Office PowerPoint</Application>
  <PresentationFormat>全屏显示(4:3)</PresentationFormat>
  <Paragraphs>67</Paragraphs>
  <Slides>13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Verdana</vt:lpstr>
      <vt:lpstr>굴림</vt:lpstr>
      <vt:lpstr>Arial</vt:lpstr>
      <vt:lpstr>Calibri</vt:lpstr>
      <vt:lpstr>黑体</vt:lpstr>
      <vt:lpstr>Wingdings</vt:lpstr>
      <vt:lpstr>Webdings</vt:lpstr>
      <vt:lpstr>宋体</vt:lpstr>
      <vt:lpstr>Times New Roman</vt:lpstr>
      <vt:lpstr>微软雅黑</vt:lpstr>
      <vt:lpstr>Office 主题</vt:lpstr>
      <vt:lpstr>法理学</vt:lpstr>
      <vt:lpstr>第一节 法律程序释义</vt:lpstr>
      <vt:lpstr>第一节：法律程序释义</vt:lpstr>
      <vt:lpstr>第一节：法律程序释义</vt:lpstr>
      <vt:lpstr>第一节：法律程序释义</vt:lpstr>
      <vt:lpstr>第一节：法律程序释义</vt:lpstr>
      <vt:lpstr>第二节 法律程序的价值</vt:lpstr>
      <vt:lpstr>第二节 法律程序的价值</vt:lpstr>
      <vt:lpstr>第二节 法律程序的价值</vt:lpstr>
      <vt:lpstr>第二节 法律程序的价值</vt:lpstr>
      <vt:lpstr>第三节 诉讼程序</vt:lpstr>
      <vt:lpstr>第三节 诉讼程序</vt:lpstr>
      <vt:lpstr>第三节 诉讼程序</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suelay</cp:lastModifiedBy>
  <cp:revision>228</cp:revision>
  <dcterms:created xsi:type="dcterms:W3CDTF">2009-04-16T11:43:59Z</dcterms:created>
  <dcterms:modified xsi:type="dcterms:W3CDTF">2015-09-08T11:51:09Z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881C1C47-C12C-4CB4-3F46-1B3F3F093F40</vt:lpwstr>
  </property>
  <property fmtid="{D5CDD505-2E9C-101B-9397-08002B2CF9AE}" pid="3" name="ArticulatePath">
    <vt:lpwstr>模板1</vt:lpwstr>
  </property>
</Properties>
</file>