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308" r:id="rId2"/>
    <p:sldId id="309" r:id="rId3"/>
    <p:sldId id="315" r:id="rId4"/>
    <p:sldId id="350" r:id="rId5"/>
    <p:sldId id="351" r:id="rId6"/>
    <p:sldId id="336" r:id="rId7"/>
    <p:sldId id="352" r:id="rId8"/>
    <p:sldId id="337" r:id="rId9"/>
    <p:sldId id="353" r:id="rId10"/>
    <p:sldId id="354" r:id="rId11"/>
    <p:sldId id="355" r:id="rId12"/>
    <p:sldId id="356" r:id="rId13"/>
    <p:sldId id="310" r:id="rId14"/>
    <p:sldId id="348" r:id="rId15"/>
  </p:sldIdLst>
  <p:sldSz cx="9144000" cy="6858000" type="screen4x3"/>
  <p:notesSz cx="6858000" cy="9144000"/>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27A0314C-8E7B-4628-B375-C7F154A97F6C}" type="slidenum">
              <a:rPr lang="ko-KR" altLang="en-US"/>
              <a:pPr>
                <a:defRPr/>
              </a:pPr>
              <a:t>‹#›</a:t>
            </a:fld>
            <a:endParaRPr lang="en-US" altLang="ko-KR"/>
          </a:p>
        </p:txBody>
      </p:sp>
    </p:spTree>
    <p:extLst>
      <p:ext uri="{BB962C8B-B14F-4D97-AF65-F5344CB8AC3E}">
        <p14:creationId xmlns:p14="http://schemas.microsoft.com/office/powerpoint/2010/main" val="2109298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FB1518A6-A545-42A0-9C06-45E019BB9987}" type="slidenum">
              <a:rPr lang="zh-CN" altLang="en-US"/>
              <a:pPr>
                <a:defRPr/>
              </a:pPr>
              <a:t>‹#›</a:t>
            </a:fld>
            <a:endParaRPr lang="en-US" altLang="zh-CN"/>
          </a:p>
        </p:txBody>
      </p:sp>
    </p:spTree>
    <p:extLst>
      <p:ext uri="{BB962C8B-B14F-4D97-AF65-F5344CB8AC3E}">
        <p14:creationId xmlns:p14="http://schemas.microsoft.com/office/powerpoint/2010/main" val="262750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9:40</a:t>
            </a:r>
            <a:endParaRPr lang="zh-CN" altLang="en-US" smtClean="0">
              <a:latin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5BCD3A50-1AB6-4199-A565-D980F09F3585}" type="slidenum">
              <a:rPr lang="zh-CN" altLang="en-US" sz="1200" smtClean="0">
                <a:latin typeface="Arial" panose="020B0604020202020204" pitchFamily="34" charset="0"/>
                <a:ea typeface="宋体" panose="02010600030101010101" pitchFamily="2" charset="-122"/>
              </a:rPr>
              <a:pPr/>
              <a:t>7</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77093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1:15</a:t>
            </a:r>
            <a:endParaRPr lang="zh-CN" altLang="en-US" smtClean="0">
              <a:latin typeface="Arial" panose="020B0604020202020204"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46D6E2F3-A06E-4F37-BC53-07E061FC0D48}" type="slidenum">
              <a:rPr lang="zh-CN" altLang="en-US" sz="1200" smtClean="0">
                <a:latin typeface="Arial" panose="020B0604020202020204" pitchFamily="34" charset="0"/>
                <a:ea typeface="宋体" panose="02010600030101010101" pitchFamily="2" charset="-122"/>
              </a:rPr>
              <a:pPr/>
              <a:t>12</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1103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8D62B128-083B-44FD-8562-2451DA1CE8A1}" type="slidenum">
              <a:rPr lang="zh-CN" altLang="en-US"/>
              <a:pPr>
                <a:defRPr/>
              </a:pPr>
              <a:t>‹#›</a:t>
            </a:fld>
            <a:endParaRPr lang="zh-CN" altLang="en-US"/>
          </a:p>
        </p:txBody>
      </p:sp>
    </p:spTree>
    <p:extLst>
      <p:ext uri="{BB962C8B-B14F-4D97-AF65-F5344CB8AC3E}">
        <p14:creationId xmlns:p14="http://schemas.microsoft.com/office/powerpoint/2010/main" val="18241458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179467-8D36-47D8-96FF-C19BE467FB3D}" type="slidenum">
              <a:rPr lang="zh-CN" altLang="en-US"/>
              <a:pPr>
                <a:defRPr/>
              </a:pPr>
              <a:t>‹#›</a:t>
            </a:fld>
            <a:endParaRPr lang="zh-CN" altLang="en-US"/>
          </a:p>
        </p:txBody>
      </p:sp>
    </p:spTree>
    <p:extLst>
      <p:ext uri="{BB962C8B-B14F-4D97-AF65-F5344CB8AC3E}">
        <p14:creationId xmlns:p14="http://schemas.microsoft.com/office/powerpoint/2010/main" val="359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F969B5-BA21-431B-850A-34083EB5344D}" type="slidenum">
              <a:rPr lang="zh-CN" altLang="en-US"/>
              <a:pPr>
                <a:defRPr/>
              </a:pPr>
              <a:t>‹#›</a:t>
            </a:fld>
            <a:endParaRPr lang="zh-CN" altLang="en-US"/>
          </a:p>
        </p:txBody>
      </p:sp>
    </p:spTree>
    <p:extLst>
      <p:ext uri="{BB962C8B-B14F-4D97-AF65-F5344CB8AC3E}">
        <p14:creationId xmlns:p14="http://schemas.microsoft.com/office/powerpoint/2010/main" val="10634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A67EF5E-971E-4694-B4B5-5E6DBFD9E712}" type="slidenum">
              <a:rPr lang="zh-CN" altLang="en-US"/>
              <a:pPr>
                <a:defRPr/>
              </a:pPr>
              <a:t>‹#›</a:t>
            </a:fld>
            <a:endParaRPr lang="zh-CN" altLang="en-US"/>
          </a:p>
        </p:txBody>
      </p:sp>
    </p:spTree>
    <p:extLst>
      <p:ext uri="{BB962C8B-B14F-4D97-AF65-F5344CB8AC3E}">
        <p14:creationId xmlns:p14="http://schemas.microsoft.com/office/powerpoint/2010/main" val="1630082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5865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7F8A9E-7FB2-4D46-9F7B-6B85F8946CCE}" type="slidenum">
              <a:rPr lang="zh-CN" altLang="en-US"/>
              <a:pPr>
                <a:defRPr/>
              </a:pPr>
              <a:t>‹#›</a:t>
            </a:fld>
            <a:endParaRPr lang="zh-CN" altLang="en-US"/>
          </a:p>
        </p:txBody>
      </p:sp>
    </p:spTree>
    <p:extLst>
      <p:ext uri="{BB962C8B-B14F-4D97-AF65-F5344CB8AC3E}">
        <p14:creationId xmlns:p14="http://schemas.microsoft.com/office/powerpoint/2010/main" val="34855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A75AAD-8F97-4A39-9878-7E2E9021491E}" type="slidenum">
              <a:rPr lang="zh-CN" altLang="en-US"/>
              <a:pPr>
                <a:defRPr/>
              </a:pPr>
              <a:t>‹#›</a:t>
            </a:fld>
            <a:endParaRPr lang="zh-CN" altLang="en-US"/>
          </a:p>
        </p:txBody>
      </p:sp>
    </p:spTree>
    <p:extLst>
      <p:ext uri="{BB962C8B-B14F-4D97-AF65-F5344CB8AC3E}">
        <p14:creationId xmlns:p14="http://schemas.microsoft.com/office/powerpoint/2010/main" val="301670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575475-9616-4363-846A-F7ECF7766481}" type="slidenum">
              <a:rPr lang="zh-CN" altLang="en-US"/>
              <a:pPr>
                <a:defRPr/>
              </a:pPr>
              <a:t>‹#›</a:t>
            </a:fld>
            <a:endParaRPr lang="zh-CN" altLang="en-US"/>
          </a:p>
        </p:txBody>
      </p:sp>
    </p:spTree>
    <p:extLst>
      <p:ext uri="{BB962C8B-B14F-4D97-AF65-F5344CB8AC3E}">
        <p14:creationId xmlns:p14="http://schemas.microsoft.com/office/powerpoint/2010/main" val="416825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6137FF9-96B8-49B4-9BA2-D88E82FA0BE6}" type="slidenum">
              <a:rPr lang="zh-CN" altLang="en-US"/>
              <a:pPr>
                <a:defRPr/>
              </a:pPr>
              <a:t>‹#›</a:t>
            </a:fld>
            <a:endParaRPr lang="zh-CN" altLang="en-US"/>
          </a:p>
        </p:txBody>
      </p:sp>
    </p:spTree>
    <p:extLst>
      <p:ext uri="{BB962C8B-B14F-4D97-AF65-F5344CB8AC3E}">
        <p14:creationId xmlns:p14="http://schemas.microsoft.com/office/powerpoint/2010/main" val="375112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51EC39E-DB35-4668-B062-710F0DA64B74}" type="slidenum">
              <a:rPr lang="zh-CN" altLang="en-US"/>
              <a:pPr>
                <a:defRPr/>
              </a:pPr>
              <a:t>‹#›</a:t>
            </a:fld>
            <a:endParaRPr lang="zh-CN" altLang="en-US"/>
          </a:p>
        </p:txBody>
      </p:sp>
    </p:spTree>
    <p:extLst>
      <p:ext uri="{BB962C8B-B14F-4D97-AF65-F5344CB8AC3E}">
        <p14:creationId xmlns:p14="http://schemas.microsoft.com/office/powerpoint/2010/main" val="12792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04477C2-5FDD-4CA1-8AD2-2784AB271B39}" type="slidenum">
              <a:rPr lang="zh-CN" altLang="en-US"/>
              <a:pPr>
                <a:defRPr/>
              </a:pPr>
              <a:t>‹#›</a:t>
            </a:fld>
            <a:endParaRPr lang="zh-CN" altLang="en-US"/>
          </a:p>
        </p:txBody>
      </p:sp>
    </p:spTree>
    <p:extLst>
      <p:ext uri="{BB962C8B-B14F-4D97-AF65-F5344CB8AC3E}">
        <p14:creationId xmlns:p14="http://schemas.microsoft.com/office/powerpoint/2010/main" val="158846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C38B3-67E9-4FAB-AA49-2C57883A863A}" type="slidenum">
              <a:rPr lang="zh-CN" altLang="en-US"/>
              <a:pPr>
                <a:defRPr/>
              </a:pPr>
              <a:t>‹#›</a:t>
            </a:fld>
            <a:endParaRPr lang="zh-CN" altLang="en-US"/>
          </a:p>
        </p:txBody>
      </p:sp>
    </p:spTree>
    <p:extLst>
      <p:ext uri="{BB962C8B-B14F-4D97-AF65-F5344CB8AC3E}">
        <p14:creationId xmlns:p14="http://schemas.microsoft.com/office/powerpoint/2010/main" val="138313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076711-2311-46CA-B8C2-3C5BAF8A75F0}" type="slidenum">
              <a:rPr lang="zh-CN" altLang="en-US"/>
              <a:pPr>
                <a:defRPr/>
              </a:pPr>
              <a:t>‹#›</a:t>
            </a:fld>
            <a:endParaRPr lang="zh-CN" altLang="en-US"/>
          </a:p>
        </p:txBody>
      </p:sp>
    </p:spTree>
    <p:extLst>
      <p:ext uri="{BB962C8B-B14F-4D97-AF65-F5344CB8AC3E}">
        <p14:creationId xmlns:p14="http://schemas.microsoft.com/office/powerpoint/2010/main" val="269923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DAF18D39-E736-485B-A617-F7B4829D20A6}"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810"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第三十章 法律监督</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第三节：法律监督的体系</a:t>
            </a:r>
          </a:p>
        </p:txBody>
      </p:sp>
      <p:grpSp>
        <p:nvGrpSpPr>
          <p:cNvPr id="3" name="组合 2"/>
          <p:cNvGrpSpPr/>
          <p:nvPr/>
        </p:nvGrpSpPr>
        <p:grpSpPr>
          <a:xfrm>
            <a:off x="3275013" y="2114550"/>
            <a:ext cx="2843212" cy="2798763"/>
            <a:chOff x="3275013" y="2114550"/>
            <a:chExt cx="2843212" cy="2798763"/>
          </a:xfrm>
        </p:grpSpPr>
        <p:sp>
          <p:nvSpPr>
            <p:cNvPr id="14" name="文本框 148"/>
            <p:cNvSpPr txBox="1"/>
            <p:nvPr/>
          </p:nvSpPr>
          <p:spPr>
            <a:xfrm>
              <a:off x="3275013" y="4451350"/>
              <a:ext cx="2843212"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行政机关监督</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6390" name="组合 32"/>
            <p:cNvGrpSpPr>
              <a:grpSpLocks/>
            </p:cNvGrpSpPr>
            <p:nvPr/>
          </p:nvGrpSpPr>
          <p:grpSpPr bwMode="auto">
            <a:xfrm>
              <a:off x="3513138" y="2114550"/>
              <a:ext cx="2165350" cy="2165350"/>
              <a:chOff x="3213626" y="2152192"/>
              <a:chExt cx="2166266" cy="2166266"/>
            </a:xfrm>
          </p:grpSpPr>
          <p:grpSp>
            <p:nvGrpSpPr>
              <p:cNvPr id="16400"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2798763"/>
            <a:chOff x="5988050" y="2114550"/>
            <a:chExt cx="2843213" cy="2798763"/>
          </a:xfrm>
        </p:grpSpPr>
        <p:sp>
          <p:nvSpPr>
            <p:cNvPr id="15" name="文本框 148"/>
            <p:cNvSpPr txBox="1"/>
            <p:nvPr/>
          </p:nvSpPr>
          <p:spPr>
            <a:xfrm>
              <a:off x="5988050"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司法机关监督</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6391"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600075" y="2114550"/>
            <a:ext cx="2843213" cy="2798763"/>
            <a:chOff x="600075" y="2114550"/>
            <a:chExt cx="2843213" cy="2798763"/>
          </a:xfrm>
        </p:grpSpPr>
        <p:sp>
          <p:nvSpPr>
            <p:cNvPr id="13" name="文本框 147"/>
            <p:cNvSpPr txBox="1"/>
            <p:nvPr/>
          </p:nvSpPr>
          <p:spPr>
            <a:xfrm>
              <a:off x="600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权利机关监督</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6392" name="组合 34"/>
            <p:cNvGrpSpPr>
              <a:grpSpLocks/>
            </p:cNvGrpSpPr>
            <p:nvPr/>
          </p:nvGrpSpPr>
          <p:grpSpPr bwMode="auto">
            <a:xfrm>
              <a:off x="879475" y="2114550"/>
              <a:ext cx="2165350" cy="2165350"/>
              <a:chOff x="591563" y="2152192"/>
              <a:chExt cx="2166266" cy="2166266"/>
            </a:xfrm>
          </p:grpSpPr>
          <p:grpSp>
            <p:nvGrpSpPr>
              <p:cNvPr id="16394"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
        <p:nvSpPr>
          <p:cNvPr id="36"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国家监督的类型：</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
          <p:cNvGrpSpPr>
            <a:grpSpLocks/>
          </p:cNvGrpSpPr>
          <p:nvPr/>
        </p:nvGrpSpPr>
        <p:grpSpPr bwMode="auto">
          <a:xfrm>
            <a:off x="901700" y="2511425"/>
            <a:ext cx="7121525" cy="2201863"/>
            <a:chOff x="901700" y="2511044"/>
            <a:chExt cx="7121838" cy="4313263"/>
          </a:xfrm>
        </p:grpSpPr>
        <p:sp>
          <p:nvSpPr>
            <p:cNvPr id="17413" name="圆角矩形 10"/>
            <p:cNvSpPr>
              <a:spLocks noChangeArrowheads="1"/>
            </p:cNvSpPr>
            <p:nvPr/>
          </p:nvSpPr>
          <p:spPr bwMode="auto">
            <a:xfrm>
              <a:off x="901700" y="2511044"/>
              <a:ext cx="7121838" cy="43132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4" name="矩形 8"/>
            <p:cNvSpPr>
              <a:spLocks noChangeArrowheads="1"/>
            </p:cNvSpPr>
            <p:nvPr/>
          </p:nvSpPr>
          <p:spPr bwMode="auto">
            <a:xfrm>
              <a:off x="1180459" y="2977704"/>
              <a:ext cx="6437313" cy="162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由国家机关以外的政治或社会组织和公民进行的不具有直接法律效力的监督。 </a:t>
              </a:r>
            </a:p>
          </p:txBody>
        </p:sp>
      </p:grpSp>
      <p:sp>
        <p:nvSpPr>
          <p:cNvPr id="17411" name="标题 1"/>
          <p:cNvSpPr>
            <a:spLocks noGrp="1"/>
          </p:cNvSpPr>
          <p:nvPr>
            <p:ph type="title"/>
          </p:nvPr>
        </p:nvSpPr>
        <p:spPr>
          <a:xfrm>
            <a:off x="901700" y="88900"/>
            <a:ext cx="7975600" cy="533400"/>
          </a:xfrm>
        </p:spPr>
        <p:txBody>
          <a:bodyPr/>
          <a:lstStyle/>
          <a:p>
            <a:r>
              <a:rPr lang="zh-CN" altLang="en-US" smtClean="0"/>
              <a:t>第三节：法律监督的体系</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社会监督的含义：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Effect transition="in" filter="fade">
                                      <p:cBhvr>
                                        <p:cTn id="14" dur="1000"/>
                                        <p:tgtEl>
                                          <p:spTgt spid="17410"/>
                                        </p:tgtEl>
                                      </p:cBhvr>
                                    </p:animEffect>
                                    <p:anim calcmode="lin" valueType="num">
                                      <p:cBhvr>
                                        <p:cTn id="15" dur="1000" fill="hold"/>
                                        <p:tgtEl>
                                          <p:spTgt spid="17410"/>
                                        </p:tgtEl>
                                        <p:attrNameLst>
                                          <p:attrName>ppt_x</p:attrName>
                                        </p:attrNameLst>
                                      </p:cBhvr>
                                      <p:tavLst>
                                        <p:tav tm="0">
                                          <p:val>
                                            <p:strVal val="#ppt_x"/>
                                          </p:val>
                                        </p:tav>
                                        <p:tav tm="100000">
                                          <p:val>
                                            <p:strVal val="#ppt_x"/>
                                          </p:val>
                                        </p:tav>
                                      </p:tavLst>
                                    </p:anim>
                                    <p:anim calcmode="lin" valueType="num">
                                      <p:cBhvr>
                                        <p:cTn id="16"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下箭头 10"/>
          <p:cNvSpPr/>
          <p:nvPr/>
        </p:nvSpPr>
        <p:spPr bwMode="auto">
          <a:xfrm>
            <a:off x="2154238" y="2814638"/>
            <a:ext cx="442912" cy="1249362"/>
          </a:xfrm>
          <a:prstGeom prst="downArrow">
            <a:avLst>
              <a:gd name="adj1" fmla="val 50000"/>
              <a:gd name="adj2" fmla="val 95231"/>
            </a:avLst>
          </a:prstGeom>
          <a:solidFill>
            <a:schemeClr val="bg2">
              <a:lumMod val="50000"/>
            </a:schemeClr>
          </a:solidFill>
          <a:ln w="9525" cap="flat" cmpd="sng" algn="ctr">
            <a:noFill/>
            <a:prstDash val="solid"/>
            <a:round/>
            <a:headEnd type="none" w="med" len="med"/>
            <a:tailEnd type="none" w="med" len="med"/>
          </a:ln>
          <a:effectLst/>
        </p:spPr>
        <p:txBody>
          <a:bodyPr anchorCtr="1">
            <a:spAutoFit/>
          </a:bodyPr>
          <a:lstStyle/>
          <a:p>
            <a:pPr eaLnBrk="1" hangingPunct="1">
              <a:spcBef>
                <a:spcPct val="20000"/>
              </a:spcBef>
              <a:buClr>
                <a:schemeClr val="folHlink"/>
              </a:buClr>
              <a:buSzPct val="110000"/>
              <a:defRPr/>
            </a:pPr>
            <a:endParaRPr lang="zh-CN" altLang="en-US"/>
          </a:p>
        </p:txBody>
      </p:sp>
      <p:sp>
        <p:nvSpPr>
          <p:cNvPr id="18435" name="标题 1"/>
          <p:cNvSpPr>
            <a:spLocks noGrp="1"/>
          </p:cNvSpPr>
          <p:nvPr>
            <p:ph type="title"/>
          </p:nvPr>
        </p:nvSpPr>
        <p:spPr/>
        <p:txBody>
          <a:bodyPr/>
          <a:lstStyle/>
          <a:p>
            <a:r>
              <a:rPr lang="zh-CN" altLang="en-US" smtClean="0"/>
              <a:t>第三节：法律监督的体系</a:t>
            </a:r>
          </a:p>
        </p:txBody>
      </p:sp>
      <p:sp>
        <p:nvSpPr>
          <p:cNvPr id="4" name="内容占位符 2"/>
          <p:cNvSpPr>
            <a:spLocks noGrp="1"/>
          </p:cNvSpPr>
          <p:nvPr>
            <p:ph sz="quarter" idx="4294967295"/>
          </p:nvPr>
        </p:nvSpPr>
        <p:spPr>
          <a:xfrm>
            <a:off x="550863" y="1254125"/>
            <a:ext cx="6911975" cy="433388"/>
          </a:xfrm>
        </p:spPr>
        <p:txBody>
          <a:bodyPr/>
          <a:lstStyle/>
          <a:p>
            <a:r>
              <a:rPr lang="zh-CN" altLang="en-US" smtClean="0"/>
              <a:t>社会监督</a:t>
            </a:r>
          </a:p>
        </p:txBody>
      </p:sp>
      <p:sp>
        <p:nvSpPr>
          <p:cNvPr id="5" name="矩形 4"/>
          <p:cNvSpPr/>
          <p:nvPr/>
        </p:nvSpPr>
        <p:spPr>
          <a:xfrm>
            <a:off x="1282700" y="1968500"/>
            <a:ext cx="2451100" cy="842963"/>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algn="ctr" eaLnBrk="1" hangingPunct="1">
              <a:spcBef>
                <a:spcPct val="20000"/>
              </a:spcBef>
              <a:buClr>
                <a:schemeClr val="folHlink"/>
              </a:buClr>
              <a:buSzPct val="110000"/>
              <a:defRPr/>
            </a:pPr>
            <a:r>
              <a:rPr lang="zh-CN" altLang="en-US" sz="3200" dirty="0">
                <a:solidFill>
                  <a:schemeClr val="bg1"/>
                </a:solidFill>
              </a:rPr>
              <a:t>特点</a:t>
            </a:r>
          </a:p>
        </p:txBody>
      </p:sp>
      <p:sp>
        <p:nvSpPr>
          <p:cNvPr id="7" name="矩形 6"/>
          <p:cNvSpPr/>
          <p:nvPr/>
        </p:nvSpPr>
        <p:spPr>
          <a:xfrm>
            <a:off x="5540375" y="1968500"/>
            <a:ext cx="2451100" cy="842963"/>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algn="ctr" eaLnBrk="1" hangingPunct="1">
              <a:spcBef>
                <a:spcPct val="20000"/>
              </a:spcBef>
              <a:buClr>
                <a:schemeClr val="folHlink"/>
              </a:buClr>
              <a:buSzPct val="110000"/>
              <a:defRPr/>
            </a:pPr>
            <a:r>
              <a:rPr lang="zh-CN" altLang="en-US" sz="3200" dirty="0">
                <a:solidFill>
                  <a:schemeClr val="bg1"/>
                </a:solidFill>
              </a:rPr>
              <a:t>类型</a:t>
            </a:r>
            <a:endParaRPr lang="zh-CN" altLang="en-US" sz="3200" dirty="0">
              <a:solidFill>
                <a:schemeClr val="bg1"/>
              </a:solidFill>
            </a:endParaRPr>
          </a:p>
        </p:txBody>
      </p:sp>
      <p:grpSp>
        <p:nvGrpSpPr>
          <p:cNvPr id="6152" name="组合 103"/>
          <p:cNvGrpSpPr>
            <a:grpSpLocks/>
          </p:cNvGrpSpPr>
          <p:nvPr/>
        </p:nvGrpSpPr>
        <p:grpSpPr bwMode="auto">
          <a:xfrm>
            <a:off x="4900613" y="4065588"/>
            <a:ext cx="3763962" cy="2259012"/>
            <a:chOff x="-183967" y="0"/>
            <a:chExt cx="5486399" cy="1462073"/>
          </a:xfrm>
        </p:grpSpPr>
        <p:sp>
          <p:nvSpPr>
            <p:cNvPr id="18444"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45" name="矩形 9"/>
            <p:cNvSpPr>
              <a:spLocks noChangeArrowheads="1"/>
            </p:cNvSpPr>
            <p:nvPr/>
          </p:nvSpPr>
          <p:spPr bwMode="auto">
            <a:xfrm>
              <a:off x="161926" y="266966"/>
              <a:ext cx="4841872" cy="83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2000">
                  <a:solidFill>
                    <a:srgbClr val="595959"/>
                  </a:solidFill>
                  <a:latin typeface="微软雅黑" panose="020B0503020204020204" pitchFamily="34" charset="-122"/>
                  <a:ea typeface="微软雅黑" panose="020B0503020204020204" pitchFamily="34" charset="-122"/>
                </a:rPr>
                <a:t>政治和社会组织的监督；</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30000"/>
                </a:lnSpc>
                <a:spcBef>
                  <a:spcPct val="0"/>
                </a:spcBef>
                <a:buClrTx/>
                <a:buFontTx/>
                <a:buNone/>
              </a:pPr>
              <a:r>
                <a:rPr lang="zh-CN" altLang="en-US" sz="2000">
                  <a:solidFill>
                    <a:srgbClr val="595959"/>
                  </a:solidFill>
                  <a:latin typeface="微软雅黑" panose="020B0503020204020204" pitchFamily="34" charset="-122"/>
                  <a:ea typeface="微软雅黑" panose="020B0503020204020204" pitchFamily="34" charset="-122"/>
                </a:rPr>
                <a:t>社会舆论的监督；</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30000"/>
                </a:lnSpc>
                <a:spcBef>
                  <a:spcPct val="0"/>
                </a:spcBef>
                <a:buClrTx/>
                <a:buFontTx/>
                <a:buNone/>
              </a:pPr>
              <a:r>
                <a:rPr lang="zh-CN" altLang="en-US" sz="2000">
                  <a:solidFill>
                    <a:srgbClr val="595959"/>
                  </a:solidFill>
                  <a:latin typeface="微软雅黑" panose="020B0503020204020204" pitchFamily="34" charset="-122"/>
                  <a:ea typeface="微软雅黑" panose="020B0503020204020204" pitchFamily="34" charset="-122"/>
                </a:rPr>
                <a:t>公民的直接监督。</a:t>
              </a:r>
              <a:endParaRPr lang="en-US" altLang="zh-CN" sz="20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153" name="组合 103"/>
          <p:cNvGrpSpPr>
            <a:grpSpLocks/>
          </p:cNvGrpSpPr>
          <p:nvPr/>
        </p:nvGrpSpPr>
        <p:grpSpPr bwMode="auto">
          <a:xfrm>
            <a:off x="625475" y="4065588"/>
            <a:ext cx="3765550" cy="2259012"/>
            <a:chOff x="-183967" y="0"/>
            <a:chExt cx="5486399" cy="1462073"/>
          </a:xfrm>
        </p:grpSpPr>
        <p:sp>
          <p:nvSpPr>
            <p:cNvPr id="18442"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 name="矩形 13"/>
            <p:cNvSpPr>
              <a:spLocks noChangeArrowheads="1"/>
            </p:cNvSpPr>
            <p:nvPr/>
          </p:nvSpPr>
          <p:spPr bwMode="auto">
            <a:xfrm>
              <a:off x="1590093" y="189052"/>
              <a:ext cx="3395461" cy="9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defRPr/>
              </a:pPr>
              <a:r>
                <a:rPr lang="zh-CN" altLang="en-US" sz="2400" dirty="0" smtClean="0">
                  <a:solidFill>
                    <a:schemeClr val="tx1">
                      <a:lumMod val="65000"/>
                      <a:lumOff val="35000"/>
                    </a:schemeClr>
                  </a:solidFill>
                  <a:latin typeface="+mn-ea"/>
                </a:rPr>
                <a:t>广泛性；</a:t>
              </a:r>
              <a:endParaRPr lang="en-US" altLang="zh-CN" sz="2400" dirty="0" smtClean="0">
                <a:solidFill>
                  <a:schemeClr val="tx1">
                    <a:lumMod val="65000"/>
                    <a:lumOff val="35000"/>
                  </a:schemeClr>
                </a:solidFill>
                <a:latin typeface="+mn-ea"/>
              </a:endParaRPr>
            </a:p>
            <a:p>
              <a:pPr eaLnBrk="1" hangingPunct="1">
                <a:lnSpc>
                  <a:spcPct val="130000"/>
                </a:lnSpc>
                <a:spcBef>
                  <a:spcPct val="0"/>
                </a:spcBef>
                <a:buClrTx/>
                <a:buFontTx/>
                <a:buNone/>
                <a:defRPr/>
              </a:pPr>
              <a:r>
                <a:rPr lang="zh-CN" altLang="en-US" sz="2400" dirty="0">
                  <a:solidFill>
                    <a:schemeClr val="tx1">
                      <a:lumMod val="65000"/>
                      <a:lumOff val="35000"/>
                    </a:schemeClr>
                  </a:solidFill>
                  <a:latin typeface="+mn-ea"/>
                </a:rPr>
                <a:t>启动</a:t>
              </a:r>
              <a:r>
                <a:rPr lang="zh-CN" altLang="en-US" sz="2400" dirty="0" smtClean="0">
                  <a:solidFill>
                    <a:schemeClr val="tx1">
                      <a:lumMod val="65000"/>
                      <a:lumOff val="35000"/>
                    </a:schemeClr>
                  </a:solidFill>
                  <a:latin typeface="+mn-ea"/>
                </a:rPr>
                <a:t>性；</a:t>
              </a:r>
              <a:endParaRPr lang="en-US" altLang="zh-CN" sz="2400" dirty="0" smtClean="0">
                <a:solidFill>
                  <a:schemeClr val="tx1">
                    <a:lumMod val="65000"/>
                    <a:lumOff val="35000"/>
                  </a:schemeClr>
                </a:solidFill>
                <a:latin typeface="+mn-ea"/>
              </a:endParaRPr>
            </a:p>
            <a:p>
              <a:pPr eaLnBrk="1" hangingPunct="1">
                <a:lnSpc>
                  <a:spcPct val="130000"/>
                </a:lnSpc>
                <a:spcBef>
                  <a:spcPct val="0"/>
                </a:spcBef>
                <a:buClrTx/>
                <a:buFontTx/>
                <a:buNone/>
                <a:defRPr/>
              </a:pPr>
              <a:r>
                <a:rPr lang="zh-CN" altLang="en-US" sz="2400" dirty="0" smtClean="0">
                  <a:solidFill>
                    <a:schemeClr val="tx1">
                      <a:lumMod val="65000"/>
                      <a:lumOff val="35000"/>
                    </a:schemeClr>
                  </a:solidFill>
                  <a:latin typeface="+mn-ea"/>
                </a:rPr>
                <a:t>标识性。</a:t>
              </a:r>
              <a:endParaRPr lang="en-US" altLang="zh-CN" sz="2400" dirty="0" smtClean="0">
                <a:solidFill>
                  <a:schemeClr val="tx1">
                    <a:lumMod val="65000"/>
                    <a:lumOff val="35000"/>
                  </a:schemeClr>
                </a:solidFill>
                <a:latin typeface="+mn-ea"/>
              </a:endParaRPr>
            </a:p>
          </p:txBody>
        </p:sp>
      </p:grpSp>
      <p:sp>
        <p:nvSpPr>
          <p:cNvPr id="15" name="下箭头 14"/>
          <p:cNvSpPr/>
          <p:nvPr/>
        </p:nvSpPr>
        <p:spPr bwMode="auto">
          <a:xfrm>
            <a:off x="6551613" y="2816225"/>
            <a:ext cx="442912" cy="1249363"/>
          </a:xfrm>
          <a:prstGeom prst="downArrow">
            <a:avLst>
              <a:gd name="adj1" fmla="val 50000"/>
              <a:gd name="adj2" fmla="val 95231"/>
            </a:avLst>
          </a:prstGeom>
          <a:solidFill>
            <a:schemeClr val="bg2">
              <a:lumMod val="50000"/>
            </a:schemeClr>
          </a:solidFill>
          <a:ln w="9525" cap="flat" cmpd="sng" algn="ctr">
            <a:noFill/>
            <a:prstDash val="solid"/>
            <a:round/>
            <a:headEnd type="none" w="med" len="med"/>
            <a:tailEnd type="none" w="med" len="med"/>
          </a:ln>
          <a:effectLst/>
        </p:spPr>
        <p:txBody>
          <a:bodyPr anchorCtr="1">
            <a:spAutoFit/>
          </a:bodyPr>
          <a:lstStyle/>
          <a:p>
            <a:pPr eaLnBrk="1" hangingPunct="1">
              <a:spcBef>
                <a:spcPct val="20000"/>
              </a:spcBef>
              <a:buClr>
                <a:schemeClr val="folHlink"/>
              </a:buClr>
              <a:buSzPct val="110000"/>
              <a:defRPr/>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1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153"/>
                                        </p:tgtEl>
                                        <p:attrNameLst>
                                          <p:attrName>style.visibility</p:attrName>
                                        </p:attrNameLst>
                                      </p:cBhvr>
                                      <p:to>
                                        <p:strVal val="visible"/>
                                      </p:to>
                                    </p:set>
                                    <p:animEffect transition="in" filter="wipe(up)">
                                      <p:cBhvr>
                                        <p:cTn id="22" dur="1500"/>
                                        <p:tgtEl>
                                          <p:spTgt spid="61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10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wipe(up)">
                                      <p:cBhvr>
                                        <p:cTn id="37" dur="1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build="p"/>
      <p:bldP spid="5" grpId="0" animBg="1"/>
      <p:bldP spid="7"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法律监督的原则</a:t>
            </a:r>
          </a:p>
        </p:txBody>
      </p:sp>
      <p:sp>
        <p:nvSpPr>
          <p:cNvPr id="2048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第四节：法律监督的原则</a:t>
            </a:r>
          </a:p>
        </p:txBody>
      </p:sp>
      <p:grpSp>
        <p:nvGrpSpPr>
          <p:cNvPr id="4" name="组合 3"/>
          <p:cNvGrpSpPr/>
          <p:nvPr/>
        </p:nvGrpSpPr>
        <p:grpSpPr>
          <a:xfrm>
            <a:off x="1384230" y="3115883"/>
            <a:ext cx="5380945" cy="1824052"/>
            <a:chOff x="3987388" y="3511550"/>
            <a:chExt cx="5839872" cy="2082800"/>
          </a:xfrm>
          <a:solidFill>
            <a:srgbClr val="487AB5"/>
          </a:solidFill>
        </p:grpSpPr>
        <p:sp>
          <p:nvSpPr>
            <p:cNvPr id="6" name="六边形 5"/>
            <p:cNvSpPr/>
            <p:nvPr/>
          </p:nvSpPr>
          <p:spPr>
            <a:xfrm>
              <a:off x="5314145"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b="1" dirty="0"/>
                <a:t>民主性</a:t>
              </a:r>
              <a:endParaRPr lang="en-US" altLang="zh-CN" sz="2000" b="1" dirty="0"/>
            </a:p>
            <a:p>
              <a:pPr algn="ctr" eaLnBrk="1" hangingPunct="1">
                <a:spcBef>
                  <a:spcPct val="20000"/>
                </a:spcBef>
                <a:buClr>
                  <a:schemeClr val="folHlink"/>
                </a:buClr>
                <a:buSzPct val="110000"/>
                <a:defRPr/>
              </a:pPr>
              <a:r>
                <a:rPr lang="zh-CN" altLang="en-US" sz="2000" b="1" dirty="0"/>
                <a:t>原则</a:t>
              </a:r>
              <a:endParaRPr lang="zh-CN" altLang="en-US" sz="2000" b="1" dirty="0"/>
            </a:p>
          </p:txBody>
        </p:sp>
        <p:sp>
          <p:nvSpPr>
            <p:cNvPr id="8" name="六边形 7"/>
            <p:cNvSpPr/>
            <p:nvPr/>
          </p:nvSpPr>
          <p:spPr>
            <a:xfrm>
              <a:off x="6953653"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b="1" dirty="0"/>
                <a:t>程序性</a:t>
              </a:r>
              <a:endParaRPr lang="en-US" altLang="zh-CN" sz="2000" b="1" dirty="0"/>
            </a:p>
            <a:p>
              <a:pPr algn="ctr" eaLnBrk="1" hangingPunct="1">
                <a:spcBef>
                  <a:spcPct val="20000"/>
                </a:spcBef>
                <a:buClr>
                  <a:schemeClr val="folHlink"/>
                </a:buClr>
                <a:buSzPct val="110000"/>
                <a:defRPr/>
              </a:pPr>
              <a:r>
                <a:rPr lang="zh-CN" altLang="en-US" sz="2000" b="1" dirty="0"/>
                <a:t>原则</a:t>
              </a:r>
              <a:endParaRPr lang="zh-CN" altLang="en-US" sz="2000" b="1" dirty="0"/>
            </a:p>
          </p:txBody>
        </p:sp>
        <p:sp>
          <p:nvSpPr>
            <p:cNvPr id="9" name="六边形 8"/>
            <p:cNvSpPr/>
            <p:nvPr/>
          </p:nvSpPr>
          <p:spPr>
            <a:xfrm>
              <a:off x="3987388"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b="1" dirty="0"/>
                <a:t>合法性</a:t>
              </a:r>
              <a:endParaRPr lang="en-US" altLang="zh-CN" sz="2000" b="1" dirty="0"/>
            </a:p>
            <a:p>
              <a:pPr algn="ctr" eaLnBrk="1" hangingPunct="1">
                <a:spcBef>
                  <a:spcPct val="20000"/>
                </a:spcBef>
                <a:buClr>
                  <a:schemeClr val="folHlink"/>
                </a:buClr>
                <a:buSzPct val="110000"/>
                <a:defRPr/>
              </a:pPr>
              <a:r>
                <a:rPr lang="zh-CN" altLang="en-US" sz="2000" b="1" dirty="0"/>
                <a:t>原则</a:t>
              </a:r>
              <a:endParaRPr lang="zh-CN" altLang="en-US" sz="2000" b="1" dirty="0"/>
            </a:p>
          </p:txBody>
        </p:sp>
        <p:sp>
          <p:nvSpPr>
            <p:cNvPr id="10" name="六边形 9"/>
            <p:cNvSpPr/>
            <p:nvPr/>
          </p:nvSpPr>
          <p:spPr>
            <a:xfrm>
              <a:off x="8280400"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000" b="1" dirty="0"/>
                <a:t>系统性</a:t>
              </a:r>
              <a:endParaRPr lang="en-US" altLang="zh-CN" sz="2000" b="1" dirty="0"/>
            </a:p>
            <a:p>
              <a:pPr algn="ctr" eaLnBrk="1" hangingPunct="1">
                <a:spcBef>
                  <a:spcPct val="20000"/>
                </a:spcBef>
                <a:buClr>
                  <a:schemeClr val="folHlink"/>
                </a:buClr>
                <a:buSzPct val="110000"/>
                <a:defRPr/>
              </a:pPr>
              <a:r>
                <a:rPr lang="zh-CN" altLang="en-US" sz="2000" b="1" dirty="0"/>
                <a:t>原则</a:t>
              </a:r>
              <a:endParaRPr lang="zh-CN" altLang="en-US" sz="2000" b="1" dirty="0"/>
            </a:p>
          </p:txBody>
        </p:sp>
      </p:grpSp>
      <p:sp>
        <p:nvSpPr>
          <p:cNvPr id="21508" name="内容占位符 2"/>
          <p:cNvSpPr>
            <a:spLocks noGrp="1"/>
          </p:cNvSpPr>
          <p:nvPr>
            <p:ph idx="1"/>
          </p:nvPr>
        </p:nvSpPr>
        <p:spPr>
          <a:xfrm>
            <a:off x="457200" y="1412875"/>
            <a:ext cx="5711825" cy="581025"/>
          </a:xfrm>
        </p:spPr>
        <p:txBody>
          <a:bodyPr/>
          <a:lstStyle/>
          <a:p>
            <a:r>
              <a:rPr lang="zh-CN" altLang="en-US" smtClean="0"/>
              <a:t>法律监督的原则：</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法律监督的概念</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3168650"/>
            <a:chOff x="901700" y="2511044"/>
            <a:chExt cx="7121838" cy="4313263"/>
          </a:xfrm>
        </p:grpSpPr>
        <p:sp>
          <p:nvSpPr>
            <p:cNvPr id="8197" name="圆角矩形 10"/>
            <p:cNvSpPr>
              <a:spLocks noChangeArrowheads="1"/>
            </p:cNvSpPr>
            <p:nvPr/>
          </p:nvSpPr>
          <p:spPr bwMode="auto">
            <a:xfrm>
              <a:off x="901700" y="2511044"/>
              <a:ext cx="7121838" cy="43132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180459" y="2977704"/>
              <a:ext cx="6437313" cy="384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rgbClr val="C00000"/>
                  </a:solidFill>
                  <a:latin typeface="微软雅黑" panose="020B0503020204020204" pitchFamily="34" charset="-122"/>
                  <a:ea typeface="微软雅黑" panose="020B0503020204020204" pitchFamily="34" charset="-122"/>
                </a:rPr>
                <a:t>狭义</a:t>
              </a:r>
              <a:r>
                <a:rPr lang="zh-CN" altLang="en-US" sz="2400">
                  <a:solidFill>
                    <a:schemeClr val="bg1"/>
                  </a:solidFill>
                  <a:latin typeface="微软雅黑" panose="020B0503020204020204" pitchFamily="34" charset="-122"/>
                  <a:ea typeface="微软雅黑" panose="020B0503020204020204" pitchFamily="34" charset="-122"/>
                </a:rPr>
                <a:t>的法制监督指有关国家机关依法定职权和程序对立法、执法、司法等法制运作环节的合法性所进行的监察和督导。</a:t>
              </a:r>
            </a:p>
            <a:p>
              <a:pPr>
                <a:buFont typeface="Wingdings" panose="05000000000000000000" pitchFamily="2" charset="2"/>
                <a:buNone/>
              </a:pPr>
              <a:r>
                <a:rPr lang="zh-CN" altLang="en-US" sz="2400">
                  <a:solidFill>
                    <a:srgbClr val="C00000"/>
                  </a:solidFill>
                  <a:latin typeface="微软雅黑" panose="020B0503020204020204" pitchFamily="34" charset="-122"/>
                  <a:ea typeface="微软雅黑" panose="020B0503020204020204" pitchFamily="34" charset="-122"/>
                </a:rPr>
                <a:t>广义</a:t>
              </a:r>
              <a:r>
                <a:rPr lang="zh-CN" altLang="en-US" sz="2400">
                  <a:solidFill>
                    <a:schemeClr val="bg1"/>
                  </a:solidFill>
                  <a:latin typeface="微软雅黑" panose="020B0503020204020204" pitchFamily="34" charset="-122"/>
                  <a:ea typeface="微软雅黑" panose="020B0503020204020204" pitchFamily="34" charset="-122"/>
                </a:rPr>
                <a:t>的法制监督指一切国家机关、政治或社会组织和公民对法制全部动作过程的合法性所进行的监察和督导。</a:t>
              </a:r>
            </a:p>
            <a:p>
              <a:pPr>
                <a:buFont typeface="Wingdings" panose="05000000000000000000" pitchFamily="2" charset="2"/>
                <a:buNone/>
              </a:pPr>
              <a:endParaRPr lang="zh-CN" altLang="en-US" sz="2400">
                <a:solidFill>
                  <a:schemeClr val="bg1"/>
                </a:solidFill>
                <a:latin typeface="微软雅黑" panose="020B0503020204020204" pitchFamily="34" charset="-122"/>
                <a:ea typeface="微软雅黑" panose="020B0503020204020204" pitchFamily="34" charset="-122"/>
              </a:endParaRP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第一节：法律监督的概念</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法律监督的含义：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up)">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第一节：法律监督的概念</a:t>
            </a:r>
          </a:p>
        </p:txBody>
      </p:sp>
      <p:grpSp>
        <p:nvGrpSpPr>
          <p:cNvPr id="3" name="组合 2"/>
          <p:cNvGrpSpPr/>
          <p:nvPr/>
        </p:nvGrpSpPr>
        <p:grpSpPr>
          <a:xfrm>
            <a:off x="3275013" y="2114550"/>
            <a:ext cx="2843212" cy="2798763"/>
            <a:chOff x="3275013" y="2114550"/>
            <a:chExt cx="2843212" cy="2798763"/>
          </a:xfrm>
        </p:grpSpPr>
        <p:sp>
          <p:nvSpPr>
            <p:cNvPr id="14" name="文本框 148"/>
            <p:cNvSpPr txBox="1"/>
            <p:nvPr/>
          </p:nvSpPr>
          <p:spPr>
            <a:xfrm>
              <a:off x="3275013" y="4451350"/>
              <a:ext cx="2843212"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法律监督的客体</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2" name="组合 32"/>
            <p:cNvGrpSpPr>
              <a:grpSpLocks/>
            </p:cNvGrpSpPr>
            <p:nvPr/>
          </p:nvGrpSpPr>
          <p:grpSpPr bwMode="auto">
            <a:xfrm>
              <a:off x="3513138" y="2114550"/>
              <a:ext cx="2165350" cy="2165350"/>
              <a:chOff x="3213626" y="2152192"/>
              <a:chExt cx="2166266" cy="2166266"/>
            </a:xfrm>
          </p:grpSpPr>
          <p:grpSp>
            <p:nvGrpSpPr>
              <p:cNvPr id="9232"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2798763"/>
            <a:chOff x="5988050" y="2114550"/>
            <a:chExt cx="2843213" cy="2798763"/>
          </a:xfrm>
        </p:grpSpPr>
        <p:sp>
          <p:nvSpPr>
            <p:cNvPr id="15" name="文本框 148"/>
            <p:cNvSpPr txBox="1"/>
            <p:nvPr/>
          </p:nvSpPr>
          <p:spPr>
            <a:xfrm>
              <a:off x="5988050"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法律监督的内容</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3"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600075" y="2114550"/>
            <a:ext cx="2843213" cy="2798763"/>
            <a:chOff x="600075" y="2114550"/>
            <a:chExt cx="2843213" cy="2798763"/>
          </a:xfrm>
        </p:grpSpPr>
        <p:sp>
          <p:nvSpPr>
            <p:cNvPr id="13" name="文本框 147"/>
            <p:cNvSpPr txBox="1"/>
            <p:nvPr/>
          </p:nvSpPr>
          <p:spPr>
            <a:xfrm>
              <a:off x="600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法律监督的主体</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4" name="组合 34"/>
            <p:cNvGrpSpPr>
              <a:grpSpLocks/>
            </p:cNvGrpSpPr>
            <p:nvPr/>
          </p:nvGrpSpPr>
          <p:grpSpPr bwMode="auto">
            <a:xfrm>
              <a:off x="879475" y="2114550"/>
              <a:ext cx="2165350" cy="2165350"/>
              <a:chOff x="591563" y="2152192"/>
              <a:chExt cx="2166266" cy="2166266"/>
            </a:xfrm>
          </p:grpSpPr>
          <p:grpSp>
            <p:nvGrpSpPr>
              <p:cNvPr id="9226"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
        <p:nvSpPr>
          <p:cNvPr id="36"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法律监督的基本要素：</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第一节：法律监督的概念</a:t>
            </a:r>
          </a:p>
        </p:txBody>
      </p:sp>
      <p:sp>
        <p:nvSpPr>
          <p:cNvPr id="10243" name="内容占位符 2"/>
          <p:cNvSpPr>
            <a:spLocks noGrp="1"/>
          </p:cNvSpPr>
          <p:nvPr>
            <p:ph idx="1"/>
          </p:nvPr>
        </p:nvSpPr>
        <p:spPr>
          <a:xfrm>
            <a:off x="457200" y="1412875"/>
            <a:ext cx="8229600" cy="539750"/>
          </a:xfrm>
        </p:spPr>
        <p:txBody>
          <a:bodyPr/>
          <a:lstStyle/>
          <a:p>
            <a:r>
              <a:rPr lang="zh-CN" altLang="en-US" dirty="0" smtClean="0"/>
              <a:t>法律监督的分类：</a:t>
            </a:r>
          </a:p>
        </p:txBody>
      </p:sp>
      <p:grpSp>
        <p:nvGrpSpPr>
          <p:cNvPr id="10244" name="组合 1"/>
          <p:cNvGrpSpPr>
            <a:grpSpLocks/>
          </p:cNvGrpSpPr>
          <p:nvPr/>
        </p:nvGrpSpPr>
        <p:grpSpPr bwMode="auto">
          <a:xfrm>
            <a:off x="765175" y="2357438"/>
            <a:ext cx="1423988" cy="3225800"/>
            <a:chOff x="752475" y="2466975"/>
            <a:chExt cx="2355850" cy="3116263"/>
          </a:xfrm>
        </p:grpSpPr>
        <p:sp>
          <p:nvSpPr>
            <p:cNvPr id="5" name="矩形 4"/>
            <p:cNvSpPr/>
            <p:nvPr/>
          </p:nvSpPr>
          <p:spPr>
            <a:xfrm>
              <a:off x="7524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任意多边形 8"/>
            <p:cNvSpPr/>
            <p:nvPr/>
          </p:nvSpPr>
          <p:spPr>
            <a:xfrm>
              <a:off x="752475" y="3098816"/>
              <a:ext cx="2355850" cy="2484422"/>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国家监督和社会监督</a:t>
              </a:r>
              <a:endParaRPr lang="zh-CN" altLang="en-US" dirty="0">
                <a:latin typeface="微软雅黑" panose="020B0503020204020204" pitchFamily="34" charset="-122"/>
                <a:ea typeface="微软雅黑" panose="020B0503020204020204" pitchFamily="34" charset="-122"/>
              </a:endParaRPr>
            </a:p>
          </p:txBody>
        </p:sp>
        <p:sp>
          <p:nvSpPr>
            <p:cNvPr id="10263" name="文本框 20"/>
            <p:cNvSpPr txBox="1">
              <a:spLocks noChangeArrowheads="1"/>
            </p:cNvSpPr>
            <p:nvPr/>
          </p:nvSpPr>
          <p:spPr bwMode="auto">
            <a:xfrm>
              <a:off x="752475" y="2613025"/>
              <a:ext cx="2355850" cy="35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1800">
                  <a:solidFill>
                    <a:srgbClr val="3E3D4F"/>
                  </a:solidFill>
                  <a:latin typeface="微软雅黑" panose="020B0503020204020204" pitchFamily="34" charset="-122"/>
                  <a:ea typeface="微软雅黑" panose="020B0503020204020204" pitchFamily="34" charset="-122"/>
                </a:rPr>
                <a:t>依监督主体</a:t>
              </a:r>
            </a:p>
          </p:txBody>
        </p:sp>
      </p:grpSp>
      <p:grpSp>
        <p:nvGrpSpPr>
          <p:cNvPr id="10245" name="组合 2"/>
          <p:cNvGrpSpPr>
            <a:grpSpLocks/>
          </p:cNvGrpSpPr>
          <p:nvPr/>
        </p:nvGrpSpPr>
        <p:grpSpPr bwMode="auto">
          <a:xfrm>
            <a:off x="2259013" y="2357438"/>
            <a:ext cx="1620837" cy="3246437"/>
            <a:chOff x="3349625" y="2466975"/>
            <a:chExt cx="2355850" cy="3116263"/>
          </a:xfrm>
        </p:grpSpPr>
        <p:sp>
          <p:nvSpPr>
            <p:cNvPr id="4" name="矩形 3"/>
            <p:cNvSpPr/>
            <p:nvPr/>
          </p:nvSpPr>
          <p:spPr>
            <a:xfrm>
              <a:off x="334962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0" name="任意多边形 9"/>
            <p:cNvSpPr/>
            <p:nvPr/>
          </p:nvSpPr>
          <p:spPr>
            <a:xfrm>
              <a:off x="3349625" y="3099370"/>
              <a:ext cx="2355850" cy="248386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对立法机关、对司法机关和对行政机关的</a:t>
              </a:r>
              <a:r>
                <a:rPr lang="zh-CN" altLang="en-US" dirty="0"/>
                <a:t>监督</a:t>
              </a:r>
              <a:endParaRPr lang="zh-CN" altLang="en-US" dirty="0">
                <a:latin typeface="微软雅黑" panose="020B0503020204020204" pitchFamily="34" charset="-122"/>
                <a:ea typeface="微软雅黑" panose="020B0503020204020204" pitchFamily="34" charset="-122"/>
              </a:endParaRPr>
            </a:p>
          </p:txBody>
        </p:sp>
        <p:sp>
          <p:nvSpPr>
            <p:cNvPr id="10260" name="文本框 21"/>
            <p:cNvSpPr txBox="1">
              <a:spLocks noChangeArrowheads="1"/>
            </p:cNvSpPr>
            <p:nvPr/>
          </p:nvSpPr>
          <p:spPr bwMode="auto">
            <a:xfrm>
              <a:off x="3349625" y="2613025"/>
              <a:ext cx="235585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1800">
                  <a:solidFill>
                    <a:srgbClr val="3E3D4F"/>
                  </a:solidFill>
                  <a:latin typeface="微软雅黑" panose="020B0503020204020204" pitchFamily="34" charset="-122"/>
                  <a:ea typeface="微软雅黑" panose="020B0503020204020204" pitchFamily="34" charset="-122"/>
                </a:rPr>
                <a:t>依监督客体</a:t>
              </a:r>
            </a:p>
          </p:txBody>
        </p:sp>
      </p:grpSp>
      <p:grpSp>
        <p:nvGrpSpPr>
          <p:cNvPr id="10246" name="组合 6"/>
          <p:cNvGrpSpPr>
            <a:grpSpLocks/>
          </p:cNvGrpSpPr>
          <p:nvPr/>
        </p:nvGrpSpPr>
        <p:grpSpPr bwMode="auto">
          <a:xfrm>
            <a:off x="7085013" y="2357438"/>
            <a:ext cx="1433512" cy="3246437"/>
            <a:chOff x="5946775" y="2466975"/>
            <a:chExt cx="2355850" cy="3116263"/>
          </a:xfrm>
        </p:grpSpPr>
        <p:sp>
          <p:nvSpPr>
            <p:cNvPr id="6" name="矩形 5"/>
            <p:cNvSpPr/>
            <p:nvPr/>
          </p:nvSpPr>
          <p:spPr>
            <a:xfrm>
              <a:off x="59467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1" name="任意多边形 10"/>
            <p:cNvSpPr/>
            <p:nvPr/>
          </p:nvSpPr>
          <p:spPr>
            <a:xfrm>
              <a:off x="5946775" y="3099370"/>
              <a:ext cx="2355850" cy="248386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事前监督、事中监督和事后监督</a:t>
              </a:r>
              <a:endParaRPr lang="zh-CN" altLang="en-US" dirty="0">
                <a:latin typeface="微软雅黑" panose="020B0503020204020204" pitchFamily="34" charset="-122"/>
                <a:ea typeface="微软雅黑" panose="020B0503020204020204" pitchFamily="34" charset="-122"/>
              </a:endParaRPr>
            </a:p>
          </p:txBody>
        </p:sp>
        <p:sp>
          <p:nvSpPr>
            <p:cNvPr id="10257" name="文本框 22"/>
            <p:cNvSpPr txBox="1">
              <a:spLocks noChangeArrowheads="1"/>
            </p:cNvSpPr>
            <p:nvPr/>
          </p:nvSpPr>
          <p:spPr bwMode="auto">
            <a:xfrm>
              <a:off x="5946775" y="2613025"/>
              <a:ext cx="2355850" cy="34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1800">
                  <a:solidFill>
                    <a:srgbClr val="3E3D4F"/>
                  </a:solidFill>
                  <a:latin typeface="微软雅黑" panose="020B0503020204020204" pitchFamily="34" charset="-122"/>
                  <a:ea typeface="微软雅黑" panose="020B0503020204020204" pitchFamily="34" charset="-122"/>
                </a:rPr>
                <a:t>依监督阶段</a:t>
              </a:r>
            </a:p>
          </p:txBody>
        </p:sp>
      </p:grpSp>
      <p:grpSp>
        <p:nvGrpSpPr>
          <p:cNvPr id="10247" name="组合 15"/>
          <p:cNvGrpSpPr>
            <a:grpSpLocks/>
          </p:cNvGrpSpPr>
          <p:nvPr/>
        </p:nvGrpSpPr>
        <p:grpSpPr bwMode="auto">
          <a:xfrm>
            <a:off x="3946525" y="2357438"/>
            <a:ext cx="1431925" cy="3225800"/>
            <a:chOff x="5946775" y="2466975"/>
            <a:chExt cx="2355850" cy="3116263"/>
          </a:xfrm>
        </p:grpSpPr>
        <p:sp>
          <p:nvSpPr>
            <p:cNvPr id="17" name="矩形 16"/>
            <p:cNvSpPr/>
            <p:nvPr/>
          </p:nvSpPr>
          <p:spPr>
            <a:xfrm>
              <a:off x="59467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8" name="任意多边形 17"/>
            <p:cNvSpPr/>
            <p:nvPr/>
          </p:nvSpPr>
          <p:spPr>
            <a:xfrm>
              <a:off x="5946775" y="3098816"/>
              <a:ext cx="2355850" cy="2484422"/>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合法性监督和合理性监督</a:t>
              </a:r>
              <a:endParaRPr lang="zh-CN" altLang="en-US" dirty="0">
                <a:latin typeface="微软雅黑" panose="020B0503020204020204" pitchFamily="34" charset="-122"/>
                <a:ea typeface="微软雅黑" panose="020B0503020204020204" pitchFamily="34" charset="-122"/>
              </a:endParaRPr>
            </a:p>
          </p:txBody>
        </p:sp>
        <p:sp>
          <p:nvSpPr>
            <p:cNvPr id="10254" name="文本框 22"/>
            <p:cNvSpPr txBox="1">
              <a:spLocks noChangeArrowheads="1"/>
            </p:cNvSpPr>
            <p:nvPr/>
          </p:nvSpPr>
          <p:spPr bwMode="auto">
            <a:xfrm>
              <a:off x="5946775" y="2613025"/>
              <a:ext cx="2355850" cy="35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1800">
                  <a:solidFill>
                    <a:srgbClr val="3E3D4F"/>
                  </a:solidFill>
                  <a:latin typeface="微软雅黑" panose="020B0503020204020204" pitchFamily="34" charset="-122"/>
                  <a:ea typeface="微软雅黑" panose="020B0503020204020204" pitchFamily="34" charset="-122"/>
                </a:rPr>
                <a:t>依监督内容</a:t>
              </a:r>
            </a:p>
          </p:txBody>
        </p:sp>
      </p:grpSp>
      <p:grpSp>
        <p:nvGrpSpPr>
          <p:cNvPr id="10248" name="组合 19"/>
          <p:cNvGrpSpPr>
            <a:grpSpLocks/>
          </p:cNvGrpSpPr>
          <p:nvPr/>
        </p:nvGrpSpPr>
        <p:grpSpPr bwMode="auto">
          <a:xfrm>
            <a:off x="5445125" y="2357438"/>
            <a:ext cx="1552575" cy="3246437"/>
            <a:chOff x="5946775" y="2466975"/>
            <a:chExt cx="2355850" cy="3116263"/>
          </a:xfrm>
        </p:grpSpPr>
        <p:sp>
          <p:nvSpPr>
            <p:cNvPr id="21" name="矩形 20"/>
            <p:cNvSpPr/>
            <p:nvPr/>
          </p:nvSpPr>
          <p:spPr>
            <a:xfrm>
              <a:off x="59467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22" name="任意多边形 21"/>
            <p:cNvSpPr/>
            <p:nvPr/>
          </p:nvSpPr>
          <p:spPr>
            <a:xfrm>
              <a:off x="5946775" y="3099370"/>
              <a:ext cx="2355850" cy="248386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纵向监督和横向监督</a:t>
              </a:r>
              <a:endParaRPr lang="zh-CN" altLang="en-US" dirty="0">
                <a:latin typeface="微软雅黑" panose="020B0503020204020204" pitchFamily="34" charset="-122"/>
                <a:ea typeface="微软雅黑" panose="020B0503020204020204" pitchFamily="34" charset="-122"/>
              </a:endParaRPr>
            </a:p>
          </p:txBody>
        </p:sp>
        <p:sp>
          <p:nvSpPr>
            <p:cNvPr id="10251" name="文本框 22"/>
            <p:cNvSpPr txBox="1">
              <a:spLocks noChangeArrowheads="1"/>
            </p:cNvSpPr>
            <p:nvPr/>
          </p:nvSpPr>
          <p:spPr bwMode="auto">
            <a:xfrm>
              <a:off x="5946775" y="2613025"/>
              <a:ext cx="235585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1800">
                  <a:solidFill>
                    <a:srgbClr val="3E3D4F"/>
                  </a:solidFill>
                  <a:latin typeface="微软雅黑" panose="020B0503020204020204" pitchFamily="34" charset="-122"/>
                  <a:ea typeface="微软雅黑" panose="020B0503020204020204" pitchFamily="34" charset="-122"/>
                </a:rPr>
                <a:t>依监督关系</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 calcmode="lin" valueType="num">
                                      <p:cBhvr additive="base">
                                        <p:cTn id="12" dur="500" fill="hold"/>
                                        <p:tgtEl>
                                          <p:spTgt spid="10244"/>
                                        </p:tgtEl>
                                        <p:attrNameLst>
                                          <p:attrName>ppt_x</p:attrName>
                                        </p:attrNameLst>
                                      </p:cBhvr>
                                      <p:tavLst>
                                        <p:tav tm="0">
                                          <p:val>
                                            <p:strVal val="#ppt_x"/>
                                          </p:val>
                                        </p:tav>
                                        <p:tav tm="100000">
                                          <p:val>
                                            <p:strVal val="#ppt_x"/>
                                          </p:val>
                                        </p:tav>
                                      </p:tavLst>
                                    </p:anim>
                                    <p:anim calcmode="lin" valueType="num">
                                      <p:cBhvr additive="base">
                                        <p:cTn id="13"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5"/>
                                        </p:tgtEl>
                                        <p:attrNameLst>
                                          <p:attrName>style.visibility</p:attrName>
                                        </p:attrNameLst>
                                      </p:cBhvr>
                                      <p:to>
                                        <p:strVal val="visible"/>
                                      </p:to>
                                    </p:set>
                                    <p:anim calcmode="lin" valueType="num">
                                      <p:cBhvr additive="base">
                                        <p:cTn id="18" dur="500" fill="hold"/>
                                        <p:tgtEl>
                                          <p:spTgt spid="10245"/>
                                        </p:tgtEl>
                                        <p:attrNameLst>
                                          <p:attrName>ppt_x</p:attrName>
                                        </p:attrNameLst>
                                      </p:cBhvr>
                                      <p:tavLst>
                                        <p:tav tm="0">
                                          <p:val>
                                            <p:strVal val="#ppt_x"/>
                                          </p:val>
                                        </p:tav>
                                        <p:tav tm="100000">
                                          <p:val>
                                            <p:strVal val="#ppt_x"/>
                                          </p:val>
                                        </p:tav>
                                      </p:tavLst>
                                    </p:anim>
                                    <p:anim calcmode="lin" valueType="num">
                                      <p:cBhvr additive="base">
                                        <p:cTn id="19"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47"/>
                                        </p:tgtEl>
                                        <p:attrNameLst>
                                          <p:attrName>style.visibility</p:attrName>
                                        </p:attrNameLst>
                                      </p:cBhvr>
                                      <p:to>
                                        <p:strVal val="visible"/>
                                      </p:to>
                                    </p:set>
                                    <p:anim calcmode="lin" valueType="num">
                                      <p:cBhvr additive="base">
                                        <p:cTn id="24" dur="500" fill="hold"/>
                                        <p:tgtEl>
                                          <p:spTgt spid="10247"/>
                                        </p:tgtEl>
                                        <p:attrNameLst>
                                          <p:attrName>ppt_x</p:attrName>
                                        </p:attrNameLst>
                                      </p:cBhvr>
                                      <p:tavLst>
                                        <p:tav tm="0">
                                          <p:val>
                                            <p:strVal val="#ppt_x"/>
                                          </p:val>
                                        </p:tav>
                                        <p:tav tm="100000">
                                          <p:val>
                                            <p:strVal val="#ppt_x"/>
                                          </p:val>
                                        </p:tav>
                                      </p:tavLst>
                                    </p:anim>
                                    <p:anim calcmode="lin" valueType="num">
                                      <p:cBhvr additive="base">
                                        <p:cTn id="25"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248"/>
                                        </p:tgtEl>
                                        <p:attrNameLst>
                                          <p:attrName>style.visibility</p:attrName>
                                        </p:attrNameLst>
                                      </p:cBhvr>
                                      <p:to>
                                        <p:strVal val="visible"/>
                                      </p:to>
                                    </p:set>
                                    <p:anim calcmode="lin" valueType="num">
                                      <p:cBhvr additive="base">
                                        <p:cTn id="30" dur="500" fill="hold"/>
                                        <p:tgtEl>
                                          <p:spTgt spid="10248"/>
                                        </p:tgtEl>
                                        <p:attrNameLst>
                                          <p:attrName>ppt_x</p:attrName>
                                        </p:attrNameLst>
                                      </p:cBhvr>
                                      <p:tavLst>
                                        <p:tav tm="0">
                                          <p:val>
                                            <p:strVal val="#ppt_x"/>
                                          </p:val>
                                        </p:tav>
                                        <p:tav tm="100000">
                                          <p:val>
                                            <p:strVal val="#ppt_x"/>
                                          </p:val>
                                        </p:tav>
                                      </p:tavLst>
                                    </p:anim>
                                    <p:anim calcmode="lin" valueType="num">
                                      <p:cBhvr additive="base">
                                        <p:cTn id="31"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246"/>
                                        </p:tgtEl>
                                        <p:attrNameLst>
                                          <p:attrName>style.visibility</p:attrName>
                                        </p:attrNameLst>
                                      </p:cBhvr>
                                      <p:to>
                                        <p:strVal val="visible"/>
                                      </p:to>
                                    </p:set>
                                    <p:anim calcmode="lin" valueType="num">
                                      <p:cBhvr additive="base">
                                        <p:cTn id="36" dur="500" fill="hold"/>
                                        <p:tgtEl>
                                          <p:spTgt spid="10246"/>
                                        </p:tgtEl>
                                        <p:attrNameLst>
                                          <p:attrName>ppt_x</p:attrName>
                                        </p:attrNameLst>
                                      </p:cBhvr>
                                      <p:tavLst>
                                        <p:tav tm="0">
                                          <p:val>
                                            <p:strVal val="#ppt_x"/>
                                          </p:val>
                                        </p:tav>
                                        <p:tav tm="100000">
                                          <p:val>
                                            <p:strVal val="#ppt_x"/>
                                          </p:val>
                                        </p:tav>
                                      </p:tavLst>
                                    </p:anim>
                                    <p:anim calcmode="lin" valueType="num">
                                      <p:cBhvr additive="base">
                                        <p:cTn id="37"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法律监督的功能</a:t>
            </a:r>
          </a:p>
        </p:txBody>
      </p:sp>
      <p:sp>
        <p:nvSpPr>
          <p:cNvPr id="1126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第二节：法律监督的功能</a:t>
            </a:r>
          </a:p>
        </p:txBody>
      </p:sp>
      <p:grpSp>
        <p:nvGrpSpPr>
          <p:cNvPr id="13315" name="组合 103"/>
          <p:cNvGrpSpPr>
            <a:grpSpLocks/>
          </p:cNvGrpSpPr>
          <p:nvPr/>
        </p:nvGrpSpPr>
        <p:grpSpPr bwMode="auto">
          <a:xfrm>
            <a:off x="1182688" y="1933575"/>
            <a:ext cx="6694487" cy="1701800"/>
            <a:chOff x="0" y="0"/>
            <a:chExt cx="5486399" cy="1462073"/>
          </a:xfrm>
        </p:grpSpPr>
        <p:sp>
          <p:nvSpPr>
            <p:cNvPr id="12298" name="圆角矩形 10"/>
            <p:cNvSpPr>
              <a:spLocks noChangeArrowheads="1"/>
            </p:cNvSpPr>
            <p:nvPr/>
          </p:nvSpPr>
          <p:spPr bwMode="auto">
            <a:xfrm>
              <a:off x="0"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9" name="矩形 9"/>
            <p:cNvSpPr>
              <a:spLocks noChangeArrowheads="1"/>
            </p:cNvSpPr>
            <p:nvPr/>
          </p:nvSpPr>
          <p:spPr bwMode="auto">
            <a:xfrm>
              <a:off x="1359385" y="22932"/>
              <a:ext cx="4127014" cy="142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2000">
                  <a:latin typeface="微软雅黑" panose="020B0503020204020204" pitchFamily="34" charset="-122"/>
                  <a:ea typeface="微软雅黑" panose="020B0503020204020204" pitchFamily="34" charset="-122"/>
                </a:rPr>
                <a:t>１、它是法的运行不可或缺的构成性机制；２、它是保证法的实现的贯穿性机制；</a:t>
              </a:r>
              <a:endParaRPr lang="en-US" altLang="zh-CN" sz="2000">
                <a:latin typeface="微软雅黑" panose="020B0503020204020204" pitchFamily="34" charset="-122"/>
                <a:ea typeface="微软雅黑" panose="020B0503020204020204" pitchFamily="34" charset="-122"/>
              </a:endParaRPr>
            </a:p>
            <a:p>
              <a:pPr eaLnBrk="1" hangingPunct="1">
                <a:lnSpc>
                  <a:spcPct val="130000"/>
                </a:lnSpc>
                <a:spcBef>
                  <a:spcPct val="0"/>
                </a:spcBef>
                <a:buClrTx/>
                <a:buFontTx/>
                <a:buNone/>
              </a:pPr>
              <a:r>
                <a:rPr lang="zh-CN" altLang="en-US" sz="2000">
                  <a:latin typeface="微软雅黑" panose="020B0503020204020204" pitchFamily="34" charset="-122"/>
                  <a:ea typeface="微软雅黑" panose="020B0503020204020204" pitchFamily="34" charset="-122"/>
                </a:rPr>
                <a:t>３、它是法的统一、权威和尊严的保障性机制。</a:t>
              </a:r>
            </a:p>
          </p:txBody>
        </p:sp>
        <p:grpSp>
          <p:nvGrpSpPr>
            <p:cNvPr id="12300" name="组合 12"/>
            <p:cNvGrpSpPr>
              <a:grpSpLocks/>
            </p:cNvGrpSpPr>
            <p:nvPr/>
          </p:nvGrpSpPr>
          <p:grpSpPr bwMode="auto">
            <a:xfrm>
              <a:off x="176619" y="178010"/>
              <a:ext cx="1100638" cy="1106052"/>
              <a:chOff x="0" y="0"/>
              <a:chExt cx="968375" cy="973138"/>
            </a:xfrm>
          </p:grpSpPr>
          <p:sp>
            <p:nvSpPr>
              <p:cNvPr id="12301" name="Freeform 1028"/>
              <p:cNvSpPr>
                <a:spLocks noEditPoints="1" noChangeArrowheads="1"/>
              </p:cNvSpPr>
              <p:nvPr/>
            </p:nvSpPr>
            <p:spPr bwMode="auto">
              <a:xfrm>
                <a:off x="0" y="0"/>
                <a:ext cx="968375" cy="973138"/>
              </a:xfrm>
              <a:custGeom>
                <a:avLst/>
                <a:gdLst>
                  <a:gd name="T0" fmla="*/ 2147483646 w 369"/>
                  <a:gd name="T1" fmla="*/ 0 h 370"/>
                  <a:gd name="T2" fmla="*/ 0 w 369"/>
                  <a:gd name="T3" fmla="*/ 2147483646 h 370"/>
                  <a:gd name="T4" fmla="*/ 2147483646 w 369"/>
                  <a:gd name="T5" fmla="*/ 2147483646 h 370"/>
                  <a:gd name="T6" fmla="*/ 2147483646 w 369"/>
                  <a:gd name="T7" fmla="*/ 2147483646 h 370"/>
                  <a:gd name="T8" fmla="*/ 2147483646 w 369"/>
                  <a:gd name="T9" fmla="*/ 0 h 370"/>
                  <a:gd name="T10" fmla="*/ 2147483646 w 369"/>
                  <a:gd name="T11" fmla="*/ 2147483646 h 370"/>
                  <a:gd name="T12" fmla="*/ 2147483646 w 369"/>
                  <a:gd name="T13" fmla="*/ 2147483646 h 370"/>
                  <a:gd name="T14" fmla="*/ 2147483646 w 369"/>
                  <a:gd name="T15" fmla="*/ 2147483646 h 370"/>
                  <a:gd name="T16" fmla="*/ 2147483646 w 369"/>
                  <a:gd name="T17" fmla="*/ 2147483646 h 370"/>
                  <a:gd name="T18" fmla="*/ 2147483646 w 369"/>
                  <a:gd name="T19" fmla="*/ 2147483646 h 370"/>
                  <a:gd name="T20" fmla="*/ 2147483646 w 369"/>
                  <a:gd name="T21" fmla="*/ 2147483646 h 370"/>
                  <a:gd name="T22" fmla="*/ 2147483646 w 369"/>
                  <a:gd name="T23" fmla="*/ 2147483646 h 370"/>
                  <a:gd name="T24" fmla="*/ 2147483646 w 369"/>
                  <a:gd name="T25" fmla="*/ 2147483646 h 370"/>
                  <a:gd name="T26" fmla="*/ 2147483646 w 369"/>
                  <a:gd name="T27" fmla="*/ 2147483646 h 370"/>
                  <a:gd name="T28" fmla="*/ 2147483646 w 369"/>
                  <a:gd name="T29" fmla="*/ 2147483646 h 370"/>
                  <a:gd name="T30" fmla="*/ 2147483646 w 369"/>
                  <a:gd name="T31" fmla="*/ 2147483646 h 370"/>
                  <a:gd name="T32" fmla="*/ 2147483646 w 369"/>
                  <a:gd name="T33" fmla="*/ 2147483646 h 370"/>
                  <a:gd name="T34" fmla="*/ 2147483646 w 369"/>
                  <a:gd name="T35" fmla="*/ 2147483646 h 370"/>
                  <a:gd name="T36" fmla="*/ 2147483646 w 369"/>
                  <a:gd name="T37" fmla="*/ 2147483646 h 370"/>
                  <a:gd name="T38" fmla="*/ 2147483646 w 369"/>
                  <a:gd name="T39" fmla="*/ 2147483646 h 370"/>
                  <a:gd name="T40" fmla="*/ 2147483646 w 369"/>
                  <a:gd name="T41" fmla="*/ 2147483646 h 370"/>
                  <a:gd name="T42" fmla="*/ 2147483646 w 369"/>
                  <a:gd name="T43" fmla="*/ 2147483646 h 370"/>
                  <a:gd name="T44" fmla="*/ 2147483646 w 369"/>
                  <a:gd name="T45" fmla="*/ 2147483646 h 370"/>
                  <a:gd name="T46" fmla="*/ 2147483646 w 369"/>
                  <a:gd name="T47" fmla="*/ 2147483646 h 370"/>
                  <a:gd name="T48" fmla="*/ 2147483646 w 369"/>
                  <a:gd name="T49" fmla="*/ 2147483646 h 370"/>
                  <a:gd name="T50" fmla="*/ 2147483646 w 369"/>
                  <a:gd name="T51" fmla="*/ 2147483646 h 370"/>
                  <a:gd name="T52" fmla="*/ 2147483646 w 369"/>
                  <a:gd name="T53" fmla="*/ 2147483646 h 370"/>
                  <a:gd name="T54" fmla="*/ 2147483646 w 369"/>
                  <a:gd name="T55" fmla="*/ 2147483646 h 370"/>
                  <a:gd name="T56" fmla="*/ 2147483646 w 369"/>
                  <a:gd name="T57" fmla="*/ 2147483646 h 370"/>
                  <a:gd name="T58" fmla="*/ 2147483646 w 369"/>
                  <a:gd name="T59" fmla="*/ 2147483646 h 370"/>
                  <a:gd name="T60" fmla="*/ 2147483646 w 369"/>
                  <a:gd name="T61" fmla="*/ 2147483646 h 370"/>
                  <a:gd name="T62" fmla="*/ 2147483646 w 369"/>
                  <a:gd name="T63" fmla="*/ 2147483646 h 370"/>
                  <a:gd name="T64" fmla="*/ 2147483646 w 369"/>
                  <a:gd name="T65" fmla="*/ 2147483646 h 370"/>
                  <a:gd name="T66" fmla="*/ 2147483646 w 369"/>
                  <a:gd name="T67" fmla="*/ 2147483646 h 370"/>
                  <a:gd name="T68" fmla="*/ 2147483646 w 369"/>
                  <a:gd name="T69" fmla="*/ 2147483646 h 370"/>
                  <a:gd name="T70" fmla="*/ 2147483646 w 369"/>
                  <a:gd name="T71" fmla="*/ 2147483646 h 370"/>
                  <a:gd name="T72" fmla="*/ 2147483646 w 369"/>
                  <a:gd name="T73" fmla="*/ 2147483646 h 370"/>
                  <a:gd name="T74" fmla="*/ 2147483646 w 369"/>
                  <a:gd name="T75" fmla="*/ 2147483646 h 370"/>
                  <a:gd name="T76" fmla="*/ 2147483646 w 369"/>
                  <a:gd name="T77" fmla="*/ 2147483646 h 3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9"/>
                  <a:gd name="T118" fmla="*/ 0 h 370"/>
                  <a:gd name="T119" fmla="*/ 369 w 369"/>
                  <a:gd name="T120" fmla="*/ 370 h 3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9" h="370">
                    <a:moveTo>
                      <a:pt x="184" y="0"/>
                    </a:moveTo>
                    <a:cubicBezTo>
                      <a:pt x="82" y="0"/>
                      <a:pt x="0" y="83"/>
                      <a:pt x="0" y="185"/>
                    </a:cubicBezTo>
                    <a:cubicBezTo>
                      <a:pt x="0" y="287"/>
                      <a:pt x="82" y="370"/>
                      <a:pt x="184" y="370"/>
                    </a:cubicBezTo>
                    <a:cubicBezTo>
                      <a:pt x="286" y="370"/>
                      <a:pt x="369" y="287"/>
                      <a:pt x="369" y="185"/>
                    </a:cubicBezTo>
                    <a:cubicBezTo>
                      <a:pt x="369" y="83"/>
                      <a:pt x="286" y="0"/>
                      <a:pt x="184" y="0"/>
                    </a:cubicBezTo>
                    <a:close/>
                    <a:moveTo>
                      <a:pt x="192" y="100"/>
                    </a:moveTo>
                    <a:cubicBezTo>
                      <a:pt x="176" y="100"/>
                      <a:pt x="176" y="100"/>
                      <a:pt x="176" y="100"/>
                    </a:cubicBezTo>
                    <a:cubicBezTo>
                      <a:pt x="180" y="64"/>
                      <a:pt x="180" y="64"/>
                      <a:pt x="180" y="64"/>
                    </a:cubicBezTo>
                    <a:cubicBezTo>
                      <a:pt x="189" y="64"/>
                      <a:pt x="189" y="64"/>
                      <a:pt x="189" y="64"/>
                    </a:cubicBezTo>
                    <a:lnTo>
                      <a:pt x="192" y="100"/>
                    </a:lnTo>
                    <a:close/>
                    <a:moveTo>
                      <a:pt x="184" y="341"/>
                    </a:moveTo>
                    <a:cubicBezTo>
                      <a:pt x="134" y="341"/>
                      <a:pt x="89" y="318"/>
                      <a:pt x="61" y="281"/>
                    </a:cubicBezTo>
                    <a:cubicBezTo>
                      <a:pt x="154" y="243"/>
                      <a:pt x="154" y="243"/>
                      <a:pt x="154" y="243"/>
                    </a:cubicBezTo>
                    <a:cubicBezTo>
                      <a:pt x="133" y="232"/>
                      <a:pt x="119" y="210"/>
                      <a:pt x="119" y="185"/>
                    </a:cubicBezTo>
                    <a:cubicBezTo>
                      <a:pt x="119" y="184"/>
                      <a:pt x="119" y="183"/>
                      <a:pt x="119" y="182"/>
                    </a:cubicBezTo>
                    <a:cubicBezTo>
                      <a:pt x="39" y="244"/>
                      <a:pt x="39" y="244"/>
                      <a:pt x="39" y="244"/>
                    </a:cubicBezTo>
                    <a:cubicBezTo>
                      <a:pt x="32" y="226"/>
                      <a:pt x="28" y="206"/>
                      <a:pt x="28" y="185"/>
                    </a:cubicBezTo>
                    <a:cubicBezTo>
                      <a:pt x="28" y="106"/>
                      <a:pt x="87" y="41"/>
                      <a:pt x="163" y="30"/>
                    </a:cubicBezTo>
                    <a:cubicBezTo>
                      <a:pt x="149" y="130"/>
                      <a:pt x="149" y="130"/>
                      <a:pt x="149" y="130"/>
                    </a:cubicBezTo>
                    <a:cubicBezTo>
                      <a:pt x="159" y="124"/>
                      <a:pt x="171" y="120"/>
                      <a:pt x="184" y="120"/>
                    </a:cubicBezTo>
                    <a:cubicBezTo>
                      <a:pt x="197" y="120"/>
                      <a:pt x="209" y="124"/>
                      <a:pt x="219" y="130"/>
                    </a:cubicBezTo>
                    <a:cubicBezTo>
                      <a:pt x="206" y="30"/>
                      <a:pt x="206" y="30"/>
                      <a:pt x="206" y="30"/>
                    </a:cubicBezTo>
                    <a:cubicBezTo>
                      <a:pt x="282" y="41"/>
                      <a:pt x="341" y="106"/>
                      <a:pt x="341" y="185"/>
                    </a:cubicBezTo>
                    <a:cubicBezTo>
                      <a:pt x="341" y="206"/>
                      <a:pt x="336" y="226"/>
                      <a:pt x="329" y="244"/>
                    </a:cubicBezTo>
                    <a:cubicBezTo>
                      <a:pt x="249" y="182"/>
                      <a:pt x="249" y="182"/>
                      <a:pt x="249" y="182"/>
                    </a:cubicBezTo>
                    <a:cubicBezTo>
                      <a:pt x="250" y="183"/>
                      <a:pt x="250" y="184"/>
                      <a:pt x="250" y="185"/>
                    </a:cubicBezTo>
                    <a:cubicBezTo>
                      <a:pt x="250" y="210"/>
                      <a:pt x="235" y="232"/>
                      <a:pt x="215" y="243"/>
                    </a:cubicBezTo>
                    <a:cubicBezTo>
                      <a:pt x="308" y="281"/>
                      <a:pt x="308" y="281"/>
                      <a:pt x="308" y="281"/>
                    </a:cubicBezTo>
                    <a:cubicBezTo>
                      <a:pt x="279" y="318"/>
                      <a:pt x="234" y="341"/>
                      <a:pt x="184" y="341"/>
                    </a:cubicBezTo>
                    <a:close/>
                    <a:moveTo>
                      <a:pt x="77" y="242"/>
                    </a:moveTo>
                    <a:cubicBezTo>
                      <a:pt x="107" y="220"/>
                      <a:pt x="107" y="220"/>
                      <a:pt x="107" y="220"/>
                    </a:cubicBezTo>
                    <a:cubicBezTo>
                      <a:pt x="115" y="234"/>
                      <a:pt x="115" y="234"/>
                      <a:pt x="115" y="234"/>
                    </a:cubicBezTo>
                    <a:cubicBezTo>
                      <a:pt x="81" y="250"/>
                      <a:pt x="81" y="250"/>
                      <a:pt x="81" y="250"/>
                    </a:cubicBezTo>
                    <a:lnTo>
                      <a:pt x="77" y="242"/>
                    </a:lnTo>
                    <a:close/>
                    <a:moveTo>
                      <a:pt x="292" y="242"/>
                    </a:moveTo>
                    <a:cubicBezTo>
                      <a:pt x="287" y="250"/>
                      <a:pt x="287" y="250"/>
                      <a:pt x="287" y="250"/>
                    </a:cubicBezTo>
                    <a:cubicBezTo>
                      <a:pt x="254" y="234"/>
                      <a:pt x="254" y="234"/>
                      <a:pt x="254" y="234"/>
                    </a:cubicBezTo>
                    <a:cubicBezTo>
                      <a:pt x="262" y="220"/>
                      <a:pt x="262" y="220"/>
                      <a:pt x="262" y="220"/>
                    </a:cubicBezTo>
                    <a:lnTo>
                      <a:pt x="292" y="242"/>
                    </a:ln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2" name="Freeform 1029"/>
              <p:cNvSpPr>
                <a:spLocks noEditPoints="1" noChangeArrowheads="1"/>
              </p:cNvSpPr>
              <p:nvPr/>
            </p:nvSpPr>
            <p:spPr bwMode="auto">
              <a:xfrm>
                <a:off x="327025" y="328613"/>
                <a:ext cx="312738" cy="315913"/>
              </a:xfrm>
              <a:custGeom>
                <a:avLst/>
                <a:gdLst>
                  <a:gd name="T0" fmla="*/ 2147483646 w 119"/>
                  <a:gd name="T1" fmla="*/ 2147483646 h 120"/>
                  <a:gd name="T2" fmla="*/ 2147483646 w 119"/>
                  <a:gd name="T3" fmla="*/ 0 h 120"/>
                  <a:gd name="T4" fmla="*/ 0 w 119"/>
                  <a:gd name="T5" fmla="*/ 2147483646 h 120"/>
                  <a:gd name="T6" fmla="*/ 2147483646 w 119"/>
                  <a:gd name="T7" fmla="*/ 2147483646 h 120"/>
                  <a:gd name="T8" fmla="*/ 2147483646 w 119"/>
                  <a:gd name="T9" fmla="*/ 2147483646 h 120"/>
                  <a:gd name="T10" fmla="*/ 2147483646 w 119"/>
                  <a:gd name="T11" fmla="*/ 2147483646 h 120"/>
                  <a:gd name="T12" fmla="*/ 2147483646 w 119"/>
                  <a:gd name="T13" fmla="*/ 2147483646 h 120"/>
                  <a:gd name="T14" fmla="*/ 2147483646 w 119"/>
                  <a:gd name="T15" fmla="*/ 2147483646 h 120"/>
                  <a:gd name="T16" fmla="*/ 2147483646 w 119"/>
                  <a:gd name="T17" fmla="*/ 2147483646 h 120"/>
                  <a:gd name="T18" fmla="*/ 2147483646 w 119"/>
                  <a:gd name="T19" fmla="*/ 2147483646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20"/>
                  <a:gd name="T32" fmla="*/ 119 w 119"/>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20">
                    <a:moveTo>
                      <a:pt x="119" y="60"/>
                    </a:moveTo>
                    <a:cubicBezTo>
                      <a:pt x="119" y="27"/>
                      <a:pt x="92" y="0"/>
                      <a:pt x="59" y="0"/>
                    </a:cubicBezTo>
                    <a:cubicBezTo>
                      <a:pt x="26" y="0"/>
                      <a:pt x="0" y="27"/>
                      <a:pt x="0" y="60"/>
                    </a:cubicBezTo>
                    <a:cubicBezTo>
                      <a:pt x="0" y="93"/>
                      <a:pt x="26" y="120"/>
                      <a:pt x="59" y="120"/>
                    </a:cubicBezTo>
                    <a:cubicBezTo>
                      <a:pt x="92" y="120"/>
                      <a:pt x="119" y="93"/>
                      <a:pt x="119" y="60"/>
                    </a:cubicBezTo>
                    <a:close/>
                    <a:moveTo>
                      <a:pt x="59" y="98"/>
                    </a:moveTo>
                    <a:cubicBezTo>
                      <a:pt x="39" y="98"/>
                      <a:pt x="22" y="81"/>
                      <a:pt x="22" y="60"/>
                    </a:cubicBezTo>
                    <a:cubicBezTo>
                      <a:pt x="22" y="39"/>
                      <a:pt x="39" y="23"/>
                      <a:pt x="59" y="23"/>
                    </a:cubicBezTo>
                    <a:cubicBezTo>
                      <a:pt x="80" y="23"/>
                      <a:pt x="97" y="39"/>
                      <a:pt x="97" y="60"/>
                    </a:cubicBezTo>
                    <a:cubicBezTo>
                      <a:pt x="97" y="81"/>
                      <a:pt x="80" y="98"/>
                      <a:pt x="59" y="98"/>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3" name="Oval 1030"/>
              <p:cNvSpPr>
                <a:spLocks noChangeArrowheads="1"/>
              </p:cNvSpPr>
              <p:nvPr/>
            </p:nvSpPr>
            <p:spPr bwMode="auto">
              <a:xfrm>
                <a:off x="398463" y="403225"/>
                <a:ext cx="168275" cy="168275"/>
              </a:xfrm>
              <a:prstGeom prst="ellipse">
                <a:avLst/>
              </a:prstGeom>
              <a:solidFill>
                <a:srgbClr val="595959"/>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grpSp>
        <p:nvGrpSpPr>
          <p:cNvPr id="13316" name="组合 99"/>
          <p:cNvGrpSpPr>
            <a:grpSpLocks/>
          </p:cNvGrpSpPr>
          <p:nvPr/>
        </p:nvGrpSpPr>
        <p:grpSpPr bwMode="auto">
          <a:xfrm>
            <a:off x="1182688" y="4454525"/>
            <a:ext cx="6694487" cy="1703388"/>
            <a:chOff x="0" y="0"/>
            <a:chExt cx="5486400" cy="1462073"/>
          </a:xfrm>
        </p:grpSpPr>
        <p:sp>
          <p:nvSpPr>
            <p:cNvPr id="12295" name="圆角矩形 100"/>
            <p:cNvSpPr>
              <a:spLocks noChangeArrowheads="1"/>
            </p:cNvSpPr>
            <p:nvPr/>
          </p:nvSpPr>
          <p:spPr bwMode="auto">
            <a:xfrm>
              <a:off x="0" y="0"/>
              <a:ext cx="5486400"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6" name="矩形 101"/>
            <p:cNvSpPr>
              <a:spLocks noChangeArrowheads="1"/>
            </p:cNvSpPr>
            <p:nvPr/>
          </p:nvSpPr>
          <p:spPr bwMode="auto">
            <a:xfrm>
              <a:off x="1359385" y="21287"/>
              <a:ext cx="3944558" cy="141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2000">
                  <a:latin typeface="微软雅黑" panose="020B0503020204020204" pitchFamily="34" charset="-122"/>
                  <a:ea typeface="微软雅黑" panose="020B0503020204020204" pitchFamily="34" charset="-122"/>
                </a:rPr>
                <a:t>１、它是权力制约体系中不可或缺的整合性机制；</a:t>
              </a:r>
              <a:endParaRPr lang="en-US" altLang="zh-CN" sz="2000">
                <a:latin typeface="微软雅黑" panose="020B0503020204020204" pitchFamily="34" charset="-122"/>
                <a:ea typeface="微软雅黑" panose="020B0503020204020204" pitchFamily="34" charset="-122"/>
              </a:endParaRPr>
            </a:p>
            <a:p>
              <a:pPr eaLnBrk="1" hangingPunct="1">
                <a:lnSpc>
                  <a:spcPct val="130000"/>
                </a:lnSpc>
                <a:spcBef>
                  <a:spcPct val="0"/>
                </a:spcBef>
                <a:buClrTx/>
                <a:buFontTx/>
                <a:buNone/>
              </a:pPr>
              <a:r>
                <a:rPr lang="zh-CN" altLang="en-US" sz="2000">
                  <a:latin typeface="微软雅黑" panose="020B0503020204020204" pitchFamily="34" charset="-122"/>
                  <a:ea typeface="微软雅黑" panose="020B0503020204020204" pitchFamily="34" charset="-122"/>
                </a:rPr>
                <a:t>２、它是法治和民主政治的实质内容和具体操作机制</a:t>
              </a:r>
            </a:p>
          </p:txBody>
        </p:sp>
        <p:sp>
          <p:nvSpPr>
            <p:cNvPr id="12297" name="Freeform 999"/>
            <p:cNvSpPr>
              <a:spLocks noChangeAspect="1" noChangeArrowheads="1"/>
            </p:cNvSpPr>
            <p:nvPr/>
          </p:nvSpPr>
          <p:spPr bwMode="auto">
            <a:xfrm>
              <a:off x="339621" y="168182"/>
              <a:ext cx="864000" cy="1125709"/>
            </a:xfrm>
            <a:custGeom>
              <a:avLst/>
              <a:gdLst>
                <a:gd name="T0" fmla="*/ 2147483646 w 203"/>
                <a:gd name="T1" fmla="*/ 2147483646 h 265"/>
                <a:gd name="T2" fmla="*/ 2147483646 w 203"/>
                <a:gd name="T3" fmla="*/ 2147483646 h 265"/>
                <a:gd name="T4" fmla="*/ 2147483646 w 203"/>
                <a:gd name="T5" fmla="*/ 2147483646 h 265"/>
                <a:gd name="T6" fmla="*/ 2147483646 w 203"/>
                <a:gd name="T7" fmla="*/ 2147483646 h 265"/>
                <a:gd name="T8" fmla="*/ 2147483646 w 203"/>
                <a:gd name="T9" fmla="*/ 2147483646 h 265"/>
                <a:gd name="T10" fmla="*/ 2147483646 w 203"/>
                <a:gd name="T11" fmla="*/ 2147483646 h 265"/>
                <a:gd name="T12" fmla="*/ 2147483646 w 203"/>
                <a:gd name="T13" fmla="*/ 2147483646 h 265"/>
                <a:gd name="T14" fmla="*/ 2147483646 w 203"/>
                <a:gd name="T15" fmla="*/ 2147483646 h 265"/>
                <a:gd name="T16" fmla="*/ 2147483646 w 203"/>
                <a:gd name="T17" fmla="*/ 2147483646 h 265"/>
                <a:gd name="T18" fmla="*/ 2147483646 w 203"/>
                <a:gd name="T19" fmla="*/ 2147483646 h 265"/>
                <a:gd name="T20" fmla="*/ 2147483646 w 203"/>
                <a:gd name="T21" fmla="*/ 2147483646 h 265"/>
                <a:gd name="T22" fmla="*/ 2147483646 w 203"/>
                <a:gd name="T23" fmla="*/ 2147483646 h 265"/>
                <a:gd name="T24" fmla="*/ 2147483646 w 203"/>
                <a:gd name="T25" fmla="*/ 2147483646 h 265"/>
                <a:gd name="T26" fmla="*/ 2147483646 w 203"/>
                <a:gd name="T27" fmla="*/ 2147483646 h 265"/>
                <a:gd name="T28" fmla="*/ 2147483646 w 203"/>
                <a:gd name="T29" fmla="*/ 2147483646 h 265"/>
                <a:gd name="T30" fmla="*/ 2147483646 w 203"/>
                <a:gd name="T31" fmla="*/ 2147483646 h 265"/>
                <a:gd name="T32" fmla="*/ 2147483646 w 203"/>
                <a:gd name="T33" fmla="*/ 2147483646 h 265"/>
                <a:gd name="T34" fmla="*/ 2147483646 w 203"/>
                <a:gd name="T35" fmla="*/ 2147483646 h 265"/>
                <a:gd name="T36" fmla="*/ 2147483646 w 203"/>
                <a:gd name="T37" fmla="*/ 2147483646 h 265"/>
                <a:gd name="T38" fmla="*/ 2147483646 w 203"/>
                <a:gd name="T39" fmla="*/ 2147483646 h 265"/>
                <a:gd name="T40" fmla="*/ 2147483646 w 203"/>
                <a:gd name="T41" fmla="*/ 2147483646 h 265"/>
                <a:gd name="T42" fmla="*/ 2147483646 w 203"/>
                <a:gd name="T43" fmla="*/ 2147483646 h 265"/>
                <a:gd name="T44" fmla="*/ 2147483646 w 203"/>
                <a:gd name="T45" fmla="*/ 2147483646 h 265"/>
                <a:gd name="T46" fmla="*/ 2147483646 w 203"/>
                <a:gd name="T47" fmla="*/ 2147483646 h 265"/>
                <a:gd name="T48" fmla="*/ 2147483646 w 203"/>
                <a:gd name="T49" fmla="*/ 0 h 265"/>
                <a:gd name="T50" fmla="*/ 2147483646 w 203"/>
                <a:gd name="T51" fmla="*/ 2147483646 h 265"/>
                <a:gd name="T52" fmla="*/ 2147483646 w 203"/>
                <a:gd name="T53" fmla="*/ 2147483646 h 265"/>
                <a:gd name="T54" fmla="*/ 2147483646 w 203"/>
                <a:gd name="T55" fmla="*/ 2147483646 h 265"/>
                <a:gd name="T56" fmla="*/ 2147483646 w 203"/>
                <a:gd name="T57" fmla="*/ 2147483646 h 265"/>
                <a:gd name="T58" fmla="*/ 2147483646 w 203"/>
                <a:gd name="T59" fmla="*/ 2147483646 h 265"/>
                <a:gd name="T60" fmla="*/ 2147483646 w 203"/>
                <a:gd name="T61" fmla="*/ 2147483646 h 265"/>
                <a:gd name="T62" fmla="*/ 2147483646 w 203"/>
                <a:gd name="T63" fmla="*/ 2147483646 h 265"/>
                <a:gd name="T64" fmla="*/ 2147483646 w 203"/>
                <a:gd name="T65" fmla="*/ 2147483646 h 265"/>
                <a:gd name="T66" fmla="*/ 2147483646 w 203"/>
                <a:gd name="T67" fmla="*/ 2147483646 h 265"/>
                <a:gd name="T68" fmla="*/ 2147483646 w 203"/>
                <a:gd name="T69" fmla="*/ 2147483646 h 265"/>
                <a:gd name="T70" fmla="*/ 2147483646 w 203"/>
                <a:gd name="T71" fmla="*/ 2147483646 h 265"/>
                <a:gd name="T72" fmla="*/ 2147483646 w 203"/>
                <a:gd name="T73" fmla="*/ 2147483646 h 2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3"/>
                <a:gd name="T112" fmla="*/ 0 h 265"/>
                <a:gd name="T113" fmla="*/ 203 w 203"/>
                <a:gd name="T114" fmla="*/ 265 h 2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3" h="265">
                  <a:moveTo>
                    <a:pt x="138" y="248"/>
                  </a:moveTo>
                  <a:cubicBezTo>
                    <a:pt x="141" y="246"/>
                    <a:pt x="144" y="245"/>
                    <a:pt x="147" y="243"/>
                  </a:cubicBezTo>
                  <a:cubicBezTo>
                    <a:pt x="158" y="238"/>
                    <a:pt x="164" y="232"/>
                    <a:pt x="165" y="232"/>
                  </a:cubicBezTo>
                  <a:cubicBezTo>
                    <a:pt x="187" y="214"/>
                    <a:pt x="197" y="188"/>
                    <a:pt x="197" y="187"/>
                  </a:cubicBezTo>
                  <a:cubicBezTo>
                    <a:pt x="203" y="172"/>
                    <a:pt x="203" y="172"/>
                    <a:pt x="203" y="172"/>
                  </a:cubicBezTo>
                  <a:cubicBezTo>
                    <a:pt x="190" y="182"/>
                    <a:pt x="190" y="182"/>
                    <a:pt x="190" y="182"/>
                  </a:cubicBezTo>
                  <a:cubicBezTo>
                    <a:pt x="190" y="182"/>
                    <a:pt x="179" y="190"/>
                    <a:pt x="169" y="193"/>
                  </a:cubicBezTo>
                  <a:cubicBezTo>
                    <a:pt x="163" y="195"/>
                    <a:pt x="159" y="194"/>
                    <a:pt x="158" y="193"/>
                  </a:cubicBezTo>
                  <a:cubicBezTo>
                    <a:pt x="157" y="193"/>
                    <a:pt x="157" y="192"/>
                    <a:pt x="157" y="190"/>
                  </a:cubicBezTo>
                  <a:cubicBezTo>
                    <a:pt x="157" y="190"/>
                    <a:pt x="158" y="186"/>
                    <a:pt x="173" y="173"/>
                  </a:cubicBezTo>
                  <a:cubicBezTo>
                    <a:pt x="191" y="159"/>
                    <a:pt x="194" y="138"/>
                    <a:pt x="194" y="126"/>
                  </a:cubicBezTo>
                  <a:cubicBezTo>
                    <a:pt x="194" y="121"/>
                    <a:pt x="194" y="118"/>
                    <a:pt x="193" y="117"/>
                  </a:cubicBezTo>
                  <a:cubicBezTo>
                    <a:pt x="191" y="104"/>
                    <a:pt x="191" y="104"/>
                    <a:pt x="191" y="104"/>
                  </a:cubicBezTo>
                  <a:cubicBezTo>
                    <a:pt x="185" y="116"/>
                    <a:pt x="185" y="116"/>
                    <a:pt x="185" y="116"/>
                  </a:cubicBezTo>
                  <a:cubicBezTo>
                    <a:pt x="174" y="134"/>
                    <a:pt x="159" y="148"/>
                    <a:pt x="147" y="150"/>
                  </a:cubicBezTo>
                  <a:cubicBezTo>
                    <a:pt x="144" y="150"/>
                    <a:pt x="139" y="150"/>
                    <a:pt x="137" y="148"/>
                  </a:cubicBezTo>
                  <a:cubicBezTo>
                    <a:pt x="135" y="146"/>
                    <a:pt x="136" y="141"/>
                    <a:pt x="137" y="139"/>
                  </a:cubicBezTo>
                  <a:cubicBezTo>
                    <a:pt x="140" y="132"/>
                    <a:pt x="151" y="122"/>
                    <a:pt x="160" y="115"/>
                  </a:cubicBezTo>
                  <a:cubicBezTo>
                    <a:pt x="181" y="98"/>
                    <a:pt x="172" y="73"/>
                    <a:pt x="165" y="62"/>
                  </a:cubicBezTo>
                  <a:cubicBezTo>
                    <a:pt x="158" y="53"/>
                    <a:pt x="158" y="53"/>
                    <a:pt x="158" y="53"/>
                  </a:cubicBezTo>
                  <a:cubicBezTo>
                    <a:pt x="156" y="64"/>
                    <a:pt x="156" y="64"/>
                    <a:pt x="156" y="64"/>
                  </a:cubicBezTo>
                  <a:cubicBezTo>
                    <a:pt x="155" y="72"/>
                    <a:pt x="147" y="81"/>
                    <a:pt x="139" y="84"/>
                  </a:cubicBezTo>
                  <a:cubicBezTo>
                    <a:pt x="134" y="85"/>
                    <a:pt x="129" y="85"/>
                    <a:pt x="125" y="81"/>
                  </a:cubicBezTo>
                  <a:cubicBezTo>
                    <a:pt x="117" y="73"/>
                    <a:pt x="124" y="34"/>
                    <a:pt x="131" y="8"/>
                  </a:cubicBezTo>
                  <a:cubicBezTo>
                    <a:pt x="133" y="0"/>
                    <a:pt x="133" y="0"/>
                    <a:pt x="133" y="0"/>
                  </a:cubicBezTo>
                  <a:cubicBezTo>
                    <a:pt x="125" y="3"/>
                    <a:pt x="125" y="3"/>
                    <a:pt x="125" y="3"/>
                  </a:cubicBezTo>
                  <a:cubicBezTo>
                    <a:pt x="103" y="9"/>
                    <a:pt x="86" y="33"/>
                    <a:pt x="86" y="57"/>
                  </a:cubicBezTo>
                  <a:cubicBezTo>
                    <a:pt x="86" y="61"/>
                    <a:pt x="86" y="61"/>
                    <a:pt x="86" y="61"/>
                  </a:cubicBezTo>
                  <a:cubicBezTo>
                    <a:pt x="87" y="89"/>
                    <a:pt x="85" y="116"/>
                    <a:pt x="68" y="116"/>
                  </a:cubicBezTo>
                  <a:cubicBezTo>
                    <a:pt x="66" y="116"/>
                    <a:pt x="64" y="116"/>
                    <a:pt x="62" y="114"/>
                  </a:cubicBezTo>
                  <a:cubicBezTo>
                    <a:pt x="57" y="107"/>
                    <a:pt x="58" y="89"/>
                    <a:pt x="59" y="80"/>
                  </a:cubicBezTo>
                  <a:cubicBezTo>
                    <a:pt x="61" y="69"/>
                    <a:pt x="61" y="69"/>
                    <a:pt x="61" y="69"/>
                  </a:cubicBezTo>
                  <a:cubicBezTo>
                    <a:pt x="52" y="75"/>
                    <a:pt x="52" y="75"/>
                    <a:pt x="52" y="75"/>
                  </a:cubicBezTo>
                  <a:cubicBezTo>
                    <a:pt x="51" y="75"/>
                    <a:pt x="27" y="90"/>
                    <a:pt x="12" y="136"/>
                  </a:cubicBezTo>
                  <a:cubicBezTo>
                    <a:pt x="0" y="174"/>
                    <a:pt x="8" y="207"/>
                    <a:pt x="34" y="229"/>
                  </a:cubicBezTo>
                  <a:cubicBezTo>
                    <a:pt x="36" y="231"/>
                    <a:pt x="38" y="233"/>
                    <a:pt x="41" y="234"/>
                  </a:cubicBezTo>
                  <a:cubicBezTo>
                    <a:pt x="41" y="234"/>
                    <a:pt x="82" y="265"/>
                    <a:pt x="138" y="248"/>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13317" name="内容占位符 2"/>
          <p:cNvSpPr>
            <a:spLocks noGrp="1"/>
          </p:cNvSpPr>
          <p:nvPr>
            <p:ph idx="1"/>
          </p:nvPr>
        </p:nvSpPr>
        <p:spPr>
          <a:xfrm>
            <a:off x="647700" y="1274763"/>
            <a:ext cx="7229475" cy="558800"/>
          </a:xfrm>
        </p:spPr>
        <p:txBody>
          <a:bodyPr/>
          <a:lstStyle/>
          <a:p>
            <a:r>
              <a:rPr lang="zh-CN" altLang="en-US" smtClean="0"/>
              <a:t>法律功能的机制：</a:t>
            </a:r>
          </a:p>
        </p:txBody>
      </p:sp>
      <p:sp>
        <p:nvSpPr>
          <p:cNvPr id="19" name="内容占位符 2"/>
          <p:cNvSpPr txBox="1">
            <a:spLocks/>
          </p:cNvSpPr>
          <p:nvPr/>
        </p:nvSpPr>
        <p:spPr bwMode="auto">
          <a:xfrm>
            <a:off x="647700" y="3852863"/>
            <a:ext cx="72294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kern="0" dirty="0" smtClean="0"/>
              <a:t>政治功能的机制：</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 calcmode="lin" valueType="num">
                                      <p:cBhvr additive="base">
                                        <p:cTn id="7" dur="1000" fill="hold"/>
                                        <p:tgtEl>
                                          <p:spTgt spid="1331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3315"/>
                                        </p:tgtEl>
                                        <p:attrNameLst>
                                          <p:attrName>style.visibility</p:attrName>
                                        </p:attrNameLst>
                                      </p:cBhvr>
                                      <p:to>
                                        <p:strVal val="visible"/>
                                      </p:to>
                                    </p:set>
                                    <p:animEffect transition="in" filter="randombar(horizontal)">
                                      <p:cBhvr>
                                        <p:cTn id="13" dur="1500"/>
                                        <p:tgtEl>
                                          <p:spTgt spid="133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 calcmode="lin" valueType="num">
                                      <p:cBhvr additive="base">
                                        <p:cTn id="18" dur="10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13316"/>
                                        </p:tgtEl>
                                        <p:attrNameLst>
                                          <p:attrName>style.visibility</p:attrName>
                                        </p:attrNameLst>
                                      </p:cBhvr>
                                      <p:to>
                                        <p:strVal val="visible"/>
                                      </p:to>
                                    </p:set>
                                    <p:animEffect transition="in" filter="randombar(horizontal)">
                                      <p:cBhvr>
                                        <p:cTn id="24" dur="1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法律监督的体系</a:t>
            </a:r>
          </a:p>
        </p:txBody>
      </p:sp>
      <p:sp>
        <p:nvSpPr>
          <p:cNvPr id="1433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
          <p:cNvGrpSpPr>
            <a:grpSpLocks/>
          </p:cNvGrpSpPr>
          <p:nvPr/>
        </p:nvGrpSpPr>
        <p:grpSpPr bwMode="auto">
          <a:xfrm>
            <a:off x="901700" y="2511425"/>
            <a:ext cx="7121525" cy="2201863"/>
            <a:chOff x="901700" y="2511044"/>
            <a:chExt cx="7121838" cy="4313263"/>
          </a:xfrm>
        </p:grpSpPr>
        <p:sp>
          <p:nvSpPr>
            <p:cNvPr id="15365" name="圆角矩形 10"/>
            <p:cNvSpPr>
              <a:spLocks noChangeArrowheads="1"/>
            </p:cNvSpPr>
            <p:nvPr/>
          </p:nvSpPr>
          <p:spPr bwMode="auto">
            <a:xfrm>
              <a:off x="901700" y="2511044"/>
              <a:ext cx="7121838" cy="43132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5366" name="矩形 8"/>
            <p:cNvSpPr>
              <a:spLocks noChangeArrowheads="1"/>
            </p:cNvSpPr>
            <p:nvPr/>
          </p:nvSpPr>
          <p:spPr bwMode="auto">
            <a:xfrm>
              <a:off x="1180459" y="2977704"/>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由国家机关以国家名义依法定职权和程序进行的具有直接法律效力的监督。它有法定性、严格程序性和直接效力性的特点。</a:t>
              </a:r>
            </a:p>
          </p:txBody>
        </p:sp>
      </p:grpSp>
      <p:sp>
        <p:nvSpPr>
          <p:cNvPr id="15363" name="标题 1"/>
          <p:cNvSpPr>
            <a:spLocks noGrp="1"/>
          </p:cNvSpPr>
          <p:nvPr>
            <p:ph type="title"/>
          </p:nvPr>
        </p:nvSpPr>
        <p:spPr>
          <a:xfrm>
            <a:off x="901700" y="88900"/>
            <a:ext cx="7975600" cy="533400"/>
          </a:xfrm>
        </p:spPr>
        <p:txBody>
          <a:bodyPr/>
          <a:lstStyle/>
          <a:p>
            <a:r>
              <a:rPr lang="zh-CN" altLang="en-US" smtClean="0"/>
              <a:t>第三节：法律监督的体系</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国家监督的含义：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ppt_x"/>
                                          </p:val>
                                        </p:tav>
                                        <p:tav tm="100000">
                                          <p:val>
                                            <p:strVal val="#ppt_x"/>
                                          </p:val>
                                        </p:tav>
                                      </p:tavLst>
                                    </p:anim>
                                    <p:anim calcmode="lin" valueType="num">
                                      <p:cBhvr additive="base">
                                        <p:cTn id="13"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TotalTime>
  <Words>430</Words>
  <Application>Microsoft Office PowerPoint</Application>
  <PresentationFormat>全屏显示(4:3)</PresentationFormat>
  <Paragraphs>69</Paragraphs>
  <Slides>14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法律监督的概念</vt:lpstr>
      <vt:lpstr>第一节：法律监督的概念</vt:lpstr>
      <vt:lpstr>第一节：法律监督的概念</vt:lpstr>
      <vt:lpstr>第一节：法律监督的概念</vt:lpstr>
      <vt:lpstr>第二节　法律监督的功能</vt:lpstr>
      <vt:lpstr>第二节：法律监督的功能</vt:lpstr>
      <vt:lpstr>第三节 法律监督的体系</vt:lpstr>
      <vt:lpstr>第三节：法律监督的体系</vt:lpstr>
      <vt:lpstr>第三节：法律监督的体系</vt:lpstr>
      <vt:lpstr>第三节：法律监督的体系</vt:lpstr>
      <vt:lpstr>第三节：法律监督的体系</vt:lpstr>
      <vt:lpstr>第四节 法律监督的原则</vt:lpstr>
      <vt:lpstr>第四节：法律监督的原则</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232</cp:revision>
  <dcterms:created xsi:type="dcterms:W3CDTF">2009-04-16T11:43:59Z</dcterms:created>
  <dcterms:modified xsi:type="dcterms:W3CDTF">2015-09-08T11:46:25Z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