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0"/>
  </p:notesMasterIdLst>
  <p:handoutMasterIdLst>
    <p:handoutMasterId r:id="rId21"/>
  </p:handoutMasterIdLst>
  <p:sldIdLst>
    <p:sldId id="308" r:id="rId2"/>
    <p:sldId id="309" r:id="rId3"/>
    <p:sldId id="317" r:id="rId4"/>
    <p:sldId id="318" r:id="rId5"/>
    <p:sldId id="310" r:id="rId6"/>
    <p:sldId id="319" r:id="rId7"/>
    <p:sldId id="320" r:id="rId8"/>
    <p:sldId id="311" r:id="rId9"/>
    <p:sldId id="321" r:id="rId10"/>
    <p:sldId id="312" r:id="rId11"/>
    <p:sldId id="314" r:id="rId12"/>
    <p:sldId id="315" r:id="rId13"/>
    <p:sldId id="316" r:id="rId14"/>
    <p:sldId id="313" r:id="rId15"/>
    <p:sldId id="325" r:id="rId16"/>
    <p:sldId id="324" r:id="rId17"/>
    <p:sldId id="322" r:id="rId18"/>
    <p:sldId id="323" r:id="rId19"/>
  </p:sldIdLst>
  <p:sldSz cx="9144000" cy="6858000" type="screen4x3"/>
  <p:notesSz cx="6858000" cy="9144000"/>
  <p:custDataLst>
    <p:tags r:id="rId22"/>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BE6119"/>
    <a:srgbClr val="BE6111"/>
    <a:srgbClr val="6699FF"/>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9" autoAdjust="0"/>
    <p:restoredTop sz="94622" autoAdjust="0"/>
  </p:normalViewPr>
  <p:slideViewPr>
    <p:cSldViewPr snapToGrid="0" snapToObjects="1">
      <p:cViewPr varScale="1">
        <p:scale>
          <a:sx n="74" d="100"/>
          <a:sy n="74" d="100"/>
        </p:scale>
        <p:origin x="1104" y="72"/>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7D4E3-CF2E-40AB-A1BC-0994157F40C9}" type="doc">
      <dgm:prSet loTypeId="urn:microsoft.com/office/officeart/2005/8/layout/hierarchy4" loCatId="relationship" qsTypeId="urn:microsoft.com/office/officeart/2005/8/quickstyle/simple1" qsCatId="simple" csTypeId="urn:microsoft.com/office/officeart/2005/8/colors/colorful1" csCatId="colorful" phldr="1"/>
      <dgm:spPr/>
      <dgm:t>
        <a:bodyPr/>
        <a:lstStyle/>
        <a:p>
          <a:endParaRPr lang="zh-CN" altLang="en-US"/>
        </a:p>
      </dgm:t>
    </dgm:pt>
    <dgm:pt modelId="{5EF813B0-8CA0-4CE8-86BC-93203524793A}">
      <dgm:prSet custT="1"/>
      <dgm:spPr>
        <a:solidFill>
          <a:schemeClr val="accent6"/>
        </a:solidFill>
      </dgm:spPr>
      <dgm:t>
        <a:bodyPr/>
        <a:lstStyle/>
        <a:p>
          <a:pPr algn="l" rtl="0"/>
          <a:r>
            <a:rPr lang="zh-CN" altLang="en-US" sz="2400" dirty="0" smtClean="0"/>
            <a:t>权利与权力的差异：</a:t>
          </a:r>
          <a:endParaRPr lang="zh-CN" altLang="en-US" sz="2400" dirty="0"/>
        </a:p>
      </dgm:t>
    </dgm:pt>
    <dgm:pt modelId="{F599AD0B-79F1-4CAB-9888-7AEE5356E6F9}" type="parTrans" cxnId="{26924241-D4D6-4963-9DDF-80C2D9AAF100}">
      <dgm:prSet/>
      <dgm:spPr/>
      <dgm:t>
        <a:bodyPr/>
        <a:lstStyle/>
        <a:p>
          <a:endParaRPr lang="zh-CN" altLang="en-US"/>
        </a:p>
      </dgm:t>
    </dgm:pt>
    <dgm:pt modelId="{A33D5126-DB8A-46EA-9EE3-C7BB8B590FA9}" type="sibTrans" cxnId="{26924241-D4D6-4963-9DDF-80C2D9AAF100}">
      <dgm:prSet/>
      <dgm:spPr/>
      <dgm:t>
        <a:bodyPr/>
        <a:lstStyle/>
        <a:p>
          <a:endParaRPr lang="zh-CN" altLang="en-US"/>
        </a:p>
      </dgm:t>
    </dgm:pt>
    <dgm:pt modelId="{0685CB44-2EB6-4BEB-9421-A8E9C89211CC}">
      <dgm:prSet/>
      <dgm:spPr>
        <a:solidFill>
          <a:schemeClr val="accent1"/>
        </a:solidFill>
      </dgm:spPr>
      <dgm:t>
        <a:bodyPr/>
        <a:lstStyle/>
        <a:p>
          <a:pPr rtl="0"/>
          <a:r>
            <a:rPr lang="zh-CN" altLang="en-US" dirty="0" smtClean="0"/>
            <a:t>权力主体是国家机关及其人员，权利主体是公民个人</a:t>
          </a:r>
          <a:endParaRPr lang="zh-CN" dirty="0"/>
        </a:p>
      </dgm:t>
    </dgm:pt>
    <dgm:pt modelId="{10B66626-4B98-47A4-8852-9C577710B91A}" type="parTrans" cxnId="{E7A2B07C-DDA7-40F9-99F9-776031D16E70}">
      <dgm:prSet/>
      <dgm:spPr/>
      <dgm:t>
        <a:bodyPr/>
        <a:lstStyle/>
        <a:p>
          <a:endParaRPr lang="zh-CN" altLang="en-US"/>
        </a:p>
      </dgm:t>
    </dgm:pt>
    <dgm:pt modelId="{E0E9610C-19A7-4565-A576-146314593BA8}" type="sibTrans" cxnId="{E7A2B07C-DDA7-40F9-99F9-776031D16E70}">
      <dgm:prSet/>
      <dgm:spPr/>
      <dgm:t>
        <a:bodyPr/>
        <a:lstStyle/>
        <a:p>
          <a:endParaRPr lang="zh-CN" altLang="en-US"/>
        </a:p>
      </dgm:t>
    </dgm:pt>
    <dgm:pt modelId="{30673776-A622-4DA0-82CE-2ABE0CA3DFC4}">
      <dgm:prSet/>
      <dgm:spPr>
        <a:solidFill>
          <a:schemeClr val="accent1"/>
        </a:solidFill>
      </dgm:spPr>
      <dgm:t>
        <a:bodyPr/>
        <a:lstStyle/>
        <a:p>
          <a:pPr rtl="0"/>
          <a:r>
            <a:rPr lang="zh-CN" altLang="en-US" dirty="0" smtClean="0"/>
            <a:t>权力重在强制或管理，权利重在利</a:t>
          </a:r>
          <a:endParaRPr lang="zh-CN" dirty="0"/>
        </a:p>
      </dgm:t>
    </dgm:pt>
    <dgm:pt modelId="{CC1943A6-9248-4F86-A6C9-121CC06A903B}" type="parTrans" cxnId="{4FDCBC23-8F8B-4080-91FC-9123F9CB5873}">
      <dgm:prSet/>
      <dgm:spPr/>
      <dgm:t>
        <a:bodyPr/>
        <a:lstStyle/>
        <a:p>
          <a:endParaRPr lang="zh-CN" altLang="en-US"/>
        </a:p>
      </dgm:t>
    </dgm:pt>
    <dgm:pt modelId="{F82A2022-AE18-449C-A588-C4FA7E7526D7}" type="sibTrans" cxnId="{4FDCBC23-8F8B-4080-91FC-9123F9CB5873}">
      <dgm:prSet/>
      <dgm:spPr/>
      <dgm:t>
        <a:bodyPr/>
        <a:lstStyle/>
        <a:p>
          <a:endParaRPr lang="zh-CN" altLang="en-US"/>
        </a:p>
      </dgm:t>
    </dgm:pt>
    <dgm:pt modelId="{A5EE91BF-9BFE-48E6-99F2-F03D09E3A20C}">
      <dgm:prSet/>
      <dgm:spPr>
        <a:solidFill>
          <a:schemeClr val="accent1"/>
        </a:solidFill>
      </dgm:spPr>
      <dgm:t>
        <a:bodyPr/>
        <a:lstStyle/>
        <a:p>
          <a:pPr rtl="0"/>
          <a:r>
            <a:rPr lang="zh-CN" altLang="en-US" dirty="0" smtClean="0"/>
            <a:t>权力关系地位不对等，权利关系是平等的</a:t>
          </a:r>
          <a:endParaRPr lang="zh-CN" dirty="0"/>
        </a:p>
      </dgm:t>
    </dgm:pt>
    <dgm:pt modelId="{3BB84F68-1217-4A77-BFF0-76333B038D62}" type="parTrans" cxnId="{3EA2BC1B-A4C6-4542-91EA-31F092ADA0C0}">
      <dgm:prSet/>
      <dgm:spPr/>
      <dgm:t>
        <a:bodyPr/>
        <a:lstStyle/>
        <a:p>
          <a:endParaRPr lang="zh-CN" altLang="en-US"/>
        </a:p>
      </dgm:t>
    </dgm:pt>
    <dgm:pt modelId="{32A85CE9-2E0E-4519-A30D-49C293A5BE2C}" type="sibTrans" cxnId="{3EA2BC1B-A4C6-4542-91EA-31F092ADA0C0}">
      <dgm:prSet/>
      <dgm:spPr/>
      <dgm:t>
        <a:bodyPr/>
        <a:lstStyle/>
        <a:p>
          <a:endParaRPr lang="zh-CN" altLang="en-US"/>
        </a:p>
      </dgm:t>
    </dgm:pt>
    <dgm:pt modelId="{B0AB1933-EF88-4B6E-8AC5-2C095A8269F9}">
      <dgm:prSet/>
      <dgm:spPr>
        <a:solidFill>
          <a:schemeClr val="accent1"/>
        </a:solidFill>
      </dgm:spPr>
      <dgm:t>
        <a:bodyPr/>
        <a:lstStyle/>
        <a:p>
          <a:pPr rtl="0"/>
          <a:r>
            <a:rPr lang="zh-CN" altLang="en-US" smtClean="0"/>
            <a:t>法律对权利和权力的要求不同</a:t>
          </a:r>
          <a:endParaRPr lang="zh-CN" dirty="0"/>
        </a:p>
      </dgm:t>
    </dgm:pt>
    <dgm:pt modelId="{501401A3-F6B7-4E00-AFB2-62A00D65D2C9}" type="parTrans" cxnId="{DCC848B9-9810-4BE3-8F5F-EABD212451A1}">
      <dgm:prSet/>
      <dgm:spPr/>
      <dgm:t>
        <a:bodyPr/>
        <a:lstStyle/>
        <a:p>
          <a:endParaRPr lang="zh-CN" altLang="en-US"/>
        </a:p>
      </dgm:t>
    </dgm:pt>
    <dgm:pt modelId="{FAF9EF39-5537-4697-AD00-76EA516DB73B}" type="sibTrans" cxnId="{DCC848B9-9810-4BE3-8F5F-EABD212451A1}">
      <dgm:prSet/>
      <dgm:spPr/>
      <dgm:t>
        <a:bodyPr/>
        <a:lstStyle/>
        <a:p>
          <a:endParaRPr lang="zh-CN" altLang="en-US"/>
        </a:p>
      </dgm:t>
    </dgm:pt>
    <dgm:pt modelId="{19476F20-F908-481C-BE17-59B16F122F85}" type="pres">
      <dgm:prSet presAssocID="{FC87D4E3-CF2E-40AB-A1BC-0994157F40C9}" presName="Name0" presStyleCnt="0">
        <dgm:presLayoutVars>
          <dgm:chPref val="1"/>
          <dgm:dir/>
          <dgm:animOne val="branch"/>
          <dgm:animLvl val="lvl"/>
          <dgm:resizeHandles/>
        </dgm:presLayoutVars>
      </dgm:prSet>
      <dgm:spPr/>
      <dgm:t>
        <a:bodyPr/>
        <a:lstStyle/>
        <a:p>
          <a:endParaRPr lang="zh-CN" altLang="en-US"/>
        </a:p>
      </dgm:t>
    </dgm:pt>
    <dgm:pt modelId="{2A5FAE4A-5878-4FEF-91F3-7AE0BF0A9631}" type="pres">
      <dgm:prSet presAssocID="{5EF813B0-8CA0-4CE8-86BC-93203524793A}" presName="vertOne" presStyleCnt="0"/>
      <dgm:spPr/>
    </dgm:pt>
    <dgm:pt modelId="{98AAE6EC-2819-4F76-8C9F-D3FCF984025E}" type="pres">
      <dgm:prSet presAssocID="{5EF813B0-8CA0-4CE8-86BC-93203524793A}" presName="txOne" presStyleLbl="node0" presStyleIdx="0" presStyleCnt="1" custScaleY="56448" custLinFactNeighborX="36" custLinFactNeighborY="62053">
        <dgm:presLayoutVars>
          <dgm:chPref val="3"/>
        </dgm:presLayoutVars>
      </dgm:prSet>
      <dgm:spPr/>
      <dgm:t>
        <a:bodyPr/>
        <a:lstStyle/>
        <a:p>
          <a:endParaRPr lang="zh-CN" altLang="en-US"/>
        </a:p>
      </dgm:t>
    </dgm:pt>
    <dgm:pt modelId="{87AD6406-90A0-49F9-A4B7-7CDC3F3A542D}" type="pres">
      <dgm:prSet presAssocID="{5EF813B0-8CA0-4CE8-86BC-93203524793A}" presName="parTransOne" presStyleCnt="0"/>
      <dgm:spPr/>
    </dgm:pt>
    <dgm:pt modelId="{5A301438-F895-4D97-A70B-F684A62CF04F}" type="pres">
      <dgm:prSet presAssocID="{5EF813B0-8CA0-4CE8-86BC-93203524793A}" presName="horzOne" presStyleCnt="0"/>
      <dgm:spPr/>
    </dgm:pt>
    <dgm:pt modelId="{730DC136-554B-4C45-952B-FC172126D046}" type="pres">
      <dgm:prSet presAssocID="{0685CB44-2EB6-4BEB-9421-A8E9C89211CC}" presName="vertTwo" presStyleCnt="0"/>
      <dgm:spPr/>
    </dgm:pt>
    <dgm:pt modelId="{36291917-73D1-4E37-8105-AAEE6E6E1DFB}" type="pres">
      <dgm:prSet presAssocID="{0685CB44-2EB6-4BEB-9421-A8E9C89211CC}" presName="txTwo" presStyleLbl="node2" presStyleIdx="0" presStyleCnt="4" custScaleY="121000" custLinFactNeighborX="-281" custLinFactNeighborY="85">
        <dgm:presLayoutVars>
          <dgm:chPref val="3"/>
        </dgm:presLayoutVars>
      </dgm:prSet>
      <dgm:spPr/>
      <dgm:t>
        <a:bodyPr/>
        <a:lstStyle/>
        <a:p>
          <a:endParaRPr lang="zh-CN" altLang="en-US"/>
        </a:p>
      </dgm:t>
    </dgm:pt>
    <dgm:pt modelId="{7EE84CC6-5428-4ABD-9902-0A7E80D6A455}" type="pres">
      <dgm:prSet presAssocID="{0685CB44-2EB6-4BEB-9421-A8E9C89211CC}" presName="horzTwo" presStyleCnt="0"/>
      <dgm:spPr/>
    </dgm:pt>
    <dgm:pt modelId="{5673B8ED-FCEB-429C-9C58-7FA488EE05F1}" type="pres">
      <dgm:prSet presAssocID="{E0E9610C-19A7-4565-A576-146314593BA8}" presName="sibSpaceTwo" presStyleCnt="0"/>
      <dgm:spPr/>
    </dgm:pt>
    <dgm:pt modelId="{44384DBC-8B07-4F4B-BA78-E8FB87FE5251}" type="pres">
      <dgm:prSet presAssocID="{30673776-A622-4DA0-82CE-2ABE0CA3DFC4}" presName="vertTwo" presStyleCnt="0"/>
      <dgm:spPr/>
    </dgm:pt>
    <dgm:pt modelId="{355634D6-6B78-4CBC-AF4B-BB92D5B0648E}" type="pres">
      <dgm:prSet presAssocID="{30673776-A622-4DA0-82CE-2ABE0CA3DFC4}" presName="txTwo" presStyleLbl="node2" presStyleIdx="1" presStyleCnt="4" custScaleY="118908" custLinFactNeighborX="1921" custLinFactNeighborY="86">
        <dgm:presLayoutVars>
          <dgm:chPref val="3"/>
        </dgm:presLayoutVars>
      </dgm:prSet>
      <dgm:spPr/>
      <dgm:t>
        <a:bodyPr/>
        <a:lstStyle/>
        <a:p>
          <a:endParaRPr lang="zh-CN" altLang="en-US"/>
        </a:p>
      </dgm:t>
    </dgm:pt>
    <dgm:pt modelId="{FA123AA2-91F3-49A6-A4A1-149884E7AE23}" type="pres">
      <dgm:prSet presAssocID="{30673776-A622-4DA0-82CE-2ABE0CA3DFC4}" presName="horzTwo" presStyleCnt="0"/>
      <dgm:spPr/>
    </dgm:pt>
    <dgm:pt modelId="{86CEF7D4-5335-43C8-91D0-F773E2644168}" type="pres">
      <dgm:prSet presAssocID="{F82A2022-AE18-449C-A588-C4FA7E7526D7}" presName="sibSpaceTwo" presStyleCnt="0"/>
      <dgm:spPr/>
    </dgm:pt>
    <dgm:pt modelId="{2FE884BD-153B-452B-97C8-AF99B826530D}" type="pres">
      <dgm:prSet presAssocID="{A5EE91BF-9BFE-48E6-99F2-F03D09E3A20C}" presName="vertTwo" presStyleCnt="0"/>
      <dgm:spPr/>
    </dgm:pt>
    <dgm:pt modelId="{C00FAF9E-D8B4-4FE0-BDDC-78F332FB318D}" type="pres">
      <dgm:prSet presAssocID="{A5EE91BF-9BFE-48E6-99F2-F03D09E3A20C}" presName="txTwo" presStyleLbl="node2" presStyleIdx="2" presStyleCnt="4" custScaleY="123885">
        <dgm:presLayoutVars>
          <dgm:chPref val="3"/>
        </dgm:presLayoutVars>
      </dgm:prSet>
      <dgm:spPr/>
      <dgm:t>
        <a:bodyPr/>
        <a:lstStyle/>
        <a:p>
          <a:endParaRPr lang="zh-CN" altLang="en-US"/>
        </a:p>
      </dgm:t>
    </dgm:pt>
    <dgm:pt modelId="{2AA1B028-F9BF-4CAB-BF49-6B8E66FA8C54}" type="pres">
      <dgm:prSet presAssocID="{A5EE91BF-9BFE-48E6-99F2-F03D09E3A20C}" presName="horzTwo" presStyleCnt="0"/>
      <dgm:spPr/>
    </dgm:pt>
    <dgm:pt modelId="{779277E4-67F3-4E10-A035-8FE3DE7AC8D1}" type="pres">
      <dgm:prSet presAssocID="{32A85CE9-2E0E-4519-A30D-49C293A5BE2C}" presName="sibSpaceTwo" presStyleCnt="0"/>
      <dgm:spPr/>
    </dgm:pt>
    <dgm:pt modelId="{28BC1575-30C8-48B4-9259-A4D2595E98D1}" type="pres">
      <dgm:prSet presAssocID="{B0AB1933-EF88-4B6E-8AC5-2C095A8269F9}" presName="vertTwo" presStyleCnt="0"/>
      <dgm:spPr/>
    </dgm:pt>
    <dgm:pt modelId="{F0F347E4-6FF1-41E9-A00D-AB3F7268462A}" type="pres">
      <dgm:prSet presAssocID="{B0AB1933-EF88-4B6E-8AC5-2C095A8269F9}" presName="txTwo" presStyleLbl="node2" presStyleIdx="3" presStyleCnt="4" custScaleY="124309">
        <dgm:presLayoutVars>
          <dgm:chPref val="3"/>
        </dgm:presLayoutVars>
      </dgm:prSet>
      <dgm:spPr/>
      <dgm:t>
        <a:bodyPr/>
        <a:lstStyle/>
        <a:p>
          <a:endParaRPr lang="zh-CN" altLang="en-US"/>
        </a:p>
      </dgm:t>
    </dgm:pt>
    <dgm:pt modelId="{4CA265E4-9E4E-4BDC-A0F4-43C60908C619}" type="pres">
      <dgm:prSet presAssocID="{B0AB1933-EF88-4B6E-8AC5-2C095A8269F9}" presName="horzTwo" presStyleCnt="0"/>
      <dgm:spPr/>
    </dgm:pt>
  </dgm:ptLst>
  <dgm:cxnLst>
    <dgm:cxn modelId="{0456CE93-53C2-4B47-AD99-7CE69A42D563}" type="presOf" srcId="{0685CB44-2EB6-4BEB-9421-A8E9C89211CC}" destId="{36291917-73D1-4E37-8105-AAEE6E6E1DFB}" srcOrd="0" destOrd="0" presId="urn:microsoft.com/office/officeart/2005/8/layout/hierarchy4"/>
    <dgm:cxn modelId="{91AB3A7F-98D7-4A75-A4E9-BC5F6B3B58F4}" type="presOf" srcId="{FC87D4E3-CF2E-40AB-A1BC-0994157F40C9}" destId="{19476F20-F908-481C-BE17-59B16F122F85}" srcOrd="0" destOrd="0" presId="urn:microsoft.com/office/officeart/2005/8/layout/hierarchy4"/>
    <dgm:cxn modelId="{3EA2BC1B-A4C6-4542-91EA-31F092ADA0C0}" srcId="{5EF813B0-8CA0-4CE8-86BC-93203524793A}" destId="{A5EE91BF-9BFE-48E6-99F2-F03D09E3A20C}" srcOrd="2" destOrd="0" parTransId="{3BB84F68-1217-4A77-BFF0-76333B038D62}" sibTransId="{32A85CE9-2E0E-4519-A30D-49C293A5BE2C}"/>
    <dgm:cxn modelId="{CBE36223-3778-45E8-ABAE-CABFE7C8FF45}" type="presOf" srcId="{A5EE91BF-9BFE-48E6-99F2-F03D09E3A20C}" destId="{C00FAF9E-D8B4-4FE0-BDDC-78F332FB318D}" srcOrd="0" destOrd="0" presId="urn:microsoft.com/office/officeart/2005/8/layout/hierarchy4"/>
    <dgm:cxn modelId="{DCC848B9-9810-4BE3-8F5F-EABD212451A1}" srcId="{5EF813B0-8CA0-4CE8-86BC-93203524793A}" destId="{B0AB1933-EF88-4B6E-8AC5-2C095A8269F9}" srcOrd="3" destOrd="0" parTransId="{501401A3-F6B7-4E00-AFB2-62A00D65D2C9}" sibTransId="{FAF9EF39-5537-4697-AD00-76EA516DB73B}"/>
    <dgm:cxn modelId="{FAD2821D-8135-48CE-80D9-8488DBCCB740}" type="presOf" srcId="{B0AB1933-EF88-4B6E-8AC5-2C095A8269F9}" destId="{F0F347E4-6FF1-41E9-A00D-AB3F7268462A}" srcOrd="0" destOrd="0" presId="urn:microsoft.com/office/officeart/2005/8/layout/hierarchy4"/>
    <dgm:cxn modelId="{46D73735-56BB-43D7-8543-03E2B64AD2D0}" type="presOf" srcId="{5EF813B0-8CA0-4CE8-86BC-93203524793A}" destId="{98AAE6EC-2819-4F76-8C9F-D3FCF984025E}" srcOrd="0" destOrd="0" presId="urn:microsoft.com/office/officeart/2005/8/layout/hierarchy4"/>
    <dgm:cxn modelId="{E7A2B07C-DDA7-40F9-99F9-776031D16E70}" srcId="{5EF813B0-8CA0-4CE8-86BC-93203524793A}" destId="{0685CB44-2EB6-4BEB-9421-A8E9C89211CC}" srcOrd="0" destOrd="0" parTransId="{10B66626-4B98-47A4-8852-9C577710B91A}" sibTransId="{E0E9610C-19A7-4565-A576-146314593BA8}"/>
    <dgm:cxn modelId="{4FDCBC23-8F8B-4080-91FC-9123F9CB5873}" srcId="{5EF813B0-8CA0-4CE8-86BC-93203524793A}" destId="{30673776-A622-4DA0-82CE-2ABE0CA3DFC4}" srcOrd="1" destOrd="0" parTransId="{CC1943A6-9248-4F86-A6C9-121CC06A903B}" sibTransId="{F82A2022-AE18-449C-A588-C4FA7E7526D7}"/>
    <dgm:cxn modelId="{55C474FE-BE67-4C8D-AA1B-BDE881DFC4D4}" type="presOf" srcId="{30673776-A622-4DA0-82CE-2ABE0CA3DFC4}" destId="{355634D6-6B78-4CBC-AF4B-BB92D5B0648E}" srcOrd="0" destOrd="0" presId="urn:microsoft.com/office/officeart/2005/8/layout/hierarchy4"/>
    <dgm:cxn modelId="{26924241-D4D6-4963-9DDF-80C2D9AAF100}" srcId="{FC87D4E3-CF2E-40AB-A1BC-0994157F40C9}" destId="{5EF813B0-8CA0-4CE8-86BC-93203524793A}" srcOrd="0" destOrd="0" parTransId="{F599AD0B-79F1-4CAB-9888-7AEE5356E6F9}" sibTransId="{A33D5126-DB8A-46EA-9EE3-C7BB8B590FA9}"/>
    <dgm:cxn modelId="{D195C86A-53A7-44E7-9887-BA72965FE640}" type="presParOf" srcId="{19476F20-F908-481C-BE17-59B16F122F85}" destId="{2A5FAE4A-5878-4FEF-91F3-7AE0BF0A9631}" srcOrd="0" destOrd="0" presId="urn:microsoft.com/office/officeart/2005/8/layout/hierarchy4"/>
    <dgm:cxn modelId="{F4F1E51D-20D2-4D7E-8FBF-D03C2F819824}" type="presParOf" srcId="{2A5FAE4A-5878-4FEF-91F3-7AE0BF0A9631}" destId="{98AAE6EC-2819-4F76-8C9F-D3FCF984025E}" srcOrd="0" destOrd="0" presId="urn:microsoft.com/office/officeart/2005/8/layout/hierarchy4"/>
    <dgm:cxn modelId="{11310929-5DCE-4109-9E7A-C850EAE92976}" type="presParOf" srcId="{2A5FAE4A-5878-4FEF-91F3-7AE0BF0A9631}" destId="{87AD6406-90A0-49F9-A4B7-7CDC3F3A542D}" srcOrd="1" destOrd="0" presId="urn:microsoft.com/office/officeart/2005/8/layout/hierarchy4"/>
    <dgm:cxn modelId="{C341D16F-2B60-463E-A200-24C97D52D80D}" type="presParOf" srcId="{2A5FAE4A-5878-4FEF-91F3-7AE0BF0A9631}" destId="{5A301438-F895-4D97-A70B-F684A62CF04F}" srcOrd="2" destOrd="0" presId="urn:microsoft.com/office/officeart/2005/8/layout/hierarchy4"/>
    <dgm:cxn modelId="{74F68D6E-7547-4843-89A3-E02E73E1E17E}" type="presParOf" srcId="{5A301438-F895-4D97-A70B-F684A62CF04F}" destId="{730DC136-554B-4C45-952B-FC172126D046}" srcOrd="0" destOrd="0" presId="urn:microsoft.com/office/officeart/2005/8/layout/hierarchy4"/>
    <dgm:cxn modelId="{2E2BA67F-1797-45FC-B042-2CF4D959667A}" type="presParOf" srcId="{730DC136-554B-4C45-952B-FC172126D046}" destId="{36291917-73D1-4E37-8105-AAEE6E6E1DFB}" srcOrd="0" destOrd="0" presId="urn:microsoft.com/office/officeart/2005/8/layout/hierarchy4"/>
    <dgm:cxn modelId="{DD85A18A-4BA1-4901-BBA0-BF143E55C68F}" type="presParOf" srcId="{730DC136-554B-4C45-952B-FC172126D046}" destId="{7EE84CC6-5428-4ABD-9902-0A7E80D6A455}" srcOrd="1" destOrd="0" presId="urn:microsoft.com/office/officeart/2005/8/layout/hierarchy4"/>
    <dgm:cxn modelId="{5DFA7A46-B3AE-4425-B5DC-F1E1FF74E46A}" type="presParOf" srcId="{5A301438-F895-4D97-A70B-F684A62CF04F}" destId="{5673B8ED-FCEB-429C-9C58-7FA488EE05F1}" srcOrd="1" destOrd="0" presId="urn:microsoft.com/office/officeart/2005/8/layout/hierarchy4"/>
    <dgm:cxn modelId="{5284CDD5-69D7-40B4-A26E-0F071DEAD54D}" type="presParOf" srcId="{5A301438-F895-4D97-A70B-F684A62CF04F}" destId="{44384DBC-8B07-4F4B-BA78-E8FB87FE5251}" srcOrd="2" destOrd="0" presId="urn:microsoft.com/office/officeart/2005/8/layout/hierarchy4"/>
    <dgm:cxn modelId="{F2E7370F-D9FC-40F6-AD07-4FCEF3A99DFB}" type="presParOf" srcId="{44384DBC-8B07-4F4B-BA78-E8FB87FE5251}" destId="{355634D6-6B78-4CBC-AF4B-BB92D5B0648E}" srcOrd="0" destOrd="0" presId="urn:microsoft.com/office/officeart/2005/8/layout/hierarchy4"/>
    <dgm:cxn modelId="{8F22DC63-3EC7-4E37-B755-F608D7E63256}" type="presParOf" srcId="{44384DBC-8B07-4F4B-BA78-E8FB87FE5251}" destId="{FA123AA2-91F3-49A6-A4A1-149884E7AE23}" srcOrd="1" destOrd="0" presId="urn:microsoft.com/office/officeart/2005/8/layout/hierarchy4"/>
    <dgm:cxn modelId="{D96B98C0-501D-4ECF-8B57-BEB4E8B64306}" type="presParOf" srcId="{5A301438-F895-4D97-A70B-F684A62CF04F}" destId="{86CEF7D4-5335-43C8-91D0-F773E2644168}" srcOrd="3" destOrd="0" presId="urn:microsoft.com/office/officeart/2005/8/layout/hierarchy4"/>
    <dgm:cxn modelId="{4C72F37A-DB64-48ED-BF88-16CE83B14EE0}" type="presParOf" srcId="{5A301438-F895-4D97-A70B-F684A62CF04F}" destId="{2FE884BD-153B-452B-97C8-AF99B826530D}" srcOrd="4" destOrd="0" presId="urn:microsoft.com/office/officeart/2005/8/layout/hierarchy4"/>
    <dgm:cxn modelId="{7D8B9738-21AE-466F-B30B-D3B4F567D3F1}" type="presParOf" srcId="{2FE884BD-153B-452B-97C8-AF99B826530D}" destId="{C00FAF9E-D8B4-4FE0-BDDC-78F332FB318D}" srcOrd="0" destOrd="0" presId="urn:microsoft.com/office/officeart/2005/8/layout/hierarchy4"/>
    <dgm:cxn modelId="{A5E396B9-2F94-456B-9EB8-CCF88FEB5293}" type="presParOf" srcId="{2FE884BD-153B-452B-97C8-AF99B826530D}" destId="{2AA1B028-F9BF-4CAB-BF49-6B8E66FA8C54}" srcOrd="1" destOrd="0" presId="urn:microsoft.com/office/officeart/2005/8/layout/hierarchy4"/>
    <dgm:cxn modelId="{29ADF72F-D193-49F8-9E83-782B1E9098DE}" type="presParOf" srcId="{5A301438-F895-4D97-A70B-F684A62CF04F}" destId="{779277E4-67F3-4E10-A035-8FE3DE7AC8D1}" srcOrd="5" destOrd="0" presId="urn:microsoft.com/office/officeart/2005/8/layout/hierarchy4"/>
    <dgm:cxn modelId="{1738CE90-18B9-4393-81EC-DCCB8DB60CCD}" type="presParOf" srcId="{5A301438-F895-4D97-A70B-F684A62CF04F}" destId="{28BC1575-30C8-48B4-9259-A4D2595E98D1}" srcOrd="6" destOrd="0" presId="urn:microsoft.com/office/officeart/2005/8/layout/hierarchy4"/>
    <dgm:cxn modelId="{64432502-3065-4418-8CDE-C42DCA7ED09B}" type="presParOf" srcId="{28BC1575-30C8-48B4-9259-A4D2595E98D1}" destId="{F0F347E4-6FF1-41E9-A00D-AB3F7268462A}" srcOrd="0" destOrd="0" presId="urn:microsoft.com/office/officeart/2005/8/layout/hierarchy4"/>
    <dgm:cxn modelId="{CC7C4B07-D28A-41D4-BC23-57DA2E6FC64A}" type="presParOf" srcId="{28BC1575-30C8-48B4-9259-A4D2595E98D1}" destId="{4CA265E4-9E4E-4BDC-A0F4-43C60908C619}"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87D4E3-CF2E-40AB-A1BC-0994157F40C9}" type="doc">
      <dgm:prSet loTypeId="urn:microsoft.com/office/officeart/2005/8/layout/hierarchy4" loCatId="relationship" qsTypeId="urn:microsoft.com/office/officeart/2005/8/quickstyle/simple1" qsCatId="simple" csTypeId="urn:microsoft.com/office/officeart/2005/8/colors/colorful1" csCatId="colorful" phldr="1"/>
      <dgm:spPr/>
      <dgm:t>
        <a:bodyPr/>
        <a:lstStyle/>
        <a:p>
          <a:endParaRPr lang="zh-CN" altLang="en-US"/>
        </a:p>
      </dgm:t>
    </dgm:pt>
    <dgm:pt modelId="{5EF813B0-8CA0-4CE8-86BC-93203524793A}">
      <dgm:prSet custT="1"/>
      <dgm:spPr>
        <a:solidFill>
          <a:schemeClr val="accent6"/>
        </a:solidFill>
      </dgm:spPr>
      <dgm:t>
        <a:bodyPr/>
        <a:lstStyle/>
        <a:p>
          <a:pPr algn="l" rtl="0"/>
          <a:r>
            <a:rPr lang="zh-CN" altLang="en-US" sz="2400" dirty="0" smtClean="0"/>
            <a:t>滥用权利的法律后果：</a:t>
          </a:r>
          <a:endParaRPr lang="zh-CN" altLang="en-US" sz="2400" dirty="0"/>
        </a:p>
      </dgm:t>
    </dgm:pt>
    <dgm:pt modelId="{F599AD0B-79F1-4CAB-9888-7AEE5356E6F9}" type="parTrans" cxnId="{26924241-D4D6-4963-9DDF-80C2D9AAF100}">
      <dgm:prSet/>
      <dgm:spPr/>
      <dgm:t>
        <a:bodyPr/>
        <a:lstStyle/>
        <a:p>
          <a:endParaRPr lang="zh-CN" altLang="en-US"/>
        </a:p>
      </dgm:t>
    </dgm:pt>
    <dgm:pt modelId="{A33D5126-DB8A-46EA-9EE3-C7BB8B590FA9}" type="sibTrans" cxnId="{26924241-D4D6-4963-9DDF-80C2D9AAF100}">
      <dgm:prSet/>
      <dgm:spPr/>
      <dgm:t>
        <a:bodyPr/>
        <a:lstStyle/>
        <a:p>
          <a:endParaRPr lang="zh-CN" altLang="en-US"/>
        </a:p>
      </dgm:t>
    </dgm:pt>
    <dgm:pt modelId="{0685CB44-2EB6-4BEB-9421-A8E9C89211CC}">
      <dgm:prSet/>
      <dgm:spPr>
        <a:solidFill>
          <a:schemeClr val="accent1"/>
        </a:solidFill>
      </dgm:spPr>
      <dgm:t>
        <a:bodyPr/>
        <a:lstStyle/>
        <a:p>
          <a:pPr rtl="0"/>
          <a:r>
            <a:rPr lang="zh-CN" altLang="en-US" dirty="0" smtClean="0"/>
            <a:t>被滥用的权力消灭</a:t>
          </a:r>
          <a:endParaRPr lang="zh-CN" dirty="0"/>
        </a:p>
      </dgm:t>
    </dgm:pt>
    <dgm:pt modelId="{10B66626-4B98-47A4-8852-9C577710B91A}" type="parTrans" cxnId="{E7A2B07C-DDA7-40F9-99F9-776031D16E70}">
      <dgm:prSet/>
      <dgm:spPr/>
      <dgm:t>
        <a:bodyPr/>
        <a:lstStyle/>
        <a:p>
          <a:endParaRPr lang="zh-CN" altLang="en-US"/>
        </a:p>
      </dgm:t>
    </dgm:pt>
    <dgm:pt modelId="{E0E9610C-19A7-4565-A576-146314593BA8}" type="sibTrans" cxnId="{E7A2B07C-DDA7-40F9-99F9-776031D16E70}">
      <dgm:prSet/>
      <dgm:spPr/>
      <dgm:t>
        <a:bodyPr/>
        <a:lstStyle/>
        <a:p>
          <a:endParaRPr lang="zh-CN" altLang="en-US"/>
        </a:p>
      </dgm:t>
    </dgm:pt>
    <dgm:pt modelId="{B0AB1933-EF88-4B6E-8AC5-2C095A8269F9}">
      <dgm:prSet/>
      <dgm:spPr>
        <a:solidFill>
          <a:schemeClr val="accent1"/>
        </a:solidFill>
      </dgm:spPr>
      <dgm:t>
        <a:bodyPr/>
        <a:lstStyle/>
        <a:p>
          <a:pPr rtl="0"/>
          <a:r>
            <a:rPr lang="zh-CN" altLang="en-US" dirty="0" smtClean="0"/>
            <a:t>将承担由此引起的刑事的、行政的和民事的法律责任</a:t>
          </a:r>
          <a:endParaRPr lang="zh-CN" dirty="0"/>
        </a:p>
      </dgm:t>
    </dgm:pt>
    <dgm:pt modelId="{501401A3-F6B7-4E00-AFB2-62A00D65D2C9}" type="parTrans" cxnId="{DCC848B9-9810-4BE3-8F5F-EABD212451A1}">
      <dgm:prSet/>
      <dgm:spPr/>
      <dgm:t>
        <a:bodyPr/>
        <a:lstStyle/>
        <a:p>
          <a:endParaRPr lang="zh-CN" altLang="en-US"/>
        </a:p>
      </dgm:t>
    </dgm:pt>
    <dgm:pt modelId="{FAF9EF39-5537-4697-AD00-76EA516DB73B}" type="sibTrans" cxnId="{DCC848B9-9810-4BE3-8F5F-EABD212451A1}">
      <dgm:prSet/>
      <dgm:spPr/>
      <dgm:t>
        <a:bodyPr/>
        <a:lstStyle/>
        <a:p>
          <a:endParaRPr lang="zh-CN" altLang="en-US"/>
        </a:p>
      </dgm:t>
    </dgm:pt>
    <dgm:pt modelId="{19476F20-F908-481C-BE17-59B16F122F85}" type="pres">
      <dgm:prSet presAssocID="{FC87D4E3-CF2E-40AB-A1BC-0994157F40C9}" presName="Name0" presStyleCnt="0">
        <dgm:presLayoutVars>
          <dgm:chPref val="1"/>
          <dgm:dir/>
          <dgm:animOne val="branch"/>
          <dgm:animLvl val="lvl"/>
          <dgm:resizeHandles/>
        </dgm:presLayoutVars>
      </dgm:prSet>
      <dgm:spPr/>
      <dgm:t>
        <a:bodyPr/>
        <a:lstStyle/>
        <a:p>
          <a:endParaRPr lang="zh-CN" altLang="en-US"/>
        </a:p>
      </dgm:t>
    </dgm:pt>
    <dgm:pt modelId="{2A5FAE4A-5878-4FEF-91F3-7AE0BF0A9631}" type="pres">
      <dgm:prSet presAssocID="{5EF813B0-8CA0-4CE8-86BC-93203524793A}" presName="vertOne" presStyleCnt="0"/>
      <dgm:spPr/>
    </dgm:pt>
    <dgm:pt modelId="{98AAE6EC-2819-4F76-8C9F-D3FCF984025E}" type="pres">
      <dgm:prSet presAssocID="{5EF813B0-8CA0-4CE8-86BC-93203524793A}" presName="txOne" presStyleLbl="node0" presStyleIdx="0" presStyleCnt="1" custScaleY="56448" custLinFactNeighborX="36" custLinFactNeighborY="62053">
        <dgm:presLayoutVars>
          <dgm:chPref val="3"/>
        </dgm:presLayoutVars>
      </dgm:prSet>
      <dgm:spPr/>
      <dgm:t>
        <a:bodyPr/>
        <a:lstStyle/>
        <a:p>
          <a:endParaRPr lang="zh-CN" altLang="en-US"/>
        </a:p>
      </dgm:t>
    </dgm:pt>
    <dgm:pt modelId="{87AD6406-90A0-49F9-A4B7-7CDC3F3A542D}" type="pres">
      <dgm:prSet presAssocID="{5EF813B0-8CA0-4CE8-86BC-93203524793A}" presName="parTransOne" presStyleCnt="0"/>
      <dgm:spPr/>
    </dgm:pt>
    <dgm:pt modelId="{5A301438-F895-4D97-A70B-F684A62CF04F}" type="pres">
      <dgm:prSet presAssocID="{5EF813B0-8CA0-4CE8-86BC-93203524793A}" presName="horzOne" presStyleCnt="0"/>
      <dgm:spPr/>
    </dgm:pt>
    <dgm:pt modelId="{730DC136-554B-4C45-952B-FC172126D046}" type="pres">
      <dgm:prSet presAssocID="{0685CB44-2EB6-4BEB-9421-A8E9C89211CC}" presName="vertTwo" presStyleCnt="0"/>
      <dgm:spPr/>
    </dgm:pt>
    <dgm:pt modelId="{36291917-73D1-4E37-8105-AAEE6E6E1DFB}" type="pres">
      <dgm:prSet presAssocID="{0685CB44-2EB6-4BEB-9421-A8E9C89211CC}" presName="txTwo" presStyleLbl="node2" presStyleIdx="0" presStyleCnt="2" custScaleY="121000" custLinFactNeighborX="-281" custLinFactNeighborY="85">
        <dgm:presLayoutVars>
          <dgm:chPref val="3"/>
        </dgm:presLayoutVars>
      </dgm:prSet>
      <dgm:spPr/>
      <dgm:t>
        <a:bodyPr/>
        <a:lstStyle/>
        <a:p>
          <a:endParaRPr lang="zh-CN" altLang="en-US"/>
        </a:p>
      </dgm:t>
    </dgm:pt>
    <dgm:pt modelId="{7EE84CC6-5428-4ABD-9902-0A7E80D6A455}" type="pres">
      <dgm:prSet presAssocID="{0685CB44-2EB6-4BEB-9421-A8E9C89211CC}" presName="horzTwo" presStyleCnt="0"/>
      <dgm:spPr/>
    </dgm:pt>
    <dgm:pt modelId="{5673B8ED-FCEB-429C-9C58-7FA488EE05F1}" type="pres">
      <dgm:prSet presAssocID="{E0E9610C-19A7-4565-A576-146314593BA8}" presName="sibSpaceTwo" presStyleCnt="0"/>
      <dgm:spPr/>
    </dgm:pt>
    <dgm:pt modelId="{28BC1575-30C8-48B4-9259-A4D2595E98D1}" type="pres">
      <dgm:prSet presAssocID="{B0AB1933-EF88-4B6E-8AC5-2C095A8269F9}" presName="vertTwo" presStyleCnt="0"/>
      <dgm:spPr/>
    </dgm:pt>
    <dgm:pt modelId="{F0F347E4-6FF1-41E9-A00D-AB3F7268462A}" type="pres">
      <dgm:prSet presAssocID="{B0AB1933-EF88-4B6E-8AC5-2C095A8269F9}" presName="txTwo" presStyleLbl="node2" presStyleIdx="1" presStyleCnt="2" custScaleY="124309">
        <dgm:presLayoutVars>
          <dgm:chPref val="3"/>
        </dgm:presLayoutVars>
      </dgm:prSet>
      <dgm:spPr/>
      <dgm:t>
        <a:bodyPr/>
        <a:lstStyle/>
        <a:p>
          <a:endParaRPr lang="zh-CN" altLang="en-US"/>
        </a:p>
      </dgm:t>
    </dgm:pt>
    <dgm:pt modelId="{4CA265E4-9E4E-4BDC-A0F4-43C60908C619}" type="pres">
      <dgm:prSet presAssocID="{B0AB1933-EF88-4B6E-8AC5-2C095A8269F9}" presName="horzTwo" presStyleCnt="0"/>
      <dgm:spPr/>
    </dgm:pt>
  </dgm:ptLst>
  <dgm:cxnLst>
    <dgm:cxn modelId="{84425696-0FDC-4156-B8D3-1F0CDFFFF7AA}" type="presOf" srcId="{5EF813B0-8CA0-4CE8-86BC-93203524793A}" destId="{98AAE6EC-2819-4F76-8C9F-D3FCF984025E}" srcOrd="0" destOrd="0" presId="urn:microsoft.com/office/officeart/2005/8/layout/hierarchy4"/>
    <dgm:cxn modelId="{B629FB7A-A0AC-4383-9FEA-0B732E73F826}" type="presOf" srcId="{B0AB1933-EF88-4B6E-8AC5-2C095A8269F9}" destId="{F0F347E4-6FF1-41E9-A00D-AB3F7268462A}" srcOrd="0" destOrd="0" presId="urn:microsoft.com/office/officeart/2005/8/layout/hierarchy4"/>
    <dgm:cxn modelId="{44B01EE3-F482-4B8D-9994-86B442D7B745}" type="presOf" srcId="{0685CB44-2EB6-4BEB-9421-A8E9C89211CC}" destId="{36291917-73D1-4E37-8105-AAEE6E6E1DFB}" srcOrd="0" destOrd="0" presId="urn:microsoft.com/office/officeart/2005/8/layout/hierarchy4"/>
    <dgm:cxn modelId="{C7B4C584-5AA0-4A41-AA3F-F2EA31198080}" type="presOf" srcId="{FC87D4E3-CF2E-40AB-A1BC-0994157F40C9}" destId="{19476F20-F908-481C-BE17-59B16F122F85}" srcOrd="0" destOrd="0" presId="urn:microsoft.com/office/officeart/2005/8/layout/hierarchy4"/>
    <dgm:cxn modelId="{DCC848B9-9810-4BE3-8F5F-EABD212451A1}" srcId="{5EF813B0-8CA0-4CE8-86BC-93203524793A}" destId="{B0AB1933-EF88-4B6E-8AC5-2C095A8269F9}" srcOrd="1" destOrd="0" parTransId="{501401A3-F6B7-4E00-AFB2-62A00D65D2C9}" sibTransId="{FAF9EF39-5537-4697-AD00-76EA516DB73B}"/>
    <dgm:cxn modelId="{E7A2B07C-DDA7-40F9-99F9-776031D16E70}" srcId="{5EF813B0-8CA0-4CE8-86BC-93203524793A}" destId="{0685CB44-2EB6-4BEB-9421-A8E9C89211CC}" srcOrd="0" destOrd="0" parTransId="{10B66626-4B98-47A4-8852-9C577710B91A}" sibTransId="{E0E9610C-19A7-4565-A576-146314593BA8}"/>
    <dgm:cxn modelId="{26924241-D4D6-4963-9DDF-80C2D9AAF100}" srcId="{FC87D4E3-CF2E-40AB-A1BC-0994157F40C9}" destId="{5EF813B0-8CA0-4CE8-86BC-93203524793A}" srcOrd="0" destOrd="0" parTransId="{F599AD0B-79F1-4CAB-9888-7AEE5356E6F9}" sibTransId="{A33D5126-DB8A-46EA-9EE3-C7BB8B590FA9}"/>
    <dgm:cxn modelId="{042501EC-B990-49BE-87CB-1C7D34098981}" type="presParOf" srcId="{19476F20-F908-481C-BE17-59B16F122F85}" destId="{2A5FAE4A-5878-4FEF-91F3-7AE0BF0A9631}" srcOrd="0" destOrd="0" presId="urn:microsoft.com/office/officeart/2005/8/layout/hierarchy4"/>
    <dgm:cxn modelId="{A6FD88DD-7DED-4C91-BA6A-3F1AE0B864F0}" type="presParOf" srcId="{2A5FAE4A-5878-4FEF-91F3-7AE0BF0A9631}" destId="{98AAE6EC-2819-4F76-8C9F-D3FCF984025E}" srcOrd="0" destOrd="0" presId="urn:microsoft.com/office/officeart/2005/8/layout/hierarchy4"/>
    <dgm:cxn modelId="{BE3C3BE4-95BA-42D1-90F3-867B35E7A160}" type="presParOf" srcId="{2A5FAE4A-5878-4FEF-91F3-7AE0BF0A9631}" destId="{87AD6406-90A0-49F9-A4B7-7CDC3F3A542D}" srcOrd="1" destOrd="0" presId="urn:microsoft.com/office/officeart/2005/8/layout/hierarchy4"/>
    <dgm:cxn modelId="{ACEBB318-5AE5-4D6B-95D6-7E277C4B779A}" type="presParOf" srcId="{2A5FAE4A-5878-4FEF-91F3-7AE0BF0A9631}" destId="{5A301438-F895-4D97-A70B-F684A62CF04F}" srcOrd="2" destOrd="0" presId="urn:microsoft.com/office/officeart/2005/8/layout/hierarchy4"/>
    <dgm:cxn modelId="{2CA252F7-A088-4176-9FF0-E5B53372F7D8}" type="presParOf" srcId="{5A301438-F895-4D97-A70B-F684A62CF04F}" destId="{730DC136-554B-4C45-952B-FC172126D046}" srcOrd="0" destOrd="0" presId="urn:microsoft.com/office/officeart/2005/8/layout/hierarchy4"/>
    <dgm:cxn modelId="{AB15090D-5824-4857-96EE-E4C4114E3AA4}" type="presParOf" srcId="{730DC136-554B-4C45-952B-FC172126D046}" destId="{36291917-73D1-4E37-8105-AAEE6E6E1DFB}" srcOrd="0" destOrd="0" presId="urn:microsoft.com/office/officeart/2005/8/layout/hierarchy4"/>
    <dgm:cxn modelId="{73D455E4-1778-4145-928C-9C32BC45DD19}" type="presParOf" srcId="{730DC136-554B-4C45-952B-FC172126D046}" destId="{7EE84CC6-5428-4ABD-9902-0A7E80D6A455}" srcOrd="1" destOrd="0" presId="urn:microsoft.com/office/officeart/2005/8/layout/hierarchy4"/>
    <dgm:cxn modelId="{3E8D5794-0F54-491F-8143-356ED36838C9}" type="presParOf" srcId="{5A301438-F895-4D97-A70B-F684A62CF04F}" destId="{5673B8ED-FCEB-429C-9C58-7FA488EE05F1}" srcOrd="1" destOrd="0" presId="urn:microsoft.com/office/officeart/2005/8/layout/hierarchy4"/>
    <dgm:cxn modelId="{BC56E809-B503-4E3F-A9F4-CFF720716638}" type="presParOf" srcId="{5A301438-F895-4D97-A70B-F684A62CF04F}" destId="{28BC1575-30C8-48B4-9259-A4D2595E98D1}" srcOrd="2" destOrd="0" presId="urn:microsoft.com/office/officeart/2005/8/layout/hierarchy4"/>
    <dgm:cxn modelId="{6185A027-5FB1-425C-9195-2AC2CF6AC25A}" type="presParOf" srcId="{28BC1575-30C8-48B4-9259-A4D2595E98D1}" destId="{F0F347E4-6FF1-41E9-A00D-AB3F7268462A}" srcOrd="0" destOrd="0" presId="urn:microsoft.com/office/officeart/2005/8/layout/hierarchy4"/>
    <dgm:cxn modelId="{1C001E44-6704-486A-AA72-EA72A4524CB0}" type="presParOf" srcId="{28BC1575-30C8-48B4-9259-A4D2595E98D1}" destId="{4CA265E4-9E4E-4BDC-A0F4-43C60908C619}"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E6EC-2819-4F76-8C9F-D3FCF984025E}">
      <dsp:nvSpPr>
        <dsp:cNvPr id="0" name=""/>
        <dsp:cNvSpPr/>
      </dsp:nvSpPr>
      <dsp:spPr>
        <a:xfrm>
          <a:off x="2025" y="117932"/>
          <a:ext cx="6262670" cy="1170945"/>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t>权利与权力的差异：</a:t>
          </a:r>
          <a:endParaRPr lang="zh-CN" altLang="en-US" sz="2400" kern="1200" dirty="0"/>
        </a:p>
      </dsp:txBody>
      <dsp:txXfrm>
        <a:off x="36321" y="152228"/>
        <a:ext cx="6194078" cy="1102353"/>
      </dsp:txXfrm>
    </dsp:sp>
    <dsp:sp modelId="{36291917-73D1-4E37-8105-AAEE6E6E1DFB}">
      <dsp:nvSpPr>
        <dsp:cNvPr id="0" name=""/>
        <dsp:cNvSpPr/>
      </dsp:nvSpPr>
      <dsp:spPr>
        <a:xfrm>
          <a:off x="2994" y="1360714"/>
          <a:ext cx="1470001" cy="2509998"/>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zh-CN" altLang="en-US" sz="2300" kern="1200" dirty="0" smtClean="0"/>
            <a:t>权力主体是国家机关及其人员，权利主体是公民个人</a:t>
          </a:r>
          <a:endParaRPr lang="zh-CN" sz="2300" kern="1200" dirty="0"/>
        </a:p>
      </dsp:txBody>
      <dsp:txXfrm>
        <a:off x="46049" y="1403769"/>
        <a:ext cx="1383891" cy="2423888"/>
      </dsp:txXfrm>
    </dsp:sp>
    <dsp:sp modelId="{355634D6-6B78-4CBC-AF4B-BB92D5B0648E}">
      <dsp:nvSpPr>
        <dsp:cNvPr id="0" name=""/>
        <dsp:cNvSpPr/>
      </dsp:nvSpPr>
      <dsp:spPr>
        <a:xfrm>
          <a:off x="1628845" y="1360735"/>
          <a:ext cx="1470001" cy="2466602"/>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zh-CN" altLang="en-US" sz="2300" kern="1200" dirty="0" smtClean="0"/>
            <a:t>权力重在强制或管理，权利重在利</a:t>
          </a:r>
          <a:endParaRPr lang="zh-CN" sz="2300" kern="1200" dirty="0"/>
        </a:p>
      </dsp:txBody>
      <dsp:txXfrm>
        <a:off x="1671900" y="1403790"/>
        <a:ext cx="1383891" cy="2380492"/>
      </dsp:txXfrm>
    </dsp:sp>
    <dsp:sp modelId="{C00FAF9E-D8B4-4FE0-BDDC-78F332FB318D}">
      <dsp:nvSpPr>
        <dsp:cNvPr id="0" name=""/>
        <dsp:cNvSpPr/>
      </dsp:nvSpPr>
      <dsp:spPr>
        <a:xfrm>
          <a:off x="3194088" y="1358951"/>
          <a:ext cx="1470001" cy="2569844"/>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zh-CN" altLang="en-US" sz="2300" kern="1200" dirty="0" smtClean="0"/>
            <a:t>权力关系地位不对等，权利关系是平等的</a:t>
          </a:r>
          <a:endParaRPr lang="zh-CN" sz="2300" kern="1200" dirty="0"/>
        </a:p>
      </dsp:txBody>
      <dsp:txXfrm>
        <a:off x="3237143" y="1402006"/>
        <a:ext cx="1383891" cy="2483734"/>
      </dsp:txXfrm>
    </dsp:sp>
    <dsp:sp modelId="{F0F347E4-6FF1-41E9-A00D-AB3F7268462A}">
      <dsp:nvSpPr>
        <dsp:cNvPr id="0" name=""/>
        <dsp:cNvSpPr/>
      </dsp:nvSpPr>
      <dsp:spPr>
        <a:xfrm>
          <a:off x="4787569" y="1358951"/>
          <a:ext cx="1470001" cy="2578639"/>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zh-CN" altLang="en-US" sz="2300" kern="1200" smtClean="0"/>
            <a:t>法律对权利和权力的要求不同</a:t>
          </a:r>
          <a:endParaRPr lang="zh-CN" sz="2300" kern="1200" dirty="0"/>
        </a:p>
      </dsp:txBody>
      <dsp:txXfrm>
        <a:off x="4830624" y="1402006"/>
        <a:ext cx="1383891" cy="24925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E6EC-2819-4F76-8C9F-D3FCF984025E}">
      <dsp:nvSpPr>
        <dsp:cNvPr id="0" name=""/>
        <dsp:cNvSpPr/>
      </dsp:nvSpPr>
      <dsp:spPr>
        <a:xfrm>
          <a:off x="4566" y="117932"/>
          <a:ext cx="6260070" cy="1170945"/>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t>滥用权利的法律后果：</a:t>
          </a:r>
          <a:endParaRPr lang="zh-CN" altLang="en-US" sz="2400" kern="1200" dirty="0"/>
        </a:p>
      </dsp:txBody>
      <dsp:txXfrm>
        <a:off x="38862" y="152228"/>
        <a:ext cx="6191478" cy="1102353"/>
      </dsp:txXfrm>
    </dsp:sp>
    <dsp:sp modelId="{36291917-73D1-4E37-8105-AAEE6E6E1DFB}">
      <dsp:nvSpPr>
        <dsp:cNvPr id="0" name=""/>
        <dsp:cNvSpPr/>
      </dsp:nvSpPr>
      <dsp:spPr>
        <a:xfrm>
          <a:off x="0" y="1360714"/>
          <a:ext cx="2998008" cy="2509998"/>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CN" altLang="en-US" sz="3300" kern="1200" dirty="0" smtClean="0"/>
            <a:t>被滥用的权力消灭</a:t>
          </a:r>
          <a:endParaRPr lang="zh-CN" sz="3300" kern="1200" dirty="0"/>
        </a:p>
      </dsp:txBody>
      <dsp:txXfrm>
        <a:off x="73515" y="1434229"/>
        <a:ext cx="2850978" cy="2362968"/>
      </dsp:txXfrm>
    </dsp:sp>
    <dsp:sp modelId="{F0F347E4-6FF1-41E9-A00D-AB3F7268462A}">
      <dsp:nvSpPr>
        <dsp:cNvPr id="0" name=""/>
        <dsp:cNvSpPr/>
      </dsp:nvSpPr>
      <dsp:spPr>
        <a:xfrm>
          <a:off x="3258264" y="1358951"/>
          <a:ext cx="2998008" cy="2578639"/>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CN" altLang="en-US" sz="3300" kern="1200" dirty="0" smtClean="0"/>
            <a:t>将承担由此引起的刑事的、行政的和民事的法律责任</a:t>
          </a:r>
          <a:endParaRPr lang="zh-CN" sz="3300" kern="1200" dirty="0"/>
        </a:p>
      </dsp:txBody>
      <dsp:txXfrm>
        <a:off x="3333790" y="1434477"/>
        <a:ext cx="2846956" cy="24275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5D99D6EE-01BF-4FE8-BDA0-CE67EE453D21}" type="slidenum">
              <a:rPr lang="ko-KR" altLang="en-US"/>
              <a:pPr>
                <a:defRPr/>
              </a:pPr>
              <a:t>‹#›</a:t>
            </a:fld>
            <a:endParaRPr lang="en-US" altLang="ko-KR"/>
          </a:p>
        </p:txBody>
      </p:sp>
    </p:spTree>
    <p:extLst>
      <p:ext uri="{BB962C8B-B14F-4D97-AF65-F5344CB8AC3E}">
        <p14:creationId xmlns:p14="http://schemas.microsoft.com/office/powerpoint/2010/main" val="899997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B4AC2E12-26E2-4F64-BA30-7F37535EC698}" type="slidenum">
              <a:rPr lang="zh-CN" altLang="en-US"/>
              <a:pPr>
                <a:defRPr/>
              </a:pPr>
              <a:t>‹#›</a:t>
            </a:fld>
            <a:endParaRPr lang="en-US" altLang="zh-CN"/>
          </a:p>
        </p:txBody>
      </p:sp>
    </p:spTree>
    <p:extLst>
      <p:ext uri="{BB962C8B-B14F-4D97-AF65-F5344CB8AC3E}">
        <p14:creationId xmlns:p14="http://schemas.microsoft.com/office/powerpoint/2010/main" val="1946889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57048DB8-2545-425D-B225-0C72E7C31BB1}" type="slidenum">
              <a:rPr lang="zh-CN" altLang="en-US"/>
              <a:pPr>
                <a:defRPr/>
              </a:pPr>
              <a:t>‹#›</a:t>
            </a:fld>
            <a:endParaRPr lang="zh-CN" altLang="en-US"/>
          </a:p>
        </p:txBody>
      </p:sp>
    </p:spTree>
    <p:extLst>
      <p:ext uri="{BB962C8B-B14F-4D97-AF65-F5344CB8AC3E}">
        <p14:creationId xmlns:p14="http://schemas.microsoft.com/office/powerpoint/2010/main" val="32697894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EBCB6AD-4043-4F92-B73F-CB8AE3FB1584}" type="slidenum">
              <a:rPr lang="zh-CN" altLang="en-US"/>
              <a:pPr>
                <a:defRPr/>
              </a:pPr>
              <a:t>‹#›</a:t>
            </a:fld>
            <a:endParaRPr lang="zh-CN" altLang="en-US"/>
          </a:p>
        </p:txBody>
      </p:sp>
    </p:spTree>
    <p:extLst>
      <p:ext uri="{BB962C8B-B14F-4D97-AF65-F5344CB8AC3E}">
        <p14:creationId xmlns:p14="http://schemas.microsoft.com/office/powerpoint/2010/main" val="177243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7545FE3-23E1-4EDB-9A1F-4E627FA359FA}" type="slidenum">
              <a:rPr lang="zh-CN" altLang="en-US"/>
              <a:pPr>
                <a:defRPr/>
              </a:pPr>
              <a:t>‹#›</a:t>
            </a:fld>
            <a:endParaRPr lang="zh-CN" altLang="en-US"/>
          </a:p>
        </p:txBody>
      </p:sp>
    </p:spTree>
    <p:extLst>
      <p:ext uri="{BB962C8B-B14F-4D97-AF65-F5344CB8AC3E}">
        <p14:creationId xmlns:p14="http://schemas.microsoft.com/office/powerpoint/2010/main" val="72102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8B12EE4-71EE-4F20-A1E5-95F6168A0F4A}" type="slidenum">
              <a:rPr lang="zh-CN" altLang="en-US"/>
              <a:pPr>
                <a:defRPr/>
              </a:pPr>
              <a:t>‹#›</a:t>
            </a:fld>
            <a:endParaRPr lang="zh-CN" altLang="en-US"/>
          </a:p>
        </p:txBody>
      </p:sp>
    </p:spTree>
    <p:extLst>
      <p:ext uri="{BB962C8B-B14F-4D97-AF65-F5344CB8AC3E}">
        <p14:creationId xmlns:p14="http://schemas.microsoft.com/office/powerpoint/2010/main" val="266498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0119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052E98-22AA-4F91-B443-EAF01B137118}" type="slidenum">
              <a:rPr lang="zh-CN" altLang="en-US"/>
              <a:pPr>
                <a:defRPr/>
              </a:pPr>
              <a:t>‹#›</a:t>
            </a:fld>
            <a:endParaRPr lang="zh-CN" altLang="en-US"/>
          </a:p>
        </p:txBody>
      </p:sp>
    </p:spTree>
    <p:extLst>
      <p:ext uri="{BB962C8B-B14F-4D97-AF65-F5344CB8AC3E}">
        <p14:creationId xmlns:p14="http://schemas.microsoft.com/office/powerpoint/2010/main" val="114459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F641194-8382-49D1-BBD1-B09CA45C09AF}" type="slidenum">
              <a:rPr lang="zh-CN" altLang="en-US"/>
              <a:pPr>
                <a:defRPr/>
              </a:pPr>
              <a:t>‹#›</a:t>
            </a:fld>
            <a:endParaRPr lang="zh-CN" altLang="en-US"/>
          </a:p>
        </p:txBody>
      </p:sp>
    </p:spTree>
    <p:extLst>
      <p:ext uri="{BB962C8B-B14F-4D97-AF65-F5344CB8AC3E}">
        <p14:creationId xmlns:p14="http://schemas.microsoft.com/office/powerpoint/2010/main" val="292322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B6B7AF-244E-43EA-970F-624CC3D155D5}" type="slidenum">
              <a:rPr lang="zh-CN" altLang="en-US"/>
              <a:pPr>
                <a:defRPr/>
              </a:pPr>
              <a:t>‹#›</a:t>
            </a:fld>
            <a:endParaRPr lang="zh-CN" altLang="en-US"/>
          </a:p>
        </p:txBody>
      </p:sp>
    </p:spTree>
    <p:extLst>
      <p:ext uri="{BB962C8B-B14F-4D97-AF65-F5344CB8AC3E}">
        <p14:creationId xmlns:p14="http://schemas.microsoft.com/office/powerpoint/2010/main" val="209335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DC7844D-A6AC-4B46-8292-EA21079B232A}" type="slidenum">
              <a:rPr lang="zh-CN" altLang="en-US"/>
              <a:pPr>
                <a:defRPr/>
              </a:pPr>
              <a:t>‹#›</a:t>
            </a:fld>
            <a:endParaRPr lang="zh-CN" altLang="en-US"/>
          </a:p>
        </p:txBody>
      </p:sp>
    </p:spTree>
    <p:extLst>
      <p:ext uri="{BB962C8B-B14F-4D97-AF65-F5344CB8AC3E}">
        <p14:creationId xmlns:p14="http://schemas.microsoft.com/office/powerpoint/2010/main" val="303649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9E7858B-42CB-4A64-8D60-5324D7A49F30}" type="slidenum">
              <a:rPr lang="zh-CN" altLang="en-US"/>
              <a:pPr>
                <a:defRPr/>
              </a:pPr>
              <a:t>‹#›</a:t>
            </a:fld>
            <a:endParaRPr lang="zh-CN" altLang="en-US"/>
          </a:p>
        </p:txBody>
      </p:sp>
    </p:spTree>
    <p:extLst>
      <p:ext uri="{BB962C8B-B14F-4D97-AF65-F5344CB8AC3E}">
        <p14:creationId xmlns:p14="http://schemas.microsoft.com/office/powerpoint/2010/main" val="41993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75DC914-7C70-4532-907F-E18500B049A7}" type="slidenum">
              <a:rPr lang="zh-CN" altLang="en-US"/>
              <a:pPr>
                <a:defRPr/>
              </a:pPr>
              <a:t>‹#›</a:t>
            </a:fld>
            <a:endParaRPr lang="zh-CN" altLang="en-US"/>
          </a:p>
        </p:txBody>
      </p:sp>
    </p:spTree>
    <p:extLst>
      <p:ext uri="{BB962C8B-B14F-4D97-AF65-F5344CB8AC3E}">
        <p14:creationId xmlns:p14="http://schemas.microsoft.com/office/powerpoint/2010/main" val="1960127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5E126C0-72AB-4625-BC40-0ED1D8B83B1D}" type="slidenum">
              <a:rPr lang="zh-CN" altLang="en-US"/>
              <a:pPr>
                <a:defRPr/>
              </a:pPr>
              <a:t>‹#›</a:t>
            </a:fld>
            <a:endParaRPr lang="zh-CN" altLang="en-US"/>
          </a:p>
        </p:txBody>
      </p:sp>
    </p:spTree>
    <p:extLst>
      <p:ext uri="{BB962C8B-B14F-4D97-AF65-F5344CB8AC3E}">
        <p14:creationId xmlns:p14="http://schemas.microsoft.com/office/powerpoint/2010/main" val="364799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E64B762-1E83-49C3-80CE-6014777AB781}" type="slidenum">
              <a:rPr lang="zh-CN" altLang="en-US"/>
              <a:pPr>
                <a:defRPr/>
              </a:pPr>
              <a:t>‹#›</a:t>
            </a:fld>
            <a:endParaRPr lang="zh-CN" altLang="en-US"/>
          </a:p>
        </p:txBody>
      </p:sp>
    </p:spTree>
    <p:extLst>
      <p:ext uri="{BB962C8B-B14F-4D97-AF65-F5344CB8AC3E}">
        <p14:creationId xmlns:p14="http://schemas.microsoft.com/office/powerpoint/2010/main" val="304055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20DE2F31-CA12-49FE-A33F-93B64CC5177E}" type="slidenum">
              <a:rPr lang="zh-CN" altLang="en-US"/>
              <a:pPr>
                <a:defRPr/>
              </a:pPr>
              <a:t>‹#›</a:t>
            </a:fld>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763"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4"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第九章 权利与义务</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第四节 权利和义务的分类</a:t>
            </a:r>
          </a:p>
        </p:txBody>
      </p:sp>
      <p:sp>
        <p:nvSpPr>
          <p:cNvPr id="15363"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第四节：权利和义务的分类</a:t>
            </a:r>
          </a:p>
        </p:txBody>
      </p:sp>
      <p:sp>
        <p:nvSpPr>
          <p:cNvPr id="4" name="内容占位符 2"/>
          <p:cNvSpPr>
            <a:spLocks noGrp="1"/>
          </p:cNvSpPr>
          <p:nvPr>
            <p:ph sz="quarter" idx="4294967295"/>
          </p:nvPr>
        </p:nvSpPr>
        <p:spPr>
          <a:xfrm>
            <a:off x="550863" y="1254125"/>
            <a:ext cx="6911975" cy="546100"/>
          </a:xfrm>
        </p:spPr>
        <p:txBody>
          <a:bodyPr/>
          <a:lstStyle/>
          <a:p>
            <a:r>
              <a:rPr lang="zh-CN" altLang="en-US" smtClean="0"/>
              <a:t>权利和义务不同角度的分类：</a:t>
            </a:r>
          </a:p>
        </p:txBody>
      </p:sp>
      <p:grpSp>
        <p:nvGrpSpPr>
          <p:cNvPr id="9220" name="组合 103"/>
          <p:cNvGrpSpPr>
            <a:grpSpLocks/>
          </p:cNvGrpSpPr>
          <p:nvPr/>
        </p:nvGrpSpPr>
        <p:grpSpPr bwMode="auto">
          <a:xfrm>
            <a:off x="901700" y="1962150"/>
            <a:ext cx="6675438" cy="469900"/>
            <a:chOff x="-183967" y="0"/>
            <a:chExt cx="5486399" cy="1462073"/>
          </a:xfrm>
        </p:grpSpPr>
        <p:sp>
          <p:nvSpPr>
            <p:cNvPr id="16404" name="圆角矩形 10"/>
            <p:cNvSpPr>
              <a:spLocks noChangeArrowheads="1"/>
            </p:cNvSpPr>
            <p:nvPr/>
          </p:nvSpPr>
          <p:spPr bwMode="auto">
            <a:xfrm>
              <a:off x="-183967" y="0"/>
              <a:ext cx="5486399" cy="1462073"/>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405" name="矩形 9"/>
            <p:cNvSpPr>
              <a:spLocks noChangeArrowheads="1"/>
            </p:cNvSpPr>
            <p:nvPr/>
          </p:nvSpPr>
          <p:spPr bwMode="auto">
            <a:xfrm>
              <a:off x="-164396" y="148410"/>
              <a:ext cx="5462913" cy="1073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zh-CN" altLang="en-US" sz="1400">
                  <a:solidFill>
                    <a:srgbClr val="595959"/>
                  </a:solidFill>
                  <a:latin typeface="微软雅黑" panose="020B0503020204020204" pitchFamily="34" charset="-122"/>
                  <a:ea typeface="微软雅黑" panose="020B0503020204020204" pitchFamily="34" charset="-122"/>
                </a:rPr>
                <a:t>应有权利和义务、习惯性权利和义务、法定权利和义务、现实权利和义务；</a:t>
              </a:r>
              <a:endParaRPr lang="en-US" altLang="zh-CN" sz="1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221" name="组合 103"/>
          <p:cNvGrpSpPr>
            <a:grpSpLocks/>
          </p:cNvGrpSpPr>
          <p:nvPr/>
        </p:nvGrpSpPr>
        <p:grpSpPr bwMode="auto">
          <a:xfrm>
            <a:off x="911225" y="2641600"/>
            <a:ext cx="6704013" cy="547688"/>
            <a:chOff x="-183967" y="0"/>
            <a:chExt cx="5509883" cy="1462073"/>
          </a:xfrm>
        </p:grpSpPr>
        <p:sp>
          <p:nvSpPr>
            <p:cNvPr id="16402" name="圆角矩形 10"/>
            <p:cNvSpPr>
              <a:spLocks noChangeArrowheads="1"/>
            </p:cNvSpPr>
            <p:nvPr/>
          </p:nvSpPr>
          <p:spPr bwMode="auto">
            <a:xfrm>
              <a:off x="-183967" y="0"/>
              <a:ext cx="5486399" cy="1462073"/>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403" name="矩形 16"/>
            <p:cNvSpPr>
              <a:spLocks noChangeArrowheads="1"/>
            </p:cNvSpPr>
            <p:nvPr/>
          </p:nvSpPr>
          <p:spPr bwMode="auto">
            <a:xfrm>
              <a:off x="-160483" y="176387"/>
              <a:ext cx="5486399" cy="101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zh-CN" altLang="en-US" sz="1600">
                  <a:solidFill>
                    <a:srgbClr val="595959"/>
                  </a:solidFill>
                  <a:latin typeface="微软雅黑" panose="020B0503020204020204" pitchFamily="34" charset="-122"/>
                  <a:ea typeface="微软雅黑" panose="020B0503020204020204" pitchFamily="34" charset="-122"/>
                </a:rPr>
                <a:t>基本权利和义务、普通权利和义务</a:t>
              </a:r>
              <a:endParaRPr lang="en-US" altLang="zh-CN" sz="16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222" name="组合 103"/>
          <p:cNvGrpSpPr>
            <a:grpSpLocks/>
          </p:cNvGrpSpPr>
          <p:nvPr/>
        </p:nvGrpSpPr>
        <p:grpSpPr bwMode="auto">
          <a:xfrm>
            <a:off x="896938" y="3382963"/>
            <a:ext cx="6675437" cy="490537"/>
            <a:chOff x="-183967" y="0"/>
            <a:chExt cx="5486400" cy="1462073"/>
          </a:xfrm>
        </p:grpSpPr>
        <p:sp>
          <p:nvSpPr>
            <p:cNvPr id="16400" name="圆角矩形 10"/>
            <p:cNvSpPr>
              <a:spLocks noChangeArrowheads="1"/>
            </p:cNvSpPr>
            <p:nvPr/>
          </p:nvSpPr>
          <p:spPr bwMode="auto">
            <a:xfrm>
              <a:off x="-183967" y="0"/>
              <a:ext cx="5486399" cy="1462073"/>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401" name="矩形 19"/>
            <p:cNvSpPr>
              <a:spLocks noChangeArrowheads="1"/>
            </p:cNvSpPr>
            <p:nvPr/>
          </p:nvSpPr>
          <p:spPr bwMode="auto">
            <a:xfrm>
              <a:off x="-183966" y="117100"/>
              <a:ext cx="5486399" cy="113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zh-CN" altLang="en-US" sz="1600">
                  <a:solidFill>
                    <a:srgbClr val="595959"/>
                  </a:solidFill>
                  <a:latin typeface="微软雅黑" panose="020B0503020204020204" pitchFamily="34" charset="-122"/>
                  <a:ea typeface="微软雅黑" panose="020B0503020204020204" pitchFamily="34" charset="-122"/>
                </a:rPr>
                <a:t>一般权利和义务、特殊权利和义务</a:t>
              </a:r>
              <a:endParaRPr lang="en-US" altLang="zh-CN" sz="16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223" name="组合 103"/>
          <p:cNvGrpSpPr>
            <a:grpSpLocks/>
          </p:cNvGrpSpPr>
          <p:nvPr/>
        </p:nvGrpSpPr>
        <p:grpSpPr bwMode="auto">
          <a:xfrm>
            <a:off x="906463" y="4138613"/>
            <a:ext cx="6675437" cy="465137"/>
            <a:chOff x="-183967" y="1"/>
            <a:chExt cx="5486399" cy="1462073"/>
          </a:xfrm>
        </p:grpSpPr>
        <p:sp>
          <p:nvSpPr>
            <p:cNvPr id="16398" name="圆角矩形 10"/>
            <p:cNvSpPr>
              <a:spLocks noChangeArrowheads="1"/>
            </p:cNvSpPr>
            <p:nvPr/>
          </p:nvSpPr>
          <p:spPr bwMode="auto">
            <a:xfrm>
              <a:off x="-183967" y="1"/>
              <a:ext cx="5486399" cy="1462073"/>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399" name="矩形 22"/>
            <p:cNvSpPr>
              <a:spLocks noChangeArrowheads="1"/>
            </p:cNvSpPr>
            <p:nvPr/>
          </p:nvSpPr>
          <p:spPr bwMode="auto">
            <a:xfrm>
              <a:off x="-168310" y="86074"/>
              <a:ext cx="5462914" cy="119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zh-CN" altLang="en-US" sz="1600">
                  <a:solidFill>
                    <a:srgbClr val="595959"/>
                  </a:solidFill>
                  <a:latin typeface="微软雅黑" panose="020B0503020204020204" pitchFamily="34" charset="-122"/>
                  <a:ea typeface="微软雅黑" panose="020B0503020204020204" pitchFamily="34" charset="-122"/>
                </a:rPr>
                <a:t>第一性权利和义务、第二性权利和义务</a:t>
              </a:r>
              <a:endParaRPr lang="en-US" altLang="zh-CN" sz="16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224" name="组合 103"/>
          <p:cNvGrpSpPr>
            <a:grpSpLocks/>
          </p:cNvGrpSpPr>
          <p:nvPr/>
        </p:nvGrpSpPr>
        <p:grpSpPr bwMode="auto">
          <a:xfrm>
            <a:off x="896938" y="4864100"/>
            <a:ext cx="6675437" cy="469900"/>
            <a:chOff x="-183967" y="0"/>
            <a:chExt cx="5486399" cy="1462073"/>
          </a:xfrm>
        </p:grpSpPr>
        <p:sp>
          <p:nvSpPr>
            <p:cNvPr id="16396" name="圆角矩形 10"/>
            <p:cNvSpPr>
              <a:spLocks noChangeArrowheads="1"/>
            </p:cNvSpPr>
            <p:nvPr/>
          </p:nvSpPr>
          <p:spPr bwMode="auto">
            <a:xfrm>
              <a:off x="-183967" y="0"/>
              <a:ext cx="5486399" cy="1462073"/>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397" name="矩形 25"/>
            <p:cNvSpPr>
              <a:spLocks noChangeArrowheads="1"/>
            </p:cNvSpPr>
            <p:nvPr/>
          </p:nvSpPr>
          <p:spPr bwMode="auto">
            <a:xfrm>
              <a:off x="-183967" y="43666"/>
              <a:ext cx="5486399" cy="128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zh-CN" altLang="en-US" sz="1600">
                  <a:solidFill>
                    <a:srgbClr val="595959"/>
                  </a:solidFill>
                  <a:latin typeface="微软雅黑" panose="020B0503020204020204" pitchFamily="34" charset="-122"/>
                  <a:ea typeface="微软雅黑" panose="020B0503020204020204" pitchFamily="34" charset="-122"/>
                </a:rPr>
                <a:t>行动权利和消极义务与接受权利和积极义务</a:t>
              </a:r>
              <a:endParaRPr lang="en-US" altLang="zh-CN" sz="16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9" name="组合 103"/>
          <p:cNvGrpSpPr>
            <a:grpSpLocks/>
          </p:cNvGrpSpPr>
          <p:nvPr/>
        </p:nvGrpSpPr>
        <p:grpSpPr bwMode="auto">
          <a:xfrm>
            <a:off x="906463" y="5594350"/>
            <a:ext cx="6675437" cy="469900"/>
            <a:chOff x="-183967" y="0"/>
            <a:chExt cx="5486399" cy="1462073"/>
          </a:xfrm>
        </p:grpSpPr>
        <p:sp>
          <p:nvSpPr>
            <p:cNvPr id="16394" name="圆角矩形 10"/>
            <p:cNvSpPr>
              <a:spLocks noChangeArrowheads="1"/>
            </p:cNvSpPr>
            <p:nvPr/>
          </p:nvSpPr>
          <p:spPr bwMode="auto">
            <a:xfrm>
              <a:off x="-183967" y="0"/>
              <a:ext cx="5486399" cy="1462073"/>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395" name="矩形 25"/>
            <p:cNvSpPr>
              <a:spLocks noChangeArrowheads="1"/>
            </p:cNvSpPr>
            <p:nvPr/>
          </p:nvSpPr>
          <p:spPr bwMode="auto">
            <a:xfrm>
              <a:off x="-183967" y="43666"/>
              <a:ext cx="5486399" cy="128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zh-CN" altLang="en-US" sz="1600">
                  <a:solidFill>
                    <a:srgbClr val="595959"/>
                  </a:solidFill>
                  <a:latin typeface="微软雅黑" panose="020B0503020204020204" pitchFamily="34" charset="-122"/>
                  <a:ea typeface="微软雅黑" panose="020B0503020204020204" pitchFamily="34" charset="-122"/>
                </a:rPr>
                <a:t>个体、集体、国家及人类权利和义务</a:t>
              </a:r>
              <a:endParaRPr lang="en-US" altLang="zh-CN" sz="16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fade">
                                      <p:cBhvr>
                                        <p:cTn id="12" dur="1000"/>
                                        <p:tgtEl>
                                          <p:spTgt spid="9220"/>
                                        </p:tgtEl>
                                      </p:cBhvr>
                                    </p:animEffect>
                                    <p:anim calcmode="lin" valueType="num">
                                      <p:cBhvr>
                                        <p:cTn id="13" dur="1000" fill="hold"/>
                                        <p:tgtEl>
                                          <p:spTgt spid="9220"/>
                                        </p:tgtEl>
                                        <p:attrNameLst>
                                          <p:attrName>ppt_x</p:attrName>
                                        </p:attrNameLst>
                                      </p:cBhvr>
                                      <p:tavLst>
                                        <p:tav tm="0">
                                          <p:val>
                                            <p:strVal val="#ppt_x"/>
                                          </p:val>
                                        </p:tav>
                                        <p:tav tm="100000">
                                          <p:val>
                                            <p:strVal val="#ppt_x"/>
                                          </p:val>
                                        </p:tav>
                                      </p:tavLst>
                                    </p:anim>
                                    <p:anim calcmode="lin" valueType="num">
                                      <p:cBhvr>
                                        <p:cTn id="14"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animEffect transition="in" filter="fade">
                                      <p:cBhvr>
                                        <p:cTn id="19" dur="1000"/>
                                        <p:tgtEl>
                                          <p:spTgt spid="9221"/>
                                        </p:tgtEl>
                                      </p:cBhvr>
                                    </p:animEffect>
                                    <p:anim calcmode="lin" valueType="num">
                                      <p:cBhvr>
                                        <p:cTn id="20" dur="1000" fill="hold"/>
                                        <p:tgtEl>
                                          <p:spTgt spid="9221"/>
                                        </p:tgtEl>
                                        <p:attrNameLst>
                                          <p:attrName>ppt_x</p:attrName>
                                        </p:attrNameLst>
                                      </p:cBhvr>
                                      <p:tavLst>
                                        <p:tav tm="0">
                                          <p:val>
                                            <p:strVal val="#ppt_x"/>
                                          </p:val>
                                        </p:tav>
                                        <p:tav tm="100000">
                                          <p:val>
                                            <p:strVal val="#ppt_x"/>
                                          </p:val>
                                        </p:tav>
                                      </p:tavLst>
                                    </p:anim>
                                    <p:anim calcmode="lin" valueType="num">
                                      <p:cBhvr>
                                        <p:cTn id="21" dur="1000" fill="hold"/>
                                        <p:tgtEl>
                                          <p:spTgt spid="9221"/>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nodeType="clickEffect">
                                  <p:stCondLst>
                                    <p:cond delay="0"/>
                                  </p:stCondLst>
                                  <p:childTnLst>
                                    <p:set>
                                      <p:cBhvr>
                                        <p:cTn id="25" dur="1" fill="hold">
                                          <p:stCondLst>
                                            <p:cond delay="0"/>
                                          </p:stCondLst>
                                        </p:cTn>
                                        <p:tgtEl>
                                          <p:spTgt spid="9222"/>
                                        </p:tgtEl>
                                        <p:attrNameLst>
                                          <p:attrName>style.visibility</p:attrName>
                                        </p:attrNameLst>
                                      </p:cBhvr>
                                      <p:to>
                                        <p:strVal val="visible"/>
                                      </p:to>
                                    </p:set>
                                    <p:animEffect transition="in" filter="fade">
                                      <p:cBhvr>
                                        <p:cTn id="26" dur="1000"/>
                                        <p:tgtEl>
                                          <p:spTgt spid="9222"/>
                                        </p:tgtEl>
                                      </p:cBhvr>
                                    </p:animEffect>
                                    <p:anim calcmode="lin" valueType="num">
                                      <p:cBhvr>
                                        <p:cTn id="27" dur="1000" fill="hold"/>
                                        <p:tgtEl>
                                          <p:spTgt spid="9222"/>
                                        </p:tgtEl>
                                        <p:attrNameLst>
                                          <p:attrName>ppt_x</p:attrName>
                                        </p:attrNameLst>
                                      </p:cBhvr>
                                      <p:tavLst>
                                        <p:tav tm="0">
                                          <p:val>
                                            <p:strVal val="#ppt_x"/>
                                          </p:val>
                                        </p:tav>
                                        <p:tav tm="100000">
                                          <p:val>
                                            <p:strVal val="#ppt_x"/>
                                          </p:val>
                                        </p:tav>
                                      </p:tavLst>
                                    </p:anim>
                                    <p:anim calcmode="lin" valueType="num">
                                      <p:cBhvr>
                                        <p:cTn id="28" dur="1000" fill="hold"/>
                                        <p:tgtEl>
                                          <p:spTgt spid="9222"/>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7" presetClass="entr" presetSubtype="0" fill="hold" nodeType="clickEffect">
                                  <p:stCondLst>
                                    <p:cond delay="0"/>
                                  </p:stCondLst>
                                  <p:childTnLst>
                                    <p:set>
                                      <p:cBhvr>
                                        <p:cTn id="32" dur="1" fill="hold">
                                          <p:stCondLst>
                                            <p:cond delay="0"/>
                                          </p:stCondLst>
                                        </p:cTn>
                                        <p:tgtEl>
                                          <p:spTgt spid="9223"/>
                                        </p:tgtEl>
                                        <p:attrNameLst>
                                          <p:attrName>style.visibility</p:attrName>
                                        </p:attrNameLst>
                                      </p:cBhvr>
                                      <p:to>
                                        <p:strVal val="visible"/>
                                      </p:to>
                                    </p:set>
                                    <p:animEffect transition="in" filter="fade">
                                      <p:cBhvr>
                                        <p:cTn id="33" dur="1000"/>
                                        <p:tgtEl>
                                          <p:spTgt spid="9223"/>
                                        </p:tgtEl>
                                      </p:cBhvr>
                                    </p:animEffect>
                                    <p:anim calcmode="lin" valueType="num">
                                      <p:cBhvr>
                                        <p:cTn id="34" dur="1000" fill="hold"/>
                                        <p:tgtEl>
                                          <p:spTgt spid="9223"/>
                                        </p:tgtEl>
                                        <p:attrNameLst>
                                          <p:attrName>ppt_x</p:attrName>
                                        </p:attrNameLst>
                                      </p:cBhvr>
                                      <p:tavLst>
                                        <p:tav tm="0">
                                          <p:val>
                                            <p:strVal val="#ppt_x"/>
                                          </p:val>
                                        </p:tav>
                                        <p:tav tm="100000">
                                          <p:val>
                                            <p:strVal val="#ppt_x"/>
                                          </p:val>
                                        </p:tav>
                                      </p:tavLst>
                                    </p:anim>
                                    <p:anim calcmode="lin" valueType="num">
                                      <p:cBhvr>
                                        <p:cTn id="35" dur="1000" fill="hold"/>
                                        <p:tgtEl>
                                          <p:spTgt spid="9223"/>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7" presetClass="entr" presetSubtype="0" fill="hold" nodeType="clickEffect">
                                  <p:stCondLst>
                                    <p:cond delay="0"/>
                                  </p:stCondLst>
                                  <p:childTnLst>
                                    <p:set>
                                      <p:cBhvr>
                                        <p:cTn id="39" dur="1" fill="hold">
                                          <p:stCondLst>
                                            <p:cond delay="0"/>
                                          </p:stCondLst>
                                        </p:cTn>
                                        <p:tgtEl>
                                          <p:spTgt spid="9224"/>
                                        </p:tgtEl>
                                        <p:attrNameLst>
                                          <p:attrName>style.visibility</p:attrName>
                                        </p:attrNameLst>
                                      </p:cBhvr>
                                      <p:to>
                                        <p:strVal val="visible"/>
                                      </p:to>
                                    </p:set>
                                    <p:animEffect transition="in" filter="fade">
                                      <p:cBhvr>
                                        <p:cTn id="40" dur="1000"/>
                                        <p:tgtEl>
                                          <p:spTgt spid="9224"/>
                                        </p:tgtEl>
                                      </p:cBhvr>
                                    </p:animEffect>
                                    <p:anim calcmode="lin" valueType="num">
                                      <p:cBhvr>
                                        <p:cTn id="41" dur="1000" fill="hold"/>
                                        <p:tgtEl>
                                          <p:spTgt spid="9224"/>
                                        </p:tgtEl>
                                        <p:attrNameLst>
                                          <p:attrName>ppt_x</p:attrName>
                                        </p:attrNameLst>
                                      </p:cBhvr>
                                      <p:tavLst>
                                        <p:tav tm="0">
                                          <p:val>
                                            <p:strVal val="#ppt_x"/>
                                          </p:val>
                                        </p:tav>
                                        <p:tav tm="100000">
                                          <p:val>
                                            <p:strVal val="#ppt_x"/>
                                          </p:val>
                                        </p:tav>
                                      </p:tavLst>
                                    </p:anim>
                                    <p:anim calcmode="lin" valueType="num">
                                      <p:cBhvr>
                                        <p:cTn id="42" dur="1000" fill="hold"/>
                                        <p:tgtEl>
                                          <p:spTgt spid="9224"/>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7"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1"/>
          <p:cNvGrpSpPr>
            <a:grpSpLocks/>
          </p:cNvGrpSpPr>
          <p:nvPr/>
        </p:nvGrpSpPr>
        <p:grpSpPr bwMode="auto">
          <a:xfrm>
            <a:off x="901700" y="2511425"/>
            <a:ext cx="7121525" cy="2336800"/>
            <a:chOff x="901700" y="2511044"/>
            <a:chExt cx="7121838" cy="3181417"/>
          </a:xfrm>
        </p:grpSpPr>
        <p:sp>
          <p:nvSpPr>
            <p:cNvPr id="17413"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414" name="矩形 8"/>
            <p:cNvSpPr>
              <a:spLocks noChangeArrowheads="1"/>
            </p:cNvSpPr>
            <p:nvPr/>
          </p:nvSpPr>
          <p:spPr bwMode="auto">
            <a:xfrm>
              <a:off x="1311275" y="2782886"/>
              <a:ext cx="6437313" cy="11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以权利主体的不同，权利和义务还可分为私权利和公权利；公权利也称为权力。</a:t>
              </a:r>
            </a:p>
          </p:txBody>
        </p:sp>
      </p:grpSp>
      <p:sp>
        <p:nvSpPr>
          <p:cNvPr id="17411" name="标题 1"/>
          <p:cNvSpPr>
            <a:spLocks noGrp="1"/>
          </p:cNvSpPr>
          <p:nvPr>
            <p:ph type="title"/>
          </p:nvPr>
        </p:nvSpPr>
        <p:spPr>
          <a:xfrm>
            <a:off x="901700" y="88900"/>
            <a:ext cx="7975600" cy="533400"/>
          </a:xfrm>
        </p:spPr>
        <p:txBody>
          <a:bodyPr/>
          <a:lstStyle/>
          <a:p>
            <a:r>
              <a:rPr lang="zh-CN" altLang="en-US" smtClean="0"/>
              <a:t>第四节：权利和义务的分类</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权利</a:t>
            </a:r>
            <a:r>
              <a:rPr lang="zh-CN" altLang="en-US" sz="2400" kern="0" dirty="0"/>
              <a:t>和</a:t>
            </a:r>
            <a:r>
              <a:rPr lang="zh-CN" altLang="en-US" sz="2400" kern="0" dirty="0" smtClean="0"/>
              <a:t>义务分类：</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7410"/>
                                        </p:tgtEl>
                                        <p:attrNameLst>
                                          <p:attrName>style.visibility</p:attrName>
                                        </p:attrNameLst>
                                      </p:cBhvr>
                                      <p:to>
                                        <p:strVal val="visible"/>
                                      </p:to>
                                    </p:set>
                                    <p:animEffect transition="in" filter="fade">
                                      <p:cBhvr>
                                        <p:cTn id="14" dur="1000"/>
                                        <p:tgtEl>
                                          <p:spTgt spid="17410"/>
                                        </p:tgtEl>
                                      </p:cBhvr>
                                    </p:animEffect>
                                    <p:anim calcmode="lin" valueType="num">
                                      <p:cBhvr>
                                        <p:cTn id="15" dur="1000" fill="hold"/>
                                        <p:tgtEl>
                                          <p:spTgt spid="17410"/>
                                        </p:tgtEl>
                                        <p:attrNameLst>
                                          <p:attrName>ppt_x</p:attrName>
                                        </p:attrNameLst>
                                      </p:cBhvr>
                                      <p:tavLst>
                                        <p:tav tm="0">
                                          <p:val>
                                            <p:strVal val="#ppt_x"/>
                                          </p:val>
                                        </p:tav>
                                        <p:tav tm="100000">
                                          <p:val>
                                            <p:strVal val="#ppt_x"/>
                                          </p:val>
                                        </p:tav>
                                      </p:tavLst>
                                    </p:anim>
                                    <p:anim calcmode="lin" valueType="num">
                                      <p:cBhvr>
                                        <p:cTn id="16"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第四节：权利和义务的分类</a:t>
            </a:r>
          </a:p>
        </p:txBody>
      </p:sp>
      <p:graphicFrame>
        <p:nvGraphicFramePr>
          <p:cNvPr id="4" name="图示 3"/>
          <p:cNvGraphicFramePr/>
          <p:nvPr/>
        </p:nvGraphicFramePr>
        <p:xfrm>
          <a:off x="1053676" y="1764405"/>
          <a:ext cx="6264696" cy="394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第五节 权利的界限与权利的滥用</a:t>
            </a:r>
          </a:p>
        </p:txBody>
      </p:sp>
      <p:sp>
        <p:nvSpPr>
          <p:cNvPr id="19459"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第五节：权利的界限与权利的滥用</a:t>
            </a:r>
          </a:p>
        </p:txBody>
      </p:sp>
      <p:sp>
        <p:nvSpPr>
          <p:cNvPr id="4" name="内容占位符 2"/>
          <p:cNvSpPr>
            <a:spLocks noGrp="1"/>
          </p:cNvSpPr>
          <p:nvPr>
            <p:ph sz="quarter" idx="4294967295"/>
          </p:nvPr>
        </p:nvSpPr>
        <p:spPr>
          <a:xfrm>
            <a:off x="550863" y="1254125"/>
            <a:ext cx="6911975" cy="1800225"/>
          </a:xfrm>
        </p:spPr>
        <p:txBody>
          <a:bodyPr/>
          <a:lstStyle/>
          <a:p>
            <a:r>
              <a:rPr lang="zh-CN" altLang="en-US" smtClean="0"/>
              <a:t>权利和义务的界限：</a:t>
            </a:r>
          </a:p>
        </p:txBody>
      </p:sp>
      <p:sp>
        <p:nvSpPr>
          <p:cNvPr id="5" name="矩形 4"/>
          <p:cNvSpPr/>
          <p:nvPr/>
        </p:nvSpPr>
        <p:spPr>
          <a:xfrm>
            <a:off x="1282700" y="2546350"/>
            <a:ext cx="6840538" cy="647700"/>
          </a:xfrm>
          <a:prstGeom prst="rect">
            <a:avLst/>
          </a:prstGeom>
          <a:solidFill>
            <a:srgbClr val="008DCA"/>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zh-CN" altLang="en-US" dirty="0">
                <a:solidFill>
                  <a:schemeClr val="bg1"/>
                </a:solidFill>
              </a:rPr>
              <a:t>第一方面：</a:t>
            </a:r>
            <a:endParaRPr lang="zh-CN" altLang="en-US" dirty="0">
              <a:solidFill>
                <a:schemeClr val="bg1"/>
              </a:solidFill>
            </a:endParaRPr>
          </a:p>
        </p:txBody>
      </p:sp>
      <p:sp>
        <p:nvSpPr>
          <p:cNvPr id="6" name="矩形 5"/>
          <p:cNvSpPr>
            <a:spLocks noChangeArrowheads="1"/>
          </p:cNvSpPr>
          <p:nvPr/>
        </p:nvSpPr>
        <p:spPr bwMode="auto">
          <a:xfrm>
            <a:off x="1282700" y="3208338"/>
            <a:ext cx="7024688"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p"/>
            </a:pPr>
            <a:r>
              <a:rPr lang="zh-CN" altLang="en-US" sz="2400"/>
              <a:t>立法时的界限，即那些权利应当有，哪些权利不应有，哪些权利能够有，哪些权利不能有。</a:t>
            </a:r>
            <a:endParaRPr lang="zh-CN" altLang="en-US" sz="2400">
              <a:latin typeface="黑体" panose="02010609060101010101" pitchFamily="49" charset="-122"/>
            </a:endParaRPr>
          </a:p>
        </p:txBody>
      </p:sp>
      <p:sp>
        <p:nvSpPr>
          <p:cNvPr id="7" name="矩形 6"/>
          <p:cNvSpPr/>
          <p:nvPr/>
        </p:nvSpPr>
        <p:spPr>
          <a:xfrm>
            <a:off x="1282700" y="4303713"/>
            <a:ext cx="6840538" cy="647700"/>
          </a:xfrm>
          <a:prstGeom prst="rect">
            <a:avLst/>
          </a:prstGeom>
          <a:solidFill>
            <a:schemeClr val="accent1"/>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zh-CN" altLang="en-US" dirty="0">
                <a:solidFill>
                  <a:schemeClr val="bg1"/>
                </a:solidFill>
              </a:rPr>
              <a:t>第二方面：</a:t>
            </a:r>
            <a:endParaRPr lang="zh-CN" altLang="en-US" dirty="0">
              <a:solidFill>
                <a:schemeClr val="bg1"/>
              </a:solidFill>
            </a:endParaRPr>
          </a:p>
        </p:txBody>
      </p:sp>
      <p:sp>
        <p:nvSpPr>
          <p:cNvPr id="8" name="矩形 7"/>
          <p:cNvSpPr>
            <a:spLocks noChangeArrowheads="1"/>
          </p:cNvSpPr>
          <p:nvPr/>
        </p:nvSpPr>
        <p:spPr bwMode="auto">
          <a:xfrm>
            <a:off x="1282700" y="5041900"/>
            <a:ext cx="7024688"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p"/>
            </a:pPr>
            <a:r>
              <a:rPr lang="zh-CN" altLang="en-US" sz="2400"/>
              <a:t>权利在现实生活中的界限，即权利在什么时间、什么范围内、对什么人能够实现的界限。现实中的权利有时间性、空间性和对人性。</a:t>
            </a:r>
            <a:endParaRPr lang="zh-CN" altLang="en-US" sz="2400">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组合 1"/>
          <p:cNvGrpSpPr>
            <a:grpSpLocks/>
          </p:cNvGrpSpPr>
          <p:nvPr/>
        </p:nvGrpSpPr>
        <p:grpSpPr bwMode="auto">
          <a:xfrm>
            <a:off x="901700" y="2511425"/>
            <a:ext cx="7121525" cy="2336800"/>
            <a:chOff x="901700" y="2511044"/>
            <a:chExt cx="7121838" cy="3181417"/>
          </a:xfrm>
        </p:grpSpPr>
        <p:sp>
          <p:nvSpPr>
            <p:cNvPr id="21509"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1510" name="矩形 8"/>
            <p:cNvSpPr>
              <a:spLocks noChangeArrowheads="1"/>
            </p:cNvSpPr>
            <p:nvPr/>
          </p:nvSpPr>
          <p:spPr bwMode="auto">
            <a:xfrm>
              <a:off x="1311275" y="2782886"/>
              <a:ext cx="6437313" cy="11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权利人在权利行使过程中故意超越权利界限损害他人的行为是权利的滥用。</a:t>
              </a:r>
            </a:p>
          </p:txBody>
        </p:sp>
      </p:grpSp>
      <p:sp>
        <p:nvSpPr>
          <p:cNvPr id="21507" name="标题 1"/>
          <p:cNvSpPr>
            <a:spLocks noGrp="1"/>
          </p:cNvSpPr>
          <p:nvPr>
            <p:ph type="title"/>
          </p:nvPr>
        </p:nvSpPr>
        <p:spPr>
          <a:xfrm>
            <a:off x="901700" y="88900"/>
            <a:ext cx="7975600" cy="533400"/>
          </a:xfrm>
        </p:spPr>
        <p:txBody>
          <a:bodyPr/>
          <a:lstStyle/>
          <a:p>
            <a:r>
              <a:rPr lang="zh-CN" altLang="en-US" smtClean="0"/>
              <a:t>第五节：权利的界限与权利的滥用</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权利滥用的含义：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506"/>
                                        </p:tgtEl>
                                        <p:attrNameLst>
                                          <p:attrName>style.visibility</p:attrName>
                                        </p:attrNameLst>
                                      </p:cBhvr>
                                      <p:to>
                                        <p:strVal val="visible"/>
                                      </p:to>
                                    </p:set>
                                    <p:animEffect transition="in" filter="fade">
                                      <p:cBhvr>
                                        <p:cTn id="14" dur="1000"/>
                                        <p:tgtEl>
                                          <p:spTgt spid="21506"/>
                                        </p:tgtEl>
                                      </p:cBhvr>
                                    </p:animEffect>
                                    <p:anim calcmode="lin" valueType="num">
                                      <p:cBhvr>
                                        <p:cTn id="15" dur="1000" fill="hold"/>
                                        <p:tgtEl>
                                          <p:spTgt spid="21506"/>
                                        </p:tgtEl>
                                        <p:attrNameLst>
                                          <p:attrName>ppt_x</p:attrName>
                                        </p:attrNameLst>
                                      </p:cBhvr>
                                      <p:tavLst>
                                        <p:tav tm="0">
                                          <p:val>
                                            <p:strVal val="#ppt_x"/>
                                          </p:val>
                                        </p:tav>
                                        <p:tav tm="100000">
                                          <p:val>
                                            <p:strVal val="#ppt_x"/>
                                          </p:val>
                                        </p:tav>
                                      </p:tavLst>
                                    </p:anim>
                                    <p:anim calcmode="lin" valueType="num">
                                      <p:cBhvr>
                                        <p:cTn id="16" dur="1000" fill="hold"/>
                                        <p:tgtEl>
                                          <p:spTgt spid="215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第五节：权利的界限与权利的滥用</a:t>
            </a:r>
          </a:p>
        </p:txBody>
      </p:sp>
      <p:sp>
        <p:nvSpPr>
          <p:cNvPr id="22531" name="内容占位符 2"/>
          <p:cNvSpPr>
            <a:spLocks noGrp="1"/>
          </p:cNvSpPr>
          <p:nvPr>
            <p:ph idx="1"/>
          </p:nvPr>
        </p:nvSpPr>
        <p:spPr>
          <a:xfrm>
            <a:off x="457200" y="1412875"/>
            <a:ext cx="8229600" cy="581025"/>
          </a:xfrm>
        </p:spPr>
        <p:txBody>
          <a:bodyPr/>
          <a:lstStyle/>
          <a:p>
            <a:r>
              <a:rPr lang="zh-CN" altLang="en-US" dirty="0" smtClean="0"/>
              <a:t>权利滥用的基本要素：</a:t>
            </a:r>
          </a:p>
        </p:txBody>
      </p:sp>
      <p:sp>
        <p:nvSpPr>
          <p:cNvPr id="9" name="文本框 42"/>
          <p:cNvSpPr txBox="1"/>
          <p:nvPr/>
        </p:nvSpPr>
        <p:spPr>
          <a:xfrm>
            <a:off x="901700" y="2479675"/>
            <a:ext cx="7431088" cy="2835275"/>
          </a:xfrm>
          <a:prstGeom prst="rect">
            <a:avLst/>
          </a:prstGeom>
          <a:noFill/>
        </p:spPr>
        <p:txBody>
          <a:bodyPr>
            <a:spAutoFit/>
          </a:bodyPr>
          <a:lstStyle/>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主体</a:t>
            </a:r>
            <a:r>
              <a:rPr lang="zh-CN" altLang="en-US" sz="2200" dirty="0">
                <a:latin typeface="+mn-ea"/>
                <a:ea typeface="+mn-ea"/>
              </a:rPr>
              <a:t>是正在行使权利的权利</a:t>
            </a:r>
            <a:r>
              <a:rPr lang="zh-CN" altLang="en-US" sz="2200" dirty="0">
                <a:latin typeface="+mn-ea"/>
                <a:ea typeface="+mn-ea"/>
              </a:rPr>
              <a:t>人</a:t>
            </a:r>
            <a:endParaRPr lang="en-US" altLang="zh-CN" sz="2200" dirty="0">
              <a:latin typeface="+mn-ea"/>
              <a:ea typeface="+mn-ea"/>
            </a:endParaRPr>
          </a:p>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客体</a:t>
            </a:r>
            <a:r>
              <a:rPr lang="zh-CN" altLang="en-US" sz="2200" dirty="0">
                <a:latin typeface="+mn-ea"/>
                <a:ea typeface="+mn-ea"/>
              </a:rPr>
              <a:t>是国家的、集体的、社会的、利益和其他公民的合法的自由和</a:t>
            </a:r>
            <a:r>
              <a:rPr lang="zh-CN" altLang="en-US" sz="2200" dirty="0">
                <a:latin typeface="+mn-ea"/>
                <a:ea typeface="+mn-ea"/>
              </a:rPr>
              <a:t>权利</a:t>
            </a:r>
            <a:endParaRPr lang="en-US" altLang="zh-CN" sz="2200" dirty="0">
              <a:latin typeface="+mn-ea"/>
              <a:ea typeface="+mn-ea"/>
            </a:endParaRPr>
          </a:p>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主观</a:t>
            </a:r>
            <a:r>
              <a:rPr lang="zh-CN" altLang="en-US" sz="2200" dirty="0">
                <a:latin typeface="+mn-ea"/>
                <a:ea typeface="+mn-ea"/>
              </a:rPr>
              <a:t>方面是权利人损人利已的</a:t>
            </a:r>
            <a:r>
              <a:rPr lang="zh-CN" altLang="en-US" sz="2200" dirty="0">
                <a:latin typeface="+mn-ea"/>
                <a:ea typeface="+mn-ea"/>
              </a:rPr>
              <a:t>故意</a:t>
            </a:r>
            <a:endParaRPr lang="en-US" altLang="zh-CN" sz="2200" dirty="0">
              <a:latin typeface="+mn-ea"/>
              <a:ea typeface="+mn-ea"/>
            </a:endParaRPr>
          </a:p>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客观</a:t>
            </a:r>
            <a:r>
              <a:rPr lang="zh-CN" altLang="en-US" sz="2200" dirty="0">
                <a:latin typeface="+mn-ea"/>
                <a:ea typeface="+mn-ea"/>
              </a:rPr>
              <a:t>方面是有危害他人权利和利益的行为。</a:t>
            </a:r>
            <a:endParaRPr lang="en-US" altLang="zh-CN" sz="2200" dirty="0">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1000"/>
                                        <p:tgtEl>
                                          <p:spTgt spid="22531">
                                            <p:txEl>
                                              <p:pRg st="0" end="0"/>
                                            </p:txEl>
                                          </p:spTgt>
                                        </p:tgtEl>
                                      </p:cBhvr>
                                    </p:animEffect>
                                    <p:anim calcmode="lin" valueType="num">
                                      <p:cBhvr>
                                        <p:cTn id="8" dur="10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第五节：权利的界限与权利的滥用</a:t>
            </a:r>
          </a:p>
        </p:txBody>
      </p:sp>
      <p:graphicFrame>
        <p:nvGraphicFramePr>
          <p:cNvPr id="4" name="图示 3"/>
          <p:cNvGraphicFramePr/>
          <p:nvPr/>
        </p:nvGraphicFramePr>
        <p:xfrm>
          <a:off x="1053676" y="1764405"/>
          <a:ext cx="6264696" cy="394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第一节 权利和义务释义</a:t>
            </a:r>
          </a:p>
        </p:txBody>
      </p:sp>
      <p:sp>
        <p:nvSpPr>
          <p:cNvPr id="717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
          <p:cNvGrpSpPr>
            <a:grpSpLocks/>
          </p:cNvGrpSpPr>
          <p:nvPr/>
        </p:nvGrpSpPr>
        <p:grpSpPr bwMode="auto">
          <a:xfrm>
            <a:off x="901700" y="2511425"/>
            <a:ext cx="7121525" cy="2336800"/>
            <a:chOff x="901700" y="2511044"/>
            <a:chExt cx="7121838" cy="3181417"/>
          </a:xfrm>
        </p:grpSpPr>
        <p:sp>
          <p:nvSpPr>
            <p:cNvPr id="819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8" name="矩形 8"/>
            <p:cNvSpPr>
              <a:spLocks noChangeArrowheads="1"/>
            </p:cNvSpPr>
            <p:nvPr/>
          </p:nvSpPr>
          <p:spPr bwMode="auto">
            <a:xfrm>
              <a:off x="1311275" y="2782886"/>
              <a:ext cx="6437313" cy="163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规定或隐含在法律规范中、实现于法律关系中的、主体以相对自由的作为或不作为的方式获得利益的一种手段</a:t>
              </a:r>
            </a:p>
          </p:txBody>
        </p:sp>
      </p:grpSp>
      <p:sp>
        <p:nvSpPr>
          <p:cNvPr id="8195" name="标题 1"/>
          <p:cNvSpPr>
            <a:spLocks noGrp="1"/>
          </p:cNvSpPr>
          <p:nvPr>
            <p:ph type="title"/>
          </p:nvPr>
        </p:nvSpPr>
        <p:spPr>
          <a:xfrm>
            <a:off x="901700" y="88900"/>
            <a:ext cx="7975600" cy="533400"/>
          </a:xfrm>
        </p:spPr>
        <p:txBody>
          <a:bodyPr/>
          <a:lstStyle/>
          <a:p>
            <a:r>
              <a:rPr lang="zh-CN" altLang="en-US" smtClean="0"/>
              <a:t>第一节：权利和义务释义</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权利的含义：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1000"/>
                                        <p:tgtEl>
                                          <p:spTgt spid="8194"/>
                                        </p:tgtEl>
                                      </p:cBhvr>
                                    </p:animEffect>
                                    <p:anim calcmode="lin" valueType="num">
                                      <p:cBhvr>
                                        <p:cTn id="13" dur="1000" fill="hold"/>
                                        <p:tgtEl>
                                          <p:spTgt spid="8194"/>
                                        </p:tgtEl>
                                        <p:attrNameLst>
                                          <p:attrName>ppt_x</p:attrName>
                                        </p:attrNameLst>
                                      </p:cBhvr>
                                      <p:tavLst>
                                        <p:tav tm="0">
                                          <p:val>
                                            <p:strVal val="#ppt_x"/>
                                          </p:val>
                                        </p:tav>
                                        <p:tav tm="100000">
                                          <p:val>
                                            <p:strVal val="#ppt_x"/>
                                          </p:val>
                                        </p:tav>
                                      </p:tavLst>
                                    </p:anim>
                                    <p:anim calcmode="lin" valueType="num">
                                      <p:cBhvr>
                                        <p:cTn id="14"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
          <p:cNvGrpSpPr>
            <a:grpSpLocks/>
          </p:cNvGrpSpPr>
          <p:nvPr/>
        </p:nvGrpSpPr>
        <p:grpSpPr bwMode="auto">
          <a:xfrm>
            <a:off x="901700" y="2511425"/>
            <a:ext cx="7121525" cy="2336800"/>
            <a:chOff x="901700" y="2511044"/>
            <a:chExt cx="7121838" cy="3181417"/>
          </a:xfrm>
        </p:grpSpPr>
        <p:sp>
          <p:nvSpPr>
            <p:cNvPr id="9221"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22" name="矩形 8"/>
            <p:cNvSpPr>
              <a:spLocks noChangeArrowheads="1"/>
            </p:cNvSpPr>
            <p:nvPr/>
          </p:nvSpPr>
          <p:spPr bwMode="auto">
            <a:xfrm>
              <a:off x="1311275" y="2782886"/>
              <a:ext cx="6437313" cy="163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设定或隐含在法律规范中、实现于法律关系中的、主体以相对受动的作为或不作为的方式 保障权利主体获得利益的一种约束手段。</a:t>
              </a:r>
            </a:p>
          </p:txBody>
        </p:sp>
      </p:grpSp>
      <p:sp>
        <p:nvSpPr>
          <p:cNvPr id="9219" name="标题 1"/>
          <p:cNvSpPr>
            <a:spLocks noGrp="1"/>
          </p:cNvSpPr>
          <p:nvPr>
            <p:ph type="title"/>
          </p:nvPr>
        </p:nvSpPr>
        <p:spPr>
          <a:xfrm>
            <a:off x="901700" y="88900"/>
            <a:ext cx="7975600" cy="533400"/>
          </a:xfrm>
        </p:spPr>
        <p:txBody>
          <a:bodyPr/>
          <a:lstStyle/>
          <a:p>
            <a:r>
              <a:rPr lang="zh-CN" altLang="en-US" smtClean="0"/>
              <a:t>第一节：权利和义务释义</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义务的含义：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1000"/>
                                        <p:tgtEl>
                                          <p:spTgt spid="9218"/>
                                        </p:tgtEl>
                                      </p:cBhvr>
                                    </p:animEffect>
                                    <p:anim calcmode="lin" valueType="num">
                                      <p:cBhvr>
                                        <p:cTn id="13" dur="1000" fill="hold"/>
                                        <p:tgtEl>
                                          <p:spTgt spid="9218"/>
                                        </p:tgtEl>
                                        <p:attrNameLst>
                                          <p:attrName>ppt_x</p:attrName>
                                        </p:attrNameLst>
                                      </p:cBhvr>
                                      <p:tavLst>
                                        <p:tav tm="0">
                                          <p:val>
                                            <p:strVal val="#ppt_x"/>
                                          </p:val>
                                        </p:tav>
                                        <p:tav tm="100000">
                                          <p:val>
                                            <p:strVal val="#ppt_x"/>
                                          </p:val>
                                        </p:tav>
                                      </p:tavLst>
                                    </p:anim>
                                    <p:anim calcmode="lin" valueType="num">
                                      <p:cBhvr>
                                        <p:cTn id="14"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法与权利和义务</a:t>
            </a:r>
          </a:p>
        </p:txBody>
      </p:sp>
      <p:sp>
        <p:nvSpPr>
          <p:cNvPr id="10243"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第二节：法与权利和义务</a:t>
            </a:r>
          </a:p>
        </p:txBody>
      </p:sp>
      <p:sp>
        <p:nvSpPr>
          <p:cNvPr id="11267" name="TextBox 15"/>
          <p:cNvSpPr>
            <a:spLocks noChangeArrowheads="1"/>
          </p:cNvSpPr>
          <p:nvPr/>
        </p:nvSpPr>
        <p:spPr bwMode="auto">
          <a:xfrm>
            <a:off x="901700" y="1928813"/>
            <a:ext cx="5121275"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zh-CN" altLang="en-US" sz="3200" b="1" dirty="0">
                <a:solidFill>
                  <a:srgbClr val="007DDA"/>
                </a:solidFill>
                <a:latin typeface="微软雅黑" panose="020B0503020204020204" pitchFamily="34" charset="-122"/>
                <a:ea typeface="微软雅黑" panose="020B0503020204020204" pitchFamily="34" charset="-122"/>
              </a:rPr>
              <a:t>权利和义务贯穿于法律现象逻辑联系的各个环节、法的一切部门和法律运行的全部过程</a:t>
            </a:r>
            <a:endParaRPr lang="en-US" altLang="zh-CN" sz="3200" b="1" dirty="0">
              <a:solidFill>
                <a:srgbClr val="007DDA"/>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26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21400" y="3503613"/>
            <a:ext cx="2755900"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内容占位符 2"/>
          <p:cNvSpPr>
            <a:spLocks noGrp="1"/>
          </p:cNvSpPr>
          <p:nvPr>
            <p:ph idx="1"/>
          </p:nvPr>
        </p:nvSpPr>
        <p:spPr>
          <a:xfrm>
            <a:off x="774700" y="984250"/>
            <a:ext cx="8229600" cy="558800"/>
          </a:xfrm>
        </p:spPr>
        <p:txBody>
          <a:bodyPr/>
          <a:lstStyle/>
          <a:p>
            <a:r>
              <a:rPr lang="zh-CN" altLang="en-US" dirty="0" smtClean="0"/>
              <a:t>为什么？</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 calcmode="lin" valueType="num">
                                      <p:cBhvr additive="base">
                                        <p:cTn id="7" dur="500" fill="hold"/>
                                        <p:tgtEl>
                                          <p:spTgt spid="1126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267"/>
                                        </p:tgtEl>
                                        <p:attrNameLst>
                                          <p:attrName>style.visibility</p:attrName>
                                        </p:attrNameLst>
                                      </p:cBhvr>
                                      <p:to>
                                        <p:strVal val="visible"/>
                                      </p:to>
                                    </p:set>
                                    <p:animEffect transition="in" filter="wipe(down)">
                                      <p:cBhvr>
                                        <p:cTn id="13" dur="500"/>
                                        <p:tgtEl>
                                          <p:spTgt spid="11267"/>
                                        </p:tgtEl>
                                      </p:cBhvr>
                                    </p:animEffec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nodeType="clickEffect">
                                  <p:stCondLst>
                                    <p:cond delay="0"/>
                                  </p:stCondLst>
                                  <p:childTnLst>
                                    <p:set>
                                      <p:cBhvr>
                                        <p:cTn id="17" dur="1" fill="hold">
                                          <p:stCondLst>
                                            <p:cond delay="0"/>
                                          </p:stCondLst>
                                        </p:cTn>
                                        <p:tgtEl>
                                          <p:spTgt spid="11268"/>
                                        </p:tgtEl>
                                        <p:attrNameLst>
                                          <p:attrName>style.visibility</p:attrName>
                                        </p:attrNameLst>
                                      </p:cBhvr>
                                      <p:to>
                                        <p:strVal val="visible"/>
                                      </p:to>
                                    </p:set>
                                    <p:animEffect transition="in" filter="fade">
                                      <p:cBhvr>
                                        <p:cTn id="18" dur="2000"/>
                                        <p:tgtEl>
                                          <p:spTgt spid="11268"/>
                                        </p:tgtEl>
                                      </p:cBhvr>
                                    </p:animEffect>
                                    <p:anim calcmode="lin" valueType="num">
                                      <p:cBhvr>
                                        <p:cTn id="19" dur="2000" fill="hold"/>
                                        <p:tgtEl>
                                          <p:spTgt spid="11268"/>
                                        </p:tgtEl>
                                        <p:attrNameLst>
                                          <p:attrName>ppt_w</p:attrName>
                                        </p:attrNameLst>
                                      </p:cBhvr>
                                      <p:tavLst>
                                        <p:tav tm="0" fmla="#ppt_w*sin(2.5*pi*$)">
                                          <p:val>
                                            <p:fltVal val="0"/>
                                          </p:val>
                                        </p:tav>
                                        <p:tav tm="100000">
                                          <p:val>
                                            <p:fltVal val="1"/>
                                          </p:val>
                                        </p:tav>
                                      </p:tavLst>
                                    </p:anim>
                                    <p:anim calcmode="lin" valueType="num">
                                      <p:cBhvr>
                                        <p:cTn id="20" dur="2000" fill="hold"/>
                                        <p:tgtEl>
                                          <p:spTgt spid="112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6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第二节：法与权利和义务</a:t>
            </a:r>
          </a:p>
        </p:txBody>
      </p:sp>
      <p:sp>
        <p:nvSpPr>
          <p:cNvPr id="12291" name="内容占位符 2"/>
          <p:cNvSpPr>
            <a:spLocks noGrp="1"/>
          </p:cNvSpPr>
          <p:nvPr>
            <p:ph idx="1"/>
          </p:nvPr>
        </p:nvSpPr>
        <p:spPr>
          <a:xfrm>
            <a:off x="457200" y="1412875"/>
            <a:ext cx="8229600" cy="581025"/>
          </a:xfrm>
        </p:spPr>
        <p:txBody>
          <a:bodyPr/>
          <a:lstStyle/>
          <a:p>
            <a:r>
              <a:rPr lang="zh-CN" altLang="en-US" dirty="0" smtClean="0"/>
              <a:t>原因：</a:t>
            </a:r>
          </a:p>
        </p:txBody>
      </p:sp>
      <p:sp>
        <p:nvSpPr>
          <p:cNvPr id="9" name="文本框 42"/>
          <p:cNvSpPr txBox="1"/>
          <p:nvPr/>
        </p:nvSpPr>
        <p:spPr>
          <a:xfrm>
            <a:off x="901700" y="2479675"/>
            <a:ext cx="7431088" cy="2835275"/>
          </a:xfrm>
          <a:prstGeom prst="rect">
            <a:avLst/>
          </a:prstGeom>
          <a:noFill/>
        </p:spPr>
        <p:txBody>
          <a:bodyPr>
            <a:spAutoFit/>
          </a:bodyPr>
          <a:lstStyle/>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权利</a:t>
            </a:r>
            <a:r>
              <a:rPr lang="zh-CN" altLang="en-US" sz="2200" dirty="0">
                <a:latin typeface="+mn-ea"/>
                <a:ea typeface="+mn-ea"/>
              </a:rPr>
              <a:t>和义务是从法律规范到法律关系再到法律责任的逻辑联系的各个环节的构成要素</a:t>
            </a:r>
            <a:r>
              <a:rPr lang="zh-CN" altLang="en-US" sz="2200" dirty="0">
                <a:latin typeface="+mn-ea"/>
                <a:ea typeface="+mn-ea"/>
              </a:rPr>
              <a:t>；</a:t>
            </a:r>
            <a:endParaRPr lang="en-US" altLang="zh-CN" sz="2200" dirty="0">
              <a:latin typeface="+mn-ea"/>
              <a:ea typeface="+mn-ea"/>
            </a:endParaRPr>
          </a:p>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权利</a:t>
            </a:r>
            <a:r>
              <a:rPr lang="zh-CN" altLang="en-US" sz="2200" dirty="0">
                <a:latin typeface="+mn-ea"/>
                <a:ea typeface="+mn-ea"/>
              </a:rPr>
              <a:t>和义务贯穿于法的一切部门</a:t>
            </a:r>
            <a:r>
              <a:rPr lang="zh-CN" altLang="en-US" sz="2200" dirty="0">
                <a:latin typeface="+mn-ea"/>
                <a:ea typeface="+mn-ea"/>
              </a:rPr>
              <a:t>；</a:t>
            </a:r>
            <a:endParaRPr lang="en-US" altLang="zh-CN" sz="2200" dirty="0">
              <a:latin typeface="+mn-ea"/>
              <a:ea typeface="+mn-ea"/>
            </a:endParaRPr>
          </a:p>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权利</a:t>
            </a:r>
            <a:r>
              <a:rPr lang="zh-CN" altLang="en-US" sz="2200" dirty="0">
                <a:latin typeface="+mn-ea"/>
                <a:ea typeface="+mn-ea"/>
              </a:rPr>
              <a:t>和义务通贯法的运行和操作的整个过程</a:t>
            </a:r>
            <a:r>
              <a:rPr lang="zh-CN" altLang="en-US" sz="2200" dirty="0">
                <a:latin typeface="+mn-ea"/>
                <a:ea typeface="+mn-ea"/>
              </a:rPr>
              <a:t>；</a:t>
            </a:r>
            <a:endParaRPr lang="en-US" altLang="zh-CN" sz="2200" dirty="0">
              <a:latin typeface="+mn-ea"/>
              <a:ea typeface="+mn-ea"/>
            </a:endParaRPr>
          </a:p>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权利</a:t>
            </a:r>
            <a:r>
              <a:rPr lang="zh-CN" altLang="en-US" sz="2200" dirty="0">
                <a:latin typeface="+mn-ea"/>
                <a:ea typeface="+mn-ea"/>
              </a:rPr>
              <a:t>和义务全面地表现和实现法的价值。</a:t>
            </a:r>
            <a:endParaRPr lang="en-US" altLang="zh-CN" sz="2200" dirty="0">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1000"/>
                                        <p:tgtEl>
                                          <p:spTgt spid="12291">
                                            <p:txEl>
                                              <p:pRg st="0" end="0"/>
                                            </p:txEl>
                                          </p:spTgt>
                                        </p:tgtEl>
                                      </p:cBhvr>
                                    </p:animEffect>
                                    <p:anim calcmode="lin" valueType="num">
                                      <p:cBhvr>
                                        <p:cTn id="8" dur="1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第三节 权利和义务的关系</a:t>
            </a:r>
          </a:p>
        </p:txBody>
      </p:sp>
      <p:sp>
        <p:nvSpPr>
          <p:cNvPr id="13315"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第三节 权利和义务的关系</a:t>
            </a:r>
          </a:p>
        </p:txBody>
      </p:sp>
      <p:grpSp>
        <p:nvGrpSpPr>
          <p:cNvPr id="14339" name="组合 8"/>
          <p:cNvGrpSpPr>
            <a:grpSpLocks/>
          </p:cNvGrpSpPr>
          <p:nvPr/>
        </p:nvGrpSpPr>
        <p:grpSpPr bwMode="auto">
          <a:xfrm>
            <a:off x="1062038" y="2298700"/>
            <a:ext cx="6019800" cy="488950"/>
            <a:chOff x="2971800" y="2011680"/>
            <a:chExt cx="6019800" cy="487680"/>
          </a:xfrm>
        </p:grpSpPr>
        <p:sp>
          <p:nvSpPr>
            <p:cNvPr id="10" name="矩形 9"/>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权利义务相互对应、相互依存、相互转化</a:t>
              </a:r>
            </a:p>
          </p:txBody>
        </p:sp>
        <p:sp>
          <p:nvSpPr>
            <p:cNvPr id="11" name="矩形 10"/>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1</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等腰三角形 11"/>
            <p:cNvSpPr>
              <a:spLocks noChangeAspect="1"/>
            </p:cNvSpPr>
            <p:nvPr/>
          </p:nvSpPr>
          <p:spPr>
            <a:xfrm rot="5400000">
              <a:off x="3571279" y="2189639"/>
              <a:ext cx="152004" cy="131762"/>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grpSp>
        <p:nvGrpSpPr>
          <p:cNvPr id="14340" name="组合 12"/>
          <p:cNvGrpSpPr>
            <a:grpSpLocks/>
          </p:cNvGrpSpPr>
          <p:nvPr/>
        </p:nvGrpSpPr>
        <p:grpSpPr bwMode="auto">
          <a:xfrm>
            <a:off x="1062038" y="3105150"/>
            <a:ext cx="6019800" cy="488950"/>
            <a:chOff x="2971800" y="2011680"/>
            <a:chExt cx="6019800" cy="487680"/>
          </a:xfrm>
        </p:grpSpPr>
        <p:sp>
          <p:nvSpPr>
            <p:cNvPr id="14" name="矩形 13"/>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社会权利的总量与义务总量相等</a:t>
              </a:r>
            </a:p>
          </p:txBody>
        </p:sp>
        <p:sp>
          <p:nvSpPr>
            <p:cNvPr id="15" name="矩形 14"/>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2</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等腰三角形 15"/>
            <p:cNvSpPr>
              <a:spLocks noChangeAspect="1"/>
            </p:cNvSpPr>
            <p:nvPr/>
          </p:nvSpPr>
          <p:spPr>
            <a:xfrm rot="5400000">
              <a:off x="3571279" y="2189639"/>
              <a:ext cx="152004" cy="131762"/>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grpSp>
        <p:nvGrpSpPr>
          <p:cNvPr id="14341" name="组合 16"/>
          <p:cNvGrpSpPr>
            <a:grpSpLocks/>
          </p:cNvGrpSpPr>
          <p:nvPr/>
        </p:nvGrpSpPr>
        <p:grpSpPr bwMode="auto">
          <a:xfrm>
            <a:off x="1062038" y="3911600"/>
            <a:ext cx="6019800" cy="488950"/>
            <a:chOff x="2971800" y="2011680"/>
            <a:chExt cx="6019800" cy="487680"/>
          </a:xfrm>
        </p:grpSpPr>
        <p:sp>
          <p:nvSpPr>
            <p:cNvPr id="18" name="矩形 17"/>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权利义务关系价值的一致性与功能的互补性</a:t>
              </a:r>
            </a:p>
          </p:txBody>
        </p:sp>
        <p:sp>
          <p:nvSpPr>
            <p:cNvPr id="19" name="矩形 18"/>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3</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等腰三角形 19"/>
            <p:cNvSpPr>
              <a:spLocks noChangeAspect="1"/>
            </p:cNvSpPr>
            <p:nvPr/>
          </p:nvSpPr>
          <p:spPr>
            <a:xfrm rot="5400000">
              <a:off x="3571279" y="2189639"/>
              <a:ext cx="152004" cy="131762"/>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grpSp>
        <p:nvGrpSpPr>
          <p:cNvPr id="14342" name="组合 20"/>
          <p:cNvGrpSpPr>
            <a:grpSpLocks/>
          </p:cNvGrpSpPr>
          <p:nvPr/>
        </p:nvGrpSpPr>
        <p:grpSpPr bwMode="auto">
          <a:xfrm>
            <a:off x="1062038" y="4718050"/>
            <a:ext cx="6019800" cy="488950"/>
            <a:chOff x="2971800" y="2011680"/>
            <a:chExt cx="6019800" cy="487680"/>
          </a:xfrm>
        </p:grpSpPr>
        <p:sp>
          <p:nvSpPr>
            <p:cNvPr id="22" name="矩形 21"/>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权利义务守恒</a:t>
              </a:r>
            </a:p>
          </p:txBody>
        </p:sp>
        <p:sp>
          <p:nvSpPr>
            <p:cNvPr id="23" name="矩形 22"/>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4</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4" name="等腰三角形 23"/>
            <p:cNvSpPr>
              <a:spLocks noChangeAspect="1"/>
            </p:cNvSpPr>
            <p:nvPr/>
          </p:nvSpPr>
          <p:spPr>
            <a:xfrm rot="5400000">
              <a:off x="3571279" y="2189639"/>
              <a:ext cx="152004" cy="131762"/>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sp>
        <p:nvSpPr>
          <p:cNvPr id="14343" name="内容占位符 2"/>
          <p:cNvSpPr>
            <a:spLocks noGrp="1"/>
          </p:cNvSpPr>
          <p:nvPr>
            <p:ph idx="1"/>
          </p:nvPr>
        </p:nvSpPr>
        <p:spPr>
          <a:xfrm>
            <a:off x="457200" y="1412875"/>
            <a:ext cx="8229600" cy="581025"/>
          </a:xfrm>
        </p:spPr>
        <p:txBody>
          <a:bodyPr/>
          <a:lstStyle/>
          <a:p>
            <a:r>
              <a:rPr lang="zh-CN" altLang="en-US" dirty="0" smtClean="0"/>
              <a:t>权利与义务的对立统一关系：</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3">
                                            <p:txEl>
                                              <p:pRg st="0" end="0"/>
                                            </p:txEl>
                                          </p:spTgt>
                                        </p:tgtEl>
                                        <p:attrNameLst>
                                          <p:attrName>style.visibility</p:attrName>
                                        </p:attrNameLst>
                                      </p:cBhvr>
                                      <p:to>
                                        <p:strVal val="visible"/>
                                      </p:to>
                                    </p:set>
                                    <p:animEffect transition="in" filter="fade">
                                      <p:cBhvr>
                                        <p:cTn id="7" dur="500"/>
                                        <p:tgtEl>
                                          <p:spTgt spid="143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fade">
                                      <p:cBhvr>
                                        <p:cTn id="12" dur="1000"/>
                                        <p:tgtEl>
                                          <p:spTgt spid="14339"/>
                                        </p:tgtEl>
                                      </p:cBhvr>
                                    </p:animEffect>
                                    <p:anim calcmode="lin" valueType="num">
                                      <p:cBhvr>
                                        <p:cTn id="13" dur="1000" fill="hold"/>
                                        <p:tgtEl>
                                          <p:spTgt spid="14339"/>
                                        </p:tgtEl>
                                        <p:attrNameLst>
                                          <p:attrName>ppt_x</p:attrName>
                                        </p:attrNameLst>
                                      </p:cBhvr>
                                      <p:tavLst>
                                        <p:tav tm="0">
                                          <p:val>
                                            <p:strVal val="#ppt_x"/>
                                          </p:val>
                                        </p:tav>
                                        <p:tav tm="100000">
                                          <p:val>
                                            <p:strVal val="#ppt_x"/>
                                          </p:val>
                                        </p:tav>
                                      </p:tavLst>
                                    </p:anim>
                                    <p:anim calcmode="lin" valueType="num">
                                      <p:cBhvr>
                                        <p:cTn id="14" dur="1000" fill="hold"/>
                                        <p:tgtEl>
                                          <p:spTgt spid="1433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340"/>
                                        </p:tgtEl>
                                        <p:attrNameLst>
                                          <p:attrName>style.visibility</p:attrName>
                                        </p:attrNameLst>
                                      </p:cBhvr>
                                      <p:to>
                                        <p:strVal val="visible"/>
                                      </p:to>
                                    </p:set>
                                    <p:animEffect transition="in" filter="fade">
                                      <p:cBhvr>
                                        <p:cTn id="19" dur="1000"/>
                                        <p:tgtEl>
                                          <p:spTgt spid="14340"/>
                                        </p:tgtEl>
                                      </p:cBhvr>
                                    </p:animEffect>
                                    <p:anim calcmode="lin" valueType="num">
                                      <p:cBhvr>
                                        <p:cTn id="20" dur="1000" fill="hold"/>
                                        <p:tgtEl>
                                          <p:spTgt spid="14340"/>
                                        </p:tgtEl>
                                        <p:attrNameLst>
                                          <p:attrName>ppt_x</p:attrName>
                                        </p:attrNameLst>
                                      </p:cBhvr>
                                      <p:tavLst>
                                        <p:tav tm="0">
                                          <p:val>
                                            <p:strVal val="#ppt_x"/>
                                          </p:val>
                                        </p:tav>
                                        <p:tav tm="100000">
                                          <p:val>
                                            <p:strVal val="#ppt_x"/>
                                          </p:val>
                                        </p:tav>
                                      </p:tavLst>
                                    </p:anim>
                                    <p:anim calcmode="lin" valueType="num">
                                      <p:cBhvr>
                                        <p:cTn id="21" dur="1000" fill="hold"/>
                                        <p:tgtEl>
                                          <p:spTgt spid="1434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341"/>
                                        </p:tgtEl>
                                        <p:attrNameLst>
                                          <p:attrName>style.visibility</p:attrName>
                                        </p:attrNameLst>
                                      </p:cBhvr>
                                      <p:to>
                                        <p:strVal val="visible"/>
                                      </p:to>
                                    </p:set>
                                    <p:animEffect transition="in" filter="fade">
                                      <p:cBhvr>
                                        <p:cTn id="26" dur="1000"/>
                                        <p:tgtEl>
                                          <p:spTgt spid="14341"/>
                                        </p:tgtEl>
                                      </p:cBhvr>
                                    </p:animEffect>
                                    <p:anim calcmode="lin" valueType="num">
                                      <p:cBhvr>
                                        <p:cTn id="27" dur="1000" fill="hold"/>
                                        <p:tgtEl>
                                          <p:spTgt spid="14341"/>
                                        </p:tgtEl>
                                        <p:attrNameLst>
                                          <p:attrName>ppt_x</p:attrName>
                                        </p:attrNameLst>
                                      </p:cBhvr>
                                      <p:tavLst>
                                        <p:tav tm="0">
                                          <p:val>
                                            <p:strVal val="#ppt_x"/>
                                          </p:val>
                                        </p:tav>
                                        <p:tav tm="100000">
                                          <p:val>
                                            <p:strVal val="#ppt_x"/>
                                          </p:val>
                                        </p:tav>
                                      </p:tavLst>
                                    </p:anim>
                                    <p:anim calcmode="lin" valueType="num">
                                      <p:cBhvr>
                                        <p:cTn id="28" dur="1000" fill="hold"/>
                                        <p:tgtEl>
                                          <p:spTgt spid="1434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342"/>
                                        </p:tgtEl>
                                        <p:attrNameLst>
                                          <p:attrName>style.visibility</p:attrName>
                                        </p:attrNameLst>
                                      </p:cBhvr>
                                      <p:to>
                                        <p:strVal val="visible"/>
                                      </p:to>
                                    </p:set>
                                    <p:animEffect transition="in" filter="fade">
                                      <p:cBhvr>
                                        <p:cTn id="33" dur="1000"/>
                                        <p:tgtEl>
                                          <p:spTgt spid="14342"/>
                                        </p:tgtEl>
                                      </p:cBhvr>
                                    </p:animEffect>
                                    <p:anim calcmode="lin" valueType="num">
                                      <p:cBhvr>
                                        <p:cTn id="34" dur="1000" fill="hold"/>
                                        <p:tgtEl>
                                          <p:spTgt spid="14342"/>
                                        </p:tgtEl>
                                        <p:attrNameLst>
                                          <p:attrName>ppt_x</p:attrName>
                                        </p:attrNameLst>
                                      </p:cBhvr>
                                      <p:tavLst>
                                        <p:tav tm="0">
                                          <p:val>
                                            <p:strVal val="#ppt_x"/>
                                          </p:val>
                                        </p:tav>
                                        <p:tav tm="100000">
                                          <p:val>
                                            <p:strVal val="#ppt_x"/>
                                          </p:val>
                                        </p:tav>
                                      </p:tavLst>
                                    </p:anim>
                                    <p:anim calcmode="lin" valueType="num">
                                      <p:cBhvr>
                                        <p:cTn id="35" dur="1000" fill="hold"/>
                                        <p:tgtEl>
                                          <p:spTgt spid="143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3006</TotalTime>
  <Words>684</Words>
  <Application>Microsoft Office PowerPoint</Application>
  <PresentationFormat>全屏显示(4:3)</PresentationFormat>
  <Paragraphs>68</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Verdana</vt:lpstr>
      <vt:lpstr>굴림</vt:lpstr>
      <vt:lpstr>Arial</vt:lpstr>
      <vt:lpstr>Calibri</vt:lpstr>
      <vt:lpstr>黑体</vt:lpstr>
      <vt:lpstr>Wingdings</vt:lpstr>
      <vt:lpstr>Webdings</vt:lpstr>
      <vt:lpstr>宋体</vt:lpstr>
      <vt:lpstr>Times New Roman</vt:lpstr>
      <vt:lpstr>微软雅黑</vt:lpstr>
      <vt:lpstr>Arial Unicode MS</vt:lpstr>
      <vt:lpstr>Office 主题</vt:lpstr>
      <vt:lpstr>法理学</vt:lpstr>
      <vt:lpstr>第一节 权利和义务释义</vt:lpstr>
      <vt:lpstr>第一节：权利和义务释义</vt:lpstr>
      <vt:lpstr>第一节：权利和义务释义</vt:lpstr>
      <vt:lpstr>第二节 法与权利和义务</vt:lpstr>
      <vt:lpstr>第二节：法与权利和义务</vt:lpstr>
      <vt:lpstr>第二节：法与权利和义务</vt:lpstr>
      <vt:lpstr>第三节 权利和义务的关系</vt:lpstr>
      <vt:lpstr>第三节 权利和义务的关系</vt:lpstr>
      <vt:lpstr>第四节 权利和义务的分类</vt:lpstr>
      <vt:lpstr>第四节：权利和义务的分类</vt:lpstr>
      <vt:lpstr>第四节：权利和义务的分类</vt:lpstr>
      <vt:lpstr>第四节：权利和义务的分类</vt:lpstr>
      <vt:lpstr>第五节 权利的界限与权利的滥用</vt:lpstr>
      <vt:lpstr>第五节：权利的界限与权利的滥用</vt:lpstr>
      <vt:lpstr>第五节：权利的界限与权利的滥用</vt:lpstr>
      <vt:lpstr>第五节：权利的界限与权利的滥用</vt:lpstr>
      <vt:lpstr>第五节：权利的界限与权利的滥用</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suelay</cp:lastModifiedBy>
  <cp:revision>200</cp:revision>
  <dcterms:created xsi:type="dcterms:W3CDTF">2009-04-16T11:43:59Z</dcterms:created>
  <dcterms:modified xsi:type="dcterms:W3CDTF">2015-09-08T11:07:42Z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