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0"/>
  </p:notesMasterIdLst>
  <p:handoutMasterIdLst>
    <p:handoutMasterId r:id="rId11"/>
  </p:handoutMasterIdLst>
  <p:sldIdLst>
    <p:sldId id="308" r:id="rId2"/>
    <p:sldId id="309" r:id="rId3"/>
    <p:sldId id="315" r:id="rId4"/>
    <p:sldId id="349" r:id="rId5"/>
    <p:sldId id="348" r:id="rId6"/>
    <p:sldId id="336" r:id="rId7"/>
    <p:sldId id="342" r:id="rId8"/>
    <p:sldId id="322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0">
          <p15:clr>
            <a:srgbClr val="A4A3A4"/>
          </p15:clr>
        </p15:guide>
        <p15:guide id="3" pos="54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DCA"/>
    <a:srgbClr val="BE6119"/>
    <a:srgbClr val="BE6111"/>
    <a:srgbClr val="6699FF"/>
    <a:srgbClr val="FF0000"/>
    <a:srgbClr val="99CCFF"/>
    <a:srgbClr val="00FF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9" autoAdjust="0"/>
    <p:restoredTop sz="94622" autoAdjust="0"/>
  </p:normalViewPr>
  <p:slideViewPr>
    <p:cSldViewPr snapToGrid="0" snapToObjects="1">
      <p:cViewPr varScale="1">
        <p:scale>
          <a:sx n="74" d="100"/>
          <a:sy n="74" d="100"/>
        </p:scale>
        <p:origin x="1104" y="72"/>
      </p:cViewPr>
      <p:guideLst>
        <p:guide orient="horz" pos="2160"/>
        <p:guide pos="450"/>
        <p:guide pos="54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87D4E3-CF2E-40AB-A1BC-0994157F40C9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EF813B0-8CA0-4CE8-86BC-93203524793A}">
      <dgm:prSet custT="1"/>
      <dgm:spPr>
        <a:solidFill>
          <a:schemeClr val="accent6"/>
        </a:solidFill>
      </dgm:spPr>
      <dgm:t>
        <a:bodyPr/>
        <a:lstStyle/>
        <a:p>
          <a:pPr algn="l" rtl="0"/>
          <a:r>
            <a:rPr lang="zh-CN" altLang="en-US" sz="2400" dirty="0" smtClean="0"/>
            <a:t>历史唯物主义秩序观的主要内容：</a:t>
          </a:r>
          <a:endParaRPr lang="zh-CN" altLang="en-US" sz="2400" dirty="0"/>
        </a:p>
      </dgm:t>
    </dgm:pt>
    <dgm:pt modelId="{F599AD0B-79F1-4CAB-9888-7AEE5356E6F9}" type="parTrans" cxnId="{26924241-D4D6-4963-9DDF-80C2D9AAF100}">
      <dgm:prSet/>
      <dgm:spPr/>
      <dgm:t>
        <a:bodyPr/>
        <a:lstStyle/>
        <a:p>
          <a:endParaRPr lang="zh-CN" altLang="en-US"/>
        </a:p>
      </dgm:t>
    </dgm:pt>
    <dgm:pt modelId="{A33D5126-DB8A-46EA-9EE3-C7BB8B590FA9}" type="sibTrans" cxnId="{26924241-D4D6-4963-9DDF-80C2D9AAF100}">
      <dgm:prSet/>
      <dgm:spPr/>
      <dgm:t>
        <a:bodyPr/>
        <a:lstStyle/>
        <a:p>
          <a:endParaRPr lang="zh-CN" altLang="en-US"/>
        </a:p>
      </dgm:t>
    </dgm:pt>
    <dgm:pt modelId="{0685CB44-2EB6-4BEB-9421-A8E9C89211CC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zh-CN" altLang="en-US" dirty="0" smtClean="0"/>
            <a:t>秩序的性质取决于生产方式的历史个性</a:t>
          </a:r>
          <a:endParaRPr lang="zh-CN" dirty="0"/>
        </a:p>
      </dgm:t>
    </dgm:pt>
    <dgm:pt modelId="{10B66626-4B98-47A4-8852-9C577710B91A}" type="parTrans" cxnId="{E7A2B07C-DDA7-40F9-99F9-776031D16E70}">
      <dgm:prSet/>
      <dgm:spPr/>
      <dgm:t>
        <a:bodyPr/>
        <a:lstStyle/>
        <a:p>
          <a:endParaRPr lang="zh-CN" altLang="en-US"/>
        </a:p>
      </dgm:t>
    </dgm:pt>
    <dgm:pt modelId="{E0E9610C-19A7-4565-A576-146314593BA8}" type="sibTrans" cxnId="{E7A2B07C-DDA7-40F9-99F9-776031D16E70}">
      <dgm:prSet/>
      <dgm:spPr/>
      <dgm:t>
        <a:bodyPr/>
        <a:lstStyle/>
        <a:p>
          <a:endParaRPr lang="zh-CN" altLang="en-US"/>
        </a:p>
      </dgm:t>
    </dgm:pt>
    <dgm:pt modelId="{30673776-A622-4DA0-82CE-2ABE0CA3DFC4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zh-CN" altLang="en-US" dirty="0" smtClean="0"/>
            <a:t>秩序的力量最终来源于生产关系的历史合理性</a:t>
          </a:r>
          <a:endParaRPr lang="zh-CN" dirty="0"/>
        </a:p>
      </dgm:t>
    </dgm:pt>
    <dgm:pt modelId="{CC1943A6-9248-4F86-A6C9-121CC06A903B}" type="parTrans" cxnId="{4FDCBC23-8F8B-4080-91FC-9123F9CB5873}">
      <dgm:prSet/>
      <dgm:spPr/>
      <dgm:t>
        <a:bodyPr/>
        <a:lstStyle/>
        <a:p>
          <a:endParaRPr lang="zh-CN" altLang="en-US"/>
        </a:p>
      </dgm:t>
    </dgm:pt>
    <dgm:pt modelId="{F82A2022-AE18-449C-A588-C4FA7E7526D7}" type="sibTrans" cxnId="{4FDCBC23-8F8B-4080-91FC-9123F9CB5873}">
      <dgm:prSet/>
      <dgm:spPr/>
      <dgm:t>
        <a:bodyPr/>
        <a:lstStyle/>
        <a:p>
          <a:endParaRPr lang="zh-CN" altLang="en-US"/>
        </a:p>
      </dgm:t>
    </dgm:pt>
    <dgm:pt modelId="{A5EE91BF-9BFE-48E6-99F2-F03D09E3A20C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zh-CN" altLang="en-US" dirty="0" smtClean="0"/>
            <a:t>阶级社会中的秩序首先是阶级统治的秩序</a:t>
          </a:r>
          <a:endParaRPr lang="zh-CN" dirty="0"/>
        </a:p>
      </dgm:t>
    </dgm:pt>
    <dgm:pt modelId="{3BB84F68-1217-4A77-BFF0-76333B038D62}" type="parTrans" cxnId="{3EA2BC1B-A4C6-4542-91EA-31F092ADA0C0}">
      <dgm:prSet/>
      <dgm:spPr/>
      <dgm:t>
        <a:bodyPr/>
        <a:lstStyle/>
        <a:p>
          <a:endParaRPr lang="zh-CN" altLang="en-US"/>
        </a:p>
      </dgm:t>
    </dgm:pt>
    <dgm:pt modelId="{32A85CE9-2E0E-4519-A30D-49C293A5BE2C}" type="sibTrans" cxnId="{3EA2BC1B-A4C6-4542-91EA-31F092ADA0C0}">
      <dgm:prSet/>
      <dgm:spPr/>
      <dgm:t>
        <a:bodyPr/>
        <a:lstStyle/>
        <a:p>
          <a:endParaRPr lang="zh-CN" altLang="en-US"/>
        </a:p>
      </dgm:t>
    </dgm:pt>
    <dgm:pt modelId="{19476F20-F908-481C-BE17-59B16F122F85}" type="pres">
      <dgm:prSet presAssocID="{FC87D4E3-CF2E-40AB-A1BC-0994157F40C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A5FAE4A-5878-4FEF-91F3-7AE0BF0A9631}" type="pres">
      <dgm:prSet presAssocID="{5EF813B0-8CA0-4CE8-86BC-93203524793A}" presName="vertOne" presStyleCnt="0"/>
      <dgm:spPr/>
    </dgm:pt>
    <dgm:pt modelId="{98AAE6EC-2819-4F76-8C9F-D3FCF984025E}" type="pres">
      <dgm:prSet presAssocID="{5EF813B0-8CA0-4CE8-86BC-93203524793A}" presName="txOne" presStyleLbl="node0" presStyleIdx="0" presStyleCnt="1" custScaleY="56448" custLinFactNeighborX="36" custLinFactNeighborY="6205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AD6406-90A0-49F9-A4B7-7CDC3F3A542D}" type="pres">
      <dgm:prSet presAssocID="{5EF813B0-8CA0-4CE8-86BC-93203524793A}" presName="parTransOne" presStyleCnt="0"/>
      <dgm:spPr/>
    </dgm:pt>
    <dgm:pt modelId="{5A301438-F895-4D97-A70B-F684A62CF04F}" type="pres">
      <dgm:prSet presAssocID="{5EF813B0-8CA0-4CE8-86BC-93203524793A}" presName="horzOne" presStyleCnt="0"/>
      <dgm:spPr/>
    </dgm:pt>
    <dgm:pt modelId="{730DC136-554B-4C45-952B-FC172126D046}" type="pres">
      <dgm:prSet presAssocID="{0685CB44-2EB6-4BEB-9421-A8E9C89211CC}" presName="vertTwo" presStyleCnt="0"/>
      <dgm:spPr/>
    </dgm:pt>
    <dgm:pt modelId="{36291917-73D1-4E37-8105-AAEE6E6E1DFB}" type="pres">
      <dgm:prSet presAssocID="{0685CB44-2EB6-4BEB-9421-A8E9C89211CC}" presName="txTwo" presStyleLbl="node2" presStyleIdx="0" presStyleCnt="3" custScaleY="121000" custLinFactNeighborX="-281" custLinFactNeighborY="8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E84CC6-5428-4ABD-9902-0A7E80D6A455}" type="pres">
      <dgm:prSet presAssocID="{0685CB44-2EB6-4BEB-9421-A8E9C89211CC}" presName="horzTwo" presStyleCnt="0"/>
      <dgm:spPr/>
    </dgm:pt>
    <dgm:pt modelId="{5673B8ED-FCEB-429C-9C58-7FA488EE05F1}" type="pres">
      <dgm:prSet presAssocID="{E0E9610C-19A7-4565-A576-146314593BA8}" presName="sibSpaceTwo" presStyleCnt="0"/>
      <dgm:spPr/>
    </dgm:pt>
    <dgm:pt modelId="{44384DBC-8B07-4F4B-BA78-E8FB87FE5251}" type="pres">
      <dgm:prSet presAssocID="{30673776-A622-4DA0-82CE-2ABE0CA3DFC4}" presName="vertTwo" presStyleCnt="0"/>
      <dgm:spPr/>
    </dgm:pt>
    <dgm:pt modelId="{355634D6-6B78-4CBC-AF4B-BB92D5B0648E}" type="pres">
      <dgm:prSet presAssocID="{30673776-A622-4DA0-82CE-2ABE0CA3DFC4}" presName="txTwo" presStyleLbl="node2" presStyleIdx="1" presStyleCnt="3" custScaleY="118908" custLinFactNeighborX="1921" custLinFactNeighborY="8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123AA2-91F3-49A6-A4A1-149884E7AE23}" type="pres">
      <dgm:prSet presAssocID="{30673776-A622-4DA0-82CE-2ABE0CA3DFC4}" presName="horzTwo" presStyleCnt="0"/>
      <dgm:spPr/>
    </dgm:pt>
    <dgm:pt modelId="{86CEF7D4-5335-43C8-91D0-F773E2644168}" type="pres">
      <dgm:prSet presAssocID="{F82A2022-AE18-449C-A588-C4FA7E7526D7}" presName="sibSpaceTwo" presStyleCnt="0"/>
      <dgm:spPr/>
    </dgm:pt>
    <dgm:pt modelId="{2FE884BD-153B-452B-97C8-AF99B826530D}" type="pres">
      <dgm:prSet presAssocID="{A5EE91BF-9BFE-48E6-99F2-F03D09E3A20C}" presName="vertTwo" presStyleCnt="0"/>
      <dgm:spPr/>
    </dgm:pt>
    <dgm:pt modelId="{C00FAF9E-D8B4-4FE0-BDDC-78F332FB318D}" type="pres">
      <dgm:prSet presAssocID="{A5EE91BF-9BFE-48E6-99F2-F03D09E3A20C}" presName="txTwo" presStyleLbl="node2" presStyleIdx="2" presStyleCnt="3" custScaleY="11964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AA1B028-F9BF-4CAB-BF49-6B8E66FA8C54}" type="pres">
      <dgm:prSet presAssocID="{A5EE91BF-9BFE-48E6-99F2-F03D09E3A20C}" presName="horzTwo" presStyleCnt="0"/>
      <dgm:spPr/>
    </dgm:pt>
  </dgm:ptLst>
  <dgm:cxnLst>
    <dgm:cxn modelId="{3B1A21DE-3079-45B7-B790-A5D49F67FD9D}" type="presOf" srcId="{0685CB44-2EB6-4BEB-9421-A8E9C89211CC}" destId="{36291917-73D1-4E37-8105-AAEE6E6E1DFB}" srcOrd="0" destOrd="0" presId="urn:microsoft.com/office/officeart/2005/8/layout/hierarchy4"/>
    <dgm:cxn modelId="{B74FA1FC-6AD1-4D80-8262-1CC03A9C158E}" type="presOf" srcId="{30673776-A622-4DA0-82CE-2ABE0CA3DFC4}" destId="{355634D6-6B78-4CBC-AF4B-BB92D5B0648E}" srcOrd="0" destOrd="0" presId="urn:microsoft.com/office/officeart/2005/8/layout/hierarchy4"/>
    <dgm:cxn modelId="{587CF847-6955-4AD7-A379-577DFD2AB55A}" type="presOf" srcId="{A5EE91BF-9BFE-48E6-99F2-F03D09E3A20C}" destId="{C00FAF9E-D8B4-4FE0-BDDC-78F332FB318D}" srcOrd="0" destOrd="0" presId="urn:microsoft.com/office/officeart/2005/8/layout/hierarchy4"/>
    <dgm:cxn modelId="{B2EA4124-029C-4266-9B0A-736B99C9CF9A}" type="presOf" srcId="{5EF813B0-8CA0-4CE8-86BC-93203524793A}" destId="{98AAE6EC-2819-4F76-8C9F-D3FCF984025E}" srcOrd="0" destOrd="0" presId="urn:microsoft.com/office/officeart/2005/8/layout/hierarchy4"/>
    <dgm:cxn modelId="{E7A2B07C-DDA7-40F9-99F9-776031D16E70}" srcId="{5EF813B0-8CA0-4CE8-86BC-93203524793A}" destId="{0685CB44-2EB6-4BEB-9421-A8E9C89211CC}" srcOrd="0" destOrd="0" parTransId="{10B66626-4B98-47A4-8852-9C577710B91A}" sibTransId="{E0E9610C-19A7-4565-A576-146314593BA8}"/>
    <dgm:cxn modelId="{26924241-D4D6-4963-9DDF-80C2D9AAF100}" srcId="{FC87D4E3-CF2E-40AB-A1BC-0994157F40C9}" destId="{5EF813B0-8CA0-4CE8-86BC-93203524793A}" srcOrd="0" destOrd="0" parTransId="{F599AD0B-79F1-4CAB-9888-7AEE5356E6F9}" sibTransId="{A33D5126-DB8A-46EA-9EE3-C7BB8B590FA9}"/>
    <dgm:cxn modelId="{4FDCBC23-8F8B-4080-91FC-9123F9CB5873}" srcId="{5EF813B0-8CA0-4CE8-86BC-93203524793A}" destId="{30673776-A622-4DA0-82CE-2ABE0CA3DFC4}" srcOrd="1" destOrd="0" parTransId="{CC1943A6-9248-4F86-A6C9-121CC06A903B}" sibTransId="{F82A2022-AE18-449C-A588-C4FA7E7526D7}"/>
    <dgm:cxn modelId="{3EA2BC1B-A4C6-4542-91EA-31F092ADA0C0}" srcId="{5EF813B0-8CA0-4CE8-86BC-93203524793A}" destId="{A5EE91BF-9BFE-48E6-99F2-F03D09E3A20C}" srcOrd="2" destOrd="0" parTransId="{3BB84F68-1217-4A77-BFF0-76333B038D62}" sibTransId="{32A85CE9-2E0E-4519-A30D-49C293A5BE2C}"/>
    <dgm:cxn modelId="{D05304FB-5AFD-446E-B05C-EC4ABCDB101F}" type="presOf" srcId="{FC87D4E3-CF2E-40AB-A1BC-0994157F40C9}" destId="{19476F20-F908-481C-BE17-59B16F122F85}" srcOrd="0" destOrd="0" presId="urn:microsoft.com/office/officeart/2005/8/layout/hierarchy4"/>
    <dgm:cxn modelId="{6AB25EAD-1F18-4E27-B2B4-85EB1CF6439C}" type="presParOf" srcId="{19476F20-F908-481C-BE17-59B16F122F85}" destId="{2A5FAE4A-5878-4FEF-91F3-7AE0BF0A9631}" srcOrd="0" destOrd="0" presId="urn:microsoft.com/office/officeart/2005/8/layout/hierarchy4"/>
    <dgm:cxn modelId="{C314521B-97EC-4373-9C26-5EB207F335A0}" type="presParOf" srcId="{2A5FAE4A-5878-4FEF-91F3-7AE0BF0A9631}" destId="{98AAE6EC-2819-4F76-8C9F-D3FCF984025E}" srcOrd="0" destOrd="0" presId="urn:microsoft.com/office/officeart/2005/8/layout/hierarchy4"/>
    <dgm:cxn modelId="{07B03E21-C397-4A10-9F99-6448B1DD00C9}" type="presParOf" srcId="{2A5FAE4A-5878-4FEF-91F3-7AE0BF0A9631}" destId="{87AD6406-90A0-49F9-A4B7-7CDC3F3A542D}" srcOrd="1" destOrd="0" presId="urn:microsoft.com/office/officeart/2005/8/layout/hierarchy4"/>
    <dgm:cxn modelId="{08863D23-0300-47FC-85BA-EEADCC7EA5EE}" type="presParOf" srcId="{2A5FAE4A-5878-4FEF-91F3-7AE0BF0A9631}" destId="{5A301438-F895-4D97-A70B-F684A62CF04F}" srcOrd="2" destOrd="0" presId="urn:microsoft.com/office/officeart/2005/8/layout/hierarchy4"/>
    <dgm:cxn modelId="{EE06DD2F-C31C-4B5B-95D1-DDEEC7CA46B6}" type="presParOf" srcId="{5A301438-F895-4D97-A70B-F684A62CF04F}" destId="{730DC136-554B-4C45-952B-FC172126D046}" srcOrd="0" destOrd="0" presId="urn:microsoft.com/office/officeart/2005/8/layout/hierarchy4"/>
    <dgm:cxn modelId="{0F3F44B1-AC89-414F-A357-053D8234BA8C}" type="presParOf" srcId="{730DC136-554B-4C45-952B-FC172126D046}" destId="{36291917-73D1-4E37-8105-AAEE6E6E1DFB}" srcOrd="0" destOrd="0" presId="urn:microsoft.com/office/officeart/2005/8/layout/hierarchy4"/>
    <dgm:cxn modelId="{CC30FE08-A856-4EC3-8674-A0C2B80B9F0C}" type="presParOf" srcId="{730DC136-554B-4C45-952B-FC172126D046}" destId="{7EE84CC6-5428-4ABD-9902-0A7E80D6A455}" srcOrd="1" destOrd="0" presId="urn:microsoft.com/office/officeart/2005/8/layout/hierarchy4"/>
    <dgm:cxn modelId="{EDAED999-176A-4691-A646-69B434BC0204}" type="presParOf" srcId="{5A301438-F895-4D97-A70B-F684A62CF04F}" destId="{5673B8ED-FCEB-429C-9C58-7FA488EE05F1}" srcOrd="1" destOrd="0" presId="urn:microsoft.com/office/officeart/2005/8/layout/hierarchy4"/>
    <dgm:cxn modelId="{51BE0FA7-B94A-4977-BF4B-EBBE6E29D957}" type="presParOf" srcId="{5A301438-F895-4D97-A70B-F684A62CF04F}" destId="{44384DBC-8B07-4F4B-BA78-E8FB87FE5251}" srcOrd="2" destOrd="0" presId="urn:microsoft.com/office/officeart/2005/8/layout/hierarchy4"/>
    <dgm:cxn modelId="{5CAB1524-0FBE-4A3C-AB62-850B727F753B}" type="presParOf" srcId="{44384DBC-8B07-4F4B-BA78-E8FB87FE5251}" destId="{355634D6-6B78-4CBC-AF4B-BB92D5B0648E}" srcOrd="0" destOrd="0" presId="urn:microsoft.com/office/officeart/2005/8/layout/hierarchy4"/>
    <dgm:cxn modelId="{0A70B2BB-FEDE-4A8B-A699-8774634B87D8}" type="presParOf" srcId="{44384DBC-8B07-4F4B-BA78-E8FB87FE5251}" destId="{FA123AA2-91F3-49A6-A4A1-149884E7AE23}" srcOrd="1" destOrd="0" presId="urn:microsoft.com/office/officeart/2005/8/layout/hierarchy4"/>
    <dgm:cxn modelId="{A793442F-B989-488D-AB45-C37B524D1C33}" type="presParOf" srcId="{5A301438-F895-4D97-A70B-F684A62CF04F}" destId="{86CEF7D4-5335-43C8-91D0-F773E2644168}" srcOrd="3" destOrd="0" presId="urn:microsoft.com/office/officeart/2005/8/layout/hierarchy4"/>
    <dgm:cxn modelId="{03D5C3AF-11ED-4E93-A6AA-0F86C5549AD5}" type="presParOf" srcId="{5A301438-F895-4D97-A70B-F684A62CF04F}" destId="{2FE884BD-153B-452B-97C8-AF99B826530D}" srcOrd="4" destOrd="0" presId="urn:microsoft.com/office/officeart/2005/8/layout/hierarchy4"/>
    <dgm:cxn modelId="{EF9420B3-9C03-48C1-A312-F7B0AE16BBBE}" type="presParOf" srcId="{2FE884BD-153B-452B-97C8-AF99B826530D}" destId="{C00FAF9E-D8B4-4FE0-BDDC-78F332FB318D}" srcOrd="0" destOrd="0" presId="urn:microsoft.com/office/officeart/2005/8/layout/hierarchy4"/>
    <dgm:cxn modelId="{D695B94F-4906-43FB-A4CD-86AF4B91BF24}" type="presParOf" srcId="{2FE884BD-153B-452B-97C8-AF99B826530D}" destId="{2AA1B028-F9BF-4CAB-BF49-6B8E66FA8C5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AAE6EC-2819-4F76-8C9F-D3FCF984025E}">
      <dsp:nvSpPr>
        <dsp:cNvPr id="0" name=""/>
        <dsp:cNvSpPr/>
      </dsp:nvSpPr>
      <dsp:spPr>
        <a:xfrm>
          <a:off x="4502" y="118519"/>
          <a:ext cx="6260193" cy="119266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历史唯物主义秩序观的主要内容：</a:t>
          </a:r>
          <a:endParaRPr lang="zh-CN" altLang="en-US" sz="2400" kern="1200" dirty="0"/>
        </a:p>
      </dsp:txBody>
      <dsp:txXfrm>
        <a:off x="39434" y="153451"/>
        <a:ext cx="6190329" cy="1122805"/>
      </dsp:txXfrm>
    </dsp:sp>
    <dsp:sp modelId="{36291917-73D1-4E37-8105-AAEE6E6E1DFB}">
      <dsp:nvSpPr>
        <dsp:cNvPr id="0" name=""/>
        <dsp:cNvSpPr/>
      </dsp:nvSpPr>
      <dsp:spPr>
        <a:xfrm>
          <a:off x="2819" y="1384359"/>
          <a:ext cx="1972213" cy="2556566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秩序的性质取决于生产方式的历史个性</a:t>
          </a:r>
          <a:endParaRPr lang="zh-CN" sz="2900" kern="1200" dirty="0"/>
        </a:p>
      </dsp:txBody>
      <dsp:txXfrm>
        <a:off x="60583" y="1442123"/>
        <a:ext cx="1856685" cy="2441038"/>
      </dsp:txXfrm>
    </dsp:sp>
    <dsp:sp modelId="{355634D6-6B78-4CBC-AF4B-BB92D5B0648E}">
      <dsp:nvSpPr>
        <dsp:cNvPr id="0" name=""/>
        <dsp:cNvSpPr/>
      </dsp:nvSpPr>
      <dsp:spPr>
        <a:xfrm>
          <a:off x="2184127" y="1384380"/>
          <a:ext cx="1972213" cy="2512364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秩序的力量最终来源于生产关系的历史合理性</a:t>
          </a:r>
          <a:endParaRPr lang="zh-CN" sz="2900" kern="1200" dirty="0"/>
        </a:p>
      </dsp:txBody>
      <dsp:txXfrm>
        <a:off x="2241891" y="1442144"/>
        <a:ext cx="1856685" cy="2396836"/>
      </dsp:txXfrm>
    </dsp:sp>
    <dsp:sp modelId="{C00FAF9E-D8B4-4FE0-BDDC-78F332FB318D}">
      <dsp:nvSpPr>
        <dsp:cNvPr id="0" name=""/>
        <dsp:cNvSpPr/>
      </dsp:nvSpPr>
      <dsp:spPr>
        <a:xfrm>
          <a:off x="4284120" y="1382563"/>
          <a:ext cx="1972213" cy="2527852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阶级社会中的秩序首先是阶级统治的秩序</a:t>
          </a:r>
          <a:endParaRPr lang="zh-CN" sz="2900" kern="1200" dirty="0"/>
        </a:p>
      </dsp:txBody>
      <dsp:txXfrm>
        <a:off x="4341884" y="1440327"/>
        <a:ext cx="1856685" cy="2412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5C7A011-72B5-420F-ABA9-5B6953CC450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387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2535747-A57B-4BB4-8277-EECC4038F2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1626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物流PPT封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1" name="标题占位符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5412" name="文本占位符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 b="1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0069C-F2E2-4324-8BBF-6FFDD00D09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375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E0FA5-21DC-4487-8C46-BC1214C763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73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38875" y="-242888"/>
            <a:ext cx="2447925" cy="61817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1108075" y="-242888"/>
            <a:ext cx="7194550" cy="61817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92164-6B57-486D-ACE0-7D8331A2C6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677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08075" y="-242888"/>
            <a:ext cx="8229600" cy="1143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751263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CDA56-B155-4DD4-92F1-4459D8B29B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801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61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1C39E-9F73-4DD8-83BA-0CFBFE2285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37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EB5CA-F8AA-4262-929F-2DA83AE3EF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71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56F52-9120-4B8F-89C9-EC4AF0D85E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72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41F15-A379-4C40-8CEC-303B8C1981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03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1F470-0B94-453D-9513-22A0A9E804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00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C4255-D330-4EAE-A92D-03AEEBC632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08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800CC-30AE-4C4D-952A-8A72534C9F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0D659-7388-4037-B715-96933D99F4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3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物流PPT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7" name="标题占位符 1"/>
          <p:cNvSpPr>
            <a:spLocks noGrp="1"/>
          </p:cNvSpPr>
          <p:nvPr>
            <p:ph type="title"/>
          </p:nvPr>
        </p:nvSpPr>
        <p:spPr bwMode="auto">
          <a:xfrm>
            <a:off x="901700" y="88900"/>
            <a:ext cx="797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C0BB0BC2-1BAD-45C4-B23F-C98E08491A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6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860A4"/>
        </a:buClr>
        <a:buFont typeface="Wingdings" panose="05000000000000000000" pitchFamily="2" charset="2"/>
        <a:buChar char="Ü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99005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Font typeface="Webdings" panose="05030102010509060703" pitchFamily="18" charset="2"/>
        <a:buChar char="4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800" smtClean="0"/>
              <a:t>法理学</a:t>
            </a:r>
          </a:p>
        </p:txBody>
      </p:sp>
      <p:sp>
        <p:nvSpPr>
          <p:cNvPr id="3075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第二十一章 法与秩序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第一节  秩序的释义</a:t>
            </a:r>
          </a:p>
        </p:txBody>
      </p:sp>
      <p:sp>
        <p:nvSpPr>
          <p:cNvPr id="7171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1"/>
          <p:cNvGrpSpPr>
            <a:grpSpLocks/>
          </p:cNvGrpSpPr>
          <p:nvPr/>
        </p:nvGrpSpPr>
        <p:grpSpPr bwMode="auto">
          <a:xfrm>
            <a:off x="901700" y="2511425"/>
            <a:ext cx="7121525" cy="2336800"/>
            <a:chOff x="901700" y="2511044"/>
            <a:chExt cx="7121838" cy="3181417"/>
          </a:xfrm>
        </p:grpSpPr>
        <p:sp>
          <p:nvSpPr>
            <p:cNvPr id="8197" name="圆角矩形 10"/>
            <p:cNvSpPr>
              <a:spLocks noChangeArrowheads="1"/>
            </p:cNvSpPr>
            <p:nvPr/>
          </p:nvSpPr>
          <p:spPr bwMode="auto">
            <a:xfrm>
              <a:off x="901700" y="2511044"/>
              <a:ext cx="7121838" cy="3181417"/>
            </a:xfrm>
            <a:prstGeom prst="roundRect">
              <a:avLst>
                <a:gd name="adj" fmla="val 8157"/>
              </a:avLst>
            </a:prstGeom>
            <a:solidFill>
              <a:srgbClr val="008D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98" name="矩形 8"/>
            <p:cNvSpPr>
              <a:spLocks noChangeArrowheads="1"/>
            </p:cNvSpPr>
            <p:nvPr/>
          </p:nvSpPr>
          <p:spPr bwMode="auto">
            <a:xfrm>
              <a:off x="1311275" y="2782886"/>
              <a:ext cx="6437313" cy="113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构成人类理想的要素，也是人类社会活动的基本目标。</a:t>
              </a:r>
            </a:p>
          </p:txBody>
        </p:sp>
      </p:grp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901700" y="88900"/>
            <a:ext cx="7975600" cy="533400"/>
          </a:xfrm>
        </p:spPr>
        <p:txBody>
          <a:bodyPr/>
          <a:lstStyle/>
          <a:p>
            <a:r>
              <a:rPr lang="zh-CN" altLang="en-US" smtClean="0"/>
              <a:t>第一节：秩序的释义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74700" y="1466850"/>
            <a:ext cx="7248525" cy="5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 smtClean="0"/>
              <a:t>秩序的含义：</a:t>
            </a:r>
            <a:endParaRPr lang="zh-CN" altLang="en-US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第一节：秩序的释义</a:t>
            </a:r>
          </a:p>
        </p:txBody>
      </p:sp>
      <p:grpSp>
        <p:nvGrpSpPr>
          <p:cNvPr id="9219" name="组合 3"/>
          <p:cNvGrpSpPr>
            <a:grpSpLocks/>
          </p:cNvGrpSpPr>
          <p:nvPr/>
        </p:nvGrpSpPr>
        <p:grpSpPr bwMode="auto">
          <a:xfrm>
            <a:off x="6040438" y="2624138"/>
            <a:ext cx="2416175" cy="2879725"/>
            <a:chOff x="9217027" y="468312"/>
            <a:chExt cx="938213" cy="1117599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9412436" y="468312"/>
              <a:ext cx="98013" cy="250751"/>
            </a:xfrm>
            <a:custGeom>
              <a:avLst/>
              <a:gdLst>
                <a:gd name="T0" fmla="*/ 17 w 26"/>
                <a:gd name="T1" fmla="*/ 26 h 67"/>
                <a:gd name="T2" fmla="*/ 12 w 26"/>
                <a:gd name="T3" fmla="*/ 14 h 67"/>
                <a:gd name="T4" fmla="*/ 18 w 26"/>
                <a:gd name="T5" fmla="*/ 1 h 67"/>
                <a:gd name="T6" fmla="*/ 9 w 26"/>
                <a:gd name="T7" fmla="*/ 4 h 67"/>
                <a:gd name="T8" fmla="*/ 0 w 26"/>
                <a:gd name="T9" fmla="*/ 16 h 67"/>
                <a:gd name="T10" fmla="*/ 5 w 26"/>
                <a:gd name="T11" fmla="*/ 32 h 67"/>
                <a:gd name="T12" fmla="*/ 13 w 26"/>
                <a:gd name="T13" fmla="*/ 47 h 67"/>
                <a:gd name="T14" fmla="*/ 4 w 26"/>
                <a:gd name="T15" fmla="*/ 65 h 67"/>
                <a:gd name="T16" fmla="*/ 24 w 26"/>
                <a:gd name="T17" fmla="*/ 51 h 67"/>
                <a:gd name="T18" fmla="*/ 19 w 26"/>
                <a:gd name="T19" fmla="*/ 28 h 67"/>
                <a:gd name="T20" fmla="*/ 17 w 26"/>
                <a:gd name="T21" fmla="*/ 2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67">
                  <a:moveTo>
                    <a:pt x="17" y="26"/>
                  </a:moveTo>
                  <a:cubicBezTo>
                    <a:pt x="15" y="22"/>
                    <a:pt x="12" y="18"/>
                    <a:pt x="12" y="14"/>
                  </a:cubicBezTo>
                  <a:cubicBezTo>
                    <a:pt x="11" y="9"/>
                    <a:pt x="16" y="4"/>
                    <a:pt x="18" y="1"/>
                  </a:cubicBezTo>
                  <a:cubicBezTo>
                    <a:pt x="16" y="0"/>
                    <a:pt x="12" y="2"/>
                    <a:pt x="9" y="4"/>
                  </a:cubicBezTo>
                  <a:cubicBezTo>
                    <a:pt x="4" y="7"/>
                    <a:pt x="1" y="11"/>
                    <a:pt x="0" y="16"/>
                  </a:cubicBezTo>
                  <a:cubicBezTo>
                    <a:pt x="0" y="22"/>
                    <a:pt x="2" y="27"/>
                    <a:pt x="5" y="32"/>
                  </a:cubicBezTo>
                  <a:cubicBezTo>
                    <a:pt x="8" y="36"/>
                    <a:pt x="13" y="41"/>
                    <a:pt x="13" y="47"/>
                  </a:cubicBezTo>
                  <a:cubicBezTo>
                    <a:pt x="13" y="57"/>
                    <a:pt x="8" y="64"/>
                    <a:pt x="4" y="65"/>
                  </a:cubicBezTo>
                  <a:cubicBezTo>
                    <a:pt x="5" y="65"/>
                    <a:pt x="20" y="67"/>
                    <a:pt x="24" y="51"/>
                  </a:cubicBezTo>
                  <a:cubicBezTo>
                    <a:pt x="26" y="43"/>
                    <a:pt x="23" y="35"/>
                    <a:pt x="19" y="28"/>
                  </a:cubicBezTo>
                  <a:cubicBezTo>
                    <a:pt x="18" y="27"/>
                    <a:pt x="18" y="26"/>
                    <a:pt x="17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9558532" y="468312"/>
              <a:ext cx="98013" cy="250751"/>
            </a:xfrm>
            <a:custGeom>
              <a:avLst/>
              <a:gdLst>
                <a:gd name="T0" fmla="*/ 17 w 26"/>
                <a:gd name="T1" fmla="*/ 26 h 67"/>
                <a:gd name="T2" fmla="*/ 12 w 26"/>
                <a:gd name="T3" fmla="*/ 14 h 67"/>
                <a:gd name="T4" fmla="*/ 18 w 26"/>
                <a:gd name="T5" fmla="*/ 1 h 67"/>
                <a:gd name="T6" fmla="*/ 9 w 26"/>
                <a:gd name="T7" fmla="*/ 4 h 67"/>
                <a:gd name="T8" fmla="*/ 0 w 26"/>
                <a:gd name="T9" fmla="*/ 16 h 67"/>
                <a:gd name="T10" fmla="*/ 5 w 26"/>
                <a:gd name="T11" fmla="*/ 32 h 67"/>
                <a:gd name="T12" fmla="*/ 13 w 26"/>
                <a:gd name="T13" fmla="*/ 47 h 67"/>
                <a:gd name="T14" fmla="*/ 4 w 26"/>
                <a:gd name="T15" fmla="*/ 65 h 67"/>
                <a:gd name="T16" fmla="*/ 24 w 26"/>
                <a:gd name="T17" fmla="*/ 51 h 67"/>
                <a:gd name="T18" fmla="*/ 18 w 26"/>
                <a:gd name="T19" fmla="*/ 28 h 67"/>
                <a:gd name="T20" fmla="*/ 17 w 26"/>
                <a:gd name="T21" fmla="*/ 2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67">
                  <a:moveTo>
                    <a:pt x="17" y="26"/>
                  </a:moveTo>
                  <a:cubicBezTo>
                    <a:pt x="15" y="22"/>
                    <a:pt x="12" y="18"/>
                    <a:pt x="12" y="14"/>
                  </a:cubicBezTo>
                  <a:cubicBezTo>
                    <a:pt x="11" y="9"/>
                    <a:pt x="16" y="4"/>
                    <a:pt x="18" y="1"/>
                  </a:cubicBezTo>
                  <a:cubicBezTo>
                    <a:pt x="16" y="0"/>
                    <a:pt x="12" y="2"/>
                    <a:pt x="9" y="4"/>
                  </a:cubicBezTo>
                  <a:cubicBezTo>
                    <a:pt x="4" y="7"/>
                    <a:pt x="1" y="11"/>
                    <a:pt x="0" y="16"/>
                  </a:cubicBezTo>
                  <a:cubicBezTo>
                    <a:pt x="0" y="22"/>
                    <a:pt x="2" y="27"/>
                    <a:pt x="5" y="32"/>
                  </a:cubicBezTo>
                  <a:cubicBezTo>
                    <a:pt x="8" y="36"/>
                    <a:pt x="13" y="41"/>
                    <a:pt x="13" y="47"/>
                  </a:cubicBezTo>
                  <a:cubicBezTo>
                    <a:pt x="13" y="57"/>
                    <a:pt x="7" y="64"/>
                    <a:pt x="4" y="65"/>
                  </a:cubicBezTo>
                  <a:cubicBezTo>
                    <a:pt x="5" y="65"/>
                    <a:pt x="20" y="67"/>
                    <a:pt x="24" y="51"/>
                  </a:cubicBezTo>
                  <a:cubicBezTo>
                    <a:pt x="26" y="43"/>
                    <a:pt x="23" y="35"/>
                    <a:pt x="18" y="28"/>
                  </a:cubicBezTo>
                  <a:cubicBezTo>
                    <a:pt x="18" y="27"/>
                    <a:pt x="17" y="26"/>
                    <a:pt x="17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9704626" y="468312"/>
              <a:ext cx="98013" cy="250751"/>
            </a:xfrm>
            <a:custGeom>
              <a:avLst/>
              <a:gdLst>
                <a:gd name="T0" fmla="*/ 17 w 26"/>
                <a:gd name="T1" fmla="*/ 26 h 67"/>
                <a:gd name="T2" fmla="*/ 12 w 26"/>
                <a:gd name="T3" fmla="*/ 14 h 67"/>
                <a:gd name="T4" fmla="*/ 18 w 26"/>
                <a:gd name="T5" fmla="*/ 1 h 67"/>
                <a:gd name="T6" fmla="*/ 9 w 26"/>
                <a:gd name="T7" fmla="*/ 4 h 67"/>
                <a:gd name="T8" fmla="*/ 0 w 26"/>
                <a:gd name="T9" fmla="*/ 16 h 67"/>
                <a:gd name="T10" fmla="*/ 5 w 26"/>
                <a:gd name="T11" fmla="*/ 32 h 67"/>
                <a:gd name="T12" fmla="*/ 13 w 26"/>
                <a:gd name="T13" fmla="*/ 47 h 67"/>
                <a:gd name="T14" fmla="*/ 4 w 26"/>
                <a:gd name="T15" fmla="*/ 65 h 67"/>
                <a:gd name="T16" fmla="*/ 24 w 26"/>
                <a:gd name="T17" fmla="*/ 51 h 67"/>
                <a:gd name="T18" fmla="*/ 18 w 26"/>
                <a:gd name="T19" fmla="*/ 28 h 67"/>
                <a:gd name="T20" fmla="*/ 17 w 26"/>
                <a:gd name="T21" fmla="*/ 2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67">
                  <a:moveTo>
                    <a:pt x="17" y="26"/>
                  </a:moveTo>
                  <a:cubicBezTo>
                    <a:pt x="15" y="22"/>
                    <a:pt x="12" y="18"/>
                    <a:pt x="12" y="14"/>
                  </a:cubicBezTo>
                  <a:cubicBezTo>
                    <a:pt x="11" y="9"/>
                    <a:pt x="16" y="4"/>
                    <a:pt x="18" y="1"/>
                  </a:cubicBezTo>
                  <a:cubicBezTo>
                    <a:pt x="15" y="0"/>
                    <a:pt x="12" y="2"/>
                    <a:pt x="9" y="4"/>
                  </a:cubicBezTo>
                  <a:cubicBezTo>
                    <a:pt x="4" y="7"/>
                    <a:pt x="1" y="11"/>
                    <a:pt x="0" y="16"/>
                  </a:cubicBezTo>
                  <a:cubicBezTo>
                    <a:pt x="0" y="22"/>
                    <a:pt x="2" y="27"/>
                    <a:pt x="5" y="32"/>
                  </a:cubicBezTo>
                  <a:cubicBezTo>
                    <a:pt x="8" y="36"/>
                    <a:pt x="13" y="41"/>
                    <a:pt x="13" y="47"/>
                  </a:cubicBezTo>
                  <a:cubicBezTo>
                    <a:pt x="13" y="57"/>
                    <a:pt x="7" y="64"/>
                    <a:pt x="4" y="65"/>
                  </a:cubicBezTo>
                  <a:cubicBezTo>
                    <a:pt x="5" y="65"/>
                    <a:pt x="20" y="67"/>
                    <a:pt x="24" y="51"/>
                  </a:cubicBezTo>
                  <a:cubicBezTo>
                    <a:pt x="26" y="43"/>
                    <a:pt x="23" y="35"/>
                    <a:pt x="18" y="28"/>
                  </a:cubicBezTo>
                  <a:cubicBezTo>
                    <a:pt x="18" y="27"/>
                    <a:pt x="17" y="26"/>
                    <a:pt x="17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/>
            </a:p>
          </p:txBody>
        </p:sp>
        <p:sp>
          <p:nvSpPr>
            <p:cNvPr id="9228" name="Freeform 9"/>
            <p:cNvSpPr>
              <a:spLocks/>
            </p:cNvSpPr>
            <p:nvPr/>
          </p:nvSpPr>
          <p:spPr bwMode="auto">
            <a:xfrm>
              <a:off x="9217027" y="1503361"/>
              <a:ext cx="800100" cy="82550"/>
            </a:xfrm>
            <a:custGeom>
              <a:avLst/>
              <a:gdLst>
                <a:gd name="T0" fmla="*/ 0 w 213"/>
                <a:gd name="T1" fmla="*/ 0 h 22"/>
                <a:gd name="T2" fmla="*/ 2147483646 w 213"/>
                <a:gd name="T3" fmla="*/ 2147483646 h 22"/>
                <a:gd name="T4" fmla="*/ 2147483646 w 213"/>
                <a:gd name="T5" fmla="*/ 2147483646 h 22"/>
                <a:gd name="T6" fmla="*/ 2147483646 w 213"/>
                <a:gd name="T7" fmla="*/ 0 h 22"/>
                <a:gd name="T8" fmla="*/ 0 w 213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3" h="22">
                  <a:moveTo>
                    <a:pt x="0" y="0"/>
                  </a:moveTo>
                  <a:cubicBezTo>
                    <a:pt x="6" y="13"/>
                    <a:pt x="17" y="22"/>
                    <a:pt x="30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97" y="22"/>
                    <a:pt x="208" y="13"/>
                    <a:pt x="2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" name="Freeform 10"/>
            <p:cNvSpPr>
              <a:spLocks/>
            </p:cNvSpPr>
            <p:nvPr/>
          </p:nvSpPr>
          <p:spPr bwMode="auto">
            <a:xfrm>
              <a:off x="9240840" y="771524"/>
              <a:ext cx="711200" cy="671511"/>
            </a:xfrm>
            <a:custGeom>
              <a:avLst/>
              <a:gdLst>
                <a:gd name="T0" fmla="*/ 0 w 190"/>
                <a:gd name="T1" fmla="*/ 0 h 179"/>
                <a:gd name="T2" fmla="*/ 2147483646 w 190"/>
                <a:gd name="T3" fmla="*/ 2147483646 h 179"/>
                <a:gd name="T4" fmla="*/ 2147483646 w 190"/>
                <a:gd name="T5" fmla="*/ 2147483646 h 179"/>
                <a:gd name="T6" fmla="*/ 2147483646 w 190"/>
                <a:gd name="T7" fmla="*/ 2147483646 h 179"/>
                <a:gd name="T8" fmla="*/ 2147483646 w 190"/>
                <a:gd name="T9" fmla="*/ 2147483646 h 179"/>
                <a:gd name="T10" fmla="*/ 2147483646 w 190"/>
                <a:gd name="T11" fmla="*/ 0 h 179"/>
                <a:gd name="T12" fmla="*/ 0 w 190"/>
                <a:gd name="T13" fmla="*/ 0 h 1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0" h="179">
                  <a:moveTo>
                    <a:pt x="0" y="0"/>
                  </a:moveTo>
                  <a:cubicBezTo>
                    <a:pt x="7" y="121"/>
                    <a:pt x="7" y="121"/>
                    <a:pt x="7" y="121"/>
                  </a:cubicBezTo>
                  <a:cubicBezTo>
                    <a:pt x="7" y="121"/>
                    <a:pt x="2" y="179"/>
                    <a:pt x="93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189" y="179"/>
                    <a:pt x="184" y="128"/>
                    <a:pt x="184" y="128"/>
                  </a:cubicBezTo>
                  <a:cubicBezTo>
                    <a:pt x="190" y="0"/>
                    <a:pt x="190" y="0"/>
                    <a:pt x="1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E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" name="Freeform 11"/>
            <p:cNvSpPr>
              <a:spLocks noEditPoints="1"/>
            </p:cNvSpPr>
            <p:nvPr/>
          </p:nvSpPr>
          <p:spPr bwMode="auto">
            <a:xfrm>
              <a:off x="9840915" y="857249"/>
              <a:ext cx="314325" cy="315912"/>
            </a:xfrm>
            <a:custGeom>
              <a:avLst/>
              <a:gdLst>
                <a:gd name="T0" fmla="*/ 2147483646 w 84"/>
                <a:gd name="T1" fmla="*/ 0 h 84"/>
                <a:gd name="T2" fmla="*/ 0 w 84"/>
                <a:gd name="T3" fmla="*/ 2147483646 h 84"/>
                <a:gd name="T4" fmla="*/ 2147483646 w 84"/>
                <a:gd name="T5" fmla="*/ 2147483646 h 84"/>
                <a:gd name="T6" fmla="*/ 2147483646 w 84"/>
                <a:gd name="T7" fmla="*/ 2147483646 h 84"/>
                <a:gd name="T8" fmla="*/ 2147483646 w 84"/>
                <a:gd name="T9" fmla="*/ 0 h 84"/>
                <a:gd name="T10" fmla="*/ 2147483646 w 84"/>
                <a:gd name="T11" fmla="*/ 2147483646 h 84"/>
                <a:gd name="T12" fmla="*/ 2147483646 w 84"/>
                <a:gd name="T13" fmla="*/ 2147483646 h 84"/>
                <a:gd name="T14" fmla="*/ 2147483646 w 84"/>
                <a:gd name="T15" fmla="*/ 2147483646 h 84"/>
                <a:gd name="T16" fmla="*/ 2147483646 w 84"/>
                <a:gd name="T17" fmla="*/ 2147483646 h 84"/>
                <a:gd name="T18" fmla="*/ 2147483646 w 84"/>
                <a:gd name="T19" fmla="*/ 2147483646 h 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" h="84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4"/>
                    <a:pt x="42" y="84"/>
                  </a:cubicBezTo>
                  <a:cubicBezTo>
                    <a:pt x="65" y="84"/>
                    <a:pt x="84" y="65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lose/>
                  <a:moveTo>
                    <a:pt x="42" y="67"/>
                  </a:moveTo>
                  <a:cubicBezTo>
                    <a:pt x="28" y="67"/>
                    <a:pt x="17" y="56"/>
                    <a:pt x="17" y="42"/>
                  </a:cubicBezTo>
                  <a:cubicBezTo>
                    <a:pt x="17" y="29"/>
                    <a:pt x="28" y="18"/>
                    <a:pt x="42" y="18"/>
                  </a:cubicBezTo>
                  <a:cubicBezTo>
                    <a:pt x="56" y="18"/>
                    <a:pt x="67" y="29"/>
                    <a:pt x="67" y="42"/>
                  </a:cubicBezTo>
                  <a:cubicBezTo>
                    <a:pt x="67" y="56"/>
                    <a:pt x="56" y="67"/>
                    <a:pt x="42" y="67"/>
                  </a:cubicBezTo>
                  <a:close/>
                </a:path>
              </a:pathLst>
            </a:custGeom>
            <a:solidFill>
              <a:srgbClr val="2E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995363" y="1560513"/>
            <a:ext cx="29686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b="1" dirty="0">
                <a:latin typeface="+mn-ea"/>
                <a:ea typeface="+mn-ea"/>
              </a:rPr>
              <a:t>人类</a:t>
            </a:r>
            <a:r>
              <a:rPr lang="zh-CN" altLang="en-US" b="1" dirty="0">
                <a:latin typeface="+mn-ea"/>
                <a:ea typeface="+mn-ea"/>
              </a:rPr>
              <a:t>历史的秩序</a:t>
            </a:r>
            <a:r>
              <a:rPr lang="zh-CN" altLang="en-US" b="1" dirty="0">
                <a:latin typeface="+mn-ea"/>
                <a:ea typeface="+mn-ea"/>
              </a:rPr>
              <a:t>观：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033463" y="2281238"/>
            <a:ext cx="4046537" cy="687387"/>
          </a:xfrm>
          <a:prstGeom prst="roundRect">
            <a:avLst>
              <a:gd name="adj" fmla="val 8731"/>
            </a:avLst>
          </a:prstGeom>
          <a:solidFill>
            <a:srgbClr val="008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3200" dirty="0"/>
              <a:t>等级结构秩序观</a:t>
            </a:r>
            <a:endParaRPr lang="zh-CN" altLang="en-US" sz="3200" b="1" dirty="0"/>
          </a:p>
        </p:txBody>
      </p:sp>
      <p:sp>
        <p:nvSpPr>
          <p:cNvPr id="16" name="圆角矩形 15"/>
          <p:cNvSpPr/>
          <p:nvPr/>
        </p:nvSpPr>
        <p:spPr>
          <a:xfrm>
            <a:off x="1033463" y="3281363"/>
            <a:ext cx="4046537" cy="687387"/>
          </a:xfrm>
          <a:prstGeom prst="roundRect">
            <a:avLst>
              <a:gd name="adj" fmla="val 8731"/>
            </a:avLst>
          </a:prstGeom>
          <a:solidFill>
            <a:srgbClr val="008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3200" dirty="0"/>
              <a:t>自由平等的秩序观</a:t>
            </a:r>
            <a:endParaRPr lang="zh-CN" altLang="en-US" sz="3200" b="1" dirty="0"/>
          </a:p>
        </p:txBody>
      </p:sp>
      <p:sp>
        <p:nvSpPr>
          <p:cNvPr id="17" name="圆角矩形 16"/>
          <p:cNvSpPr/>
          <p:nvPr/>
        </p:nvSpPr>
        <p:spPr>
          <a:xfrm>
            <a:off x="1033463" y="4295775"/>
            <a:ext cx="4046537" cy="687388"/>
          </a:xfrm>
          <a:prstGeom prst="roundRect">
            <a:avLst>
              <a:gd name="adj" fmla="val 8731"/>
            </a:avLst>
          </a:prstGeom>
          <a:solidFill>
            <a:srgbClr val="008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3200" dirty="0"/>
              <a:t>社会本位的秩序观</a:t>
            </a:r>
            <a:endParaRPr lang="zh-CN" altLang="en-US" sz="3200" b="1" dirty="0"/>
          </a:p>
        </p:txBody>
      </p:sp>
      <p:sp>
        <p:nvSpPr>
          <p:cNvPr id="18" name="圆角矩形 17"/>
          <p:cNvSpPr/>
          <p:nvPr/>
        </p:nvSpPr>
        <p:spPr>
          <a:xfrm>
            <a:off x="1033463" y="5324475"/>
            <a:ext cx="4046537" cy="687388"/>
          </a:xfrm>
          <a:prstGeom prst="roundRect">
            <a:avLst>
              <a:gd name="adj" fmla="val 8731"/>
            </a:avLst>
          </a:prstGeom>
          <a:solidFill>
            <a:srgbClr val="008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3200" dirty="0"/>
              <a:t>历史唯物主义秩序观</a:t>
            </a:r>
            <a:endParaRPr lang="zh-CN" altLang="en-US" sz="3200" b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第一节：秩序的释义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1053676" y="1764405"/>
          <a:ext cx="6264696" cy="3940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第二节 法对秩序的维护作用</a:t>
            </a:r>
          </a:p>
        </p:txBody>
      </p:sp>
      <p:sp>
        <p:nvSpPr>
          <p:cNvPr id="11267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第二节：法对秩序的维护作用</a:t>
            </a:r>
          </a:p>
        </p:txBody>
      </p:sp>
      <p:grpSp>
        <p:nvGrpSpPr>
          <p:cNvPr id="12291" name="组合 27"/>
          <p:cNvGrpSpPr>
            <a:grpSpLocks/>
          </p:cNvGrpSpPr>
          <p:nvPr/>
        </p:nvGrpSpPr>
        <p:grpSpPr bwMode="auto">
          <a:xfrm>
            <a:off x="901700" y="3957638"/>
            <a:ext cx="6440488" cy="715962"/>
            <a:chOff x="1260709" y="1965572"/>
            <a:chExt cx="6073257" cy="545910"/>
          </a:xfrm>
        </p:grpSpPr>
        <p:sp>
          <p:nvSpPr>
            <p:cNvPr id="29" name="矩形 28"/>
            <p:cNvSpPr/>
            <p:nvPr/>
          </p:nvSpPr>
          <p:spPr>
            <a:xfrm>
              <a:off x="1260709" y="1965572"/>
              <a:ext cx="546399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820580" y="1965572"/>
              <a:ext cx="5513386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dirty="0"/>
                <a:t>维护</a:t>
              </a:r>
              <a:r>
                <a:rPr lang="zh-CN" altLang="en-US" dirty="0"/>
                <a:t>经济秩序</a:t>
              </a:r>
            </a:p>
          </p:txBody>
        </p:sp>
      </p:grpSp>
      <p:grpSp>
        <p:nvGrpSpPr>
          <p:cNvPr id="12292" name="组合 30"/>
          <p:cNvGrpSpPr>
            <a:grpSpLocks/>
          </p:cNvGrpSpPr>
          <p:nvPr/>
        </p:nvGrpSpPr>
        <p:grpSpPr bwMode="auto">
          <a:xfrm>
            <a:off x="901700" y="3152775"/>
            <a:ext cx="6440488" cy="715963"/>
            <a:chOff x="1260709" y="1965572"/>
            <a:chExt cx="6073257" cy="545910"/>
          </a:xfrm>
        </p:grpSpPr>
        <p:sp>
          <p:nvSpPr>
            <p:cNvPr id="32" name="矩形 31"/>
            <p:cNvSpPr/>
            <p:nvPr/>
          </p:nvSpPr>
          <p:spPr>
            <a:xfrm>
              <a:off x="1260709" y="1965572"/>
              <a:ext cx="546399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820580" y="1965572"/>
              <a:ext cx="5513386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dirty="0"/>
                <a:t>维护权力运行秩序</a:t>
              </a:r>
            </a:p>
          </p:txBody>
        </p:sp>
      </p:grpSp>
      <p:grpSp>
        <p:nvGrpSpPr>
          <p:cNvPr id="12293" name="组合 33"/>
          <p:cNvGrpSpPr>
            <a:grpSpLocks/>
          </p:cNvGrpSpPr>
          <p:nvPr/>
        </p:nvGrpSpPr>
        <p:grpSpPr bwMode="auto">
          <a:xfrm>
            <a:off x="901700" y="2349500"/>
            <a:ext cx="6440488" cy="715963"/>
            <a:chOff x="1260709" y="1965572"/>
            <a:chExt cx="6073257" cy="545910"/>
          </a:xfrm>
        </p:grpSpPr>
        <p:sp>
          <p:nvSpPr>
            <p:cNvPr id="35" name="矩形 34"/>
            <p:cNvSpPr/>
            <p:nvPr/>
          </p:nvSpPr>
          <p:spPr>
            <a:xfrm>
              <a:off x="1260709" y="1965572"/>
              <a:ext cx="546399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820580" y="1965572"/>
              <a:ext cx="5513386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dirty="0"/>
                <a:t>维护阶级统治秩序</a:t>
              </a:r>
            </a:p>
          </p:txBody>
        </p:sp>
      </p:grpSp>
      <p:sp>
        <p:nvSpPr>
          <p:cNvPr id="12" name="内容占位符 15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669925"/>
          </a:xfrm>
        </p:spPr>
        <p:txBody>
          <a:bodyPr/>
          <a:lstStyle/>
          <a:p>
            <a:r>
              <a:rPr lang="zh-CN" altLang="en-US" sz="2800" smtClean="0"/>
              <a:t>法对秩序的维护作用：</a:t>
            </a:r>
            <a:endParaRPr lang="en-US" altLang="zh-CN" smtClean="0"/>
          </a:p>
        </p:txBody>
      </p:sp>
      <p:grpSp>
        <p:nvGrpSpPr>
          <p:cNvPr id="12295" name="组合 27"/>
          <p:cNvGrpSpPr>
            <a:grpSpLocks/>
          </p:cNvGrpSpPr>
          <p:nvPr/>
        </p:nvGrpSpPr>
        <p:grpSpPr bwMode="auto">
          <a:xfrm>
            <a:off x="901700" y="4760913"/>
            <a:ext cx="6440488" cy="715962"/>
            <a:chOff x="1260709" y="1965572"/>
            <a:chExt cx="6073257" cy="545910"/>
          </a:xfrm>
        </p:grpSpPr>
        <p:sp>
          <p:nvSpPr>
            <p:cNvPr id="14" name="矩形 13"/>
            <p:cNvSpPr/>
            <p:nvPr/>
          </p:nvSpPr>
          <p:spPr>
            <a:xfrm>
              <a:off x="1260709" y="1965572"/>
              <a:ext cx="546399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820580" y="1965572"/>
              <a:ext cx="5513386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dirty="0"/>
                <a:t>维护正常的社会生活秩序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第二节：法对秩序的维护作用</a:t>
            </a:r>
          </a:p>
        </p:txBody>
      </p:sp>
      <p:sp>
        <p:nvSpPr>
          <p:cNvPr id="4" name="内容占位符 2"/>
          <p:cNvSpPr>
            <a:spLocks noGrp="1"/>
          </p:cNvSpPr>
          <p:nvPr>
            <p:ph sz="quarter" idx="4294967295"/>
          </p:nvPr>
        </p:nvSpPr>
        <p:spPr>
          <a:xfrm>
            <a:off x="550863" y="1254125"/>
            <a:ext cx="6911975" cy="546100"/>
          </a:xfrm>
        </p:spPr>
        <p:txBody>
          <a:bodyPr/>
          <a:lstStyle/>
          <a:p>
            <a:r>
              <a:rPr lang="zh-CN" altLang="en-US" smtClean="0"/>
              <a:t>法维护正常的社会秩序主要途径：</a:t>
            </a:r>
          </a:p>
        </p:txBody>
      </p:sp>
      <p:grpSp>
        <p:nvGrpSpPr>
          <p:cNvPr id="9220" name="组合 103"/>
          <p:cNvGrpSpPr>
            <a:grpSpLocks/>
          </p:cNvGrpSpPr>
          <p:nvPr/>
        </p:nvGrpSpPr>
        <p:grpSpPr bwMode="auto">
          <a:xfrm>
            <a:off x="869950" y="2644775"/>
            <a:ext cx="6675438" cy="628650"/>
            <a:chOff x="-183967" y="-3"/>
            <a:chExt cx="5486399" cy="1956157"/>
          </a:xfrm>
        </p:grpSpPr>
        <p:sp>
          <p:nvSpPr>
            <p:cNvPr id="13323" name="圆角矩形 10"/>
            <p:cNvSpPr>
              <a:spLocks noChangeArrowheads="1"/>
            </p:cNvSpPr>
            <p:nvPr/>
          </p:nvSpPr>
          <p:spPr bwMode="auto">
            <a:xfrm>
              <a:off x="-183967" y="-3"/>
              <a:ext cx="5486399" cy="1956157"/>
            </a:xfrm>
            <a:prstGeom prst="roundRect">
              <a:avLst>
                <a:gd name="adj" fmla="val 4375"/>
              </a:avLst>
            </a:prstGeom>
            <a:solidFill>
              <a:srgbClr val="FFFFFF"/>
            </a:solidFill>
            <a:ln w="9525">
              <a:solidFill>
                <a:srgbClr val="FF9400"/>
              </a:solidFill>
              <a:prstDash val="dash"/>
              <a:bevel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4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24" name="矩形 9"/>
            <p:cNvSpPr>
              <a:spLocks noChangeArrowheads="1"/>
            </p:cNvSpPr>
            <p:nvPr/>
          </p:nvSpPr>
          <p:spPr bwMode="auto">
            <a:xfrm>
              <a:off x="12610" y="87410"/>
              <a:ext cx="4841873" cy="1781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、确定权利义务界限，避免纠纷</a:t>
              </a:r>
              <a:endPara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9224" name="组合 103"/>
          <p:cNvGrpSpPr>
            <a:grpSpLocks/>
          </p:cNvGrpSpPr>
          <p:nvPr/>
        </p:nvGrpSpPr>
        <p:grpSpPr bwMode="auto">
          <a:xfrm>
            <a:off x="901700" y="5019675"/>
            <a:ext cx="6675438" cy="685800"/>
            <a:chOff x="-183967" y="0"/>
            <a:chExt cx="5486399" cy="2133556"/>
          </a:xfrm>
        </p:grpSpPr>
        <p:sp>
          <p:nvSpPr>
            <p:cNvPr id="13321" name="圆角矩形 10"/>
            <p:cNvSpPr>
              <a:spLocks noChangeArrowheads="1"/>
            </p:cNvSpPr>
            <p:nvPr/>
          </p:nvSpPr>
          <p:spPr bwMode="auto">
            <a:xfrm>
              <a:off x="-183967" y="0"/>
              <a:ext cx="5486399" cy="2133556"/>
            </a:xfrm>
            <a:prstGeom prst="roundRect">
              <a:avLst>
                <a:gd name="adj" fmla="val 4375"/>
              </a:avLst>
            </a:prstGeom>
            <a:solidFill>
              <a:srgbClr val="FFFFFF"/>
            </a:solidFill>
            <a:ln w="9525">
              <a:solidFill>
                <a:srgbClr val="FF9400"/>
              </a:solidFill>
              <a:prstDash val="dash"/>
              <a:bevel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4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22" name="矩形 25"/>
            <p:cNvSpPr>
              <a:spLocks noChangeArrowheads="1"/>
            </p:cNvSpPr>
            <p:nvPr/>
          </p:nvSpPr>
          <p:spPr bwMode="auto">
            <a:xfrm>
              <a:off x="-13419" y="176297"/>
              <a:ext cx="5140506" cy="1780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，对社会基本安全加以特殊维护</a:t>
              </a:r>
              <a:endPara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0" name="组合 103"/>
          <p:cNvGrpSpPr>
            <a:grpSpLocks/>
          </p:cNvGrpSpPr>
          <p:nvPr/>
        </p:nvGrpSpPr>
        <p:grpSpPr bwMode="auto">
          <a:xfrm>
            <a:off x="901700" y="3803650"/>
            <a:ext cx="6675438" cy="685800"/>
            <a:chOff x="-183967" y="0"/>
            <a:chExt cx="5486399" cy="2133556"/>
          </a:xfrm>
        </p:grpSpPr>
        <p:sp>
          <p:nvSpPr>
            <p:cNvPr id="13319" name="圆角矩形 10"/>
            <p:cNvSpPr>
              <a:spLocks noChangeArrowheads="1"/>
            </p:cNvSpPr>
            <p:nvPr/>
          </p:nvSpPr>
          <p:spPr bwMode="auto">
            <a:xfrm>
              <a:off x="-183967" y="0"/>
              <a:ext cx="5486399" cy="2133556"/>
            </a:xfrm>
            <a:prstGeom prst="roundRect">
              <a:avLst>
                <a:gd name="adj" fmla="val 4375"/>
              </a:avLst>
            </a:prstGeom>
            <a:solidFill>
              <a:srgbClr val="FFFFFF"/>
            </a:solidFill>
            <a:ln w="9525">
              <a:solidFill>
                <a:srgbClr val="FF9400"/>
              </a:solidFill>
              <a:prstDash val="dash"/>
              <a:bevel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4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20" name="矩形 25"/>
            <p:cNvSpPr>
              <a:spLocks noChangeArrowheads="1"/>
            </p:cNvSpPr>
            <p:nvPr/>
          </p:nvSpPr>
          <p:spPr bwMode="auto">
            <a:xfrm>
              <a:off x="-13419" y="255289"/>
              <a:ext cx="5140506" cy="1622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，以文明的手段解决纠纷</a:t>
              </a:r>
              <a:endPara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" val="http://"/>
  <p:tag name="GENSWF_MOVIE_PRESENTATION_END_URL" val="http://"/>
  <p:tag name="ARTICULATE_PROJECT_OPEN" val="0"/>
  <p:tag name="ARTICULATE_SLIDE_COUNT" val="2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11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11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34" charset="-127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2946</TotalTime>
  <Words>192</Words>
  <Application>Microsoft Office PowerPoint</Application>
  <PresentationFormat>全屏显示(4:3)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Verdana</vt:lpstr>
      <vt:lpstr>굴림</vt:lpstr>
      <vt:lpstr>Arial</vt:lpstr>
      <vt:lpstr>Calibri</vt:lpstr>
      <vt:lpstr>黑体</vt:lpstr>
      <vt:lpstr>Wingdings</vt:lpstr>
      <vt:lpstr>Webdings</vt:lpstr>
      <vt:lpstr>宋体</vt:lpstr>
      <vt:lpstr>Times New Roman</vt:lpstr>
      <vt:lpstr>微软雅黑</vt:lpstr>
      <vt:lpstr>Office 主题</vt:lpstr>
      <vt:lpstr>法理学</vt:lpstr>
      <vt:lpstr>第一节  秩序的释义</vt:lpstr>
      <vt:lpstr>第一节：秩序的释义</vt:lpstr>
      <vt:lpstr>第一节：秩序的释义</vt:lpstr>
      <vt:lpstr>第一节：秩序的释义</vt:lpstr>
      <vt:lpstr>第二节 法对秩序的维护作用</vt:lpstr>
      <vt:lpstr>第二节：法对秩序的维护作用</vt:lpstr>
      <vt:lpstr>第二节：法对秩序的维护作用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suelay</cp:lastModifiedBy>
  <cp:revision>216</cp:revision>
  <dcterms:created xsi:type="dcterms:W3CDTF">2009-04-16T11:43:59Z</dcterms:created>
  <dcterms:modified xsi:type="dcterms:W3CDTF">2015-09-08T11:29:22Z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881C1C47-C12C-4CB4-3F46-1B3F3F093F40</vt:lpwstr>
  </property>
  <property fmtid="{D5CDD505-2E9C-101B-9397-08002B2CF9AE}" pid="3" name="ArticulatePath">
    <vt:lpwstr>模板1</vt:lpwstr>
  </property>
</Properties>
</file>