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6"/>
  </p:notesMasterIdLst>
  <p:handoutMasterIdLst>
    <p:handoutMasterId r:id="rId17"/>
  </p:handoutMasterIdLst>
  <p:sldIdLst>
    <p:sldId id="308" r:id="rId2"/>
    <p:sldId id="309" r:id="rId3"/>
    <p:sldId id="353" r:id="rId4"/>
    <p:sldId id="354" r:id="rId5"/>
    <p:sldId id="356" r:id="rId6"/>
    <p:sldId id="355" r:id="rId7"/>
    <p:sldId id="357" r:id="rId8"/>
    <p:sldId id="350" r:id="rId9"/>
    <p:sldId id="358" r:id="rId10"/>
    <p:sldId id="351" r:id="rId11"/>
    <p:sldId id="359" r:id="rId12"/>
    <p:sldId id="361" r:id="rId13"/>
    <p:sldId id="360" r:id="rId14"/>
    <p:sldId id="352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9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10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7D4E3-CF2E-40AB-A1BC-0994157F40C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EF813B0-8CA0-4CE8-86BC-93203524793A}">
      <dgm:prSet/>
      <dgm:spPr>
        <a:solidFill>
          <a:schemeClr val="accent6"/>
        </a:solidFill>
      </dgm:spPr>
      <dgm:t>
        <a:bodyPr/>
        <a:lstStyle/>
        <a:p>
          <a:pPr algn="l" rtl="0"/>
          <a:r>
            <a:rPr lang="zh-CN" altLang="en-US" dirty="0" smtClean="0"/>
            <a:t>守法主观条件的内容：</a:t>
          </a:r>
          <a:endParaRPr lang="zh-CN" dirty="0"/>
        </a:p>
      </dgm:t>
    </dgm:pt>
    <dgm:pt modelId="{F599AD0B-79F1-4CAB-9888-7AEE5356E6F9}" type="par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A33D5126-DB8A-46EA-9EE3-C7BB8B590FA9}" type="sib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0685CB44-2EB6-4BEB-9421-A8E9C89211CC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政治意识</a:t>
          </a:r>
          <a:endParaRPr lang="zh-CN" dirty="0"/>
        </a:p>
      </dgm:t>
    </dgm:pt>
    <dgm:pt modelId="{10B66626-4B98-47A4-8852-9C577710B91A}" type="par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E0E9610C-19A7-4565-A576-146314593BA8}" type="sib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85898C51-818E-4DA0-825D-98BE85D53166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法律观念</a:t>
          </a:r>
          <a:endParaRPr lang="zh-CN" dirty="0"/>
        </a:p>
      </dgm:t>
    </dgm:pt>
    <dgm:pt modelId="{75A360F9-461D-447B-84EC-AD270646EDB7}" type="parTrans" cxnId="{C3378FDF-F615-4E45-9563-4A10EB0587B2}">
      <dgm:prSet/>
      <dgm:spPr/>
      <dgm:t>
        <a:bodyPr/>
        <a:lstStyle/>
        <a:p>
          <a:endParaRPr lang="zh-CN" altLang="en-US"/>
        </a:p>
      </dgm:t>
    </dgm:pt>
    <dgm:pt modelId="{F278F6DF-CCDE-4275-8D02-766F98C66E0A}" type="sibTrans" cxnId="{C3378FDF-F615-4E45-9563-4A10EB0587B2}">
      <dgm:prSet/>
      <dgm:spPr/>
      <dgm:t>
        <a:bodyPr/>
        <a:lstStyle/>
        <a:p>
          <a:endParaRPr lang="zh-CN" altLang="en-US"/>
        </a:p>
      </dgm:t>
    </dgm:pt>
    <dgm:pt modelId="{30673776-A622-4DA0-82CE-2ABE0CA3DFC4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道德观念</a:t>
          </a:r>
          <a:endParaRPr lang="zh-CN" dirty="0"/>
        </a:p>
      </dgm:t>
    </dgm:pt>
    <dgm:pt modelId="{CC1943A6-9248-4F86-A6C9-121CC06A903B}" type="par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F82A2022-AE18-449C-A588-C4FA7E7526D7}" type="sib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8025D30E-C4DE-4847-BA3D-F3ECAC58BFA3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人们的文化程度</a:t>
          </a:r>
          <a:endParaRPr lang="zh-CN" dirty="0"/>
        </a:p>
      </dgm:t>
    </dgm:pt>
    <dgm:pt modelId="{84A28701-482D-43CC-A6D7-4B31504A80D1}" type="parTrans" cxnId="{CBD64849-2AB1-4A06-98C4-AA2A267E5B69}">
      <dgm:prSet/>
      <dgm:spPr/>
      <dgm:t>
        <a:bodyPr/>
        <a:lstStyle/>
        <a:p>
          <a:endParaRPr lang="zh-CN" altLang="en-US"/>
        </a:p>
      </dgm:t>
    </dgm:pt>
    <dgm:pt modelId="{DCB8B2C1-053B-49BA-A444-BEB2AE919E79}" type="sibTrans" cxnId="{CBD64849-2AB1-4A06-98C4-AA2A267E5B69}">
      <dgm:prSet/>
      <dgm:spPr/>
      <dgm:t>
        <a:bodyPr/>
        <a:lstStyle/>
        <a:p>
          <a:endParaRPr lang="zh-CN" altLang="en-US"/>
        </a:p>
      </dgm:t>
    </dgm:pt>
    <dgm:pt modelId="{19476F20-F908-481C-BE17-59B16F122F85}" type="pres">
      <dgm:prSet presAssocID="{FC87D4E3-CF2E-40AB-A1BC-0994157F40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A5FAE4A-5878-4FEF-91F3-7AE0BF0A9631}" type="pres">
      <dgm:prSet presAssocID="{5EF813B0-8CA0-4CE8-86BC-93203524793A}" presName="vertOne" presStyleCnt="0"/>
      <dgm:spPr/>
    </dgm:pt>
    <dgm:pt modelId="{98AAE6EC-2819-4F76-8C9F-D3FCF984025E}" type="pres">
      <dgm:prSet presAssocID="{5EF813B0-8CA0-4CE8-86BC-93203524793A}" presName="txOne" presStyleLbl="node0" presStyleIdx="0" presStyleCnt="1" custScaleY="26274" custLinFactNeighborX="36" custLinFactNeighborY="-9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AD6406-90A0-49F9-A4B7-7CDC3F3A542D}" type="pres">
      <dgm:prSet presAssocID="{5EF813B0-8CA0-4CE8-86BC-93203524793A}" presName="parTransOne" presStyleCnt="0"/>
      <dgm:spPr/>
    </dgm:pt>
    <dgm:pt modelId="{5A301438-F895-4D97-A70B-F684A62CF04F}" type="pres">
      <dgm:prSet presAssocID="{5EF813B0-8CA0-4CE8-86BC-93203524793A}" presName="horzOne" presStyleCnt="0"/>
      <dgm:spPr/>
    </dgm:pt>
    <dgm:pt modelId="{730DC136-554B-4C45-952B-FC172126D046}" type="pres">
      <dgm:prSet presAssocID="{0685CB44-2EB6-4BEB-9421-A8E9C89211CC}" presName="vertTwo" presStyleCnt="0"/>
      <dgm:spPr/>
    </dgm:pt>
    <dgm:pt modelId="{36291917-73D1-4E37-8105-AAEE6E6E1DFB}" type="pres">
      <dgm:prSet presAssocID="{0685CB44-2EB6-4BEB-9421-A8E9C89211CC}" presName="txTwo" presStyleLbl="node2" presStyleIdx="0" presStyleCnt="4" custScaleY="121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E84CC6-5428-4ABD-9902-0A7E80D6A455}" type="pres">
      <dgm:prSet presAssocID="{0685CB44-2EB6-4BEB-9421-A8E9C89211CC}" presName="horzTwo" presStyleCnt="0"/>
      <dgm:spPr/>
    </dgm:pt>
    <dgm:pt modelId="{5673B8ED-FCEB-429C-9C58-7FA488EE05F1}" type="pres">
      <dgm:prSet presAssocID="{E0E9610C-19A7-4565-A576-146314593BA8}" presName="sibSpaceTwo" presStyleCnt="0"/>
      <dgm:spPr/>
    </dgm:pt>
    <dgm:pt modelId="{7193DE2D-63C7-4746-AD3B-2DAD773993FF}" type="pres">
      <dgm:prSet presAssocID="{85898C51-818E-4DA0-825D-98BE85D53166}" presName="vertTwo" presStyleCnt="0"/>
      <dgm:spPr/>
    </dgm:pt>
    <dgm:pt modelId="{EB7C10C6-E903-4497-8604-573CC309FCF1}" type="pres">
      <dgm:prSet presAssocID="{85898C51-818E-4DA0-825D-98BE85D53166}" presName="txTwo" presStyleLbl="node2" presStyleIdx="1" presStyleCnt="4" custScaleY="121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7E0FA2-6A92-44AA-9BC0-48A34267596A}" type="pres">
      <dgm:prSet presAssocID="{85898C51-818E-4DA0-825D-98BE85D53166}" presName="horzTwo" presStyleCnt="0"/>
      <dgm:spPr/>
    </dgm:pt>
    <dgm:pt modelId="{7210B3FC-9487-499B-AA1D-BE4CE0704281}" type="pres">
      <dgm:prSet presAssocID="{F278F6DF-CCDE-4275-8D02-766F98C66E0A}" presName="sibSpaceTwo" presStyleCnt="0"/>
      <dgm:spPr/>
    </dgm:pt>
    <dgm:pt modelId="{44384DBC-8B07-4F4B-BA78-E8FB87FE5251}" type="pres">
      <dgm:prSet presAssocID="{30673776-A622-4DA0-82CE-2ABE0CA3DFC4}" presName="vertTwo" presStyleCnt="0"/>
      <dgm:spPr/>
    </dgm:pt>
    <dgm:pt modelId="{355634D6-6B78-4CBC-AF4B-BB92D5B0648E}" type="pres">
      <dgm:prSet presAssocID="{30673776-A622-4DA0-82CE-2ABE0CA3DFC4}" presName="txTwo" presStyleLbl="node2" presStyleIdx="2" presStyleCnt="4" custScaleY="121000" custLinFactNeighborX="-670" custLinFactNeighborY="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123AA2-91F3-49A6-A4A1-149884E7AE23}" type="pres">
      <dgm:prSet presAssocID="{30673776-A622-4DA0-82CE-2ABE0CA3DFC4}" presName="horzTwo" presStyleCnt="0"/>
      <dgm:spPr/>
    </dgm:pt>
    <dgm:pt modelId="{DD8C96B4-01D2-466D-A677-C9CA66CA5937}" type="pres">
      <dgm:prSet presAssocID="{F82A2022-AE18-449C-A588-C4FA7E7526D7}" presName="sibSpaceTwo" presStyleCnt="0"/>
      <dgm:spPr/>
    </dgm:pt>
    <dgm:pt modelId="{E77CD9A9-22C9-40BB-AE12-175109F58AE7}" type="pres">
      <dgm:prSet presAssocID="{8025D30E-C4DE-4847-BA3D-F3ECAC58BFA3}" presName="vertTwo" presStyleCnt="0"/>
      <dgm:spPr/>
    </dgm:pt>
    <dgm:pt modelId="{F0653630-5F99-4DE5-BF50-C5C56B98D354}" type="pres">
      <dgm:prSet presAssocID="{8025D30E-C4DE-4847-BA3D-F3ECAC58BFA3}" presName="txTwo" presStyleLbl="node2" presStyleIdx="3" presStyleCnt="4" custScaleY="1196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01770D-2D06-4276-B551-04B4EBA8840E}" type="pres">
      <dgm:prSet presAssocID="{8025D30E-C4DE-4847-BA3D-F3ECAC58BFA3}" presName="horzTwo" presStyleCnt="0"/>
      <dgm:spPr/>
    </dgm:pt>
  </dgm:ptLst>
  <dgm:cxnLst>
    <dgm:cxn modelId="{B742B114-0855-49CF-8EB5-D758E1E85430}" type="presOf" srcId="{5EF813B0-8CA0-4CE8-86BC-93203524793A}" destId="{98AAE6EC-2819-4F76-8C9F-D3FCF984025E}" srcOrd="0" destOrd="0" presId="urn:microsoft.com/office/officeart/2005/8/layout/hierarchy4"/>
    <dgm:cxn modelId="{C3378FDF-F615-4E45-9563-4A10EB0587B2}" srcId="{5EF813B0-8CA0-4CE8-86BC-93203524793A}" destId="{85898C51-818E-4DA0-825D-98BE85D53166}" srcOrd="1" destOrd="0" parTransId="{75A360F9-461D-447B-84EC-AD270646EDB7}" sibTransId="{F278F6DF-CCDE-4275-8D02-766F98C66E0A}"/>
    <dgm:cxn modelId="{9E42C579-CEEA-470F-A1EE-9BE635D4DDF2}" type="presOf" srcId="{FC87D4E3-CF2E-40AB-A1BC-0994157F40C9}" destId="{19476F20-F908-481C-BE17-59B16F122F85}" srcOrd="0" destOrd="0" presId="urn:microsoft.com/office/officeart/2005/8/layout/hierarchy4"/>
    <dgm:cxn modelId="{3967EE40-A277-438B-9497-6CAEBA241065}" type="presOf" srcId="{0685CB44-2EB6-4BEB-9421-A8E9C89211CC}" destId="{36291917-73D1-4E37-8105-AAEE6E6E1DFB}" srcOrd="0" destOrd="0" presId="urn:microsoft.com/office/officeart/2005/8/layout/hierarchy4"/>
    <dgm:cxn modelId="{9EACABA2-520E-4C44-892E-941E840D968F}" type="presOf" srcId="{85898C51-818E-4DA0-825D-98BE85D53166}" destId="{EB7C10C6-E903-4497-8604-573CC309FCF1}" srcOrd="0" destOrd="0" presId="urn:microsoft.com/office/officeart/2005/8/layout/hierarchy4"/>
    <dgm:cxn modelId="{CBD64849-2AB1-4A06-98C4-AA2A267E5B69}" srcId="{5EF813B0-8CA0-4CE8-86BC-93203524793A}" destId="{8025D30E-C4DE-4847-BA3D-F3ECAC58BFA3}" srcOrd="3" destOrd="0" parTransId="{84A28701-482D-43CC-A6D7-4B31504A80D1}" sibTransId="{DCB8B2C1-053B-49BA-A444-BEB2AE919E79}"/>
    <dgm:cxn modelId="{E7A2B07C-DDA7-40F9-99F9-776031D16E70}" srcId="{5EF813B0-8CA0-4CE8-86BC-93203524793A}" destId="{0685CB44-2EB6-4BEB-9421-A8E9C89211CC}" srcOrd="0" destOrd="0" parTransId="{10B66626-4B98-47A4-8852-9C577710B91A}" sibTransId="{E0E9610C-19A7-4565-A576-146314593BA8}"/>
    <dgm:cxn modelId="{1D06BEEC-2FE3-4426-B035-49A47D4650C3}" type="presOf" srcId="{8025D30E-C4DE-4847-BA3D-F3ECAC58BFA3}" destId="{F0653630-5F99-4DE5-BF50-C5C56B98D354}" srcOrd="0" destOrd="0" presId="urn:microsoft.com/office/officeart/2005/8/layout/hierarchy4"/>
    <dgm:cxn modelId="{4FDCBC23-8F8B-4080-91FC-9123F9CB5873}" srcId="{5EF813B0-8CA0-4CE8-86BC-93203524793A}" destId="{30673776-A622-4DA0-82CE-2ABE0CA3DFC4}" srcOrd="2" destOrd="0" parTransId="{CC1943A6-9248-4F86-A6C9-121CC06A903B}" sibTransId="{F82A2022-AE18-449C-A588-C4FA7E7526D7}"/>
    <dgm:cxn modelId="{596F7CFC-3264-4A93-8F6B-10191CE020A5}" type="presOf" srcId="{30673776-A622-4DA0-82CE-2ABE0CA3DFC4}" destId="{355634D6-6B78-4CBC-AF4B-BB92D5B0648E}" srcOrd="0" destOrd="0" presId="urn:microsoft.com/office/officeart/2005/8/layout/hierarchy4"/>
    <dgm:cxn modelId="{26924241-D4D6-4963-9DDF-80C2D9AAF100}" srcId="{FC87D4E3-CF2E-40AB-A1BC-0994157F40C9}" destId="{5EF813B0-8CA0-4CE8-86BC-93203524793A}" srcOrd="0" destOrd="0" parTransId="{F599AD0B-79F1-4CAB-9888-7AEE5356E6F9}" sibTransId="{A33D5126-DB8A-46EA-9EE3-C7BB8B590FA9}"/>
    <dgm:cxn modelId="{80088F81-84FC-4AD1-B957-46D7ABE1C3C8}" type="presParOf" srcId="{19476F20-F908-481C-BE17-59B16F122F85}" destId="{2A5FAE4A-5878-4FEF-91F3-7AE0BF0A9631}" srcOrd="0" destOrd="0" presId="urn:microsoft.com/office/officeart/2005/8/layout/hierarchy4"/>
    <dgm:cxn modelId="{FFD144BB-D8FF-4C0D-B611-257C1F98AC4C}" type="presParOf" srcId="{2A5FAE4A-5878-4FEF-91F3-7AE0BF0A9631}" destId="{98AAE6EC-2819-4F76-8C9F-D3FCF984025E}" srcOrd="0" destOrd="0" presId="urn:microsoft.com/office/officeart/2005/8/layout/hierarchy4"/>
    <dgm:cxn modelId="{3C27DB1C-6A6C-4D51-A389-3A6D4B8CDC19}" type="presParOf" srcId="{2A5FAE4A-5878-4FEF-91F3-7AE0BF0A9631}" destId="{87AD6406-90A0-49F9-A4B7-7CDC3F3A542D}" srcOrd="1" destOrd="0" presId="urn:microsoft.com/office/officeart/2005/8/layout/hierarchy4"/>
    <dgm:cxn modelId="{7BA51677-DC52-4746-9021-8853BE99194E}" type="presParOf" srcId="{2A5FAE4A-5878-4FEF-91F3-7AE0BF0A9631}" destId="{5A301438-F895-4D97-A70B-F684A62CF04F}" srcOrd="2" destOrd="0" presId="urn:microsoft.com/office/officeart/2005/8/layout/hierarchy4"/>
    <dgm:cxn modelId="{5E02CC1A-6471-431B-8C8E-55684002B0A9}" type="presParOf" srcId="{5A301438-F895-4D97-A70B-F684A62CF04F}" destId="{730DC136-554B-4C45-952B-FC172126D046}" srcOrd="0" destOrd="0" presId="urn:microsoft.com/office/officeart/2005/8/layout/hierarchy4"/>
    <dgm:cxn modelId="{DA335D16-25B2-42BA-B66F-159F9C29D0A2}" type="presParOf" srcId="{730DC136-554B-4C45-952B-FC172126D046}" destId="{36291917-73D1-4E37-8105-AAEE6E6E1DFB}" srcOrd="0" destOrd="0" presId="urn:microsoft.com/office/officeart/2005/8/layout/hierarchy4"/>
    <dgm:cxn modelId="{6AC41F47-8E7E-481B-86CB-6FEF00C222F8}" type="presParOf" srcId="{730DC136-554B-4C45-952B-FC172126D046}" destId="{7EE84CC6-5428-4ABD-9902-0A7E80D6A455}" srcOrd="1" destOrd="0" presId="urn:microsoft.com/office/officeart/2005/8/layout/hierarchy4"/>
    <dgm:cxn modelId="{FA589DF2-6ED7-40ED-B208-F0C16ABD8428}" type="presParOf" srcId="{5A301438-F895-4D97-A70B-F684A62CF04F}" destId="{5673B8ED-FCEB-429C-9C58-7FA488EE05F1}" srcOrd="1" destOrd="0" presId="urn:microsoft.com/office/officeart/2005/8/layout/hierarchy4"/>
    <dgm:cxn modelId="{607C70A2-B81C-4D0D-9B90-D9AEFD462F8E}" type="presParOf" srcId="{5A301438-F895-4D97-A70B-F684A62CF04F}" destId="{7193DE2D-63C7-4746-AD3B-2DAD773993FF}" srcOrd="2" destOrd="0" presId="urn:microsoft.com/office/officeart/2005/8/layout/hierarchy4"/>
    <dgm:cxn modelId="{DA3D5821-D1C4-41A8-88CB-FB5DFCB3B639}" type="presParOf" srcId="{7193DE2D-63C7-4746-AD3B-2DAD773993FF}" destId="{EB7C10C6-E903-4497-8604-573CC309FCF1}" srcOrd="0" destOrd="0" presId="urn:microsoft.com/office/officeart/2005/8/layout/hierarchy4"/>
    <dgm:cxn modelId="{8ABEF562-86C1-4801-9510-80AA962A0E53}" type="presParOf" srcId="{7193DE2D-63C7-4746-AD3B-2DAD773993FF}" destId="{DD7E0FA2-6A92-44AA-9BC0-48A34267596A}" srcOrd="1" destOrd="0" presId="urn:microsoft.com/office/officeart/2005/8/layout/hierarchy4"/>
    <dgm:cxn modelId="{1AAB8B0F-0E31-4D90-A7F5-2EE6252EEFD3}" type="presParOf" srcId="{5A301438-F895-4D97-A70B-F684A62CF04F}" destId="{7210B3FC-9487-499B-AA1D-BE4CE0704281}" srcOrd="3" destOrd="0" presId="urn:microsoft.com/office/officeart/2005/8/layout/hierarchy4"/>
    <dgm:cxn modelId="{7323A20C-CB48-44E0-B2CF-9CE77B0AC4B7}" type="presParOf" srcId="{5A301438-F895-4D97-A70B-F684A62CF04F}" destId="{44384DBC-8B07-4F4B-BA78-E8FB87FE5251}" srcOrd="4" destOrd="0" presId="urn:microsoft.com/office/officeart/2005/8/layout/hierarchy4"/>
    <dgm:cxn modelId="{E31F3A49-D771-45B3-918C-CE278DEB6A43}" type="presParOf" srcId="{44384DBC-8B07-4F4B-BA78-E8FB87FE5251}" destId="{355634D6-6B78-4CBC-AF4B-BB92D5B0648E}" srcOrd="0" destOrd="0" presId="urn:microsoft.com/office/officeart/2005/8/layout/hierarchy4"/>
    <dgm:cxn modelId="{FFC7BE15-2E71-4723-9B10-0D39E8432240}" type="presParOf" srcId="{44384DBC-8B07-4F4B-BA78-E8FB87FE5251}" destId="{FA123AA2-91F3-49A6-A4A1-149884E7AE23}" srcOrd="1" destOrd="0" presId="urn:microsoft.com/office/officeart/2005/8/layout/hierarchy4"/>
    <dgm:cxn modelId="{F77813E2-9F0E-4335-A224-202739041EAA}" type="presParOf" srcId="{5A301438-F895-4D97-A70B-F684A62CF04F}" destId="{DD8C96B4-01D2-466D-A677-C9CA66CA5937}" srcOrd="5" destOrd="0" presId="urn:microsoft.com/office/officeart/2005/8/layout/hierarchy4"/>
    <dgm:cxn modelId="{29CF4BF3-879D-40EF-B905-E2C808973803}" type="presParOf" srcId="{5A301438-F895-4D97-A70B-F684A62CF04F}" destId="{E77CD9A9-22C9-40BB-AE12-175109F58AE7}" srcOrd="6" destOrd="0" presId="urn:microsoft.com/office/officeart/2005/8/layout/hierarchy4"/>
    <dgm:cxn modelId="{B801AAE9-0DF2-472B-A22B-AAC67034397C}" type="presParOf" srcId="{E77CD9A9-22C9-40BB-AE12-175109F58AE7}" destId="{F0653630-5F99-4DE5-BF50-C5C56B98D354}" srcOrd="0" destOrd="0" presId="urn:microsoft.com/office/officeart/2005/8/layout/hierarchy4"/>
    <dgm:cxn modelId="{D835D784-622C-420D-91B1-32C8E8B80B31}" type="presParOf" srcId="{E77CD9A9-22C9-40BB-AE12-175109F58AE7}" destId="{1501770D-2D06-4276-B551-04B4EBA8840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AE6EC-2819-4F76-8C9F-D3FCF984025E}">
      <dsp:nvSpPr>
        <dsp:cNvPr id="0" name=""/>
        <dsp:cNvSpPr/>
      </dsp:nvSpPr>
      <dsp:spPr>
        <a:xfrm>
          <a:off x="2098" y="0"/>
          <a:ext cx="6488852" cy="57172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守法主观条件的内容：</a:t>
          </a:r>
          <a:endParaRPr lang="zh-CN" sz="2300" kern="1200" dirty="0"/>
        </a:p>
      </dsp:txBody>
      <dsp:txXfrm>
        <a:off x="18843" y="16745"/>
        <a:ext cx="6455362" cy="538239"/>
      </dsp:txXfrm>
    </dsp:sp>
    <dsp:sp modelId="{36291917-73D1-4E37-8105-AAEE6E6E1DFB}">
      <dsp:nvSpPr>
        <dsp:cNvPr id="0" name=""/>
        <dsp:cNvSpPr/>
      </dsp:nvSpPr>
      <dsp:spPr>
        <a:xfrm>
          <a:off x="7382" y="803709"/>
          <a:ext cx="1523091" cy="2632991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政治意识</a:t>
          </a:r>
          <a:endParaRPr lang="zh-CN" sz="2300" kern="1200" dirty="0"/>
        </a:p>
      </dsp:txBody>
      <dsp:txXfrm>
        <a:off x="51992" y="848319"/>
        <a:ext cx="1433871" cy="2543771"/>
      </dsp:txXfrm>
    </dsp:sp>
    <dsp:sp modelId="{EB7C10C6-E903-4497-8604-573CC309FCF1}">
      <dsp:nvSpPr>
        <dsp:cNvPr id="0" name=""/>
        <dsp:cNvSpPr/>
      </dsp:nvSpPr>
      <dsp:spPr>
        <a:xfrm>
          <a:off x="1658414" y="803709"/>
          <a:ext cx="1523091" cy="2632991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法律观念</a:t>
          </a:r>
          <a:endParaRPr lang="zh-CN" sz="2300" kern="1200" dirty="0"/>
        </a:p>
      </dsp:txBody>
      <dsp:txXfrm>
        <a:off x="1703024" y="848319"/>
        <a:ext cx="1433871" cy="2543771"/>
      </dsp:txXfrm>
    </dsp:sp>
    <dsp:sp modelId="{355634D6-6B78-4CBC-AF4B-BB92D5B0648E}">
      <dsp:nvSpPr>
        <dsp:cNvPr id="0" name=""/>
        <dsp:cNvSpPr/>
      </dsp:nvSpPr>
      <dsp:spPr>
        <a:xfrm>
          <a:off x="3299240" y="805666"/>
          <a:ext cx="1523091" cy="2632991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道德观念</a:t>
          </a:r>
          <a:endParaRPr lang="zh-CN" sz="2300" kern="1200" dirty="0"/>
        </a:p>
      </dsp:txBody>
      <dsp:txXfrm>
        <a:off x="3343850" y="850276"/>
        <a:ext cx="1433871" cy="2543771"/>
      </dsp:txXfrm>
    </dsp:sp>
    <dsp:sp modelId="{F0653630-5F99-4DE5-BF50-C5C56B98D354}">
      <dsp:nvSpPr>
        <dsp:cNvPr id="0" name=""/>
        <dsp:cNvSpPr/>
      </dsp:nvSpPr>
      <dsp:spPr>
        <a:xfrm>
          <a:off x="4960476" y="803709"/>
          <a:ext cx="1523091" cy="2604485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人们的文化程度</a:t>
          </a:r>
          <a:endParaRPr lang="zh-CN" sz="2300" kern="1200" dirty="0"/>
        </a:p>
      </dsp:txBody>
      <dsp:txXfrm>
        <a:off x="5005086" y="848319"/>
        <a:ext cx="1433871" cy="2515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048634C-9862-4DE9-83B6-47048B9AD8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494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52EFBF-C31A-4398-B233-7F6E793E0A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27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1317D-93B4-48E2-895A-99C75305BA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5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CF9F3-7510-4286-B438-3F52F9B27E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A529B-7FC4-41BA-9567-546BE86BBA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13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F85E7-8C53-45C1-95B7-9B23FB4B9D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13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B147C-A6FD-4507-8C67-D6A480905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7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59CE2-A765-442D-8F6B-8750625B96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3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7654A-8A9C-45C0-A066-290F74EF7B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95E89-4A90-4CEC-A6C9-AADB66329A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1085F-4266-420C-887E-D3503F0B8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1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B0C80-5BE5-4226-AE69-CFB80F86DE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83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6A799-9F10-47B2-905F-8FA20051A4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8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01B1F-82FC-4D2C-8D71-D0AF81BB3C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0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4DD943C-9997-49D9-A137-D5F31F9B35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第二十七章 守法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第三节 守法的主客观条件</a:t>
            </a:r>
          </a:p>
        </p:txBody>
      </p:sp>
      <p:sp>
        <p:nvSpPr>
          <p:cNvPr id="15363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16389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90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628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守法主体的心理状态和法律意识水平。 </a:t>
              </a:r>
            </a:p>
          </p:txBody>
        </p:sp>
      </p:grpSp>
      <p:sp>
        <p:nvSpPr>
          <p:cNvPr id="16387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第三节：守法的主客观条件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守法的主观条件的含义：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第三节：守法的主客观条件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403797" y="1957589"/>
          <a:ext cx="6490951" cy="343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1843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8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1634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守法主体所处的客观社会环境。守法客观条件的内容。它包括法制状况、政治状况、和经济状况。 </a:t>
              </a:r>
            </a:p>
          </p:txBody>
        </p:sp>
      </p:grpSp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第三节：守法的主客观条件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守法的客观条件的含义：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第四节　普法教育与法治</a:t>
            </a:r>
          </a:p>
        </p:txBody>
      </p:sp>
      <p:sp>
        <p:nvSpPr>
          <p:cNvPr id="19459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跳过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守法的概念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819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8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113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指国家机关、社会组织和公民个人依照法的规定，行使权利和履行义务的活动。</a:t>
              </a:r>
            </a:p>
          </p:txBody>
        </p:sp>
      </p:grp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第一节：守法的概念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/>
              <a:t>守法</a:t>
            </a:r>
            <a:r>
              <a:rPr lang="zh-CN" altLang="en-US" sz="2400" kern="0" dirty="0" smtClean="0"/>
              <a:t>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第一节：守法的概念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41551" y="2961337"/>
            <a:ext cx="5380945" cy="1824052"/>
            <a:chOff x="3987388" y="3511550"/>
            <a:chExt cx="5839872" cy="2082800"/>
          </a:xfrm>
          <a:solidFill>
            <a:srgbClr val="487AB5"/>
          </a:solidFill>
        </p:grpSpPr>
        <p:sp>
          <p:nvSpPr>
            <p:cNvPr id="6" name="六边形 5"/>
            <p:cNvSpPr/>
            <p:nvPr/>
          </p:nvSpPr>
          <p:spPr>
            <a:xfrm>
              <a:off x="5314145" y="42608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b="1" dirty="0"/>
                <a:t>守法范围</a:t>
              </a:r>
              <a:endParaRPr lang="zh-CN" altLang="en-US" sz="2800" b="1" dirty="0"/>
            </a:p>
          </p:txBody>
        </p:sp>
        <p:sp>
          <p:nvSpPr>
            <p:cNvPr id="8" name="六边形 7"/>
            <p:cNvSpPr/>
            <p:nvPr/>
          </p:nvSpPr>
          <p:spPr>
            <a:xfrm>
              <a:off x="6953653" y="42608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b="1" dirty="0"/>
                <a:t>守法内容</a:t>
              </a:r>
              <a:endParaRPr lang="zh-CN" altLang="en-US" sz="2800" b="1" dirty="0"/>
            </a:p>
          </p:txBody>
        </p:sp>
        <p:sp>
          <p:nvSpPr>
            <p:cNvPr id="9" name="六边形 8"/>
            <p:cNvSpPr/>
            <p:nvPr/>
          </p:nvSpPr>
          <p:spPr>
            <a:xfrm>
              <a:off x="3987388" y="35115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b="1" dirty="0"/>
                <a:t>守法主体</a:t>
              </a:r>
              <a:endParaRPr lang="zh-CN" altLang="en-US" sz="2800" b="1" dirty="0"/>
            </a:p>
          </p:txBody>
        </p:sp>
        <p:sp>
          <p:nvSpPr>
            <p:cNvPr id="10" name="六边形 9"/>
            <p:cNvSpPr/>
            <p:nvPr/>
          </p:nvSpPr>
          <p:spPr>
            <a:xfrm>
              <a:off x="8280400" y="35115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b="1" dirty="0"/>
                <a:t>守法状态</a:t>
              </a:r>
              <a:endParaRPr lang="zh-CN" altLang="en-US" sz="2800" b="1" dirty="0"/>
            </a:p>
          </p:txBody>
        </p:sp>
      </p:grpSp>
      <p:sp>
        <p:nvSpPr>
          <p:cNvPr id="9220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5711825" cy="581025"/>
          </a:xfrm>
        </p:spPr>
        <p:txBody>
          <a:bodyPr/>
          <a:lstStyle/>
          <a:p>
            <a:r>
              <a:rPr lang="zh-CN" altLang="en-US" smtClean="0"/>
              <a:t>守法的构成要素：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第一节：守法的概念</a:t>
            </a:r>
          </a:p>
        </p:txBody>
      </p:sp>
      <p:grpSp>
        <p:nvGrpSpPr>
          <p:cNvPr id="10243" name="组合 27"/>
          <p:cNvGrpSpPr>
            <a:grpSpLocks/>
          </p:cNvGrpSpPr>
          <p:nvPr/>
        </p:nvGrpSpPr>
        <p:grpSpPr bwMode="auto">
          <a:xfrm>
            <a:off x="708025" y="4206875"/>
            <a:ext cx="7486650" cy="715963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在我国领域内的外国组织、外国人和无国籍人</a:t>
              </a:r>
            </a:p>
          </p:txBody>
        </p:sp>
      </p:grpSp>
      <p:grpSp>
        <p:nvGrpSpPr>
          <p:cNvPr id="10244" name="组合 30"/>
          <p:cNvGrpSpPr>
            <a:grpSpLocks/>
          </p:cNvGrpSpPr>
          <p:nvPr/>
        </p:nvGrpSpPr>
        <p:grpSpPr bwMode="auto">
          <a:xfrm>
            <a:off x="708025" y="3175000"/>
            <a:ext cx="7486650" cy="715963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中华人民共和国公民</a:t>
              </a:r>
            </a:p>
          </p:txBody>
        </p:sp>
      </p:grpSp>
      <p:grpSp>
        <p:nvGrpSpPr>
          <p:cNvPr id="10245" name="组合 33"/>
          <p:cNvGrpSpPr>
            <a:grpSpLocks/>
          </p:cNvGrpSpPr>
          <p:nvPr/>
        </p:nvGrpSpPr>
        <p:grpSpPr bwMode="auto">
          <a:xfrm>
            <a:off x="708025" y="2143125"/>
            <a:ext cx="7486650" cy="715963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一切国家机关、武装力量、政党、社会团体、企业事业组织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守法主体的种类：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第一节：守法的概念</a:t>
            </a:r>
          </a:p>
        </p:txBody>
      </p:sp>
      <p:sp>
        <p:nvSpPr>
          <p:cNvPr id="5" name="矩形 4"/>
          <p:cNvSpPr/>
          <p:nvPr/>
        </p:nvSpPr>
        <p:spPr>
          <a:xfrm>
            <a:off x="901700" y="1574800"/>
            <a:ext cx="6840538" cy="647700"/>
          </a:xfrm>
          <a:prstGeom prst="rect">
            <a:avLst/>
          </a:prstGeom>
          <a:solidFill>
            <a:srgbClr val="008DCA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>
                <a:solidFill>
                  <a:schemeClr val="bg1"/>
                </a:solidFill>
              </a:rPr>
              <a:t>守法范围的含义：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201738" y="2417763"/>
            <a:ext cx="59134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p"/>
            </a:pPr>
            <a:r>
              <a:rPr lang="zh-CN" altLang="en-US" sz="2400"/>
              <a:t>指守法主体必须遵守的行为规范的种类。</a:t>
            </a:r>
            <a:endParaRPr lang="zh-CN" altLang="en-US" sz="2400">
              <a:latin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1700" y="3028950"/>
            <a:ext cx="6840538" cy="647700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>
                <a:solidFill>
                  <a:schemeClr val="bg1"/>
                </a:solidFill>
              </a:rPr>
              <a:t>守法内容的含义：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1700" y="4400550"/>
            <a:ext cx="6840538" cy="647700"/>
          </a:xfrm>
          <a:prstGeom prst="rect">
            <a:avLst/>
          </a:prstGeom>
          <a:solidFill>
            <a:srgbClr val="008DCA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>
                <a:solidFill>
                  <a:schemeClr val="bg1"/>
                </a:solidFill>
              </a:rPr>
              <a:t>守法状态的含义：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201738" y="3752850"/>
            <a:ext cx="59134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p"/>
            </a:pPr>
            <a:r>
              <a:rPr lang="zh-CN" altLang="en-US" sz="2400"/>
              <a:t>包括履行法律义务和行使法律权利。</a:t>
            </a:r>
            <a:endParaRPr lang="en-US" altLang="zh-CN" sz="240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58875" y="5195888"/>
            <a:ext cx="591343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p"/>
            </a:pPr>
            <a:r>
              <a:rPr lang="zh-CN" altLang="en-US" sz="2400"/>
              <a:t>指守法主体行为的合法程度。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7" grpId="0" animBg="1"/>
      <p:bldP spid="8" grpId="0" animBg="1"/>
      <p:bldP spid="10" grpId="0" build="p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第一节：守法的概念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5711825" cy="581025"/>
          </a:xfrm>
        </p:spPr>
        <p:txBody>
          <a:bodyPr/>
          <a:lstStyle/>
          <a:p>
            <a:r>
              <a:rPr lang="zh-CN" altLang="en-US" dirty="0" smtClean="0"/>
              <a:t>守法状态的内容：</a:t>
            </a:r>
          </a:p>
        </p:txBody>
      </p:sp>
      <p:sp>
        <p:nvSpPr>
          <p:cNvPr id="9" name="文本框 42"/>
          <p:cNvSpPr txBox="1"/>
          <p:nvPr/>
        </p:nvSpPr>
        <p:spPr>
          <a:xfrm>
            <a:off x="1057275" y="2187575"/>
            <a:ext cx="7107238" cy="2767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守法</a:t>
            </a:r>
            <a:r>
              <a:rPr lang="zh-CN" altLang="en-US" sz="2200" dirty="0">
                <a:latin typeface="+mn-ea"/>
                <a:ea typeface="+mn-ea"/>
              </a:rPr>
              <a:t>的最低状态，即不违法</a:t>
            </a:r>
            <a:r>
              <a:rPr lang="zh-CN" altLang="en-US" sz="2200" dirty="0">
                <a:latin typeface="+mn-ea"/>
                <a:ea typeface="+mn-ea"/>
              </a:rPr>
              <a:t>犯罪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守法</a:t>
            </a:r>
            <a:r>
              <a:rPr lang="zh-CN" altLang="en-US" sz="2200" dirty="0">
                <a:latin typeface="+mn-ea"/>
                <a:ea typeface="+mn-ea"/>
              </a:rPr>
              <a:t>的中层状态，指依法办事，形成统一的法律</a:t>
            </a:r>
            <a:r>
              <a:rPr lang="zh-CN" altLang="en-US" sz="2200" dirty="0">
                <a:latin typeface="+mn-ea"/>
                <a:ea typeface="+mn-ea"/>
              </a:rPr>
              <a:t>秩序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守法</a:t>
            </a:r>
            <a:r>
              <a:rPr lang="zh-CN" altLang="en-US" sz="2200" dirty="0">
                <a:latin typeface="+mn-ea"/>
                <a:ea typeface="+mn-ea"/>
              </a:rPr>
              <a:t>的高级状态，守法主体不论是外在的行为，还是内在动机都符合法的精神和要求，严格履行法律义务，充分行使法律权利，从而真正实现法律调整的目的</a:t>
            </a:r>
            <a:endParaRPr lang="en-US" altLang="zh-CN" sz="2200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守法的根据和理由</a:t>
            </a:r>
          </a:p>
        </p:txBody>
      </p:sp>
      <p:sp>
        <p:nvSpPr>
          <p:cNvPr id="13315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第二节：守法的根据和理由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4294967295"/>
          </p:nvPr>
        </p:nvSpPr>
        <p:spPr>
          <a:xfrm>
            <a:off x="550863" y="1087438"/>
            <a:ext cx="6911975" cy="546100"/>
          </a:xfrm>
        </p:spPr>
        <p:txBody>
          <a:bodyPr/>
          <a:lstStyle/>
          <a:p>
            <a:r>
              <a:rPr lang="zh-CN" altLang="en-US" sz="2800" smtClean="0"/>
              <a:t>守法的根据和理由：</a:t>
            </a:r>
            <a:endParaRPr lang="zh-CN" altLang="en-US" smtClean="0"/>
          </a:p>
        </p:txBody>
      </p:sp>
      <p:grpSp>
        <p:nvGrpSpPr>
          <p:cNvPr id="9220" name="组合 103"/>
          <p:cNvGrpSpPr>
            <a:grpSpLocks/>
          </p:cNvGrpSpPr>
          <p:nvPr/>
        </p:nvGrpSpPr>
        <p:grpSpPr bwMode="auto">
          <a:xfrm>
            <a:off x="896938" y="1727200"/>
            <a:ext cx="6675437" cy="573088"/>
            <a:chOff x="-183967" y="-205312"/>
            <a:chExt cx="5486399" cy="1781196"/>
          </a:xfrm>
        </p:grpSpPr>
        <p:sp>
          <p:nvSpPr>
            <p:cNvPr id="14356" name="圆角矩形 10"/>
            <p:cNvSpPr>
              <a:spLocks noChangeArrowheads="1"/>
            </p:cNvSpPr>
            <p:nvPr/>
          </p:nvSpPr>
          <p:spPr bwMode="auto">
            <a:xfrm>
              <a:off x="-183967" y="0"/>
              <a:ext cx="5486399" cy="1462073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7" name="矩形 9"/>
            <p:cNvSpPr>
              <a:spLocks noChangeArrowheads="1"/>
            </p:cNvSpPr>
            <p:nvPr/>
          </p:nvSpPr>
          <p:spPr bwMode="auto">
            <a:xfrm>
              <a:off x="161926" y="-205312"/>
              <a:ext cx="4841873" cy="178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1.</a:t>
              </a:r>
              <a:r>
                <a:rPr lang="zh-CN" altLang="en-US" sz="2400"/>
                <a:t>守法是法的要求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221" name="组合 103"/>
          <p:cNvGrpSpPr>
            <a:grpSpLocks/>
          </p:cNvGrpSpPr>
          <p:nvPr/>
        </p:nvGrpSpPr>
        <p:grpSpPr bwMode="auto">
          <a:xfrm>
            <a:off x="896938" y="2432050"/>
            <a:ext cx="6675437" cy="576263"/>
            <a:chOff x="-183967" y="-78826"/>
            <a:chExt cx="5486399" cy="1540899"/>
          </a:xfrm>
        </p:grpSpPr>
        <p:sp>
          <p:nvSpPr>
            <p:cNvPr id="14354" name="圆角矩形 10"/>
            <p:cNvSpPr>
              <a:spLocks noChangeArrowheads="1"/>
            </p:cNvSpPr>
            <p:nvPr/>
          </p:nvSpPr>
          <p:spPr bwMode="auto">
            <a:xfrm>
              <a:off x="-183967" y="0"/>
              <a:ext cx="5486399" cy="1462073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5" name="矩形 16"/>
            <p:cNvSpPr>
              <a:spLocks noChangeArrowheads="1"/>
            </p:cNvSpPr>
            <p:nvPr/>
          </p:nvSpPr>
          <p:spPr bwMode="auto">
            <a:xfrm>
              <a:off x="161926" y="-78826"/>
              <a:ext cx="5140506" cy="152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2.</a:t>
              </a:r>
              <a:r>
                <a:rPr lang="zh-CN" altLang="en-US" sz="2400"/>
                <a:t>守法是人出于契约式和利益和信用的考虑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222" name="组合 103"/>
          <p:cNvGrpSpPr>
            <a:grpSpLocks/>
          </p:cNvGrpSpPr>
          <p:nvPr/>
        </p:nvGrpSpPr>
        <p:grpSpPr bwMode="auto">
          <a:xfrm>
            <a:off x="906463" y="3206750"/>
            <a:ext cx="6675437" cy="573088"/>
            <a:chOff x="-183967" y="-167844"/>
            <a:chExt cx="5486399" cy="1706261"/>
          </a:xfrm>
        </p:grpSpPr>
        <p:sp>
          <p:nvSpPr>
            <p:cNvPr id="14352" name="圆角矩形 10"/>
            <p:cNvSpPr>
              <a:spLocks noChangeArrowheads="1"/>
            </p:cNvSpPr>
            <p:nvPr/>
          </p:nvSpPr>
          <p:spPr bwMode="auto">
            <a:xfrm>
              <a:off x="-183967" y="0"/>
              <a:ext cx="5486399" cy="1462073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3" name="矩形 19"/>
            <p:cNvSpPr>
              <a:spLocks noChangeArrowheads="1"/>
            </p:cNvSpPr>
            <p:nvPr/>
          </p:nvSpPr>
          <p:spPr bwMode="auto">
            <a:xfrm>
              <a:off x="161926" y="-167844"/>
              <a:ext cx="4841873" cy="1706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3.</a:t>
              </a:r>
              <a:r>
                <a:rPr lang="zh-CN" altLang="en-US" sz="2400"/>
                <a:t>守法是由于惧怕法律的制裁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223" name="组合 103"/>
          <p:cNvGrpSpPr>
            <a:grpSpLocks/>
          </p:cNvGrpSpPr>
          <p:nvPr/>
        </p:nvGrpSpPr>
        <p:grpSpPr bwMode="auto">
          <a:xfrm>
            <a:off x="896938" y="4003675"/>
            <a:ext cx="6675437" cy="573088"/>
            <a:chOff x="-183967" y="-214434"/>
            <a:chExt cx="5486399" cy="1799432"/>
          </a:xfrm>
        </p:grpSpPr>
        <p:sp>
          <p:nvSpPr>
            <p:cNvPr id="14350" name="圆角矩形 10"/>
            <p:cNvSpPr>
              <a:spLocks noChangeArrowheads="1"/>
            </p:cNvSpPr>
            <p:nvPr/>
          </p:nvSpPr>
          <p:spPr bwMode="auto">
            <a:xfrm>
              <a:off x="-183967" y="0"/>
              <a:ext cx="5486399" cy="1462073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1" name="矩形 22"/>
            <p:cNvSpPr>
              <a:spLocks noChangeArrowheads="1"/>
            </p:cNvSpPr>
            <p:nvPr/>
          </p:nvSpPr>
          <p:spPr bwMode="auto">
            <a:xfrm>
              <a:off x="161926" y="-214434"/>
              <a:ext cx="4841873" cy="1799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4.</a:t>
              </a:r>
              <a:r>
                <a:rPr lang="zh-CN" altLang="en-US" sz="2400"/>
                <a:t>守法是出于社会的压力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224" name="组合 103"/>
          <p:cNvGrpSpPr>
            <a:grpSpLocks/>
          </p:cNvGrpSpPr>
          <p:nvPr/>
        </p:nvGrpSpPr>
        <p:grpSpPr bwMode="auto">
          <a:xfrm>
            <a:off x="906463" y="4752975"/>
            <a:ext cx="6675437" cy="573088"/>
            <a:chOff x="-183967" y="-205312"/>
            <a:chExt cx="5486399" cy="1781196"/>
          </a:xfrm>
        </p:grpSpPr>
        <p:sp>
          <p:nvSpPr>
            <p:cNvPr id="14348" name="圆角矩形 10"/>
            <p:cNvSpPr>
              <a:spLocks noChangeArrowheads="1"/>
            </p:cNvSpPr>
            <p:nvPr/>
          </p:nvSpPr>
          <p:spPr bwMode="auto">
            <a:xfrm>
              <a:off x="-183967" y="0"/>
              <a:ext cx="5486399" cy="1462073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9" name="矩形 25"/>
            <p:cNvSpPr>
              <a:spLocks noChangeArrowheads="1"/>
            </p:cNvSpPr>
            <p:nvPr/>
          </p:nvSpPr>
          <p:spPr bwMode="auto">
            <a:xfrm>
              <a:off x="161926" y="-205312"/>
              <a:ext cx="4841873" cy="178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5.</a:t>
              </a:r>
              <a:r>
                <a:rPr lang="zh-CN" altLang="en-US" sz="2400"/>
                <a:t>守法是出于心理上的惯性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9" name="组合 103"/>
          <p:cNvGrpSpPr>
            <a:grpSpLocks/>
          </p:cNvGrpSpPr>
          <p:nvPr/>
        </p:nvGrpSpPr>
        <p:grpSpPr bwMode="auto">
          <a:xfrm>
            <a:off x="896938" y="5588000"/>
            <a:ext cx="6675437" cy="573088"/>
            <a:chOff x="-183967" y="-205312"/>
            <a:chExt cx="5486399" cy="1781196"/>
          </a:xfrm>
        </p:grpSpPr>
        <p:sp>
          <p:nvSpPr>
            <p:cNvPr id="14346" name="圆角矩形 10"/>
            <p:cNvSpPr>
              <a:spLocks noChangeArrowheads="1"/>
            </p:cNvSpPr>
            <p:nvPr/>
          </p:nvSpPr>
          <p:spPr bwMode="auto">
            <a:xfrm>
              <a:off x="-183967" y="0"/>
              <a:ext cx="5486399" cy="1462073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7" name="矩形 25"/>
            <p:cNvSpPr>
              <a:spLocks noChangeArrowheads="1"/>
            </p:cNvSpPr>
            <p:nvPr/>
          </p:nvSpPr>
          <p:spPr bwMode="auto">
            <a:xfrm>
              <a:off x="161926" y="-205312"/>
              <a:ext cx="4841873" cy="178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6.</a:t>
              </a:r>
              <a:r>
                <a:rPr lang="zh-CN" altLang="en-US" sz="2400"/>
                <a:t>守法是道德的要求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2982</TotalTime>
  <Words>393</Words>
  <Application>Microsoft Office PowerPoint</Application>
  <PresentationFormat>全屏显示(4:3)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Office 主题</vt:lpstr>
      <vt:lpstr>法理学</vt:lpstr>
      <vt:lpstr>第一节 守法的概念</vt:lpstr>
      <vt:lpstr>第一节：守法的概念</vt:lpstr>
      <vt:lpstr>第一节：守法的概念</vt:lpstr>
      <vt:lpstr>第一节：守法的概念</vt:lpstr>
      <vt:lpstr>第一节：守法的概念</vt:lpstr>
      <vt:lpstr>第一节：守法的概念</vt:lpstr>
      <vt:lpstr>第二节 守法的根据和理由</vt:lpstr>
      <vt:lpstr>第二节：守法的根据和理由</vt:lpstr>
      <vt:lpstr>第三节 守法的主客观条件</vt:lpstr>
      <vt:lpstr>第三节：守法的主客观条件</vt:lpstr>
      <vt:lpstr>第三节：守法的主客观条件</vt:lpstr>
      <vt:lpstr>第三节：守法的主客观条件</vt:lpstr>
      <vt:lpstr>第四节　普法教育与法治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227</cp:revision>
  <dcterms:created xsi:type="dcterms:W3CDTF">2009-04-16T11:43:59Z</dcterms:created>
  <dcterms:modified xsi:type="dcterms:W3CDTF">2015-09-08T11:39:08Z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