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8"/>
  </p:notesMasterIdLst>
  <p:handoutMasterIdLst>
    <p:handoutMasterId r:id="rId9"/>
  </p:handoutMasterIdLst>
  <p:sldIdLst>
    <p:sldId id="308" r:id="rId2"/>
    <p:sldId id="309" r:id="rId3"/>
    <p:sldId id="315" r:id="rId4"/>
    <p:sldId id="338" r:id="rId5"/>
    <p:sldId id="347" r:id="rId6"/>
    <p:sldId id="348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0">
          <p15:clr>
            <a:srgbClr val="A4A3A4"/>
          </p15:clr>
        </p15:guide>
        <p15:guide id="3" pos="5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DCA"/>
    <a:srgbClr val="BE6119"/>
    <a:srgbClr val="BE6111"/>
    <a:srgbClr val="6699FF"/>
    <a:srgbClr val="FF0000"/>
    <a:srgbClr val="99CCFF"/>
    <a:srgbClr val="00FF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9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1104" y="72"/>
      </p:cViewPr>
      <p:guideLst>
        <p:guide orient="horz" pos="2160"/>
        <p:guide pos="450"/>
        <p:guide pos="5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SzTx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BE44ED-A9A8-4006-8D22-C87BA69A8B5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132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C40813-1C2A-4D52-8FF4-545FB4540F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086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物流PPT封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标题占位符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5412" name="文本占位符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 b="1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A776A-0052-4DC6-9B8C-52272A2E0D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79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85E6C-0611-48BF-BFDA-56E276D93A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3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38875" y="-242888"/>
            <a:ext cx="2447925" cy="6181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1108075" y="-242888"/>
            <a:ext cx="7194550" cy="6181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AC22-96AB-43EB-921E-FB8A61EF84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33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108075" y="-2428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751263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D80E6-2957-4006-93F8-BD6F4F170C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9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2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50B63-803E-4376-97D1-58DEC0E0AB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2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52AEC-9D00-4188-8BD6-3D9D749AE9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2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5C3E8-C1B1-411A-943C-3276E18DE9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1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E44F6-9C7E-4B2C-97FF-638D8121D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8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DB62D-9E06-4FE2-8DA5-E592388A18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98882-EBE1-4CDE-B2F7-893A9B164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8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9B20E-D9F0-4E3F-829E-9D2ABA59D7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9DB62-981E-403F-B995-693D0DA994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6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物流PP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7" name="标题占位符 1"/>
          <p:cNvSpPr>
            <a:spLocks noGrp="1"/>
          </p:cNvSpPr>
          <p:nvPr>
            <p:ph type="title"/>
          </p:nvPr>
        </p:nvSpPr>
        <p:spPr bwMode="auto">
          <a:xfrm>
            <a:off x="901700" y="88900"/>
            <a:ext cx="797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AA9FFF99-88C3-4D8B-81BB-A74C941356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6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C6BBA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860A4"/>
        </a:buClr>
        <a:buFont typeface="Wingdings" panose="05000000000000000000" pitchFamily="2" charset="2"/>
        <a:buChar char="Ü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99005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8080"/>
        </a:buClr>
        <a:buFont typeface="Webdings" panose="05030102010509060703" pitchFamily="18" charset="2"/>
        <a:buChar char="4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法理学</a:t>
            </a:r>
          </a:p>
        </p:txBody>
      </p:sp>
      <p:sp>
        <p:nvSpPr>
          <p:cNvPr id="3075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第二十三章 法与效率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第一节 效率的释义</a:t>
            </a:r>
          </a:p>
        </p:txBody>
      </p:sp>
      <p:sp>
        <p:nvSpPr>
          <p:cNvPr id="7171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1"/>
          <p:cNvGrpSpPr>
            <a:grpSpLocks/>
          </p:cNvGrpSpPr>
          <p:nvPr/>
        </p:nvGrpSpPr>
        <p:grpSpPr bwMode="auto">
          <a:xfrm>
            <a:off x="901700" y="2511425"/>
            <a:ext cx="7121525" cy="2336800"/>
            <a:chOff x="901700" y="2511044"/>
            <a:chExt cx="7121838" cy="3181417"/>
          </a:xfrm>
        </p:grpSpPr>
        <p:sp>
          <p:nvSpPr>
            <p:cNvPr id="8197" name="圆角矩形 10"/>
            <p:cNvSpPr>
              <a:spLocks noChangeArrowheads="1"/>
            </p:cNvSpPr>
            <p:nvPr/>
          </p:nvSpPr>
          <p:spPr bwMode="auto">
            <a:xfrm>
              <a:off x="901700" y="2511044"/>
              <a:ext cx="7121838" cy="3181417"/>
            </a:xfrm>
            <a:prstGeom prst="roundRect">
              <a:avLst>
                <a:gd name="adj" fmla="val 8157"/>
              </a:avLst>
            </a:prstGeom>
            <a:solidFill>
              <a:srgbClr val="008D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8" name="矩形 8"/>
            <p:cNvSpPr>
              <a:spLocks noChangeArrowheads="1"/>
            </p:cNvSpPr>
            <p:nvPr/>
          </p:nvSpPr>
          <p:spPr bwMode="auto">
            <a:xfrm>
              <a:off x="1311275" y="2782886"/>
              <a:ext cx="6437313" cy="1634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860A4"/>
                </a:buClr>
                <a:buFont typeface="Wingdings" panose="05000000000000000000" pitchFamily="2" charset="2"/>
                <a:buChar char="Ü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F99005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808080"/>
                </a:buClr>
                <a:buFont typeface="Webdings" panose="05030102010509060703" pitchFamily="18" charset="2"/>
                <a:buChar char="4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从一个给定的投入量中获得最大的产出，即以最少的资源消耗取得同样多的效果，或以同样的资源消耗取得最大的效果。 </a:t>
              </a:r>
            </a:p>
          </p:txBody>
        </p:sp>
      </p:grp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901700" y="88900"/>
            <a:ext cx="7975600" cy="533400"/>
          </a:xfrm>
        </p:spPr>
        <p:txBody>
          <a:bodyPr/>
          <a:lstStyle/>
          <a:p>
            <a:r>
              <a:rPr lang="zh-CN" altLang="en-US" smtClean="0"/>
              <a:t>第一节：效率的释义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74700" y="1466850"/>
            <a:ext cx="7248525" cy="568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860A4"/>
              </a:buClr>
              <a:buFont typeface="Wingdings" panose="05000000000000000000" pitchFamily="2" charset="2"/>
              <a:buChar char="Ü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99005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Webdings" panose="05030102010509060703" pitchFamily="18" charset="2"/>
              <a:buChar char="4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kern="0" dirty="0" smtClean="0"/>
              <a:t>效率的含义：</a:t>
            </a:r>
            <a:endParaRPr lang="zh-CN" altLang="en-US" sz="24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第一节：效率的释义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682625"/>
          </a:xfrm>
        </p:spPr>
        <p:txBody>
          <a:bodyPr/>
          <a:lstStyle/>
          <a:p>
            <a:r>
              <a:rPr lang="zh-CN" altLang="en-US" dirty="0" smtClean="0"/>
              <a:t>关于法律发展的基本理论</a:t>
            </a:r>
            <a:r>
              <a:rPr lang="en-US" altLang="zh-CN" dirty="0" smtClean="0"/>
              <a:t>:</a:t>
            </a:r>
            <a:endParaRPr lang="zh-CN" altLang="en-US" dirty="0" smtClean="0"/>
          </a:p>
        </p:txBody>
      </p:sp>
      <p:grpSp>
        <p:nvGrpSpPr>
          <p:cNvPr id="9220" name="组合 1"/>
          <p:cNvGrpSpPr>
            <a:grpSpLocks/>
          </p:cNvGrpSpPr>
          <p:nvPr/>
        </p:nvGrpSpPr>
        <p:grpSpPr bwMode="auto">
          <a:xfrm>
            <a:off x="1000125" y="2335213"/>
            <a:ext cx="7686675" cy="698500"/>
            <a:chOff x="1000241" y="2334738"/>
            <a:chExt cx="7074813" cy="699765"/>
          </a:xfrm>
        </p:grpSpPr>
        <p:sp>
          <p:nvSpPr>
            <p:cNvPr id="9227" name="Shape 461"/>
            <p:cNvSpPr>
              <a:spLocks noChangeShapeType="1"/>
            </p:cNvSpPr>
            <p:nvPr/>
          </p:nvSpPr>
          <p:spPr bwMode="auto">
            <a:xfrm>
              <a:off x="1000241" y="3034503"/>
              <a:ext cx="7074813" cy="0"/>
            </a:xfrm>
            <a:prstGeom prst="line">
              <a:avLst/>
            </a:prstGeom>
            <a:noFill/>
            <a:ln w="6350">
              <a:solidFill>
                <a:srgbClr val="A7A7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8" name="矩形 11"/>
            <p:cNvSpPr>
              <a:spLocks noChangeArrowheads="1"/>
            </p:cNvSpPr>
            <p:nvPr/>
          </p:nvSpPr>
          <p:spPr bwMode="auto">
            <a:xfrm>
              <a:off x="1000241" y="2334738"/>
              <a:ext cx="6902116" cy="615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200000"/>
                </a:lnSpc>
                <a:spcBef>
                  <a:spcPts val="1200"/>
                </a:spcBef>
                <a:buSzPct val="100000"/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法律体系的总体框架以效率优先来决定法律资源的配置</a:t>
              </a:r>
              <a:endPara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221" name="组合 12"/>
          <p:cNvGrpSpPr>
            <a:grpSpLocks/>
          </p:cNvGrpSpPr>
          <p:nvPr/>
        </p:nvGrpSpPr>
        <p:grpSpPr bwMode="auto">
          <a:xfrm>
            <a:off x="1035050" y="3273425"/>
            <a:ext cx="7651750" cy="708025"/>
            <a:chOff x="1000241" y="2334738"/>
            <a:chExt cx="7074813" cy="707886"/>
          </a:xfrm>
        </p:grpSpPr>
        <p:sp>
          <p:nvSpPr>
            <p:cNvPr id="9225" name="Shape 461"/>
            <p:cNvSpPr>
              <a:spLocks noChangeShapeType="1"/>
            </p:cNvSpPr>
            <p:nvPr/>
          </p:nvSpPr>
          <p:spPr bwMode="auto">
            <a:xfrm>
              <a:off x="1000241" y="3034503"/>
              <a:ext cx="7074813" cy="0"/>
            </a:xfrm>
            <a:prstGeom prst="line">
              <a:avLst/>
            </a:prstGeom>
            <a:noFill/>
            <a:ln w="6350">
              <a:solidFill>
                <a:srgbClr val="A7A7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6" name="矩形 14"/>
            <p:cNvSpPr>
              <a:spLocks noChangeArrowheads="1"/>
            </p:cNvSpPr>
            <p:nvPr/>
          </p:nvSpPr>
          <p:spPr bwMode="auto">
            <a:xfrm>
              <a:off x="1000241" y="2334738"/>
              <a:ext cx="690211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200000"/>
                </a:lnSpc>
                <a:spcBef>
                  <a:spcPts val="1200"/>
                </a:spcBef>
                <a:buSzPct val="100000"/>
                <a:buFont typeface="Wingdings" panose="05000000000000000000" pitchFamily="2" charset="2"/>
                <a:buChar char="l"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权利和义务的具体设定，以效率为先来引导资源的个体配置</a:t>
              </a:r>
              <a:endPara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222" name="组合 15"/>
          <p:cNvGrpSpPr>
            <a:grpSpLocks/>
          </p:cNvGrpSpPr>
          <p:nvPr/>
        </p:nvGrpSpPr>
        <p:grpSpPr bwMode="auto">
          <a:xfrm>
            <a:off x="1035050" y="4327525"/>
            <a:ext cx="7651750" cy="708025"/>
            <a:chOff x="1000241" y="2334738"/>
            <a:chExt cx="7074813" cy="707886"/>
          </a:xfrm>
        </p:grpSpPr>
        <p:sp>
          <p:nvSpPr>
            <p:cNvPr id="9223" name="Shape 461"/>
            <p:cNvSpPr>
              <a:spLocks noChangeShapeType="1"/>
            </p:cNvSpPr>
            <p:nvPr/>
          </p:nvSpPr>
          <p:spPr bwMode="auto">
            <a:xfrm>
              <a:off x="1000241" y="3034503"/>
              <a:ext cx="7074813" cy="0"/>
            </a:xfrm>
            <a:prstGeom prst="line">
              <a:avLst/>
            </a:prstGeom>
            <a:noFill/>
            <a:ln w="6350">
              <a:solidFill>
                <a:srgbClr val="A7A7A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9224" name="矩形 17"/>
            <p:cNvSpPr>
              <a:spLocks noChangeArrowheads="1"/>
            </p:cNvSpPr>
            <p:nvPr/>
          </p:nvSpPr>
          <p:spPr bwMode="auto">
            <a:xfrm>
              <a:off x="1000241" y="2334738"/>
              <a:ext cx="690211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200000"/>
                </a:lnSpc>
                <a:spcBef>
                  <a:spcPts val="1200"/>
                </a:spcBef>
                <a:buSzPct val="100000"/>
                <a:buFont typeface="Wingdings" panose="05000000000000000000" pitchFamily="2" charset="2"/>
                <a:buChar char="l"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效率和公平冲突时，公平可以退居第二位</a:t>
              </a:r>
              <a:endParaRPr 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5"/>
          <p:cNvSpPr>
            <a:spLocks noGrp="1"/>
          </p:cNvSpPr>
          <p:nvPr>
            <p:ph type="ctrTitle"/>
          </p:nvPr>
        </p:nvSpPr>
        <p:spPr>
          <a:xfrm>
            <a:off x="685800" y="2420938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第二节 法对效率的促进作用</a:t>
            </a:r>
          </a:p>
        </p:txBody>
      </p:sp>
      <p:sp>
        <p:nvSpPr>
          <p:cNvPr id="10243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第二节：法对效率的促进作用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000125"/>
            <a:ext cx="8229600" cy="581025"/>
          </a:xfrm>
        </p:spPr>
        <p:txBody>
          <a:bodyPr/>
          <a:lstStyle/>
          <a:p>
            <a:r>
              <a:rPr lang="zh-CN" altLang="en-US" dirty="0" smtClean="0"/>
              <a:t>法对效率的促进作用的表现：</a:t>
            </a:r>
          </a:p>
        </p:txBody>
      </p:sp>
      <p:sp>
        <p:nvSpPr>
          <p:cNvPr id="9" name="文本框 42"/>
          <p:cNvSpPr txBox="1"/>
          <p:nvPr/>
        </p:nvSpPr>
        <p:spPr>
          <a:xfrm>
            <a:off x="457200" y="1741488"/>
            <a:ext cx="8396288" cy="4492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通过</a:t>
            </a:r>
            <a:r>
              <a:rPr lang="zh-CN" altLang="en-US" sz="2200" dirty="0">
                <a:latin typeface="+mn-ea"/>
                <a:ea typeface="+mn-ea"/>
              </a:rPr>
              <a:t>确认和维护人权，调动生产者的积极性，促进生产力的</a:t>
            </a:r>
            <a:r>
              <a:rPr lang="zh-CN" altLang="en-US" sz="2200" dirty="0">
                <a:latin typeface="+mn-ea"/>
                <a:ea typeface="+mn-ea"/>
              </a:rPr>
              <a:t>发展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承认</a:t>
            </a:r>
            <a:r>
              <a:rPr lang="zh-CN" altLang="en-US" sz="2200" dirty="0">
                <a:latin typeface="+mn-ea"/>
                <a:ea typeface="+mn-ea"/>
              </a:rPr>
              <a:t>并保障人们的物质利益，从而鼓励人们为着物质利益而</a:t>
            </a:r>
            <a:r>
              <a:rPr lang="zh-CN" altLang="en-US" sz="2200" dirty="0">
                <a:latin typeface="+mn-ea"/>
                <a:ea typeface="+mn-ea"/>
              </a:rPr>
              <a:t>奋斗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确认</a:t>
            </a:r>
            <a:r>
              <a:rPr lang="zh-CN" altLang="en-US" sz="2200" dirty="0">
                <a:latin typeface="+mn-ea"/>
                <a:ea typeface="+mn-ea"/>
              </a:rPr>
              <a:t>和保护产权关系，鼓励人们为效益的目的而占有、使用或交换</a:t>
            </a:r>
            <a:r>
              <a:rPr lang="zh-CN" altLang="en-US" sz="2200" dirty="0">
                <a:latin typeface="+mn-ea"/>
                <a:ea typeface="+mn-ea"/>
              </a:rPr>
              <a:t>财产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确认</a:t>
            </a:r>
            <a:r>
              <a:rPr lang="zh-CN" altLang="en-US" sz="2200" dirty="0">
                <a:latin typeface="+mn-ea"/>
                <a:ea typeface="+mn-ea"/>
              </a:rPr>
              <a:t>、保护、创造最有效率的经济运行模式，使之容纳更多</a:t>
            </a:r>
            <a:r>
              <a:rPr lang="zh-CN" altLang="en-US" sz="2200" dirty="0">
                <a:latin typeface="+mn-ea"/>
                <a:ea typeface="+mn-ea"/>
              </a:rPr>
              <a:t>生产力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承认</a:t>
            </a:r>
            <a:r>
              <a:rPr lang="zh-CN" altLang="en-US" sz="2200" dirty="0">
                <a:latin typeface="+mn-ea"/>
                <a:ea typeface="+mn-ea"/>
              </a:rPr>
              <a:t>和保护知识产权，解放和发展</a:t>
            </a:r>
            <a:r>
              <a:rPr lang="zh-CN" altLang="en-US" sz="2200" dirty="0">
                <a:latin typeface="+mn-ea"/>
                <a:ea typeface="+mn-ea"/>
              </a:rPr>
              <a:t>科学技术</a:t>
            </a:r>
            <a:endParaRPr lang="en-US" altLang="zh-CN" sz="2200" dirty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+mn-ea"/>
                <a:ea typeface="+mn-ea"/>
              </a:rPr>
              <a:t>实施</a:t>
            </a:r>
            <a:r>
              <a:rPr lang="zh-CN" altLang="en-US" sz="2200" dirty="0">
                <a:latin typeface="+mn-ea"/>
                <a:ea typeface="+mn-ea"/>
              </a:rPr>
              <a:t>制度创新，减少交易费用</a:t>
            </a:r>
            <a:r>
              <a:rPr lang="zh-CN" altLang="en-US" sz="2000" dirty="0"/>
              <a:t>。</a:t>
            </a:r>
            <a:endParaRPr lang="zh-CN" altLang="en-US" sz="2200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" val="http://"/>
  <p:tag name="GENSWF_MOVIE_PRESENTATION_END_URL" val="http://"/>
  <p:tag name="ARTICULATE_PROJECT_OPEN" val="0"/>
  <p:tag name="ARTICULATE_SLIDE_COUNT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1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110000"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34" charset="-127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2948</TotalTime>
  <Words>222</Words>
  <Application>Microsoft Office PowerPoint</Application>
  <PresentationFormat>全屏显示(4:3)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Verdana</vt:lpstr>
      <vt:lpstr>굴림</vt:lpstr>
      <vt:lpstr>Arial</vt:lpstr>
      <vt:lpstr>Calibri</vt:lpstr>
      <vt:lpstr>黑体</vt:lpstr>
      <vt:lpstr>Wingdings</vt:lpstr>
      <vt:lpstr>Webdings</vt:lpstr>
      <vt:lpstr>宋体</vt:lpstr>
      <vt:lpstr>Times New Roman</vt:lpstr>
      <vt:lpstr>微软雅黑</vt:lpstr>
      <vt:lpstr>Office 主题</vt:lpstr>
      <vt:lpstr>法理学</vt:lpstr>
      <vt:lpstr>第一节 效率的释义</vt:lpstr>
      <vt:lpstr>第一节：效率的释义</vt:lpstr>
      <vt:lpstr>第一节：效率的释义</vt:lpstr>
      <vt:lpstr>第二节 法对效率的促进作用</vt:lpstr>
      <vt:lpstr>第二节：法对效率的促进作用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suelay</cp:lastModifiedBy>
  <cp:revision>216</cp:revision>
  <dcterms:created xsi:type="dcterms:W3CDTF">2009-04-16T11:43:59Z</dcterms:created>
  <dcterms:modified xsi:type="dcterms:W3CDTF">2015-09-08T11:31:42Z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881C1C47-C12C-4CB4-3F46-1B3F3F093F40</vt:lpwstr>
  </property>
  <property fmtid="{D5CDD505-2E9C-101B-9397-08002B2CF9AE}" pid="3" name="ArticulatePath">
    <vt:lpwstr>模板1</vt:lpwstr>
  </property>
</Properties>
</file>