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308" r:id="rId2"/>
    <p:sldId id="309" r:id="rId3"/>
    <p:sldId id="352" r:id="rId4"/>
    <p:sldId id="353" r:id="rId5"/>
    <p:sldId id="350" r:id="rId6"/>
    <p:sldId id="354" r:id="rId7"/>
    <p:sldId id="355" r:id="rId8"/>
    <p:sldId id="356" r:id="rId9"/>
    <p:sldId id="351" r:id="rId10"/>
    <p:sldId id="338" r:id="rId11"/>
    <p:sldId id="357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7D4E3-CF2E-40AB-A1BC-0994157F40C9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EF813B0-8CA0-4CE8-86BC-93203524793A}">
      <dgm:prSet/>
      <dgm:spPr>
        <a:solidFill>
          <a:schemeClr val="accent6"/>
        </a:solidFill>
      </dgm:spPr>
      <dgm:t>
        <a:bodyPr/>
        <a:lstStyle/>
        <a:p>
          <a:pPr algn="l" rtl="0"/>
          <a:r>
            <a:rPr lang="zh-CN" altLang="en-US" dirty="0" smtClean="0"/>
            <a:t>司法主体的特点：</a:t>
          </a:r>
          <a:endParaRPr lang="zh-CN" dirty="0"/>
        </a:p>
      </dgm:t>
    </dgm:pt>
    <dgm:pt modelId="{F599AD0B-79F1-4CAB-9888-7AEE5356E6F9}" type="par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A33D5126-DB8A-46EA-9EE3-C7BB8B590FA9}" type="sibTrans" cxnId="{26924241-D4D6-4963-9DDF-80C2D9AAF100}">
      <dgm:prSet/>
      <dgm:spPr/>
      <dgm:t>
        <a:bodyPr/>
        <a:lstStyle/>
        <a:p>
          <a:endParaRPr lang="zh-CN" altLang="en-US"/>
        </a:p>
      </dgm:t>
    </dgm:pt>
    <dgm:pt modelId="{0685CB44-2EB6-4BEB-9421-A8E9C89211CC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主体的法定性</a:t>
          </a:r>
          <a:endParaRPr lang="zh-CN" dirty="0"/>
        </a:p>
      </dgm:t>
    </dgm:pt>
    <dgm:pt modelId="{10B66626-4B98-47A4-8852-9C577710B91A}" type="par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E0E9610C-19A7-4565-A576-146314593BA8}" type="sibTrans" cxnId="{E7A2B07C-DDA7-40F9-99F9-776031D16E70}">
      <dgm:prSet/>
      <dgm:spPr/>
      <dgm:t>
        <a:bodyPr/>
        <a:lstStyle/>
        <a:p>
          <a:endParaRPr lang="zh-CN" altLang="en-US"/>
        </a:p>
      </dgm:t>
    </dgm:pt>
    <dgm:pt modelId="{85898C51-818E-4DA0-825D-98BE85D5316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权力行使的独立性</a:t>
          </a:r>
          <a:endParaRPr lang="zh-CN" dirty="0"/>
        </a:p>
      </dgm:t>
    </dgm:pt>
    <dgm:pt modelId="{75A360F9-461D-447B-84EC-AD270646EDB7}" type="par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F278F6DF-CCDE-4275-8D02-766F98C66E0A}" type="sibTrans" cxnId="{C3378FDF-F615-4E45-9563-4A10EB0587B2}">
      <dgm:prSet/>
      <dgm:spPr/>
      <dgm:t>
        <a:bodyPr/>
        <a:lstStyle/>
        <a:p>
          <a:endParaRPr lang="zh-CN" altLang="en-US"/>
        </a:p>
      </dgm:t>
    </dgm:pt>
    <dgm:pt modelId="{30673776-A622-4DA0-82CE-2ABE0CA3DFC4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活动的程序性</a:t>
          </a:r>
          <a:endParaRPr lang="zh-CN" dirty="0"/>
        </a:p>
      </dgm:t>
    </dgm:pt>
    <dgm:pt modelId="{CC1943A6-9248-4F86-A6C9-121CC06A903B}" type="par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F82A2022-AE18-449C-A588-C4FA7E7526D7}" type="sibTrans" cxnId="{4FDCBC23-8F8B-4080-91FC-9123F9CB5873}">
      <dgm:prSet/>
      <dgm:spPr/>
      <dgm:t>
        <a:bodyPr/>
        <a:lstStyle/>
        <a:p>
          <a:endParaRPr lang="zh-CN" altLang="en-US"/>
        </a:p>
      </dgm:t>
    </dgm:pt>
    <dgm:pt modelId="{80948697-CB0B-4039-97A5-AD8AE77967A6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dirty="0" smtClean="0"/>
            <a:t>法定的权威性</a:t>
          </a:r>
          <a:endParaRPr lang="zh-CN" dirty="0"/>
        </a:p>
      </dgm:t>
    </dgm:pt>
    <dgm:pt modelId="{DC9BB939-5BA6-4ECF-A9D5-183F398D2AED}" type="parTrans" cxnId="{084D0EF2-E316-4384-A6FF-BA1546A43437}">
      <dgm:prSet/>
      <dgm:spPr/>
      <dgm:t>
        <a:bodyPr/>
        <a:lstStyle/>
        <a:p>
          <a:endParaRPr lang="zh-CN" altLang="en-US"/>
        </a:p>
      </dgm:t>
    </dgm:pt>
    <dgm:pt modelId="{C86047EF-21FF-4095-AE30-DB00F3814FAD}" type="sibTrans" cxnId="{084D0EF2-E316-4384-A6FF-BA1546A43437}">
      <dgm:prSet/>
      <dgm:spPr/>
      <dgm:t>
        <a:bodyPr/>
        <a:lstStyle/>
        <a:p>
          <a:endParaRPr lang="zh-CN" altLang="en-US"/>
        </a:p>
      </dgm:t>
    </dgm:pt>
    <dgm:pt modelId="{19476F20-F908-481C-BE17-59B16F122F85}" type="pres">
      <dgm:prSet presAssocID="{FC87D4E3-CF2E-40AB-A1BC-0994157F40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A5FAE4A-5878-4FEF-91F3-7AE0BF0A9631}" type="pres">
      <dgm:prSet presAssocID="{5EF813B0-8CA0-4CE8-86BC-93203524793A}" presName="vertOne" presStyleCnt="0"/>
      <dgm:spPr/>
    </dgm:pt>
    <dgm:pt modelId="{98AAE6EC-2819-4F76-8C9F-D3FCF984025E}" type="pres">
      <dgm:prSet presAssocID="{5EF813B0-8CA0-4CE8-86BC-93203524793A}" presName="txOne" presStyleLbl="node0" presStyleIdx="0" presStyleCnt="1" custScaleY="56448" custLinFactY="-12530" custLinFactNeighborX="-36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AD6406-90A0-49F9-A4B7-7CDC3F3A542D}" type="pres">
      <dgm:prSet presAssocID="{5EF813B0-8CA0-4CE8-86BC-93203524793A}" presName="parTransOne" presStyleCnt="0"/>
      <dgm:spPr/>
    </dgm:pt>
    <dgm:pt modelId="{5A301438-F895-4D97-A70B-F684A62CF04F}" type="pres">
      <dgm:prSet presAssocID="{5EF813B0-8CA0-4CE8-86BC-93203524793A}" presName="horzOne" presStyleCnt="0"/>
      <dgm:spPr/>
    </dgm:pt>
    <dgm:pt modelId="{730DC136-554B-4C45-952B-FC172126D046}" type="pres">
      <dgm:prSet presAssocID="{0685CB44-2EB6-4BEB-9421-A8E9C89211CC}" presName="vertTwo" presStyleCnt="0"/>
      <dgm:spPr/>
    </dgm:pt>
    <dgm:pt modelId="{36291917-73D1-4E37-8105-AAEE6E6E1DFB}" type="pres">
      <dgm:prSet presAssocID="{0685CB44-2EB6-4BEB-9421-A8E9C89211CC}" presName="txTwo" presStyleLbl="node2" presStyleIdx="0" presStyleCnt="4" custScaleY="121000" custLinFactNeighborY="11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E84CC6-5428-4ABD-9902-0A7E80D6A455}" type="pres">
      <dgm:prSet presAssocID="{0685CB44-2EB6-4BEB-9421-A8E9C89211CC}" presName="horzTwo" presStyleCnt="0"/>
      <dgm:spPr/>
    </dgm:pt>
    <dgm:pt modelId="{5673B8ED-FCEB-429C-9C58-7FA488EE05F1}" type="pres">
      <dgm:prSet presAssocID="{E0E9610C-19A7-4565-A576-146314593BA8}" presName="sibSpaceTwo" presStyleCnt="0"/>
      <dgm:spPr/>
    </dgm:pt>
    <dgm:pt modelId="{7193DE2D-63C7-4746-AD3B-2DAD773993FF}" type="pres">
      <dgm:prSet presAssocID="{85898C51-818E-4DA0-825D-98BE85D53166}" presName="vertTwo" presStyleCnt="0"/>
      <dgm:spPr/>
    </dgm:pt>
    <dgm:pt modelId="{EB7C10C6-E903-4497-8604-573CC309FCF1}" type="pres">
      <dgm:prSet presAssocID="{85898C51-818E-4DA0-825D-98BE85D53166}" presName="txTwo" presStyleLbl="node2" presStyleIdx="1" presStyleCnt="4" custScaleY="121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7E0FA2-6A92-44AA-9BC0-48A34267596A}" type="pres">
      <dgm:prSet presAssocID="{85898C51-818E-4DA0-825D-98BE85D53166}" presName="horzTwo" presStyleCnt="0"/>
      <dgm:spPr/>
    </dgm:pt>
    <dgm:pt modelId="{7210B3FC-9487-499B-AA1D-BE4CE0704281}" type="pres">
      <dgm:prSet presAssocID="{F278F6DF-CCDE-4275-8D02-766F98C66E0A}" presName="sibSpaceTwo" presStyleCnt="0"/>
      <dgm:spPr/>
    </dgm:pt>
    <dgm:pt modelId="{44384DBC-8B07-4F4B-BA78-E8FB87FE5251}" type="pres">
      <dgm:prSet presAssocID="{30673776-A622-4DA0-82CE-2ABE0CA3DFC4}" presName="vertTwo" presStyleCnt="0"/>
      <dgm:spPr/>
    </dgm:pt>
    <dgm:pt modelId="{355634D6-6B78-4CBC-AF4B-BB92D5B0648E}" type="pres">
      <dgm:prSet presAssocID="{30673776-A622-4DA0-82CE-2ABE0CA3DFC4}" presName="txTwo" presStyleLbl="node2" presStyleIdx="2" presStyleCnt="4" custScaleY="121000" custLinFactNeighborX="4414" custLinFactNeighborY="2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23AA2-91F3-49A6-A4A1-149884E7AE23}" type="pres">
      <dgm:prSet presAssocID="{30673776-A622-4DA0-82CE-2ABE0CA3DFC4}" presName="horzTwo" presStyleCnt="0"/>
      <dgm:spPr/>
    </dgm:pt>
    <dgm:pt modelId="{4B4736C2-5C15-43CA-AC3A-5929EA20F92E}" type="pres">
      <dgm:prSet presAssocID="{F82A2022-AE18-449C-A588-C4FA7E7526D7}" presName="sibSpaceTwo" presStyleCnt="0"/>
      <dgm:spPr/>
    </dgm:pt>
    <dgm:pt modelId="{D44F68FE-314D-43DA-B401-67CA9536D41F}" type="pres">
      <dgm:prSet presAssocID="{80948697-CB0B-4039-97A5-AD8AE77967A6}" presName="vertTwo" presStyleCnt="0"/>
      <dgm:spPr/>
    </dgm:pt>
    <dgm:pt modelId="{E4CA111B-97B9-41E5-A5E3-56B7467C63F6}" type="pres">
      <dgm:prSet presAssocID="{80948697-CB0B-4039-97A5-AD8AE77967A6}" presName="txTwo" presStyleLbl="node2" presStyleIdx="3" presStyleCnt="4" custScaleY="1278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E62843-D6F7-457D-9089-37E6B293622E}" type="pres">
      <dgm:prSet presAssocID="{80948697-CB0B-4039-97A5-AD8AE77967A6}" presName="horzTwo" presStyleCnt="0"/>
      <dgm:spPr/>
    </dgm:pt>
  </dgm:ptLst>
  <dgm:cxnLst>
    <dgm:cxn modelId="{98E4EA29-5BBB-423E-B578-C7733E0CED2A}" type="presOf" srcId="{0685CB44-2EB6-4BEB-9421-A8E9C89211CC}" destId="{36291917-73D1-4E37-8105-AAEE6E6E1DFB}" srcOrd="0" destOrd="0" presId="urn:microsoft.com/office/officeart/2005/8/layout/hierarchy4"/>
    <dgm:cxn modelId="{69C4556A-6CC3-42B2-9C0B-A2FE27522F08}" type="presOf" srcId="{FC87D4E3-CF2E-40AB-A1BC-0994157F40C9}" destId="{19476F20-F908-481C-BE17-59B16F122F85}" srcOrd="0" destOrd="0" presId="urn:microsoft.com/office/officeart/2005/8/layout/hierarchy4"/>
    <dgm:cxn modelId="{04F0F503-66B7-41BD-86D1-4C268AB363A9}" type="presOf" srcId="{85898C51-818E-4DA0-825D-98BE85D53166}" destId="{EB7C10C6-E903-4497-8604-573CC309FCF1}" srcOrd="0" destOrd="0" presId="urn:microsoft.com/office/officeart/2005/8/layout/hierarchy4"/>
    <dgm:cxn modelId="{AFB1B9D6-7F1C-4BF6-BB54-98C860AD6794}" type="presOf" srcId="{80948697-CB0B-4039-97A5-AD8AE77967A6}" destId="{E4CA111B-97B9-41E5-A5E3-56B7467C63F6}" srcOrd="0" destOrd="0" presId="urn:microsoft.com/office/officeart/2005/8/layout/hierarchy4"/>
    <dgm:cxn modelId="{23297390-18C0-467A-A265-C93F0C710B2F}" type="presOf" srcId="{5EF813B0-8CA0-4CE8-86BC-93203524793A}" destId="{98AAE6EC-2819-4F76-8C9F-D3FCF984025E}" srcOrd="0" destOrd="0" presId="urn:microsoft.com/office/officeart/2005/8/layout/hierarchy4"/>
    <dgm:cxn modelId="{C3378FDF-F615-4E45-9563-4A10EB0587B2}" srcId="{5EF813B0-8CA0-4CE8-86BC-93203524793A}" destId="{85898C51-818E-4DA0-825D-98BE85D53166}" srcOrd="1" destOrd="0" parTransId="{75A360F9-461D-447B-84EC-AD270646EDB7}" sibTransId="{F278F6DF-CCDE-4275-8D02-766F98C66E0A}"/>
    <dgm:cxn modelId="{084D0EF2-E316-4384-A6FF-BA1546A43437}" srcId="{5EF813B0-8CA0-4CE8-86BC-93203524793A}" destId="{80948697-CB0B-4039-97A5-AD8AE77967A6}" srcOrd="3" destOrd="0" parTransId="{DC9BB939-5BA6-4ECF-A9D5-183F398D2AED}" sibTransId="{C86047EF-21FF-4095-AE30-DB00F3814FAD}"/>
    <dgm:cxn modelId="{F11DD21D-15A8-456B-8C51-CDA31D527A8B}" type="presOf" srcId="{30673776-A622-4DA0-82CE-2ABE0CA3DFC4}" destId="{355634D6-6B78-4CBC-AF4B-BB92D5B0648E}" srcOrd="0" destOrd="0" presId="urn:microsoft.com/office/officeart/2005/8/layout/hierarchy4"/>
    <dgm:cxn modelId="{E7A2B07C-DDA7-40F9-99F9-776031D16E70}" srcId="{5EF813B0-8CA0-4CE8-86BC-93203524793A}" destId="{0685CB44-2EB6-4BEB-9421-A8E9C89211CC}" srcOrd="0" destOrd="0" parTransId="{10B66626-4B98-47A4-8852-9C577710B91A}" sibTransId="{E0E9610C-19A7-4565-A576-146314593BA8}"/>
    <dgm:cxn modelId="{4FDCBC23-8F8B-4080-91FC-9123F9CB5873}" srcId="{5EF813B0-8CA0-4CE8-86BC-93203524793A}" destId="{30673776-A622-4DA0-82CE-2ABE0CA3DFC4}" srcOrd="2" destOrd="0" parTransId="{CC1943A6-9248-4F86-A6C9-121CC06A903B}" sibTransId="{F82A2022-AE18-449C-A588-C4FA7E7526D7}"/>
    <dgm:cxn modelId="{26924241-D4D6-4963-9DDF-80C2D9AAF100}" srcId="{FC87D4E3-CF2E-40AB-A1BC-0994157F40C9}" destId="{5EF813B0-8CA0-4CE8-86BC-93203524793A}" srcOrd="0" destOrd="0" parTransId="{F599AD0B-79F1-4CAB-9888-7AEE5356E6F9}" sibTransId="{A33D5126-DB8A-46EA-9EE3-C7BB8B590FA9}"/>
    <dgm:cxn modelId="{98D3CB9E-6138-499F-9D7B-92DD99342A6E}" type="presParOf" srcId="{19476F20-F908-481C-BE17-59B16F122F85}" destId="{2A5FAE4A-5878-4FEF-91F3-7AE0BF0A9631}" srcOrd="0" destOrd="0" presId="urn:microsoft.com/office/officeart/2005/8/layout/hierarchy4"/>
    <dgm:cxn modelId="{BE134DE7-6DD1-4403-A21D-7850D8F6D8CA}" type="presParOf" srcId="{2A5FAE4A-5878-4FEF-91F3-7AE0BF0A9631}" destId="{98AAE6EC-2819-4F76-8C9F-D3FCF984025E}" srcOrd="0" destOrd="0" presId="urn:microsoft.com/office/officeart/2005/8/layout/hierarchy4"/>
    <dgm:cxn modelId="{923FE824-881F-4189-9717-7FC974CF305D}" type="presParOf" srcId="{2A5FAE4A-5878-4FEF-91F3-7AE0BF0A9631}" destId="{87AD6406-90A0-49F9-A4B7-7CDC3F3A542D}" srcOrd="1" destOrd="0" presId="urn:microsoft.com/office/officeart/2005/8/layout/hierarchy4"/>
    <dgm:cxn modelId="{2151429B-C444-4D63-8B67-9E641221FAF5}" type="presParOf" srcId="{2A5FAE4A-5878-4FEF-91F3-7AE0BF0A9631}" destId="{5A301438-F895-4D97-A70B-F684A62CF04F}" srcOrd="2" destOrd="0" presId="urn:microsoft.com/office/officeart/2005/8/layout/hierarchy4"/>
    <dgm:cxn modelId="{51B46F76-925E-44CA-927F-E2D886BA6AA6}" type="presParOf" srcId="{5A301438-F895-4D97-A70B-F684A62CF04F}" destId="{730DC136-554B-4C45-952B-FC172126D046}" srcOrd="0" destOrd="0" presId="urn:microsoft.com/office/officeart/2005/8/layout/hierarchy4"/>
    <dgm:cxn modelId="{FFE10BB4-D81A-4595-94FB-E3AC5042F7B4}" type="presParOf" srcId="{730DC136-554B-4C45-952B-FC172126D046}" destId="{36291917-73D1-4E37-8105-AAEE6E6E1DFB}" srcOrd="0" destOrd="0" presId="urn:microsoft.com/office/officeart/2005/8/layout/hierarchy4"/>
    <dgm:cxn modelId="{DD2FB992-2C68-4217-8116-DCF70EE5452E}" type="presParOf" srcId="{730DC136-554B-4C45-952B-FC172126D046}" destId="{7EE84CC6-5428-4ABD-9902-0A7E80D6A455}" srcOrd="1" destOrd="0" presId="urn:microsoft.com/office/officeart/2005/8/layout/hierarchy4"/>
    <dgm:cxn modelId="{964723D3-40CA-4219-9D31-3C00A5D4DD21}" type="presParOf" srcId="{5A301438-F895-4D97-A70B-F684A62CF04F}" destId="{5673B8ED-FCEB-429C-9C58-7FA488EE05F1}" srcOrd="1" destOrd="0" presId="urn:microsoft.com/office/officeart/2005/8/layout/hierarchy4"/>
    <dgm:cxn modelId="{CED37D9D-0C48-419F-BB28-F04F01F7C87A}" type="presParOf" srcId="{5A301438-F895-4D97-A70B-F684A62CF04F}" destId="{7193DE2D-63C7-4746-AD3B-2DAD773993FF}" srcOrd="2" destOrd="0" presId="urn:microsoft.com/office/officeart/2005/8/layout/hierarchy4"/>
    <dgm:cxn modelId="{A96E679E-726D-423B-9288-7E7C0D342183}" type="presParOf" srcId="{7193DE2D-63C7-4746-AD3B-2DAD773993FF}" destId="{EB7C10C6-E903-4497-8604-573CC309FCF1}" srcOrd="0" destOrd="0" presId="urn:microsoft.com/office/officeart/2005/8/layout/hierarchy4"/>
    <dgm:cxn modelId="{D7C5E75F-3A51-40BD-A155-01CFA3248489}" type="presParOf" srcId="{7193DE2D-63C7-4746-AD3B-2DAD773993FF}" destId="{DD7E0FA2-6A92-44AA-9BC0-48A34267596A}" srcOrd="1" destOrd="0" presId="urn:microsoft.com/office/officeart/2005/8/layout/hierarchy4"/>
    <dgm:cxn modelId="{6BD844F8-37C7-40A0-A85C-A9E35AD6C4C5}" type="presParOf" srcId="{5A301438-F895-4D97-A70B-F684A62CF04F}" destId="{7210B3FC-9487-499B-AA1D-BE4CE0704281}" srcOrd="3" destOrd="0" presId="urn:microsoft.com/office/officeart/2005/8/layout/hierarchy4"/>
    <dgm:cxn modelId="{21FD8423-5A6C-4AB7-A63B-10A6B3D9CFA4}" type="presParOf" srcId="{5A301438-F895-4D97-A70B-F684A62CF04F}" destId="{44384DBC-8B07-4F4B-BA78-E8FB87FE5251}" srcOrd="4" destOrd="0" presId="urn:microsoft.com/office/officeart/2005/8/layout/hierarchy4"/>
    <dgm:cxn modelId="{F1FC83A9-DEC8-42B1-AFBD-6AB40B883999}" type="presParOf" srcId="{44384DBC-8B07-4F4B-BA78-E8FB87FE5251}" destId="{355634D6-6B78-4CBC-AF4B-BB92D5B0648E}" srcOrd="0" destOrd="0" presId="urn:microsoft.com/office/officeart/2005/8/layout/hierarchy4"/>
    <dgm:cxn modelId="{BBED2C2B-4109-4760-B8AD-7EE5FC80F7A5}" type="presParOf" srcId="{44384DBC-8B07-4F4B-BA78-E8FB87FE5251}" destId="{FA123AA2-91F3-49A6-A4A1-149884E7AE23}" srcOrd="1" destOrd="0" presId="urn:microsoft.com/office/officeart/2005/8/layout/hierarchy4"/>
    <dgm:cxn modelId="{3B7A53AC-C301-49F3-97AC-F7E80C5F1784}" type="presParOf" srcId="{5A301438-F895-4D97-A70B-F684A62CF04F}" destId="{4B4736C2-5C15-43CA-AC3A-5929EA20F92E}" srcOrd="5" destOrd="0" presId="urn:microsoft.com/office/officeart/2005/8/layout/hierarchy4"/>
    <dgm:cxn modelId="{0E995AC3-E9F8-496F-8CEF-94D2D1BF0873}" type="presParOf" srcId="{5A301438-F895-4D97-A70B-F684A62CF04F}" destId="{D44F68FE-314D-43DA-B401-67CA9536D41F}" srcOrd="6" destOrd="0" presId="urn:microsoft.com/office/officeart/2005/8/layout/hierarchy4"/>
    <dgm:cxn modelId="{181FCFB2-9866-424E-91B4-621A3D34B6AC}" type="presParOf" srcId="{D44F68FE-314D-43DA-B401-67CA9536D41F}" destId="{E4CA111B-97B9-41E5-A5E3-56B7467C63F6}" srcOrd="0" destOrd="0" presId="urn:microsoft.com/office/officeart/2005/8/layout/hierarchy4"/>
    <dgm:cxn modelId="{1B4C34F5-7299-4394-834E-86E1D0B9C359}" type="presParOf" srcId="{D44F68FE-314D-43DA-B401-67CA9536D41F}" destId="{7BE62843-D6F7-457D-9089-37E6B293622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AE6EC-2819-4F76-8C9F-D3FCF984025E}">
      <dsp:nvSpPr>
        <dsp:cNvPr id="0" name=""/>
        <dsp:cNvSpPr/>
      </dsp:nvSpPr>
      <dsp:spPr>
        <a:xfrm>
          <a:off x="0" y="0"/>
          <a:ext cx="6262670" cy="63002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司法主体的特点：</a:t>
          </a:r>
          <a:endParaRPr lang="zh-CN" sz="2600" kern="1200" dirty="0"/>
        </a:p>
      </dsp:txBody>
      <dsp:txXfrm>
        <a:off x="18453" y="18453"/>
        <a:ext cx="6225764" cy="593123"/>
      </dsp:txXfrm>
    </dsp:sp>
    <dsp:sp modelId="{36291917-73D1-4E37-8105-AAEE6E6E1DFB}">
      <dsp:nvSpPr>
        <dsp:cNvPr id="0" name=""/>
        <dsp:cNvSpPr/>
      </dsp:nvSpPr>
      <dsp:spPr>
        <a:xfrm>
          <a:off x="7125" y="818309"/>
          <a:ext cx="1470001" cy="135051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主体的法定性</a:t>
          </a:r>
          <a:endParaRPr lang="zh-CN" sz="2400" kern="1200" dirty="0"/>
        </a:p>
      </dsp:txBody>
      <dsp:txXfrm>
        <a:off x="46680" y="857864"/>
        <a:ext cx="1390891" cy="1271400"/>
      </dsp:txXfrm>
    </dsp:sp>
    <dsp:sp modelId="{EB7C10C6-E903-4497-8604-573CC309FCF1}">
      <dsp:nvSpPr>
        <dsp:cNvPr id="0" name=""/>
        <dsp:cNvSpPr/>
      </dsp:nvSpPr>
      <dsp:spPr>
        <a:xfrm>
          <a:off x="1600606" y="805630"/>
          <a:ext cx="1470001" cy="135051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权力行使的独立性</a:t>
          </a:r>
          <a:endParaRPr lang="zh-CN" sz="2400" kern="1200" dirty="0"/>
        </a:p>
      </dsp:txBody>
      <dsp:txXfrm>
        <a:off x="1640161" y="845185"/>
        <a:ext cx="1390891" cy="1271400"/>
      </dsp:txXfrm>
    </dsp:sp>
    <dsp:sp modelId="{355634D6-6B78-4CBC-AF4B-BB92D5B0648E}">
      <dsp:nvSpPr>
        <dsp:cNvPr id="0" name=""/>
        <dsp:cNvSpPr/>
      </dsp:nvSpPr>
      <dsp:spPr>
        <a:xfrm>
          <a:off x="3258973" y="805875"/>
          <a:ext cx="1470001" cy="135051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活动的程序性</a:t>
          </a:r>
          <a:endParaRPr lang="zh-CN" sz="2400" kern="1200" dirty="0"/>
        </a:p>
      </dsp:txBody>
      <dsp:txXfrm>
        <a:off x="3298528" y="845430"/>
        <a:ext cx="1390891" cy="1271400"/>
      </dsp:txXfrm>
    </dsp:sp>
    <dsp:sp modelId="{E4CA111B-97B9-41E5-A5E3-56B7467C63F6}">
      <dsp:nvSpPr>
        <dsp:cNvPr id="0" name=""/>
        <dsp:cNvSpPr/>
      </dsp:nvSpPr>
      <dsp:spPr>
        <a:xfrm>
          <a:off x="4787569" y="805630"/>
          <a:ext cx="1470001" cy="1426428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法定的权威性</a:t>
          </a:r>
          <a:endParaRPr lang="zh-CN" sz="2400" kern="1200" dirty="0"/>
        </a:p>
      </dsp:txBody>
      <dsp:txXfrm>
        <a:off x="4829348" y="847409"/>
        <a:ext cx="1386443" cy="1342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D4B261-04B4-4B14-ACBF-3EF81DEC7D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2311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BC1A941-D1B0-40F3-BE58-D0D59F85A9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9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2173D-4095-4BD3-9D28-3E9A69623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27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F4983-1C6D-414B-BAD7-99E2C9B0F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AF43-D29D-4773-BBCD-50AF086211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0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DC159-1A36-44AC-967B-1387274490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23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7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70BA4-3900-421F-9BC7-11B55D152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0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8663-F996-47BB-B653-56439330D8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10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404D2-8743-4589-AA9C-A5F160BD4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8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BBD93-F532-4A05-AFC0-410E7480CA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7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E09EC-6245-43C4-B5CF-7ADD41852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7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B6217-8B59-431D-B0EF-8BB460925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9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CEFCC-3502-4899-99FB-CE240C0A3B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1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14C13-1B86-474D-B624-589287AE6D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3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6D62FCDA-D273-49AA-80AD-EFBDDA8A4B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第二十九章 司法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第三节：司法的基本要求和原则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82625"/>
          </a:xfrm>
        </p:spPr>
        <p:txBody>
          <a:bodyPr/>
          <a:lstStyle/>
          <a:p>
            <a:r>
              <a:rPr lang="zh-CN" altLang="en-US" dirty="0" smtClean="0"/>
              <a:t>司法的基本要求：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74763" y="2122488"/>
            <a:ext cx="3954462" cy="865187"/>
          </a:xfrm>
          <a:prstGeom prst="roundRect">
            <a:avLst>
              <a:gd name="adj" fmla="val 7028"/>
            </a:avLst>
          </a:prstGeom>
          <a:solidFill>
            <a:srgbClr val="EEA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400" b="1" dirty="0"/>
              <a:t>正确</a:t>
            </a:r>
            <a:endParaRPr lang="zh-CN" altLang="en-US" sz="4400" b="1" dirty="0"/>
          </a:p>
        </p:txBody>
      </p:sp>
      <p:sp>
        <p:nvSpPr>
          <p:cNvPr id="7" name="圆角矩形 6"/>
          <p:cNvSpPr/>
          <p:nvPr/>
        </p:nvSpPr>
        <p:spPr>
          <a:xfrm>
            <a:off x="1316038" y="3167063"/>
            <a:ext cx="3913187" cy="876300"/>
          </a:xfrm>
          <a:prstGeom prst="roundRect">
            <a:avLst>
              <a:gd name="adj" fmla="val 7028"/>
            </a:avLst>
          </a:prstGeom>
          <a:solidFill>
            <a:srgbClr val="58A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400" b="1" dirty="0"/>
              <a:t>合法</a:t>
            </a:r>
            <a:endParaRPr lang="zh-CN" altLang="en-US" sz="4400" b="1" dirty="0"/>
          </a:p>
        </p:txBody>
      </p:sp>
      <p:sp>
        <p:nvSpPr>
          <p:cNvPr id="6" name="圆角矩形 5"/>
          <p:cNvSpPr/>
          <p:nvPr/>
        </p:nvSpPr>
        <p:spPr>
          <a:xfrm>
            <a:off x="1316038" y="4452938"/>
            <a:ext cx="3913187" cy="788987"/>
          </a:xfrm>
          <a:prstGeom prst="roundRect">
            <a:avLst>
              <a:gd name="adj" fmla="val 70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sz="4400" b="1" dirty="0"/>
              <a:t>及时</a:t>
            </a:r>
            <a:endParaRPr lang="zh-CN" altLang="en-US" sz="44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5" grpId="0" animBg="1"/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第三节：司法的基本要求和原则</a:t>
            </a:r>
          </a:p>
        </p:txBody>
      </p:sp>
      <p:grpSp>
        <p:nvGrpSpPr>
          <p:cNvPr id="16387" name="组合 3"/>
          <p:cNvGrpSpPr>
            <a:grpSpLocks/>
          </p:cNvGrpSpPr>
          <p:nvPr/>
        </p:nvGrpSpPr>
        <p:grpSpPr bwMode="auto">
          <a:xfrm>
            <a:off x="6040438" y="2624138"/>
            <a:ext cx="2416175" cy="2879725"/>
            <a:chOff x="9217027" y="468312"/>
            <a:chExt cx="938213" cy="1117599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941243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9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8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9" y="28"/>
                  </a:cubicBezTo>
                  <a:cubicBezTo>
                    <a:pt x="18" y="27"/>
                    <a:pt x="18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9558532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6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9704626" y="468312"/>
              <a:ext cx="98013" cy="250751"/>
            </a:xfrm>
            <a:custGeom>
              <a:avLst/>
              <a:gdLst>
                <a:gd name="T0" fmla="*/ 17 w 26"/>
                <a:gd name="T1" fmla="*/ 26 h 67"/>
                <a:gd name="T2" fmla="*/ 12 w 26"/>
                <a:gd name="T3" fmla="*/ 14 h 67"/>
                <a:gd name="T4" fmla="*/ 18 w 26"/>
                <a:gd name="T5" fmla="*/ 1 h 67"/>
                <a:gd name="T6" fmla="*/ 9 w 26"/>
                <a:gd name="T7" fmla="*/ 4 h 67"/>
                <a:gd name="T8" fmla="*/ 0 w 26"/>
                <a:gd name="T9" fmla="*/ 16 h 67"/>
                <a:gd name="T10" fmla="*/ 5 w 26"/>
                <a:gd name="T11" fmla="*/ 32 h 67"/>
                <a:gd name="T12" fmla="*/ 13 w 26"/>
                <a:gd name="T13" fmla="*/ 47 h 67"/>
                <a:gd name="T14" fmla="*/ 4 w 26"/>
                <a:gd name="T15" fmla="*/ 65 h 67"/>
                <a:gd name="T16" fmla="*/ 24 w 26"/>
                <a:gd name="T17" fmla="*/ 51 h 67"/>
                <a:gd name="T18" fmla="*/ 18 w 26"/>
                <a:gd name="T19" fmla="*/ 28 h 67"/>
                <a:gd name="T20" fmla="*/ 17 w 26"/>
                <a:gd name="T21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67">
                  <a:moveTo>
                    <a:pt x="17" y="26"/>
                  </a:moveTo>
                  <a:cubicBezTo>
                    <a:pt x="15" y="22"/>
                    <a:pt x="12" y="18"/>
                    <a:pt x="12" y="14"/>
                  </a:cubicBezTo>
                  <a:cubicBezTo>
                    <a:pt x="11" y="9"/>
                    <a:pt x="16" y="4"/>
                    <a:pt x="18" y="1"/>
                  </a:cubicBezTo>
                  <a:cubicBezTo>
                    <a:pt x="15" y="0"/>
                    <a:pt x="12" y="2"/>
                    <a:pt x="9" y="4"/>
                  </a:cubicBezTo>
                  <a:cubicBezTo>
                    <a:pt x="4" y="7"/>
                    <a:pt x="1" y="11"/>
                    <a:pt x="0" y="16"/>
                  </a:cubicBezTo>
                  <a:cubicBezTo>
                    <a:pt x="0" y="22"/>
                    <a:pt x="2" y="27"/>
                    <a:pt x="5" y="32"/>
                  </a:cubicBezTo>
                  <a:cubicBezTo>
                    <a:pt x="8" y="36"/>
                    <a:pt x="13" y="41"/>
                    <a:pt x="13" y="47"/>
                  </a:cubicBezTo>
                  <a:cubicBezTo>
                    <a:pt x="13" y="57"/>
                    <a:pt x="7" y="64"/>
                    <a:pt x="4" y="65"/>
                  </a:cubicBezTo>
                  <a:cubicBezTo>
                    <a:pt x="5" y="65"/>
                    <a:pt x="20" y="67"/>
                    <a:pt x="24" y="51"/>
                  </a:cubicBezTo>
                  <a:cubicBezTo>
                    <a:pt x="26" y="43"/>
                    <a:pt x="23" y="35"/>
                    <a:pt x="18" y="28"/>
                  </a:cubicBezTo>
                  <a:cubicBezTo>
                    <a:pt x="18" y="27"/>
                    <a:pt x="17" y="26"/>
                    <a:pt x="17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110000"/>
                <a:defRPr/>
              </a:pPr>
              <a:endParaRPr lang="zh-CN" altLang="en-US"/>
            </a:p>
          </p:txBody>
        </p:sp>
        <p:sp>
          <p:nvSpPr>
            <p:cNvPr id="16396" name="Freeform 9"/>
            <p:cNvSpPr>
              <a:spLocks/>
            </p:cNvSpPr>
            <p:nvPr/>
          </p:nvSpPr>
          <p:spPr bwMode="auto">
            <a:xfrm>
              <a:off x="9217027" y="1503361"/>
              <a:ext cx="800100" cy="82550"/>
            </a:xfrm>
            <a:custGeom>
              <a:avLst/>
              <a:gdLst>
                <a:gd name="T0" fmla="*/ 0 w 213"/>
                <a:gd name="T1" fmla="*/ 0 h 22"/>
                <a:gd name="T2" fmla="*/ 2147483646 w 213"/>
                <a:gd name="T3" fmla="*/ 2147483646 h 22"/>
                <a:gd name="T4" fmla="*/ 2147483646 w 213"/>
                <a:gd name="T5" fmla="*/ 2147483646 h 22"/>
                <a:gd name="T6" fmla="*/ 2147483646 w 213"/>
                <a:gd name="T7" fmla="*/ 0 h 22"/>
                <a:gd name="T8" fmla="*/ 0 w 213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" h="22">
                  <a:moveTo>
                    <a:pt x="0" y="0"/>
                  </a:moveTo>
                  <a:cubicBezTo>
                    <a:pt x="6" y="13"/>
                    <a:pt x="17" y="22"/>
                    <a:pt x="30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97" y="22"/>
                    <a:pt x="208" y="13"/>
                    <a:pt x="2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Freeform 10"/>
            <p:cNvSpPr>
              <a:spLocks/>
            </p:cNvSpPr>
            <p:nvPr/>
          </p:nvSpPr>
          <p:spPr bwMode="auto">
            <a:xfrm>
              <a:off x="9240840" y="771524"/>
              <a:ext cx="711200" cy="671511"/>
            </a:xfrm>
            <a:custGeom>
              <a:avLst/>
              <a:gdLst>
                <a:gd name="T0" fmla="*/ 0 w 190"/>
                <a:gd name="T1" fmla="*/ 0 h 179"/>
                <a:gd name="T2" fmla="*/ 2147483646 w 190"/>
                <a:gd name="T3" fmla="*/ 2147483646 h 179"/>
                <a:gd name="T4" fmla="*/ 2147483646 w 190"/>
                <a:gd name="T5" fmla="*/ 2147483646 h 179"/>
                <a:gd name="T6" fmla="*/ 2147483646 w 190"/>
                <a:gd name="T7" fmla="*/ 2147483646 h 179"/>
                <a:gd name="T8" fmla="*/ 2147483646 w 190"/>
                <a:gd name="T9" fmla="*/ 2147483646 h 179"/>
                <a:gd name="T10" fmla="*/ 2147483646 w 190"/>
                <a:gd name="T11" fmla="*/ 0 h 179"/>
                <a:gd name="T12" fmla="*/ 0 w 190"/>
                <a:gd name="T13" fmla="*/ 0 h 1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79">
                  <a:moveTo>
                    <a:pt x="0" y="0"/>
                  </a:moveTo>
                  <a:cubicBezTo>
                    <a:pt x="7" y="121"/>
                    <a:pt x="7" y="121"/>
                    <a:pt x="7" y="121"/>
                  </a:cubicBezTo>
                  <a:cubicBezTo>
                    <a:pt x="7" y="121"/>
                    <a:pt x="2" y="179"/>
                    <a:pt x="93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89" y="179"/>
                    <a:pt x="184" y="128"/>
                    <a:pt x="184" y="128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Freeform 11"/>
            <p:cNvSpPr>
              <a:spLocks noEditPoints="1"/>
            </p:cNvSpPr>
            <p:nvPr/>
          </p:nvSpPr>
          <p:spPr bwMode="auto">
            <a:xfrm>
              <a:off x="9840915" y="857249"/>
              <a:ext cx="314325" cy="315912"/>
            </a:xfrm>
            <a:custGeom>
              <a:avLst/>
              <a:gdLst>
                <a:gd name="T0" fmla="*/ 2147483646 w 84"/>
                <a:gd name="T1" fmla="*/ 0 h 84"/>
                <a:gd name="T2" fmla="*/ 0 w 84"/>
                <a:gd name="T3" fmla="*/ 2147483646 h 84"/>
                <a:gd name="T4" fmla="*/ 2147483646 w 84"/>
                <a:gd name="T5" fmla="*/ 2147483646 h 84"/>
                <a:gd name="T6" fmla="*/ 2147483646 w 84"/>
                <a:gd name="T7" fmla="*/ 2147483646 h 84"/>
                <a:gd name="T8" fmla="*/ 2147483646 w 84"/>
                <a:gd name="T9" fmla="*/ 0 h 84"/>
                <a:gd name="T10" fmla="*/ 2147483646 w 84"/>
                <a:gd name="T11" fmla="*/ 2147483646 h 84"/>
                <a:gd name="T12" fmla="*/ 2147483646 w 84"/>
                <a:gd name="T13" fmla="*/ 2147483646 h 84"/>
                <a:gd name="T14" fmla="*/ 2147483646 w 84"/>
                <a:gd name="T15" fmla="*/ 2147483646 h 84"/>
                <a:gd name="T16" fmla="*/ 2147483646 w 84"/>
                <a:gd name="T17" fmla="*/ 2147483646 h 84"/>
                <a:gd name="T18" fmla="*/ 2147483646 w 84"/>
                <a:gd name="T19" fmla="*/ 2147483646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67"/>
                  </a:moveTo>
                  <a:cubicBezTo>
                    <a:pt x="28" y="67"/>
                    <a:pt x="17" y="56"/>
                    <a:pt x="17" y="42"/>
                  </a:cubicBezTo>
                  <a:cubicBezTo>
                    <a:pt x="17" y="29"/>
                    <a:pt x="28" y="18"/>
                    <a:pt x="42" y="18"/>
                  </a:cubicBezTo>
                  <a:cubicBezTo>
                    <a:pt x="56" y="18"/>
                    <a:pt x="67" y="29"/>
                    <a:pt x="67" y="42"/>
                  </a:cubicBezTo>
                  <a:cubicBezTo>
                    <a:pt x="67" y="56"/>
                    <a:pt x="56" y="67"/>
                    <a:pt x="42" y="67"/>
                  </a:cubicBezTo>
                  <a:close/>
                </a:path>
              </a:pathLst>
            </a:custGeom>
            <a:solidFill>
              <a:srgbClr val="2EA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995363" y="1560513"/>
            <a:ext cx="26590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latin typeface="+mn-ea"/>
                <a:ea typeface="+mn-ea"/>
              </a:rPr>
              <a:t>司法的基本原则：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33463" y="2281238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/>
              <a:t>法治原则</a:t>
            </a:r>
            <a:endParaRPr lang="zh-CN" altLang="en-US" b="1" dirty="0"/>
          </a:p>
        </p:txBody>
      </p:sp>
      <p:sp>
        <p:nvSpPr>
          <p:cNvPr id="16" name="圆角矩形 15"/>
          <p:cNvSpPr/>
          <p:nvPr/>
        </p:nvSpPr>
        <p:spPr>
          <a:xfrm>
            <a:off x="1033463" y="3281363"/>
            <a:ext cx="4046537" cy="687387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/>
              <a:t>平等原则</a:t>
            </a:r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1033463" y="42957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/>
              <a:t>司法独立原则</a:t>
            </a:r>
            <a:endParaRPr lang="zh-CN" altLang="en-US" b="1" dirty="0"/>
          </a:p>
        </p:txBody>
      </p:sp>
      <p:sp>
        <p:nvSpPr>
          <p:cNvPr id="18" name="圆角矩形 17"/>
          <p:cNvSpPr/>
          <p:nvPr/>
        </p:nvSpPr>
        <p:spPr>
          <a:xfrm>
            <a:off x="1033463" y="5324475"/>
            <a:ext cx="4046537" cy="687388"/>
          </a:xfrm>
          <a:prstGeom prst="roundRect">
            <a:avLst>
              <a:gd name="adj" fmla="val 8731"/>
            </a:avLst>
          </a:prstGeom>
          <a:solidFill>
            <a:srgbClr val="008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/>
              <a:t>司法责任原则</a:t>
            </a:r>
            <a:endParaRPr lang="zh-CN" altLang="en-US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司法的概念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13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国家司法机关依据法定职权和法定程序，具体应用法律的专门活动。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第一节：司法的概念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司法的概念：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第一节：司法的概念</a:t>
            </a:r>
          </a:p>
        </p:txBody>
      </p:sp>
      <p:sp>
        <p:nvSpPr>
          <p:cNvPr id="13" name="文本框 147"/>
          <p:cNvSpPr txBox="1"/>
          <p:nvPr/>
        </p:nvSpPr>
        <p:spPr>
          <a:xfrm>
            <a:off x="600075" y="4451350"/>
            <a:ext cx="28432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职权的法定性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48"/>
          <p:cNvSpPr txBox="1"/>
          <p:nvPr/>
        </p:nvSpPr>
        <p:spPr>
          <a:xfrm>
            <a:off x="3275013" y="4451350"/>
            <a:ext cx="28432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程序的法定性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8"/>
          <p:cNvSpPr txBox="1"/>
          <p:nvPr/>
        </p:nvSpPr>
        <p:spPr>
          <a:xfrm>
            <a:off x="5988050" y="4451350"/>
            <a:ext cx="28432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裁决的权威性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2" name="组合 32"/>
          <p:cNvGrpSpPr>
            <a:grpSpLocks/>
          </p:cNvGrpSpPr>
          <p:nvPr/>
        </p:nvGrpSpPr>
        <p:grpSpPr bwMode="auto">
          <a:xfrm>
            <a:off x="3513138" y="2114550"/>
            <a:ext cx="2165350" cy="2165350"/>
            <a:chOff x="3213626" y="2152192"/>
            <a:chExt cx="2166266" cy="2166266"/>
          </a:xfrm>
        </p:grpSpPr>
        <p:grpSp>
          <p:nvGrpSpPr>
            <p:cNvPr id="9232" name="组合 6"/>
            <p:cNvGrpSpPr>
              <a:grpSpLocks/>
            </p:cNvGrpSpPr>
            <p:nvPr/>
          </p:nvGrpSpPr>
          <p:grpSpPr bwMode="auto">
            <a:xfrm>
              <a:off x="3213626" y="2152192"/>
              <a:ext cx="2166266" cy="2166266"/>
              <a:chOff x="1779588" y="2717359"/>
              <a:chExt cx="2280532" cy="2280532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779588" y="2717359"/>
                <a:ext cx="2280532" cy="22805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893280" y="2831051"/>
                <a:ext cx="2053148" cy="2053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683984" y="2617827"/>
              <a:ext cx="1225550" cy="1131888"/>
              <a:chOff x="10590213" y="4900613"/>
              <a:chExt cx="1225550" cy="1131888"/>
            </a:xfrm>
            <a:solidFill>
              <a:schemeClr val="bg1"/>
            </a:solidFill>
          </p:grpSpPr>
          <p:sp>
            <p:nvSpPr>
              <p:cNvPr id="17" name="Freeform 110"/>
              <p:cNvSpPr>
                <a:spLocks noEditPoints="1"/>
              </p:cNvSpPr>
              <p:nvPr/>
            </p:nvSpPr>
            <p:spPr bwMode="auto">
              <a:xfrm>
                <a:off x="11083925" y="4900613"/>
                <a:ext cx="731838" cy="735013"/>
              </a:xfrm>
              <a:custGeom>
                <a:avLst/>
                <a:gdLst>
                  <a:gd name="T0" fmla="*/ 233 w 256"/>
                  <a:gd name="T1" fmla="*/ 24 h 257"/>
                  <a:gd name="T2" fmla="*/ 149 w 256"/>
                  <a:gd name="T3" fmla="*/ 24 h 257"/>
                  <a:gd name="T4" fmla="*/ 0 w 256"/>
                  <a:gd name="T5" fmla="*/ 173 h 257"/>
                  <a:gd name="T6" fmla="*/ 84 w 256"/>
                  <a:gd name="T7" fmla="*/ 257 h 257"/>
                  <a:gd name="T8" fmla="*/ 233 w 256"/>
                  <a:gd name="T9" fmla="*/ 108 h 257"/>
                  <a:gd name="T10" fmla="*/ 233 w 256"/>
                  <a:gd name="T11" fmla="*/ 24 h 257"/>
                  <a:gd name="T12" fmla="*/ 50 w 256"/>
                  <a:gd name="T13" fmla="*/ 174 h 257"/>
                  <a:gd name="T14" fmla="*/ 40 w 256"/>
                  <a:gd name="T15" fmla="*/ 164 h 257"/>
                  <a:gd name="T16" fmla="*/ 166 w 256"/>
                  <a:gd name="T17" fmla="*/ 38 h 257"/>
                  <a:gd name="T18" fmla="*/ 176 w 256"/>
                  <a:gd name="T19" fmla="*/ 38 h 257"/>
                  <a:gd name="T20" fmla="*/ 176 w 256"/>
                  <a:gd name="T21" fmla="*/ 48 h 257"/>
                  <a:gd name="T22" fmla="*/ 50 w 256"/>
                  <a:gd name="T23" fmla="*/ 174 h 257"/>
                  <a:gd name="T24" fmla="*/ 71 w 256"/>
                  <a:gd name="T25" fmla="*/ 195 h 257"/>
                  <a:gd name="T26" fmla="*/ 61 w 256"/>
                  <a:gd name="T27" fmla="*/ 185 h 257"/>
                  <a:gd name="T28" fmla="*/ 198 w 256"/>
                  <a:gd name="T29" fmla="*/ 49 h 257"/>
                  <a:gd name="T30" fmla="*/ 208 w 256"/>
                  <a:gd name="T31" fmla="*/ 49 h 257"/>
                  <a:gd name="T32" fmla="*/ 208 w 256"/>
                  <a:gd name="T33" fmla="*/ 59 h 257"/>
                  <a:gd name="T34" fmla="*/ 71 w 256"/>
                  <a:gd name="T35" fmla="*/ 195 h 257"/>
                  <a:gd name="T36" fmla="*/ 92 w 256"/>
                  <a:gd name="T37" fmla="*/ 216 h 257"/>
                  <a:gd name="T38" fmla="*/ 82 w 256"/>
                  <a:gd name="T39" fmla="*/ 206 h 257"/>
                  <a:gd name="T40" fmla="*/ 208 w 256"/>
                  <a:gd name="T41" fmla="*/ 80 h 257"/>
                  <a:gd name="T42" fmla="*/ 218 w 256"/>
                  <a:gd name="T43" fmla="*/ 80 h 257"/>
                  <a:gd name="T44" fmla="*/ 218 w 256"/>
                  <a:gd name="T45" fmla="*/ 90 h 257"/>
                  <a:gd name="T46" fmla="*/ 92 w 256"/>
                  <a:gd name="T47" fmla="*/ 216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6" h="257">
                    <a:moveTo>
                      <a:pt x="233" y="24"/>
                    </a:moveTo>
                    <a:cubicBezTo>
                      <a:pt x="210" y="0"/>
                      <a:pt x="172" y="0"/>
                      <a:pt x="149" y="24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4" y="257"/>
                      <a:pt x="84" y="257"/>
                      <a:pt x="84" y="257"/>
                    </a:cubicBezTo>
                    <a:cubicBezTo>
                      <a:pt x="233" y="108"/>
                      <a:pt x="233" y="108"/>
                      <a:pt x="233" y="108"/>
                    </a:cubicBezTo>
                    <a:cubicBezTo>
                      <a:pt x="256" y="85"/>
                      <a:pt x="256" y="47"/>
                      <a:pt x="233" y="24"/>
                    </a:cubicBezTo>
                    <a:close/>
                    <a:moveTo>
                      <a:pt x="50" y="174"/>
                    </a:moveTo>
                    <a:cubicBezTo>
                      <a:pt x="40" y="164"/>
                      <a:pt x="40" y="164"/>
                      <a:pt x="40" y="164"/>
                    </a:cubicBezTo>
                    <a:cubicBezTo>
                      <a:pt x="166" y="38"/>
                      <a:pt x="166" y="38"/>
                      <a:pt x="166" y="38"/>
                    </a:cubicBezTo>
                    <a:cubicBezTo>
                      <a:pt x="169" y="36"/>
                      <a:pt x="173" y="36"/>
                      <a:pt x="176" y="38"/>
                    </a:cubicBezTo>
                    <a:cubicBezTo>
                      <a:pt x="179" y="41"/>
                      <a:pt x="179" y="46"/>
                      <a:pt x="176" y="48"/>
                    </a:cubicBezTo>
                    <a:lnTo>
                      <a:pt x="50" y="174"/>
                    </a:lnTo>
                    <a:close/>
                    <a:moveTo>
                      <a:pt x="71" y="195"/>
                    </a:moveTo>
                    <a:cubicBezTo>
                      <a:pt x="61" y="185"/>
                      <a:pt x="61" y="185"/>
                      <a:pt x="61" y="185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200" y="46"/>
                      <a:pt x="205" y="46"/>
                      <a:pt x="208" y="49"/>
                    </a:cubicBezTo>
                    <a:cubicBezTo>
                      <a:pt x="210" y="52"/>
                      <a:pt x="210" y="56"/>
                      <a:pt x="208" y="59"/>
                    </a:cubicBezTo>
                    <a:lnTo>
                      <a:pt x="71" y="195"/>
                    </a:lnTo>
                    <a:close/>
                    <a:moveTo>
                      <a:pt x="92" y="216"/>
                    </a:moveTo>
                    <a:cubicBezTo>
                      <a:pt x="82" y="206"/>
                      <a:pt x="82" y="206"/>
                      <a:pt x="82" y="206"/>
                    </a:cubicBezTo>
                    <a:cubicBezTo>
                      <a:pt x="208" y="80"/>
                      <a:pt x="208" y="80"/>
                      <a:pt x="208" y="80"/>
                    </a:cubicBezTo>
                    <a:cubicBezTo>
                      <a:pt x="211" y="78"/>
                      <a:pt x="215" y="78"/>
                      <a:pt x="218" y="80"/>
                    </a:cubicBezTo>
                    <a:cubicBezTo>
                      <a:pt x="221" y="83"/>
                      <a:pt x="221" y="88"/>
                      <a:pt x="218" y="90"/>
                    </a:cubicBezTo>
                    <a:lnTo>
                      <a:pt x="92" y="2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rgbClr val="90C43C"/>
                  </a:solidFill>
                </a:endParaRPr>
              </a:p>
            </p:txBody>
          </p:sp>
          <p:sp>
            <p:nvSpPr>
              <p:cNvPr id="18" name="Freeform 111"/>
              <p:cNvSpPr>
                <a:spLocks/>
              </p:cNvSpPr>
              <p:nvPr/>
            </p:nvSpPr>
            <p:spPr bwMode="auto">
              <a:xfrm>
                <a:off x="10679113" y="5527676"/>
                <a:ext cx="504825" cy="504825"/>
              </a:xfrm>
              <a:custGeom>
                <a:avLst/>
                <a:gdLst>
                  <a:gd name="T0" fmla="*/ 205 w 318"/>
                  <a:gd name="T1" fmla="*/ 190 h 318"/>
                  <a:gd name="T2" fmla="*/ 192 w 318"/>
                  <a:gd name="T3" fmla="*/ 176 h 318"/>
                  <a:gd name="T4" fmla="*/ 318 w 318"/>
                  <a:gd name="T5" fmla="*/ 50 h 318"/>
                  <a:gd name="T6" fmla="*/ 268 w 318"/>
                  <a:gd name="T7" fmla="*/ 0 h 318"/>
                  <a:gd name="T8" fmla="*/ 142 w 318"/>
                  <a:gd name="T9" fmla="*/ 126 h 318"/>
                  <a:gd name="T10" fmla="*/ 129 w 318"/>
                  <a:gd name="T11" fmla="*/ 113 h 318"/>
                  <a:gd name="T12" fmla="*/ 99 w 318"/>
                  <a:gd name="T13" fmla="*/ 127 h 318"/>
                  <a:gd name="T14" fmla="*/ 0 w 318"/>
                  <a:gd name="T15" fmla="*/ 289 h 318"/>
                  <a:gd name="T16" fmla="*/ 28 w 318"/>
                  <a:gd name="T17" fmla="*/ 318 h 318"/>
                  <a:gd name="T18" fmla="*/ 189 w 318"/>
                  <a:gd name="T19" fmla="*/ 221 h 318"/>
                  <a:gd name="T20" fmla="*/ 205 w 318"/>
                  <a:gd name="T21" fmla="*/ 19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8" h="318">
                    <a:moveTo>
                      <a:pt x="205" y="190"/>
                    </a:moveTo>
                    <a:lnTo>
                      <a:pt x="192" y="176"/>
                    </a:lnTo>
                    <a:lnTo>
                      <a:pt x="318" y="50"/>
                    </a:lnTo>
                    <a:lnTo>
                      <a:pt x="268" y="0"/>
                    </a:lnTo>
                    <a:lnTo>
                      <a:pt x="142" y="126"/>
                    </a:lnTo>
                    <a:lnTo>
                      <a:pt x="129" y="113"/>
                    </a:lnTo>
                    <a:lnTo>
                      <a:pt x="99" y="127"/>
                    </a:lnTo>
                    <a:lnTo>
                      <a:pt x="0" y="289"/>
                    </a:lnTo>
                    <a:lnTo>
                      <a:pt x="28" y="318"/>
                    </a:lnTo>
                    <a:lnTo>
                      <a:pt x="189" y="221"/>
                    </a:lnTo>
                    <a:lnTo>
                      <a:pt x="205" y="19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rgbClr val="90C43C"/>
                  </a:solidFill>
                </a:endParaRPr>
              </a:p>
            </p:txBody>
          </p:sp>
          <p:sp>
            <p:nvSpPr>
              <p:cNvPr id="19" name="Freeform 112"/>
              <p:cNvSpPr>
                <a:spLocks/>
              </p:cNvSpPr>
              <p:nvPr/>
            </p:nvSpPr>
            <p:spPr bwMode="auto">
              <a:xfrm>
                <a:off x="10590213" y="4911726"/>
                <a:ext cx="539750" cy="538163"/>
              </a:xfrm>
              <a:custGeom>
                <a:avLst/>
                <a:gdLst>
                  <a:gd name="T0" fmla="*/ 94 w 189"/>
                  <a:gd name="T1" fmla="*/ 0 h 188"/>
                  <a:gd name="T2" fmla="*/ 71 w 189"/>
                  <a:gd name="T3" fmla="*/ 3 h 188"/>
                  <a:gd name="T4" fmla="*/ 73 w 189"/>
                  <a:gd name="T5" fmla="*/ 4 h 188"/>
                  <a:gd name="T6" fmla="*/ 107 w 189"/>
                  <a:gd name="T7" fmla="*/ 38 h 188"/>
                  <a:gd name="T8" fmla="*/ 107 w 189"/>
                  <a:gd name="T9" fmla="*/ 101 h 188"/>
                  <a:gd name="T10" fmla="*/ 45 w 189"/>
                  <a:gd name="T11" fmla="*/ 101 h 188"/>
                  <a:gd name="T12" fmla="*/ 11 w 189"/>
                  <a:gd name="T13" fmla="*/ 67 h 188"/>
                  <a:gd name="T14" fmla="*/ 6 w 189"/>
                  <a:gd name="T15" fmla="*/ 61 h 188"/>
                  <a:gd name="T16" fmla="*/ 0 w 189"/>
                  <a:gd name="T17" fmla="*/ 94 h 188"/>
                  <a:gd name="T18" fmla="*/ 94 w 189"/>
                  <a:gd name="T19" fmla="*/ 188 h 188"/>
                  <a:gd name="T20" fmla="*/ 189 w 189"/>
                  <a:gd name="T21" fmla="*/ 94 h 188"/>
                  <a:gd name="T22" fmla="*/ 94 w 189"/>
                  <a:gd name="T23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9" h="188">
                    <a:moveTo>
                      <a:pt x="94" y="0"/>
                    </a:moveTo>
                    <a:cubicBezTo>
                      <a:pt x="86" y="0"/>
                      <a:pt x="79" y="1"/>
                      <a:pt x="71" y="3"/>
                    </a:cubicBezTo>
                    <a:cubicBezTo>
                      <a:pt x="72" y="3"/>
                      <a:pt x="73" y="4"/>
                      <a:pt x="73" y="4"/>
                    </a:cubicBezTo>
                    <a:cubicBezTo>
                      <a:pt x="107" y="38"/>
                      <a:pt x="107" y="38"/>
                      <a:pt x="107" y="38"/>
                    </a:cubicBezTo>
                    <a:cubicBezTo>
                      <a:pt x="125" y="56"/>
                      <a:pt x="125" y="84"/>
                      <a:pt x="107" y="101"/>
                    </a:cubicBezTo>
                    <a:cubicBezTo>
                      <a:pt x="90" y="118"/>
                      <a:pt x="62" y="118"/>
                      <a:pt x="45" y="101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9" y="65"/>
                      <a:pt x="8" y="63"/>
                      <a:pt x="6" y="61"/>
                    </a:cubicBezTo>
                    <a:cubicBezTo>
                      <a:pt x="2" y="72"/>
                      <a:pt x="0" y="8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9" y="146"/>
                      <a:pt x="189" y="94"/>
                    </a:cubicBezTo>
                    <a:cubicBezTo>
                      <a:pt x="189" y="42"/>
                      <a:pt x="146" y="0"/>
                      <a:pt x="9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rgbClr val="90C43C"/>
                  </a:solidFill>
                </a:endParaRPr>
              </a:p>
            </p:txBody>
          </p:sp>
          <p:sp>
            <p:nvSpPr>
              <p:cNvPr id="20" name="Freeform 113"/>
              <p:cNvSpPr>
                <a:spLocks noEditPoints="1"/>
              </p:cNvSpPr>
              <p:nvPr/>
            </p:nvSpPr>
            <p:spPr bwMode="auto">
              <a:xfrm>
                <a:off x="11255375" y="5549901"/>
                <a:ext cx="485775" cy="482600"/>
              </a:xfrm>
              <a:custGeom>
                <a:avLst/>
                <a:gdLst>
                  <a:gd name="T0" fmla="*/ 149 w 170"/>
                  <a:gd name="T1" fmla="*/ 149 h 169"/>
                  <a:gd name="T2" fmla="*/ 149 w 170"/>
                  <a:gd name="T3" fmla="*/ 75 h 169"/>
                  <a:gd name="T4" fmla="*/ 74 w 170"/>
                  <a:gd name="T5" fmla="*/ 0 h 169"/>
                  <a:gd name="T6" fmla="*/ 0 w 170"/>
                  <a:gd name="T7" fmla="*/ 74 h 169"/>
                  <a:gd name="T8" fmla="*/ 75 w 170"/>
                  <a:gd name="T9" fmla="*/ 149 h 169"/>
                  <a:gd name="T10" fmla="*/ 149 w 170"/>
                  <a:gd name="T11" fmla="*/ 149 h 169"/>
                  <a:gd name="T12" fmla="*/ 99 w 170"/>
                  <a:gd name="T13" fmla="*/ 99 h 169"/>
                  <a:gd name="T14" fmla="*/ 130 w 170"/>
                  <a:gd name="T15" fmla="*/ 99 h 169"/>
                  <a:gd name="T16" fmla="*/ 130 w 170"/>
                  <a:gd name="T17" fmla="*/ 129 h 169"/>
                  <a:gd name="T18" fmla="*/ 99 w 170"/>
                  <a:gd name="T19" fmla="*/ 129 h 169"/>
                  <a:gd name="T20" fmla="*/ 99 w 170"/>
                  <a:gd name="T21" fmla="*/ 9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169">
                    <a:moveTo>
                      <a:pt x="149" y="149"/>
                    </a:moveTo>
                    <a:cubicBezTo>
                      <a:pt x="170" y="129"/>
                      <a:pt x="170" y="95"/>
                      <a:pt x="149" y="75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75" y="149"/>
                      <a:pt x="75" y="149"/>
                      <a:pt x="75" y="149"/>
                    </a:cubicBezTo>
                    <a:cubicBezTo>
                      <a:pt x="96" y="169"/>
                      <a:pt x="129" y="169"/>
                      <a:pt x="149" y="149"/>
                    </a:cubicBezTo>
                    <a:close/>
                    <a:moveTo>
                      <a:pt x="99" y="99"/>
                    </a:moveTo>
                    <a:cubicBezTo>
                      <a:pt x="107" y="90"/>
                      <a:pt x="121" y="90"/>
                      <a:pt x="130" y="99"/>
                    </a:cubicBezTo>
                    <a:cubicBezTo>
                      <a:pt x="138" y="107"/>
                      <a:pt x="138" y="121"/>
                      <a:pt x="130" y="129"/>
                    </a:cubicBezTo>
                    <a:cubicBezTo>
                      <a:pt x="121" y="138"/>
                      <a:pt x="107" y="138"/>
                      <a:pt x="99" y="129"/>
                    </a:cubicBezTo>
                    <a:cubicBezTo>
                      <a:pt x="91" y="121"/>
                      <a:pt x="91" y="107"/>
                      <a:pt x="9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rgbClr val="90C43C"/>
                  </a:solidFill>
                </a:endParaRPr>
              </a:p>
            </p:txBody>
          </p:sp>
        </p:grpSp>
      </p:grpSp>
      <p:grpSp>
        <p:nvGrpSpPr>
          <p:cNvPr id="9223" name="组合 33"/>
          <p:cNvGrpSpPr>
            <a:grpSpLocks/>
          </p:cNvGrpSpPr>
          <p:nvPr/>
        </p:nvGrpSpPr>
        <p:grpSpPr bwMode="auto">
          <a:xfrm>
            <a:off x="6145213" y="2114550"/>
            <a:ext cx="2166937" cy="2165350"/>
            <a:chOff x="6031555" y="2152192"/>
            <a:chExt cx="2166266" cy="2166266"/>
          </a:xfrm>
        </p:grpSpPr>
        <p:grpSp>
          <p:nvGrpSpPr>
            <p:cNvPr id="10" name="组合 9"/>
            <p:cNvGrpSpPr/>
            <p:nvPr/>
          </p:nvGrpSpPr>
          <p:grpSpPr>
            <a:xfrm>
              <a:off x="6031555" y="2152192"/>
              <a:ext cx="2166266" cy="2166266"/>
              <a:chOff x="1779588" y="2717359"/>
              <a:chExt cx="2280532" cy="2280532"/>
            </a:xfrm>
            <a:solidFill>
              <a:srgbClr val="444041"/>
            </a:solidFill>
          </p:grpSpPr>
          <p:sp>
            <p:nvSpPr>
              <p:cNvPr id="11" name="椭圆 10"/>
              <p:cNvSpPr/>
              <p:nvPr/>
            </p:nvSpPr>
            <p:spPr>
              <a:xfrm>
                <a:off x="1779588" y="2717359"/>
                <a:ext cx="2280532" cy="22805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893854" y="2831625"/>
                <a:ext cx="2052000" cy="2052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523344" y="2662194"/>
              <a:ext cx="1182687" cy="1275421"/>
              <a:chOff x="10279063" y="621034"/>
              <a:chExt cx="1397000" cy="1506538"/>
            </a:xfrm>
            <a:solidFill>
              <a:schemeClr val="bg1"/>
            </a:solidFill>
          </p:grpSpPr>
          <p:sp>
            <p:nvSpPr>
              <p:cNvPr id="22" name="Freeform 38"/>
              <p:cNvSpPr>
                <a:spLocks noEditPoints="1"/>
              </p:cNvSpPr>
              <p:nvPr/>
            </p:nvSpPr>
            <p:spPr bwMode="auto">
              <a:xfrm>
                <a:off x="10279063" y="621034"/>
                <a:ext cx="1397000" cy="1038225"/>
              </a:xfrm>
              <a:custGeom>
                <a:avLst/>
                <a:gdLst>
                  <a:gd name="T0" fmla="*/ 83 w 489"/>
                  <a:gd name="T1" fmla="*/ 363 h 363"/>
                  <a:gd name="T2" fmla="*/ 0 w 489"/>
                  <a:gd name="T3" fmla="*/ 280 h 363"/>
                  <a:gd name="T4" fmla="*/ 0 w 489"/>
                  <a:gd name="T5" fmla="*/ 280 h 363"/>
                  <a:gd name="T6" fmla="*/ 0 w 489"/>
                  <a:gd name="T7" fmla="*/ 83 h 363"/>
                  <a:gd name="T8" fmla="*/ 83 w 489"/>
                  <a:gd name="T9" fmla="*/ 0 h 363"/>
                  <a:gd name="T10" fmla="*/ 83 w 489"/>
                  <a:gd name="T11" fmla="*/ 0 h 363"/>
                  <a:gd name="T12" fmla="*/ 406 w 489"/>
                  <a:gd name="T13" fmla="*/ 0 h 363"/>
                  <a:gd name="T14" fmla="*/ 489 w 489"/>
                  <a:gd name="T15" fmla="*/ 83 h 363"/>
                  <a:gd name="T16" fmla="*/ 489 w 489"/>
                  <a:gd name="T17" fmla="*/ 83 h 363"/>
                  <a:gd name="T18" fmla="*/ 489 w 489"/>
                  <a:gd name="T19" fmla="*/ 280 h 363"/>
                  <a:gd name="T20" fmla="*/ 406 w 489"/>
                  <a:gd name="T21" fmla="*/ 363 h 363"/>
                  <a:gd name="T22" fmla="*/ 406 w 489"/>
                  <a:gd name="T23" fmla="*/ 363 h 363"/>
                  <a:gd name="T24" fmla="*/ 83 w 489"/>
                  <a:gd name="T25" fmla="*/ 363 h 363"/>
                  <a:gd name="T26" fmla="*/ 43 w 489"/>
                  <a:gd name="T27" fmla="*/ 83 h 363"/>
                  <a:gd name="T28" fmla="*/ 43 w 489"/>
                  <a:gd name="T29" fmla="*/ 280 h 363"/>
                  <a:gd name="T30" fmla="*/ 83 w 489"/>
                  <a:gd name="T31" fmla="*/ 320 h 363"/>
                  <a:gd name="T32" fmla="*/ 83 w 489"/>
                  <a:gd name="T33" fmla="*/ 320 h 363"/>
                  <a:gd name="T34" fmla="*/ 406 w 489"/>
                  <a:gd name="T35" fmla="*/ 320 h 363"/>
                  <a:gd name="T36" fmla="*/ 446 w 489"/>
                  <a:gd name="T37" fmla="*/ 280 h 363"/>
                  <a:gd name="T38" fmla="*/ 446 w 489"/>
                  <a:gd name="T39" fmla="*/ 280 h 363"/>
                  <a:gd name="T40" fmla="*/ 446 w 489"/>
                  <a:gd name="T41" fmla="*/ 83 h 363"/>
                  <a:gd name="T42" fmla="*/ 406 w 489"/>
                  <a:gd name="T43" fmla="*/ 43 h 363"/>
                  <a:gd name="T44" fmla="*/ 406 w 489"/>
                  <a:gd name="T45" fmla="*/ 43 h 363"/>
                  <a:gd name="T46" fmla="*/ 83 w 489"/>
                  <a:gd name="T47" fmla="*/ 43 h 363"/>
                  <a:gd name="T48" fmla="*/ 43 w 489"/>
                  <a:gd name="T49" fmla="*/ 8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9" h="363">
                    <a:moveTo>
                      <a:pt x="83" y="363"/>
                    </a:moveTo>
                    <a:cubicBezTo>
                      <a:pt x="37" y="363"/>
                      <a:pt x="0" y="326"/>
                      <a:pt x="0" y="280"/>
                    </a:cubicBezTo>
                    <a:cubicBezTo>
                      <a:pt x="0" y="280"/>
                      <a:pt x="0" y="280"/>
                      <a:pt x="0" y="280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406" y="0"/>
                      <a:pt x="406" y="0"/>
                      <a:pt x="406" y="0"/>
                    </a:cubicBezTo>
                    <a:cubicBezTo>
                      <a:pt x="451" y="0"/>
                      <a:pt x="489" y="38"/>
                      <a:pt x="489" y="83"/>
                    </a:cubicBezTo>
                    <a:cubicBezTo>
                      <a:pt x="489" y="83"/>
                      <a:pt x="489" y="83"/>
                      <a:pt x="489" y="83"/>
                    </a:cubicBezTo>
                    <a:cubicBezTo>
                      <a:pt x="489" y="280"/>
                      <a:pt x="489" y="280"/>
                      <a:pt x="489" y="280"/>
                    </a:cubicBezTo>
                    <a:cubicBezTo>
                      <a:pt x="489" y="326"/>
                      <a:pt x="451" y="363"/>
                      <a:pt x="406" y="363"/>
                    </a:cubicBezTo>
                    <a:cubicBezTo>
                      <a:pt x="406" y="363"/>
                      <a:pt x="406" y="363"/>
                      <a:pt x="406" y="363"/>
                    </a:cubicBezTo>
                    <a:cubicBezTo>
                      <a:pt x="83" y="363"/>
                      <a:pt x="83" y="363"/>
                      <a:pt x="83" y="363"/>
                    </a:cubicBezTo>
                    <a:close/>
                    <a:moveTo>
                      <a:pt x="43" y="83"/>
                    </a:moveTo>
                    <a:cubicBezTo>
                      <a:pt x="43" y="280"/>
                      <a:pt x="43" y="280"/>
                      <a:pt x="43" y="280"/>
                    </a:cubicBezTo>
                    <a:cubicBezTo>
                      <a:pt x="43" y="302"/>
                      <a:pt x="61" y="320"/>
                      <a:pt x="83" y="320"/>
                    </a:cubicBezTo>
                    <a:cubicBezTo>
                      <a:pt x="83" y="320"/>
                      <a:pt x="83" y="320"/>
                      <a:pt x="83" y="320"/>
                    </a:cubicBezTo>
                    <a:cubicBezTo>
                      <a:pt x="406" y="320"/>
                      <a:pt x="406" y="320"/>
                      <a:pt x="406" y="320"/>
                    </a:cubicBezTo>
                    <a:cubicBezTo>
                      <a:pt x="428" y="320"/>
                      <a:pt x="446" y="302"/>
                      <a:pt x="446" y="280"/>
                    </a:cubicBezTo>
                    <a:cubicBezTo>
                      <a:pt x="446" y="280"/>
                      <a:pt x="446" y="280"/>
                      <a:pt x="446" y="280"/>
                    </a:cubicBezTo>
                    <a:cubicBezTo>
                      <a:pt x="446" y="83"/>
                      <a:pt x="446" y="83"/>
                      <a:pt x="446" y="83"/>
                    </a:cubicBezTo>
                    <a:cubicBezTo>
                      <a:pt x="446" y="61"/>
                      <a:pt x="428" y="43"/>
                      <a:pt x="406" y="43"/>
                    </a:cubicBezTo>
                    <a:cubicBezTo>
                      <a:pt x="406" y="43"/>
                      <a:pt x="406" y="43"/>
                      <a:pt x="406" y="43"/>
                    </a:cubicBezTo>
                    <a:cubicBezTo>
                      <a:pt x="83" y="43"/>
                      <a:pt x="83" y="43"/>
                      <a:pt x="83" y="43"/>
                    </a:cubicBezTo>
                    <a:cubicBezTo>
                      <a:pt x="61" y="43"/>
                      <a:pt x="43" y="61"/>
                      <a:pt x="43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3" name="Freeform 39"/>
              <p:cNvSpPr>
                <a:spLocks/>
              </p:cNvSpPr>
              <p:nvPr/>
            </p:nvSpPr>
            <p:spPr bwMode="auto">
              <a:xfrm>
                <a:off x="10655300" y="1681484"/>
                <a:ext cx="639763" cy="446088"/>
              </a:xfrm>
              <a:custGeom>
                <a:avLst/>
                <a:gdLst>
                  <a:gd name="T0" fmla="*/ 219 w 224"/>
                  <a:gd name="T1" fmla="*/ 119 h 156"/>
                  <a:gd name="T2" fmla="*/ 130 w 224"/>
                  <a:gd name="T3" fmla="*/ 15 h 156"/>
                  <a:gd name="T4" fmla="*/ 112 w 224"/>
                  <a:gd name="T5" fmla="*/ 0 h 156"/>
                  <a:gd name="T6" fmla="*/ 95 w 224"/>
                  <a:gd name="T7" fmla="*/ 15 h 156"/>
                  <a:gd name="T8" fmla="*/ 6 w 224"/>
                  <a:gd name="T9" fmla="*/ 119 h 156"/>
                  <a:gd name="T10" fmla="*/ 8 w 224"/>
                  <a:gd name="T11" fmla="*/ 140 h 156"/>
                  <a:gd name="T12" fmla="*/ 30 w 224"/>
                  <a:gd name="T13" fmla="*/ 138 h 156"/>
                  <a:gd name="T14" fmla="*/ 96 w 224"/>
                  <a:gd name="T15" fmla="*/ 64 h 156"/>
                  <a:gd name="T16" fmla="*/ 96 w 224"/>
                  <a:gd name="T17" fmla="*/ 140 h 156"/>
                  <a:gd name="T18" fmla="*/ 112 w 224"/>
                  <a:gd name="T19" fmla="*/ 156 h 156"/>
                  <a:gd name="T20" fmla="*/ 129 w 224"/>
                  <a:gd name="T21" fmla="*/ 140 h 156"/>
                  <a:gd name="T22" fmla="*/ 129 w 224"/>
                  <a:gd name="T23" fmla="*/ 64 h 156"/>
                  <a:gd name="T24" fmla="*/ 195 w 224"/>
                  <a:gd name="T25" fmla="*/ 138 h 156"/>
                  <a:gd name="T26" fmla="*/ 216 w 224"/>
                  <a:gd name="T27" fmla="*/ 140 h 156"/>
                  <a:gd name="T28" fmla="*/ 219 w 224"/>
                  <a:gd name="T29" fmla="*/ 119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" h="156">
                    <a:moveTo>
                      <a:pt x="219" y="119"/>
                    </a:move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5"/>
                      <a:pt x="118" y="0"/>
                      <a:pt x="112" y="0"/>
                    </a:cubicBezTo>
                    <a:cubicBezTo>
                      <a:pt x="107" y="0"/>
                      <a:pt x="95" y="15"/>
                      <a:pt x="95" y="15"/>
                    </a:cubicBezTo>
                    <a:cubicBezTo>
                      <a:pt x="6" y="119"/>
                      <a:pt x="6" y="119"/>
                      <a:pt x="6" y="119"/>
                    </a:cubicBezTo>
                    <a:cubicBezTo>
                      <a:pt x="0" y="126"/>
                      <a:pt x="2" y="135"/>
                      <a:pt x="8" y="140"/>
                    </a:cubicBezTo>
                    <a:cubicBezTo>
                      <a:pt x="15" y="146"/>
                      <a:pt x="25" y="144"/>
                      <a:pt x="30" y="138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140"/>
                      <a:pt x="96" y="140"/>
                      <a:pt x="96" y="140"/>
                    </a:cubicBezTo>
                    <a:cubicBezTo>
                      <a:pt x="96" y="149"/>
                      <a:pt x="103" y="156"/>
                      <a:pt x="112" y="156"/>
                    </a:cubicBezTo>
                    <a:cubicBezTo>
                      <a:pt x="121" y="156"/>
                      <a:pt x="129" y="149"/>
                      <a:pt x="129" y="140"/>
                    </a:cubicBezTo>
                    <a:cubicBezTo>
                      <a:pt x="129" y="64"/>
                      <a:pt x="129" y="64"/>
                      <a:pt x="129" y="64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00" y="144"/>
                      <a:pt x="210" y="146"/>
                      <a:pt x="216" y="140"/>
                    </a:cubicBezTo>
                    <a:cubicBezTo>
                      <a:pt x="223" y="135"/>
                      <a:pt x="224" y="126"/>
                      <a:pt x="219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4" name="Freeform 40"/>
              <p:cNvSpPr>
                <a:spLocks/>
              </p:cNvSpPr>
              <p:nvPr/>
            </p:nvSpPr>
            <p:spPr bwMode="auto">
              <a:xfrm>
                <a:off x="10493376" y="907497"/>
                <a:ext cx="968375" cy="503238"/>
              </a:xfrm>
              <a:custGeom>
                <a:avLst/>
                <a:gdLst>
                  <a:gd name="T0" fmla="*/ 3 w 339"/>
                  <a:gd name="T1" fmla="*/ 169 h 176"/>
                  <a:gd name="T2" fmla="*/ 4 w 339"/>
                  <a:gd name="T3" fmla="*/ 155 h 176"/>
                  <a:gd name="T4" fmla="*/ 4 w 339"/>
                  <a:gd name="T5" fmla="*/ 155 h 176"/>
                  <a:gd name="T6" fmla="*/ 57 w 339"/>
                  <a:gd name="T7" fmla="*/ 102 h 176"/>
                  <a:gd name="T8" fmla="*/ 66 w 339"/>
                  <a:gd name="T9" fmla="*/ 99 h 176"/>
                  <a:gd name="T10" fmla="*/ 66 w 339"/>
                  <a:gd name="T11" fmla="*/ 99 h 176"/>
                  <a:gd name="T12" fmla="*/ 72 w 339"/>
                  <a:gd name="T13" fmla="*/ 105 h 176"/>
                  <a:gd name="T14" fmla="*/ 72 w 339"/>
                  <a:gd name="T15" fmla="*/ 105 h 176"/>
                  <a:gd name="T16" fmla="*/ 83 w 339"/>
                  <a:gd name="T17" fmla="*/ 144 h 176"/>
                  <a:gd name="T18" fmla="*/ 166 w 339"/>
                  <a:gd name="T19" fmla="*/ 12 h 176"/>
                  <a:gd name="T20" fmla="*/ 176 w 339"/>
                  <a:gd name="T21" fmla="*/ 7 h 176"/>
                  <a:gd name="T22" fmla="*/ 176 w 339"/>
                  <a:gd name="T23" fmla="*/ 7 h 176"/>
                  <a:gd name="T24" fmla="*/ 182 w 339"/>
                  <a:gd name="T25" fmla="*/ 16 h 176"/>
                  <a:gd name="T26" fmla="*/ 182 w 339"/>
                  <a:gd name="T27" fmla="*/ 16 h 176"/>
                  <a:gd name="T28" fmla="*/ 181 w 339"/>
                  <a:gd name="T29" fmla="*/ 99 h 176"/>
                  <a:gd name="T30" fmla="*/ 221 w 339"/>
                  <a:gd name="T31" fmla="*/ 59 h 176"/>
                  <a:gd name="T32" fmla="*/ 228 w 339"/>
                  <a:gd name="T33" fmla="*/ 57 h 176"/>
                  <a:gd name="T34" fmla="*/ 228 w 339"/>
                  <a:gd name="T35" fmla="*/ 57 h 176"/>
                  <a:gd name="T36" fmla="*/ 234 w 339"/>
                  <a:gd name="T37" fmla="*/ 61 h 176"/>
                  <a:gd name="T38" fmla="*/ 234 w 339"/>
                  <a:gd name="T39" fmla="*/ 61 h 176"/>
                  <a:gd name="T40" fmla="*/ 246 w 339"/>
                  <a:gd name="T41" fmla="*/ 84 h 176"/>
                  <a:gd name="T42" fmla="*/ 322 w 339"/>
                  <a:gd name="T43" fmla="*/ 5 h 176"/>
                  <a:gd name="T44" fmla="*/ 335 w 339"/>
                  <a:gd name="T45" fmla="*/ 4 h 176"/>
                  <a:gd name="T46" fmla="*/ 335 w 339"/>
                  <a:gd name="T47" fmla="*/ 4 h 176"/>
                  <a:gd name="T48" fmla="*/ 335 w 339"/>
                  <a:gd name="T49" fmla="*/ 18 h 176"/>
                  <a:gd name="T50" fmla="*/ 335 w 339"/>
                  <a:gd name="T51" fmla="*/ 18 h 176"/>
                  <a:gd name="T52" fmla="*/ 251 w 339"/>
                  <a:gd name="T53" fmla="*/ 106 h 176"/>
                  <a:gd name="T54" fmla="*/ 243 w 339"/>
                  <a:gd name="T55" fmla="*/ 110 h 176"/>
                  <a:gd name="T56" fmla="*/ 243 w 339"/>
                  <a:gd name="T57" fmla="*/ 110 h 176"/>
                  <a:gd name="T58" fmla="*/ 236 w 339"/>
                  <a:gd name="T59" fmla="*/ 106 h 176"/>
                  <a:gd name="T60" fmla="*/ 236 w 339"/>
                  <a:gd name="T61" fmla="*/ 106 h 176"/>
                  <a:gd name="T62" fmla="*/ 224 w 339"/>
                  <a:gd name="T63" fmla="*/ 81 h 176"/>
                  <a:gd name="T64" fmla="*/ 177 w 339"/>
                  <a:gd name="T65" fmla="*/ 126 h 176"/>
                  <a:gd name="T66" fmla="*/ 168 w 339"/>
                  <a:gd name="T67" fmla="*/ 127 h 176"/>
                  <a:gd name="T68" fmla="*/ 168 w 339"/>
                  <a:gd name="T69" fmla="*/ 127 h 176"/>
                  <a:gd name="T70" fmla="*/ 163 w 339"/>
                  <a:gd name="T71" fmla="*/ 119 h 176"/>
                  <a:gd name="T72" fmla="*/ 163 w 339"/>
                  <a:gd name="T73" fmla="*/ 119 h 176"/>
                  <a:gd name="T74" fmla="*/ 164 w 339"/>
                  <a:gd name="T75" fmla="*/ 49 h 176"/>
                  <a:gd name="T76" fmla="*/ 88 w 339"/>
                  <a:gd name="T77" fmla="*/ 171 h 176"/>
                  <a:gd name="T78" fmla="*/ 79 w 339"/>
                  <a:gd name="T79" fmla="*/ 176 h 176"/>
                  <a:gd name="T80" fmla="*/ 79 w 339"/>
                  <a:gd name="T81" fmla="*/ 176 h 176"/>
                  <a:gd name="T82" fmla="*/ 71 w 339"/>
                  <a:gd name="T83" fmla="*/ 170 h 176"/>
                  <a:gd name="T84" fmla="*/ 71 w 339"/>
                  <a:gd name="T85" fmla="*/ 170 h 176"/>
                  <a:gd name="T86" fmla="*/ 59 w 339"/>
                  <a:gd name="T87" fmla="*/ 126 h 176"/>
                  <a:gd name="T88" fmla="*/ 16 w 339"/>
                  <a:gd name="T89" fmla="*/ 170 h 176"/>
                  <a:gd name="T90" fmla="*/ 16 w 339"/>
                  <a:gd name="T91" fmla="*/ 170 h 176"/>
                  <a:gd name="T92" fmla="*/ 7 w 339"/>
                  <a:gd name="T93" fmla="*/ 172 h 176"/>
                  <a:gd name="T94" fmla="*/ 7 w 339"/>
                  <a:gd name="T95" fmla="*/ 172 h 176"/>
                  <a:gd name="T96" fmla="*/ 3 w 339"/>
                  <a:gd name="T97" fmla="*/ 16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9" h="176">
                    <a:moveTo>
                      <a:pt x="3" y="169"/>
                    </a:moveTo>
                    <a:cubicBezTo>
                      <a:pt x="0" y="166"/>
                      <a:pt x="0" y="159"/>
                      <a:pt x="4" y="155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60" y="99"/>
                      <a:pt x="63" y="98"/>
                      <a:pt x="66" y="99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9" y="100"/>
                      <a:pt x="71" y="102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83" y="144"/>
                      <a:pt x="83" y="144"/>
                      <a:pt x="83" y="144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8" y="8"/>
                      <a:pt x="172" y="6"/>
                      <a:pt x="176" y="7"/>
                    </a:cubicBezTo>
                    <a:cubicBezTo>
                      <a:pt x="176" y="7"/>
                      <a:pt x="176" y="7"/>
                      <a:pt x="176" y="7"/>
                    </a:cubicBezTo>
                    <a:cubicBezTo>
                      <a:pt x="180" y="8"/>
                      <a:pt x="182" y="12"/>
                      <a:pt x="182" y="16"/>
                    </a:cubicBezTo>
                    <a:cubicBezTo>
                      <a:pt x="182" y="16"/>
                      <a:pt x="182" y="16"/>
                      <a:pt x="182" y="16"/>
                    </a:cubicBezTo>
                    <a:cubicBezTo>
                      <a:pt x="181" y="99"/>
                      <a:pt x="181" y="99"/>
                      <a:pt x="181" y="99"/>
                    </a:cubicBezTo>
                    <a:cubicBezTo>
                      <a:pt x="221" y="59"/>
                      <a:pt x="221" y="59"/>
                      <a:pt x="221" y="59"/>
                    </a:cubicBezTo>
                    <a:cubicBezTo>
                      <a:pt x="223" y="57"/>
                      <a:pt x="226" y="57"/>
                      <a:pt x="228" y="57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1" y="58"/>
                      <a:pt x="233" y="59"/>
                      <a:pt x="234" y="61"/>
                    </a:cubicBezTo>
                    <a:cubicBezTo>
                      <a:pt x="234" y="61"/>
                      <a:pt x="234" y="61"/>
                      <a:pt x="234" y="61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326" y="1"/>
                      <a:pt x="331" y="0"/>
                      <a:pt x="335" y="4"/>
                    </a:cubicBezTo>
                    <a:cubicBezTo>
                      <a:pt x="335" y="4"/>
                      <a:pt x="335" y="4"/>
                      <a:pt x="335" y="4"/>
                    </a:cubicBezTo>
                    <a:cubicBezTo>
                      <a:pt x="339" y="8"/>
                      <a:pt x="339" y="14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251" y="106"/>
                      <a:pt x="251" y="106"/>
                      <a:pt x="251" y="106"/>
                    </a:cubicBezTo>
                    <a:cubicBezTo>
                      <a:pt x="249" y="109"/>
                      <a:pt x="246" y="110"/>
                      <a:pt x="243" y="110"/>
                    </a:cubicBezTo>
                    <a:cubicBezTo>
                      <a:pt x="243" y="110"/>
                      <a:pt x="243" y="110"/>
                      <a:pt x="243" y="110"/>
                    </a:cubicBezTo>
                    <a:cubicBezTo>
                      <a:pt x="240" y="110"/>
                      <a:pt x="238" y="108"/>
                      <a:pt x="236" y="106"/>
                    </a:cubicBezTo>
                    <a:cubicBezTo>
                      <a:pt x="236" y="106"/>
                      <a:pt x="236" y="106"/>
                      <a:pt x="236" y="106"/>
                    </a:cubicBezTo>
                    <a:cubicBezTo>
                      <a:pt x="224" y="81"/>
                      <a:pt x="224" y="81"/>
                      <a:pt x="224" y="81"/>
                    </a:cubicBezTo>
                    <a:cubicBezTo>
                      <a:pt x="177" y="126"/>
                      <a:pt x="177" y="126"/>
                      <a:pt x="177" y="126"/>
                    </a:cubicBezTo>
                    <a:cubicBezTo>
                      <a:pt x="174" y="128"/>
                      <a:pt x="171" y="129"/>
                      <a:pt x="168" y="127"/>
                    </a:cubicBezTo>
                    <a:cubicBezTo>
                      <a:pt x="168" y="127"/>
                      <a:pt x="168" y="127"/>
                      <a:pt x="168" y="127"/>
                    </a:cubicBezTo>
                    <a:cubicBezTo>
                      <a:pt x="165" y="126"/>
                      <a:pt x="163" y="123"/>
                      <a:pt x="163" y="119"/>
                    </a:cubicBezTo>
                    <a:cubicBezTo>
                      <a:pt x="163" y="119"/>
                      <a:pt x="163" y="119"/>
                      <a:pt x="163" y="11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88" y="171"/>
                      <a:pt x="88" y="171"/>
                      <a:pt x="88" y="171"/>
                    </a:cubicBezTo>
                    <a:cubicBezTo>
                      <a:pt x="86" y="174"/>
                      <a:pt x="82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5" y="176"/>
                      <a:pt x="72" y="173"/>
                      <a:pt x="71" y="170"/>
                    </a:cubicBezTo>
                    <a:cubicBezTo>
                      <a:pt x="71" y="170"/>
                      <a:pt x="71" y="170"/>
                      <a:pt x="71" y="170"/>
                    </a:cubicBezTo>
                    <a:cubicBezTo>
                      <a:pt x="59" y="126"/>
                      <a:pt x="59" y="126"/>
                      <a:pt x="59" y="126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6" y="170"/>
                      <a:pt x="16" y="170"/>
                      <a:pt x="16" y="170"/>
                    </a:cubicBezTo>
                    <a:cubicBezTo>
                      <a:pt x="14" y="172"/>
                      <a:pt x="10" y="173"/>
                      <a:pt x="7" y="172"/>
                    </a:cubicBezTo>
                    <a:cubicBezTo>
                      <a:pt x="7" y="172"/>
                      <a:pt x="7" y="172"/>
                      <a:pt x="7" y="172"/>
                    </a:cubicBezTo>
                    <a:cubicBezTo>
                      <a:pt x="6" y="172"/>
                      <a:pt x="4" y="171"/>
                      <a:pt x="3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</p:grpSp>
      </p:grpSp>
      <p:grpSp>
        <p:nvGrpSpPr>
          <p:cNvPr id="9224" name="组合 34"/>
          <p:cNvGrpSpPr>
            <a:grpSpLocks/>
          </p:cNvGrpSpPr>
          <p:nvPr/>
        </p:nvGrpSpPr>
        <p:grpSpPr bwMode="auto">
          <a:xfrm>
            <a:off x="879475" y="2114550"/>
            <a:ext cx="2165350" cy="2165350"/>
            <a:chOff x="591563" y="2152192"/>
            <a:chExt cx="2166266" cy="2166266"/>
          </a:xfrm>
        </p:grpSpPr>
        <p:grpSp>
          <p:nvGrpSpPr>
            <p:cNvPr id="9226" name="组合 3"/>
            <p:cNvGrpSpPr>
              <a:grpSpLocks/>
            </p:cNvGrpSpPr>
            <p:nvPr/>
          </p:nvGrpSpPr>
          <p:grpSpPr bwMode="auto">
            <a:xfrm>
              <a:off x="591563" y="2152192"/>
              <a:ext cx="2166266" cy="2166266"/>
              <a:chOff x="1779588" y="2717359"/>
              <a:chExt cx="2280532" cy="2280532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779588" y="2717359"/>
                <a:ext cx="2280532" cy="22805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893280" y="2831051"/>
                <a:ext cx="2053148" cy="205314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006434" y="2592095"/>
              <a:ext cx="1336523" cy="1293647"/>
              <a:chOff x="3030538" y="663575"/>
              <a:chExt cx="1435101" cy="1389063"/>
            </a:xfrm>
            <a:solidFill>
              <a:schemeClr val="bg1"/>
            </a:solidFill>
          </p:grpSpPr>
          <p:sp>
            <p:nvSpPr>
              <p:cNvPr id="26" name="Freeform 11"/>
              <p:cNvSpPr>
                <a:spLocks noEditPoints="1"/>
              </p:cNvSpPr>
              <p:nvPr/>
            </p:nvSpPr>
            <p:spPr bwMode="auto">
              <a:xfrm>
                <a:off x="3030538" y="671513"/>
                <a:ext cx="1098550" cy="1103313"/>
              </a:xfrm>
              <a:custGeom>
                <a:avLst/>
                <a:gdLst>
                  <a:gd name="T0" fmla="*/ 188 w 376"/>
                  <a:gd name="T1" fmla="*/ 0 h 377"/>
                  <a:gd name="T2" fmla="*/ 0 w 376"/>
                  <a:gd name="T3" fmla="*/ 189 h 377"/>
                  <a:gd name="T4" fmla="*/ 188 w 376"/>
                  <a:gd name="T5" fmla="*/ 377 h 377"/>
                  <a:gd name="T6" fmla="*/ 376 w 376"/>
                  <a:gd name="T7" fmla="*/ 189 h 377"/>
                  <a:gd name="T8" fmla="*/ 188 w 376"/>
                  <a:gd name="T9" fmla="*/ 0 h 377"/>
                  <a:gd name="T10" fmla="*/ 188 w 376"/>
                  <a:gd name="T11" fmla="*/ 329 h 377"/>
                  <a:gd name="T12" fmla="*/ 48 w 376"/>
                  <a:gd name="T13" fmla="*/ 189 h 377"/>
                  <a:gd name="T14" fmla="*/ 188 w 376"/>
                  <a:gd name="T15" fmla="*/ 48 h 377"/>
                  <a:gd name="T16" fmla="*/ 328 w 376"/>
                  <a:gd name="T17" fmla="*/ 189 h 377"/>
                  <a:gd name="T18" fmla="*/ 188 w 376"/>
                  <a:gd name="T19" fmla="*/ 329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6" h="377">
                    <a:moveTo>
                      <a:pt x="188" y="0"/>
                    </a:moveTo>
                    <a:cubicBezTo>
                      <a:pt x="84" y="0"/>
                      <a:pt x="0" y="85"/>
                      <a:pt x="0" y="189"/>
                    </a:cubicBezTo>
                    <a:cubicBezTo>
                      <a:pt x="0" y="292"/>
                      <a:pt x="84" y="377"/>
                      <a:pt x="188" y="377"/>
                    </a:cubicBezTo>
                    <a:cubicBezTo>
                      <a:pt x="292" y="377"/>
                      <a:pt x="376" y="292"/>
                      <a:pt x="376" y="189"/>
                    </a:cubicBezTo>
                    <a:cubicBezTo>
                      <a:pt x="376" y="85"/>
                      <a:pt x="292" y="0"/>
                      <a:pt x="188" y="0"/>
                    </a:cubicBezTo>
                    <a:close/>
                    <a:moveTo>
                      <a:pt x="188" y="329"/>
                    </a:moveTo>
                    <a:cubicBezTo>
                      <a:pt x="111" y="329"/>
                      <a:pt x="48" y="266"/>
                      <a:pt x="48" y="189"/>
                    </a:cubicBezTo>
                    <a:cubicBezTo>
                      <a:pt x="48" y="111"/>
                      <a:pt x="111" y="48"/>
                      <a:pt x="188" y="48"/>
                    </a:cubicBezTo>
                    <a:cubicBezTo>
                      <a:pt x="265" y="48"/>
                      <a:pt x="328" y="111"/>
                      <a:pt x="328" y="189"/>
                    </a:cubicBezTo>
                    <a:cubicBezTo>
                      <a:pt x="328" y="266"/>
                      <a:pt x="265" y="329"/>
                      <a:pt x="188" y="3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7" name="Freeform 12"/>
              <p:cNvSpPr>
                <a:spLocks/>
              </p:cNvSpPr>
              <p:nvPr/>
            </p:nvSpPr>
            <p:spPr bwMode="auto">
              <a:xfrm>
                <a:off x="3933826" y="1538288"/>
                <a:ext cx="111125" cy="115888"/>
              </a:xfrm>
              <a:custGeom>
                <a:avLst/>
                <a:gdLst>
                  <a:gd name="T0" fmla="*/ 34 w 38"/>
                  <a:gd name="T1" fmla="*/ 4 h 40"/>
                  <a:gd name="T2" fmla="*/ 34 w 38"/>
                  <a:gd name="T3" fmla="*/ 19 h 40"/>
                  <a:gd name="T4" fmla="*/ 19 w 38"/>
                  <a:gd name="T5" fmla="*/ 35 h 40"/>
                  <a:gd name="T6" fmla="*/ 4 w 38"/>
                  <a:gd name="T7" fmla="*/ 36 h 40"/>
                  <a:gd name="T8" fmla="*/ 4 w 38"/>
                  <a:gd name="T9" fmla="*/ 36 h 40"/>
                  <a:gd name="T10" fmla="*/ 5 w 38"/>
                  <a:gd name="T11" fmla="*/ 21 h 40"/>
                  <a:gd name="T12" fmla="*/ 19 w 38"/>
                  <a:gd name="T13" fmla="*/ 6 h 40"/>
                  <a:gd name="T14" fmla="*/ 34 w 38"/>
                  <a:gd name="T1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0">
                    <a:moveTo>
                      <a:pt x="34" y="4"/>
                    </a:moveTo>
                    <a:cubicBezTo>
                      <a:pt x="38" y="8"/>
                      <a:pt x="38" y="15"/>
                      <a:pt x="34" y="19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5" y="39"/>
                      <a:pt x="8" y="40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0" y="32"/>
                      <a:pt x="1" y="26"/>
                      <a:pt x="5" y="21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4" y="1"/>
                      <a:pt x="30" y="0"/>
                      <a:pt x="3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8" name="Freeform 13"/>
              <p:cNvSpPr>
                <a:spLocks/>
              </p:cNvSpPr>
              <p:nvPr/>
            </p:nvSpPr>
            <p:spPr bwMode="auto">
              <a:xfrm>
                <a:off x="3971926" y="1573213"/>
                <a:ext cx="493713" cy="479425"/>
              </a:xfrm>
              <a:custGeom>
                <a:avLst/>
                <a:gdLst>
                  <a:gd name="T0" fmla="*/ 163 w 169"/>
                  <a:gd name="T1" fmla="*/ 104 h 164"/>
                  <a:gd name="T2" fmla="*/ 162 w 169"/>
                  <a:gd name="T3" fmla="*/ 129 h 164"/>
                  <a:gd name="T4" fmla="*/ 137 w 169"/>
                  <a:gd name="T5" fmla="*/ 155 h 164"/>
                  <a:gd name="T6" fmla="*/ 112 w 169"/>
                  <a:gd name="T7" fmla="*/ 158 h 164"/>
                  <a:gd name="T8" fmla="*/ 112 w 169"/>
                  <a:gd name="T9" fmla="*/ 158 h 164"/>
                  <a:gd name="T10" fmla="*/ 7 w 169"/>
                  <a:gd name="T11" fmla="*/ 33 h 164"/>
                  <a:gd name="T12" fmla="*/ 32 w 169"/>
                  <a:gd name="T13" fmla="*/ 7 h 164"/>
                  <a:gd name="T14" fmla="*/ 163 w 169"/>
                  <a:gd name="T15" fmla="*/ 10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" h="164">
                    <a:moveTo>
                      <a:pt x="163" y="104"/>
                    </a:moveTo>
                    <a:cubicBezTo>
                      <a:pt x="169" y="110"/>
                      <a:pt x="169" y="121"/>
                      <a:pt x="162" y="129"/>
                    </a:cubicBezTo>
                    <a:cubicBezTo>
                      <a:pt x="137" y="155"/>
                      <a:pt x="137" y="155"/>
                      <a:pt x="137" y="155"/>
                    </a:cubicBezTo>
                    <a:cubicBezTo>
                      <a:pt x="130" y="163"/>
                      <a:pt x="119" y="164"/>
                      <a:pt x="112" y="158"/>
                    </a:cubicBezTo>
                    <a:cubicBezTo>
                      <a:pt x="112" y="158"/>
                      <a:pt x="112" y="158"/>
                      <a:pt x="112" y="158"/>
                    </a:cubicBezTo>
                    <a:cubicBezTo>
                      <a:pt x="105" y="151"/>
                      <a:pt x="0" y="41"/>
                      <a:pt x="7" y="3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9" y="0"/>
                      <a:pt x="156" y="97"/>
                      <a:pt x="163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4000501" y="771525"/>
                <a:ext cx="271463" cy="58738"/>
              </a:xfrm>
              <a:custGeom>
                <a:avLst/>
                <a:gdLst>
                  <a:gd name="T0" fmla="*/ 93 w 93"/>
                  <a:gd name="T1" fmla="*/ 10 h 20"/>
                  <a:gd name="T2" fmla="*/ 83 w 93"/>
                  <a:gd name="T3" fmla="*/ 20 h 20"/>
                  <a:gd name="T4" fmla="*/ 9 w 93"/>
                  <a:gd name="T5" fmla="*/ 20 h 20"/>
                  <a:gd name="T6" fmla="*/ 0 w 93"/>
                  <a:gd name="T7" fmla="*/ 10 h 20"/>
                  <a:gd name="T8" fmla="*/ 0 w 93"/>
                  <a:gd name="T9" fmla="*/ 10 h 20"/>
                  <a:gd name="T10" fmla="*/ 9 w 93"/>
                  <a:gd name="T11" fmla="*/ 0 h 20"/>
                  <a:gd name="T12" fmla="*/ 83 w 93"/>
                  <a:gd name="T13" fmla="*/ 0 h 20"/>
                  <a:gd name="T14" fmla="*/ 93 w 93"/>
                  <a:gd name="T1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20">
                    <a:moveTo>
                      <a:pt x="93" y="10"/>
                    </a:moveTo>
                    <a:cubicBezTo>
                      <a:pt x="93" y="15"/>
                      <a:pt x="89" y="20"/>
                      <a:pt x="83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9" y="0"/>
                      <a:pt x="93" y="4"/>
                      <a:pt x="9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4108451" y="663575"/>
                <a:ext cx="55563" cy="271463"/>
              </a:xfrm>
              <a:custGeom>
                <a:avLst/>
                <a:gdLst>
                  <a:gd name="T0" fmla="*/ 9 w 19"/>
                  <a:gd name="T1" fmla="*/ 0 h 93"/>
                  <a:gd name="T2" fmla="*/ 19 w 19"/>
                  <a:gd name="T3" fmla="*/ 10 h 93"/>
                  <a:gd name="T4" fmla="*/ 19 w 19"/>
                  <a:gd name="T5" fmla="*/ 84 h 93"/>
                  <a:gd name="T6" fmla="*/ 9 w 19"/>
                  <a:gd name="T7" fmla="*/ 93 h 93"/>
                  <a:gd name="T8" fmla="*/ 9 w 19"/>
                  <a:gd name="T9" fmla="*/ 93 h 93"/>
                  <a:gd name="T10" fmla="*/ 0 w 19"/>
                  <a:gd name="T11" fmla="*/ 84 h 93"/>
                  <a:gd name="T12" fmla="*/ 0 w 19"/>
                  <a:gd name="T13" fmla="*/ 10 h 93"/>
                  <a:gd name="T14" fmla="*/ 9 w 19"/>
                  <a:gd name="T1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93">
                    <a:moveTo>
                      <a:pt x="9" y="0"/>
                    </a:moveTo>
                    <a:cubicBezTo>
                      <a:pt x="15" y="0"/>
                      <a:pt x="19" y="4"/>
                      <a:pt x="19" y="10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19" y="89"/>
                      <a:pt x="15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4" y="93"/>
                      <a:pt x="0" y="89"/>
                      <a:pt x="0" y="8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3590926" y="844550"/>
                <a:ext cx="354013" cy="287338"/>
              </a:xfrm>
              <a:custGeom>
                <a:avLst/>
                <a:gdLst>
                  <a:gd name="T0" fmla="*/ 105 w 121"/>
                  <a:gd name="T1" fmla="*/ 93 h 98"/>
                  <a:gd name="T2" fmla="*/ 7 w 121"/>
                  <a:gd name="T3" fmla="*/ 15 h 98"/>
                  <a:gd name="T4" fmla="*/ 7 w 121"/>
                  <a:gd name="T5" fmla="*/ 15 h 98"/>
                  <a:gd name="T6" fmla="*/ 1 w 121"/>
                  <a:gd name="T7" fmla="*/ 7 h 98"/>
                  <a:gd name="T8" fmla="*/ 1 w 121"/>
                  <a:gd name="T9" fmla="*/ 7 h 98"/>
                  <a:gd name="T10" fmla="*/ 9 w 121"/>
                  <a:gd name="T11" fmla="*/ 0 h 98"/>
                  <a:gd name="T12" fmla="*/ 9 w 121"/>
                  <a:gd name="T13" fmla="*/ 0 h 98"/>
                  <a:gd name="T14" fmla="*/ 119 w 121"/>
                  <a:gd name="T15" fmla="*/ 88 h 98"/>
                  <a:gd name="T16" fmla="*/ 119 w 121"/>
                  <a:gd name="T17" fmla="*/ 88 h 98"/>
                  <a:gd name="T18" fmla="*/ 115 w 121"/>
                  <a:gd name="T19" fmla="*/ 98 h 98"/>
                  <a:gd name="T20" fmla="*/ 115 w 121"/>
                  <a:gd name="T21" fmla="*/ 98 h 98"/>
                  <a:gd name="T22" fmla="*/ 112 w 121"/>
                  <a:gd name="T23" fmla="*/ 98 h 98"/>
                  <a:gd name="T24" fmla="*/ 112 w 121"/>
                  <a:gd name="T25" fmla="*/ 98 h 98"/>
                  <a:gd name="T26" fmla="*/ 105 w 121"/>
                  <a:gd name="T27" fmla="*/ 9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1" h="98">
                    <a:moveTo>
                      <a:pt x="105" y="93"/>
                    </a:moveTo>
                    <a:cubicBezTo>
                      <a:pt x="91" y="51"/>
                      <a:pt x="53" y="19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4"/>
                      <a:pt x="0" y="11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1" y="5"/>
                      <a:pt x="103" y="41"/>
                      <a:pt x="119" y="88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21" y="92"/>
                      <a:pt x="118" y="96"/>
                      <a:pt x="115" y="98"/>
                    </a:cubicBezTo>
                    <a:cubicBezTo>
                      <a:pt x="115" y="98"/>
                      <a:pt x="115" y="98"/>
                      <a:pt x="115" y="98"/>
                    </a:cubicBezTo>
                    <a:cubicBezTo>
                      <a:pt x="114" y="98"/>
                      <a:pt x="113" y="98"/>
                      <a:pt x="112" y="98"/>
                    </a:cubicBezTo>
                    <a:cubicBezTo>
                      <a:pt x="112" y="98"/>
                      <a:pt x="112" y="98"/>
                      <a:pt x="112" y="98"/>
                    </a:cubicBezTo>
                    <a:cubicBezTo>
                      <a:pt x="109" y="98"/>
                      <a:pt x="106" y="96"/>
                      <a:pt x="105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3906838" y="1149350"/>
                <a:ext cx="52388" cy="523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110000"/>
                  <a:defRPr/>
                </a:pPr>
                <a:endParaRPr lang="zh-CN" altLang="en-US"/>
              </a:p>
            </p:txBody>
          </p:sp>
        </p:grp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司法的特点：</a:t>
            </a:r>
            <a:endParaRPr lang="zh-CN" altLang="en-US" sz="2400" kern="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司法体系</a:t>
            </a:r>
          </a:p>
        </p:txBody>
      </p:sp>
      <p:sp>
        <p:nvSpPr>
          <p:cNvPr id="1024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11269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1270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634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由国家宪法所规定的享有国家司法权能、依法处理案件的专门组织机构即司法主体所构成的体系。 </a:t>
              </a:r>
            </a:p>
          </p:txBody>
        </p:sp>
      </p:grp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第二节：司法体系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司法体系的含义：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第二节：司法体系</a:t>
            </a:r>
          </a:p>
        </p:txBody>
      </p:sp>
      <p:sp>
        <p:nvSpPr>
          <p:cNvPr id="5" name="矩形 4"/>
          <p:cNvSpPr/>
          <p:nvPr/>
        </p:nvSpPr>
        <p:spPr>
          <a:xfrm>
            <a:off x="901700" y="1270000"/>
            <a:ext cx="6840538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司法主体的含义：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85875" y="2074863"/>
            <a:ext cx="5926138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p"/>
            </a:pPr>
            <a:r>
              <a:rPr lang="zh-CN" altLang="en-US" sz="2400"/>
              <a:t>由国家宪法所规定的享有司法权能、依法处理案件的国家专门司法机关。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1478679" y="3466272"/>
          <a:ext cx="626469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第二节：司法体系</a:t>
            </a:r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550863" y="1254125"/>
            <a:ext cx="6911975" cy="587375"/>
          </a:xfrm>
        </p:spPr>
        <p:txBody>
          <a:bodyPr/>
          <a:lstStyle/>
          <a:p>
            <a:r>
              <a:rPr lang="zh-CN" altLang="en-US" smtClean="0"/>
              <a:t>中国司法主体：</a:t>
            </a:r>
          </a:p>
        </p:txBody>
      </p:sp>
      <p:sp>
        <p:nvSpPr>
          <p:cNvPr id="5" name="矩形 4"/>
          <p:cNvSpPr/>
          <p:nvPr/>
        </p:nvSpPr>
        <p:spPr>
          <a:xfrm>
            <a:off x="1282700" y="1958975"/>
            <a:ext cx="6840538" cy="647700"/>
          </a:xfrm>
          <a:prstGeom prst="rect">
            <a:avLst/>
          </a:prstGeom>
          <a:solidFill>
            <a:srgbClr val="008DCA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人民法院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92213" y="2724150"/>
            <a:ext cx="7021512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p"/>
            </a:pPr>
            <a:r>
              <a:rPr lang="zh-CN" altLang="en-US" sz="2400"/>
              <a:t>我国司法主体中的一大主要系统。它由地方各级人民法院、专门人民法院和最高人民法院组成。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82700" y="3819525"/>
            <a:ext cx="6840538" cy="647700"/>
          </a:xfrm>
          <a:prstGeom prst="rect">
            <a:avLst/>
          </a:prstGeom>
          <a:solidFill>
            <a:schemeClr val="accent1"/>
          </a:solidFill>
          <a:ln w="19050">
            <a:noFill/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10000"/>
              <a:defRPr/>
            </a:pPr>
            <a:r>
              <a:rPr lang="zh-CN" altLang="en-US" dirty="0">
                <a:solidFill>
                  <a:schemeClr val="bg1"/>
                </a:solidFill>
              </a:rPr>
              <a:t>人民检察院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82700" y="4584700"/>
            <a:ext cx="701992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110000"/>
              <a:buFont typeface="Wingdings" panose="05000000000000000000" pitchFamily="2" charset="2"/>
              <a:buChar char="p"/>
            </a:pPr>
            <a:r>
              <a:rPr lang="zh-CN" altLang="en-US" sz="2400"/>
              <a:t>我国司法主体的另一大主要系统。它代表国家行使检察权和法律监督权。它由地方各级人民检察院、专门人民检察院和最高人民检察院组成。</a:t>
            </a:r>
            <a:endParaRPr lang="zh-CN" altLang="en-US" sz="2400">
              <a:latin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build="p"/>
      <p:bldP spid="7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第三节 司法的基本要求和原则</a:t>
            </a:r>
          </a:p>
        </p:txBody>
      </p:sp>
      <p:sp>
        <p:nvSpPr>
          <p:cNvPr id="1433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3026</TotalTime>
  <Words>258</Words>
  <Application>Microsoft Office PowerPoint</Application>
  <PresentationFormat>全屏显示(4:3)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司法的概念</vt:lpstr>
      <vt:lpstr>第一节：司法的概念</vt:lpstr>
      <vt:lpstr>第一节：司法的概念</vt:lpstr>
      <vt:lpstr>第二节 司法体系</vt:lpstr>
      <vt:lpstr>第二节：司法体系</vt:lpstr>
      <vt:lpstr>第二节：司法体系</vt:lpstr>
      <vt:lpstr>第二节：司法体系</vt:lpstr>
      <vt:lpstr>第三节 司法的基本要求和原则</vt:lpstr>
      <vt:lpstr>第三节：司法的基本要求和原则</vt:lpstr>
      <vt:lpstr>第三节：司法的基本要求和原则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232</cp:revision>
  <dcterms:created xsi:type="dcterms:W3CDTF">2009-04-16T11:43:59Z</dcterms:created>
  <dcterms:modified xsi:type="dcterms:W3CDTF">2015-09-08T11:43:57Z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