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308" r:id="rId2"/>
    <p:sldId id="309" r:id="rId3"/>
    <p:sldId id="315" r:id="rId4"/>
    <p:sldId id="349" r:id="rId5"/>
    <p:sldId id="347" r:id="rId6"/>
    <p:sldId id="350" r:id="rId7"/>
    <p:sldId id="351" r:id="rId8"/>
    <p:sldId id="348" r:id="rId9"/>
    <p:sldId id="353" r:id="rId10"/>
    <p:sldId id="352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 custT="1"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sz="2400" dirty="0" smtClean="0"/>
            <a:t>法的实效的产生条件：</a:t>
          </a:r>
          <a:endParaRPr lang="zh-CN" altLang="en-US" sz="2400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法的内容的有效性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法律制度的整体有效性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A5EE91BF-9BFE-48E6-99F2-F03D09E3A20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法的实效还依赖其他社会因素</a:t>
          </a:r>
          <a:endParaRPr lang="zh-CN" dirty="0"/>
        </a:p>
      </dgm:t>
    </dgm:pt>
    <dgm:pt modelId="{3BB84F68-1217-4A77-BFF0-76333B038D62}" type="par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32A85CE9-2E0E-4519-A30D-49C293A5BE2C}" type="sibTrans" cxnId="{3EA2BC1B-A4C6-4542-91EA-31F092ADA0C0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NeighborX="36" custLinFactNeighborY="620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3" custScaleY="121000" custLinFactNeighborX="-281" custLinFactNeighborY="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1" presStyleCnt="3" custScaleY="118908" custLinFactNeighborX="1921" custLinFactNeighborY="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  <dgm:pt modelId="{86CEF7D4-5335-43C8-91D0-F773E2644168}" type="pres">
      <dgm:prSet presAssocID="{F82A2022-AE18-449C-A588-C4FA7E7526D7}" presName="sibSpaceTwo" presStyleCnt="0"/>
      <dgm:spPr/>
    </dgm:pt>
    <dgm:pt modelId="{2FE884BD-153B-452B-97C8-AF99B826530D}" type="pres">
      <dgm:prSet presAssocID="{A5EE91BF-9BFE-48E6-99F2-F03D09E3A20C}" presName="vertTwo" presStyleCnt="0"/>
      <dgm:spPr/>
    </dgm:pt>
    <dgm:pt modelId="{C00FAF9E-D8B4-4FE0-BDDC-78F332FB318D}" type="pres">
      <dgm:prSet presAssocID="{A5EE91BF-9BFE-48E6-99F2-F03D09E3A20C}" presName="txTwo" presStyleLbl="node2" presStyleIdx="2" presStyleCnt="3" custScaleY="119641" custLinFactNeighborX="63996" custLinFactNeighborY="889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A1B028-F9BF-4CAB-BF49-6B8E66FA8C54}" type="pres">
      <dgm:prSet presAssocID="{A5EE91BF-9BFE-48E6-99F2-F03D09E3A20C}" presName="horzTwo" presStyleCnt="0"/>
      <dgm:spPr/>
    </dgm:pt>
  </dgm:ptLst>
  <dgm:cxnLst>
    <dgm:cxn modelId="{A2BA2268-4EEC-4C04-91F0-323C4A9D4D6F}" type="presOf" srcId="{A5EE91BF-9BFE-48E6-99F2-F03D09E3A20C}" destId="{C00FAF9E-D8B4-4FE0-BDDC-78F332FB318D}" srcOrd="0" destOrd="0" presId="urn:microsoft.com/office/officeart/2005/8/layout/hierarchy4"/>
    <dgm:cxn modelId="{41ABD6DD-10C4-481F-84DF-286D1A534111}" type="presOf" srcId="{FC87D4E3-CF2E-40AB-A1BC-0994157F40C9}" destId="{19476F20-F908-481C-BE17-59B16F122F85}" srcOrd="0" destOrd="0" presId="urn:microsoft.com/office/officeart/2005/8/layout/hierarchy4"/>
    <dgm:cxn modelId="{C0D25F4B-B005-4219-93F0-45E355CC3CBB}" type="presOf" srcId="{5EF813B0-8CA0-4CE8-86BC-93203524793A}" destId="{98AAE6EC-2819-4F76-8C9F-D3FCF984025E}" srcOrd="0" destOrd="0" presId="urn:microsoft.com/office/officeart/2005/8/layout/hierarchy4"/>
    <dgm:cxn modelId="{AE3101DD-FA81-4E2F-9A30-BE7AF69FFA1F}" type="presOf" srcId="{30673776-A622-4DA0-82CE-2ABE0CA3DFC4}" destId="{355634D6-6B78-4CBC-AF4B-BB92D5B0648E}" srcOrd="0" destOrd="0" presId="urn:microsoft.com/office/officeart/2005/8/layout/hierarchy4"/>
    <dgm:cxn modelId="{3EA2BC1B-A4C6-4542-91EA-31F092ADA0C0}" srcId="{5EF813B0-8CA0-4CE8-86BC-93203524793A}" destId="{A5EE91BF-9BFE-48E6-99F2-F03D09E3A20C}" srcOrd="2" destOrd="0" parTransId="{3BB84F68-1217-4A77-BFF0-76333B038D62}" sibTransId="{32A85CE9-2E0E-4519-A30D-49C293A5BE2C}"/>
    <dgm:cxn modelId="{34679AF6-FD0D-457D-8439-93782AC9FC1A}" type="presOf" srcId="{0685CB44-2EB6-4BEB-9421-A8E9C89211CC}" destId="{36291917-73D1-4E37-8105-AAEE6E6E1DFB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4FDCBC23-8F8B-4080-91FC-9123F9CB5873}" srcId="{5EF813B0-8CA0-4CE8-86BC-93203524793A}" destId="{30673776-A622-4DA0-82CE-2ABE0CA3DFC4}" srcOrd="1" destOrd="0" parTransId="{CC1943A6-9248-4F86-A6C9-121CC06A903B}" sibTransId="{F82A2022-AE18-449C-A588-C4FA7E7526D7}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34D0DD8F-2C79-4FC2-A3EC-6E24C01F9F63}" type="presParOf" srcId="{19476F20-F908-481C-BE17-59B16F122F85}" destId="{2A5FAE4A-5878-4FEF-91F3-7AE0BF0A9631}" srcOrd="0" destOrd="0" presId="urn:microsoft.com/office/officeart/2005/8/layout/hierarchy4"/>
    <dgm:cxn modelId="{5B4F8CBB-0ECA-4670-BB85-B72AFBD6C7B1}" type="presParOf" srcId="{2A5FAE4A-5878-4FEF-91F3-7AE0BF0A9631}" destId="{98AAE6EC-2819-4F76-8C9F-D3FCF984025E}" srcOrd="0" destOrd="0" presId="urn:microsoft.com/office/officeart/2005/8/layout/hierarchy4"/>
    <dgm:cxn modelId="{4D1CB968-5895-4A11-A72F-80A042243979}" type="presParOf" srcId="{2A5FAE4A-5878-4FEF-91F3-7AE0BF0A9631}" destId="{87AD6406-90A0-49F9-A4B7-7CDC3F3A542D}" srcOrd="1" destOrd="0" presId="urn:microsoft.com/office/officeart/2005/8/layout/hierarchy4"/>
    <dgm:cxn modelId="{AC191887-0E39-4A09-A393-E62A1866B805}" type="presParOf" srcId="{2A5FAE4A-5878-4FEF-91F3-7AE0BF0A9631}" destId="{5A301438-F895-4D97-A70B-F684A62CF04F}" srcOrd="2" destOrd="0" presId="urn:microsoft.com/office/officeart/2005/8/layout/hierarchy4"/>
    <dgm:cxn modelId="{153B9940-56D9-46C2-B0E6-68C8446B3DA8}" type="presParOf" srcId="{5A301438-F895-4D97-A70B-F684A62CF04F}" destId="{730DC136-554B-4C45-952B-FC172126D046}" srcOrd="0" destOrd="0" presId="urn:microsoft.com/office/officeart/2005/8/layout/hierarchy4"/>
    <dgm:cxn modelId="{96D37B24-7907-4232-B145-8193A79FC1A3}" type="presParOf" srcId="{730DC136-554B-4C45-952B-FC172126D046}" destId="{36291917-73D1-4E37-8105-AAEE6E6E1DFB}" srcOrd="0" destOrd="0" presId="urn:microsoft.com/office/officeart/2005/8/layout/hierarchy4"/>
    <dgm:cxn modelId="{E456F5FC-1892-42B1-851C-82E675EC2709}" type="presParOf" srcId="{730DC136-554B-4C45-952B-FC172126D046}" destId="{7EE84CC6-5428-4ABD-9902-0A7E80D6A455}" srcOrd="1" destOrd="0" presId="urn:microsoft.com/office/officeart/2005/8/layout/hierarchy4"/>
    <dgm:cxn modelId="{35D832BC-532F-4A02-AC27-27659E076BFA}" type="presParOf" srcId="{5A301438-F895-4D97-A70B-F684A62CF04F}" destId="{5673B8ED-FCEB-429C-9C58-7FA488EE05F1}" srcOrd="1" destOrd="0" presId="urn:microsoft.com/office/officeart/2005/8/layout/hierarchy4"/>
    <dgm:cxn modelId="{7525D9D2-DA90-4F60-AC60-551514AA5EEF}" type="presParOf" srcId="{5A301438-F895-4D97-A70B-F684A62CF04F}" destId="{44384DBC-8B07-4F4B-BA78-E8FB87FE5251}" srcOrd="2" destOrd="0" presId="urn:microsoft.com/office/officeart/2005/8/layout/hierarchy4"/>
    <dgm:cxn modelId="{31BAF382-A5DF-4856-99D1-5BEBD0F6A52D}" type="presParOf" srcId="{44384DBC-8B07-4F4B-BA78-E8FB87FE5251}" destId="{355634D6-6B78-4CBC-AF4B-BB92D5B0648E}" srcOrd="0" destOrd="0" presId="urn:microsoft.com/office/officeart/2005/8/layout/hierarchy4"/>
    <dgm:cxn modelId="{DA919FBD-C947-483C-84A4-715923656909}" type="presParOf" srcId="{44384DBC-8B07-4F4B-BA78-E8FB87FE5251}" destId="{FA123AA2-91F3-49A6-A4A1-149884E7AE23}" srcOrd="1" destOrd="0" presId="urn:microsoft.com/office/officeart/2005/8/layout/hierarchy4"/>
    <dgm:cxn modelId="{D77D8909-AA51-45F2-9DF1-25E3666AE0D5}" type="presParOf" srcId="{5A301438-F895-4D97-A70B-F684A62CF04F}" destId="{86CEF7D4-5335-43C8-91D0-F773E2644168}" srcOrd="3" destOrd="0" presId="urn:microsoft.com/office/officeart/2005/8/layout/hierarchy4"/>
    <dgm:cxn modelId="{96CE40D2-876B-4F25-A57C-30D7C4CC9AE6}" type="presParOf" srcId="{5A301438-F895-4D97-A70B-F684A62CF04F}" destId="{2FE884BD-153B-452B-97C8-AF99B826530D}" srcOrd="4" destOrd="0" presId="urn:microsoft.com/office/officeart/2005/8/layout/hierarchy4"/>
    <dgm:cxn modelId="{7DBFE248-283E-459B-A36F-03023D553E26}" type="presParOf" srcId="{2FE884BD-153B-452B-97C8-AF99B826530D}" destId="{C00FAF9E-D8B4-4FE0-BDDC-78F332FB318D}" srcOrd="0" destOrd="0" presId="urn:microsoft.com/office/officeart/2005/8/layout/hierarchy4"/>
    <dgm:cxn modelId="{9E308BE5-4F39-46A3-BDCA-78719B33A6F7}" type="presParOf" srcId="{2FE884BD-153B-452B-97C8-AF99B826530D}" destId="{2AA1B028-F9BF-4CAB-BF49-6B8E66FA8C5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4502" y="118519"/>
          <a:ext cx="6260193" cy="119266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法的实效的产生条件：</a:t>
          </a:r>
          <a:endParaRPr lang="zh-CN" altLang="en-US" sz="2400" kern="1200" dirty="0"/>
        </a:p>
      </dsp:txBody>
      <dsp:txXfrm>
        <a:off x="39434" y="153451"/>
        <a:ext cx="6190329" cy="1122805"/>
      </dsp:txXfrm>
    </dsp:sp>
    <dsp:sp modelId="{36291917-73D1-4E37-8105-AAEE6E6E1DFB}">
      <dsp:nvSpPr>
        <dsp:cNvPr id="0" name=""/>
        <dsp:cNvSpPr/>
      </dsp:nvSpPr>
      <dsp:spPr>
        <a:xfrm>
          <a:off x="2819" y="1384359"/>
          <a:ext cx="1972213" cy="255656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法的内容的有效性</a:t>
          </a:r>
          <a:endParaRPr lang="zh-CN" sz="3100" kern="1200" dirty="0"/>
        </a:p>
      </dsp:txBody>
      <dsp:txXfrm>
        <a:off x="60583" y="1442123"/>
        <a:ext cx="1856685" cy="2441038"/>
      </dsp:txXfrm>
    </dsp:sp>
    <dsp:sp modelId="{355634D6-6B78-4CBC-AF4B-BB92D5B0648E}">
      <dsp:nvSpPr>
        <dsp:cNvPr id="0" name=""/>
        <dsp:cNvSpPr/>
      </dsp:nvSpPr>
      <dsp:spPr>
        <a:xfrm>
          <a:off x="2184127" y="1384380"/>
          <a:ext cx="1972213" cy="2512364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法律制度的整体有效性</a:t>
          </a:r>
          <a:endParaRPr lang="zh-CN" sz="3100" kern="1200" dirty="0"/>
        </a:p>
      </dsp:txBody>
      <dsp:txXfrm>
        <a:off x="2241891" y="1442144"/>
        <a:ext cx="1856685" cy="2396836"/>
      </dsp:txXfrm>
    </dsp:sp>
    <dsp:sp modelId="{C00FAF9E-D8B4-4FE0-BDDC-78F332FB318D}">
      <dsp:nvSpPr>
        <dsp:cNvPr id="0" name=""/>
        <dsp:cNvSpPr/>
      </dsp:nvSpPr>
      <dsp:spPr>
        <a:xfrm>
          <a:off x="4292482" y="1413082"/>
          <a:ext cx="1972213" cy="252785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法的实效还依赖其他社会因素</a:t>
          </a:r>
          <a:endParaRPr lang="zh-CN" sz="3100" kern="1200" dirty="0"/>
        </a:p>
      </dsp:txBody>
      <dsp:txXfrm>
        <a:off x="4350246" y="1470846"/>
        <a:ext cx="1856685" cy="241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DAF8B3-7A54-4033-9B34-07F4CF6CC9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922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53378E-56FD-47AA-8436-E0D76A497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42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72E6-0BC6-4C32-A338-723F74BDA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7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01E7-3F15-4ED4-961C-9C65BA078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CA9E-5664-49B2-A61C-0A10085FD3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2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55E4C-BC5B-4F42-803B-CA5083DD47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2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7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4DB7-177D-4C8A-AFA1-8A8A008A42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FF425-82C5-490D-BAD1-9C2A7D1EF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B6FA-12CE-41F3-85F1-C293F1DEC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0666B-F0FC-4C7C-AAA2-9A24162A7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FE7F-6603-4D65-8869-B2CB7A254F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CE0D-35C7-4B97-A285-096C8AF9F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27AD-7275-47E8-9F81-E81565C1E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7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B85C7-986F-4B7B-BD14-B4D4014E56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CABDFA8-BEB6-4A7E-8EF7-18E2DBFB0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第二十五章 法的运行释义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第三节：法是实现</a:t>
            </a:r>
          </a:p>
        </p:txBody>
      </p:sp>
      <p:sp>
        <p:nvSpPr>
          <p:cNvPr id="12" name="内容占位符 15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69925"/>
          </a:xfrm>
        </p:spPr>
        <p:txBody>
          <a:bodyPr/>
          <a:lstStyle/>
          <a:p>
            <a:r>
              <a:rPr lang="zh-CN" altLang="en-US" sz="2800" smtClean="0"/>
              <a:t>法的实现的基本形式：</a:t>
            </a:r>
            <a:endParaRPr lang="en-US" altLang="zh-CN" smtClean="0"/>
          </a:p>
        </p:txBody>
      </p:sp>
      <p:sp>
        <p:nvSpPr>
          <p:cNvPr id="15364" name="Text Box 44"/>
          <p:cNvSpPr txBox="1">
            <a:spLocks noChangeArrowheads="1"/>
          </p:cNvSpPr>
          <p:nvPr/>
        </p:nvSpPr>
        <p:spPr bwMode="auto">
          <a:xfrm>
            <a:off x="901700" y="2082800"/>
            <a:ext cx="7588250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defTabSz="720725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 defTabSz="720725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defTabSz="720725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defTabSz="720725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defTabSz="72072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按照法的实现过程中国家干预的程度和方式的不同，法的实现分为</a:t>
            </a:r>
            <a:r>
              <a:rPr lang="zh-CN" altLang="en-US" sz="2400" dirty="0">
                <a:solidFill>
                  <a:srgbClr val="C00000"/>
                </a:solidFill>
              </a:rPr>
              <a:t>法的遵守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法的执行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C00000"/>
                </a:solidFill>
              </a:rPr>
              <a:t>法的适用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按照法律规范所规定的行为模式的不同，法的实现可以分为</a:t>
            </a:r>
            <a:r>
              <a:rPr lang="zh-CN" altLang="en-US" sz="2400" dirty="0">
                <a:solidFill>
                  <a:srgbClr val="C00000"/>
                </a:solidFill>
              </a:rPr>
              <a:t>权利的行使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义务的履行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35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400" dirty="0"/>
              <a:t>以法的实现是否通过具体的法律关系，法的实现可以分为通过</a:t>
            </a:r>
            <a:r>
              <a:rPr lang="zh-CN" altLang="en-US" sz="2400" dirty="0">
                <a:solidFill>
                  <a:srgbClr val="C00000"/>
                </a:solidFill>
              </a:rPr>
              <a:t>具体法律关系</a:t>
            </a:r>
            <a:r>
              <a:rPr lang="zh-CN" altLang="en-US" sz="2400" dirty="0"/>
              <a:t>的法的实现和</a:t>
            </a:r>
            <a:r>
              <a:rPr lang="zh-CN" altLang="en-US" sz="2400" dirty="0">
                <a:solidFill>
                  <a:srgbClr val="C00000"/>
                </a:solidFill>
              </a:rPr>
              <a:t>不通过具体法律关系</a:t>
            </a:r>
            <a:r>
              <a:rPr lang="zh-CN" altLang="en-US" sz="2400" dirty="0"/>
              <a:t>的法的实现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法是生成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特定国家的法在特定环境与条件下形成并发挥作用的活动。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第一节：法是生成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法的生成的含义：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第一节：法是生成</a:t>
            </a:r>
          </a:p>
        </p:txBody>
      </p:sp>
      <p:grpSp>
        <p:nvGrpSpPr>
          <p:cNvPr id="9219" name="组合 8"/>
          <p:cNvGrpSpPr>
            <a:grpSpLocks/>
          </p:cNvGrpSpPr>
          <p:nvPr/>
        </p:nvGrpSpPr>
        <p:grpSpPr bwMode="auto">
          <a:xfrm>
            <a:off x="1177925" y="2265363"/>
            <a:ext cx="6019800" cy="722312"/>
            <a:chOff x="2971800" y="2011680"/>
            <a:chExt cx="6019800" cy="487680"/>
          </a:xfrm>
        </p:grpSpPr>
        <p:sp>
          <p:nvSpPr>
            <p:cNvPr id="10" name="矩形 9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法的生成具有一定的过程性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等腰三角形 11"/>
            <p:cNvSpPr>
              <a:spLocks noChangeAspect="1"/>
            </p:cNvSpPr>
            <p:nvPr/>
          </p:nvSpPr>
          <p:spPr>
            <a:xfrm rot="5400000">
              <a:off x="3571718" y="2189638"/>
              <a:ext cx="151128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0" name="组合 12"/>
          <p:cNvGrpSpPr>
            <a:grpSpLocks/>
          </p:cNvGrpSpPr>
          <p:nvPr/>
        </p:nvGrpSpPr>
        <p:grpSpPr bwMode="auto">
          <a:xfrm>
            <a:off x="1177925" y="3511550"/>
            <a:ext cx="6019800" cy="715963"/>
            <a:chOff x="2971800" y="2011680"/>
            <a:chExt cx="6019800" cy="487680"/>
          </a:xfrm>
        </p:grpSpPr>
        <p:sp>
          <p:nvSpPr>
            <p:cNvPr id="14" name="矩形 13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法的生成体现了高度的国家意志性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5400000">
              <a:off x="3571048" y="2189638"/>
              <a:ext cx="152467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grpSp>
        <p:nvGrpSpPr>
          <p:cNvPr id="9221" name="组合 16"/>
          <p:cNvGrpSpPr>
            <a:grpSpLocks/>
          </p:cNvGrpSpPr>
          <p:nvPr/>
        </p:nvGrpSpPr>
        <p:grpSpPr bwMode="auto">
          <a:xfrm>
            <a:off x="1177925" y="4846638"/>
            <a:ext cx="6019800" cy="681037"/>
            <a:chOff x="2971800" y="2011680"/>
            <a:chExt cx="6019800" cy="487680"/>
          </a:xfrm>
        </p:grpSpPr>
        <p:sp>
          <p:nvSpPr>
            <p:cNvPr id="18" name="矩形 17"/>
            <p:cNvSpPr/>
            <p:nvPr/>
          </p:nvSpPr>
          <p:spPr>
            <a:xfrm>
              <a:off x="3581400" y="2011680"/>
              <a:ext cx="5410200" cy="487680"/>
            </a:xfrm>
            <a:prstGeom prst="rect">
              <a:avLst/>
            </a:prstGeom>
            <a:solidFill>
              <a:srgbClr val="008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zh-CN" altLang="en-US" dirty="0"/>
                <a:t>法的生成还反映了法的深刻的社会性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1800" y="2011680"/>
              <a:ext cx="609600" cy="487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等腰三角形 19"/>
            <p:cNvSpPr>
              <a:spLocks noChangeAspect="1"/>
            </p:cNvSpPr>
            <p:nvPr/>
          </p:nvSpPr>
          <p:spPr>
            <a:xfrm rot="5400000">
              <a:off x="3571686" y="2189638"/>
              <a:ext cx="151192" cy="13176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 dirty="0"/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法的生成的含义：</a:t>
            </a:r>
            <a:endParaRPr lang="zh-CN" altLang="en-US" sz="24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法是实效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1269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矩形 8"/>
            <p:cNvSpPr>
              <a:spLocks noChangeArrowheads="1"/>
            </p:cNvSpPr>
            <p:nvPr/>
          </p:nvSpPr>
          <p:spPr bwMode="auto">
            <a:xfrm>
              <a:off x="1042984" y="3348562"/>
              <a:ext cx="671226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指具有法律效力的制定法在实际社会生活中被执行、适用、遵守的状况，即法的实际有效性。</a:t>
              </a:r>
            </a:p>
          </p:txBody>
        </p:sp>
      </p:grp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第二节：法是实效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法的实效的含义：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第二节：法是实效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053676" y="1764405"/>
          <a:ext cx="6264696" cy="394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法是实现</a:t>
            </a:r>
          </a:p>
        </p:txBody>
      </p:sp>
      <p:sp>
        <p:nvSpPr>
          <p:cNvPr id="1331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4341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2" name="矩形 8"/>
            <p:cNvSpPr>
              <a:spLocks noChangeArrowheads="1"/>
            </p:cNvSpPr>
            <p:nvPr/>
          </p:nvSpPr>
          <p:spPr bwMode="auto">
            <a:xfrm>
              <a:off x="1042984" y="3348562"/>
              <a:ext cx="6712263" cy="628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指法的要求在社会生活中被转化为现实。</a:t>
              </a:r>
            </a:p>
          </p:txBody>
        </p:sp>
      </p:grpSp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第三节：法是实现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法的实现的含义：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286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Arial Unicode MS</vt:lpstr>
      <vt:lpstr>Office 主题</vt:lpstr>
      <vt:lpstr>法理学</vt:lpstr>
      <vt:lpstr>第一节 法是生成</vt:lpstr>
      <vt:lpstr>第一节：法是生成</vt:lpstr>
      <vt:lpstr>第一节：法是生成</vt:lpstr>
      <vt:lpstr>第二节 法是实效</vt:lpstr>
      <vt:lpstr>第二节：法是实效</vt:lpstr>
      <vt:lpstr>第二节：法是实效</vt:lpstr>
      <vt:lpstr>第三节 法是实现</vt:lpstr>
      <vt:lpstr>第三节：法是实现</vt:lpstr>
      <vt:lpstr>第三节：法是实现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220</cp:revision>
  <dcterms:created xsi:type="dcterms:W3CDTF">2009-04-16T11:43:59Z</dcterms:created>
  <dcterms:modified xsi:type="dcterms:W3CDTF">2015-09-08T11:34:12Z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