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308" r:id="rId2"/>
    <p:sldId id="309" r:id="rId3"/>
    <p:sldId id="315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36" r:id="rId13"/>
    <p:sldId id="355" r:id="rId14"/>
    <p:sldId id="356" r:id="rId15"/>
    <p:sldId id="341" r:id="rId16"/>
    <p:sldId id="337" r:id="rId17"/>
    <p:sldId id="357" r:id="rId18"/>
    <p:sldId id="344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7D4E3-CF2E-40AB-A1BC-0994157F40C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EF813B0-8CA0-4CE8-86BC-93203524793A}">
      <dgm:prSet custT="1"/>
      <dgm:spPr>
        <a:solidFill>
          <a:schemeClr val="accent6"/>
        </a:solidFill>
      </dgm:spPr>
      <dgm:t>
        <a:bodyPr/>
        <a:lstStyle/>
        <a:p>
          <a:pPr algn="l" rtl="0"/>
          <a:r>
            <a:rPr lang="zh-CN" altLang="en-US" sz="2400" dirty="0" smtClean="0"/>
            <a:t>立法体制的构成要素：</a:t>
          </a:r>
          <a:endParaRPr lang="zh-CN" altLang="en-US" sz="2400" dirty="0"/>
        </a:p>
      </dgm:t>
    </dgm:pt>
    <dgm:pt modelId="{F599AD0B-79F1-4CAB-9888-7AEE5356E6F9}" type="par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A33D5126-DB8A-46EA-9EE3-C7BB8B590FA9}" type="sib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0685CB44-2EB6-4BEB-9421-A8E9C89211CC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立法权限的体系的制度</a:t>
          </a:r>
          <a:endParaRPr lang="zh-CN" dirty="0"/>
        </a:p>
      </dgm:t>
    </dgm:pt>
    <dgm:pt modelId="{10B66626-4B98-47A4-8852-9C577710B91A}" type="par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E0E9610C-19A7-4565-A576-146314593BA8}" type="sib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30673776-A622-4DA0-82CE-2ABE0CA3DFC4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立法权的运行体系和制度</a:t>
          </a:r>
          <a:endParaRPr lang="zh-CN" dirty="0"/>
        </a:p>
      </dgm:t>
    </dgm:pt>
    <dgm:pt modelId="{CC1943A6-9248-4F86-A6C9-121CC06A903B}" type="par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F82A2022-AE18-449C-A588-C4FA7E7526D7}" type="sib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A5EE91BF-9BFE-48E6-99F2-F03D09E3A20C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立法权的载体体系和制度</a:t>
          </a:r>
          <a:endParaRPr lang="zh-CN" dirty="0"/>
        </a:p>
      </dgm:t>
    </dgm:pt>
    <dgm:pt modelId="{3BB84F68-1217-4A77-BFF0-76333B038D62}" type="parTrans" cxnId="{3EA2BC1B-A4C6-4542-91EA-31F092ADA0C0}">
      <dgm:prSet/>
      <dgm:spPr/>
      <dgm:t>
        <a:bodyPr/>
        <a:lstStyle/>
        <a:p>
          <a:endParaRPr lang="zh-CN" altLang="en-US"/>
        </a:p>
      </dgm:t>
    </dgm:pt>
    <dgm:pt modelId="{32A85CE9-2E0E-4519-A30D-49C293A5BE2C}" type="sibTrans" cxnId="{3EA2BC1B-A4C6-4542-91EA-31F092ADA0C0}">
      <dgm:prSet/>
      <dgm:spPr/>
      <dgm:t>
        <a:bodyPr/>
        <a:lstStyle/>
        <a:p>
          <a:endParaRPr lang="zh-CN" altLang="en-US"/>
        </a:p>
      </dgm:t>
    </dgm:pt>
    <dgm:pt modelId="{19476F20-F908-481C-BE17-59B16F122F85}" type="pres">
      <dgm:prSet presAssocID="{FC87D4E3-CF2E-40AB-A1BC-0994157F40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A5FAE4A-5878-4FEF-91F3-7AE0BF0A9631}" type="pres">
      <dgm:prSet presAssocID="{5EF813B0-8CA0-4CE8-86BC-93203524793A}" presName="vertOne" presStyleCnt="0"/>
      <dgm:spPr/>
    </dgm:pt>
    <dgm:pt modelId="{98AAE6EC-2819-4F76-8C9F-D3FCF984025E}" type="pres">
      <dgm:prSet presAssocID="{5EF813B0-8CA0-4CE8-86BC-93203524793A}" presName="txOne" presStyleLbl="node0" presStyleIdx="0" presStyleCnt="1" custScaleY="56448" custLinFactNeighborX="36" custLinFactNeighborY="620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AD6406-90A0-49F9-A4B7-7CDC3F3A542D}" type="pres">
      <dgm:prSet presAssocID="{5EF813B0-8CA0-4CE8-86BC-93203524793A}" presName="parTransOne" presStyleCnt="0"/>
      <dgm:spPr/>
    </dgm:pt>
    <dgm:pt modelId="{5A301438-F895-4D97-A70B-F684A62CF04F}" type="pres">
      <dgm:prSet presAssocID="{5EF813B0-8CA0-4CE8-86BC-93203524793A}" presName="horzOne" presStyleCnt="0"/>
      <dgm:spPr/>
    </dgm:pt>
    <dgm:pt modelId="{730DC136-554B-4C45-952B-FC172126D046}" type="pres">
      <dgm:prSet presAssocID="{0685CB44-2EB6-4BEB-9421-A8E9C89211CC}" presName="vertTwo" presStyleCnt="0"/>
      <dgm:spPr/>
    </dgm:pt>
    <dgm:pt modelId="{36291917-73D1-4E37-8105-AAEE6E6E1DFB}" type="pres">
      <dgm:prSet presAssocID="{0685CB44-2EB6-4BEB-9421-A8E9C89211CC}" presName="txTwo" presStyleLbl="node2" presStyleIdx="0" presStyleCnt="3" custScaleY="121000" custLinFactNeighborX="-281" custLinFactNeighborY="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E84CC6-5428-4ABD-9902-0A7E80D6A455}" type="pres">
      <dgm:prSet presAssocID="{0685CB44-2EB6-4BEB-9421-A8E9C89211CC}" presName="horzTwo" presStyleCnt="0"/>
      <dgm:spPr/>
    </dgm:pt>
    <dgm:pt modelId="{5673B8ED-FCEB-429C-9C58-7FA488EE05F1}" type="pres">
      <dgm:prSet presAssocID="{E0E9610C-19A7-4565-A576-146314593BA8}" presName="sibSpaceTwo" presStyleCnt="0"/>
      <dgm:spPr/>
    </dgm:pt>
    <dgm:pt modelId="{44384DBC-8B07-4F4B-BA78-E8FB87FE5251}" type="pres">
      <dgm:prSet presAssocID="{30673776-A622-4DA0-82CE-2ABE0CA3DFC4}" presName="vertTwo" presStyleCnt="0"/>
      <dgm:spPr/>
    </dgm:pt>
    <dgm:pt modelId="{355634D6-6B78-4CBC-AF4B-BB92D5B0648E}" type="pres">
      <dgm:prSet presAssocID="{30673776-A622-4DA0-82CE-2ABE0CA3DFC4}" presName="txTwo" presStyleLbl="node2" presStyleIdx="1" presStyleCnt="3" custScaleY="118908" custLinFactNeighborX="1921" custLinFactNeighborY="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23AA2-91F3-49A6-A4A1-149884E7AE23}" type="pres">
      <dgm:prSet presAssocID="{30673776-A622-4DA0-82CE-2ABE0CA3DFC4}" presName="horzTwo" presStyleCnt="0"/>
      <dgm:spPr/>
    </dgm:pt>
    <dgm:pt modelId="{86CEF7D4-5335-43C8-91D0-F773E2644168}" type="pres">
      <dgm:prSet presAssocID="{F82A2022-AE18-449C-A588-C4FA7E7526D7}" presName="sibSpaceTwo" presStyleCnt="0"/>
      <dgm:spPr/>
    </dgm:pt>
    <dgm:pt modelId="{2FE884BD-153B-452B-97C8-AF99B826530D}" type="pres">
      <dgm:prSet presAssocID="{A5EE91BF-9BFE-48E6-99F2-F03D09E3A20C}" presName="vertTwo" presStyleCnt="0"/>
      <dgm:spPr/>
    </dgm:pt>
    <dgm:pt modelId="{C00FAF9E-D8B4-4FE0-BDDC-78F332FB318D}" type="pres">
      <dgm:prSet presAssocID="{A5EE91BF-9BFE-48E6-99F2-F03D09E3A20C}" presName="txTwo" presStyleLbl="node2" presStyleIdx="2" presStyleCnt="3" custScaleY="1196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A1B028-F9BF-4CAB-BF49-6B8E66FA8C54}" type="pres">
      <dgm:prSet presAssocID="{A5EE91BF-9BFE-48E6-99F2-F03D09E3A20C}" presName="horzTwo" presStyleCnt="0"/>
      <dgm:spPr/>
    </dgm:pt>
  </dgm:ptLst>
  <dgm:cxnLst>
    <dgm:cxn modelId="{4FDCBC23-8F8B-4080-91FC-9123F9CB5873}" srcId="{5EF813B0-8CA0-4CE8-86BC-93203524793A}" destId="{30673776-A622-4DA0-82CE-2ABE0CA3DFC4}" srcOrd="1" destOrd="0" parTransId="{CC1943A6-9248-4F86-A6C9-121CC06A903B}" sibTransId="{F82A2022-AE18-449C-A588-C4FA7E7526D7}"/>
    <dgm:cxn modelId="{3EA2BC1B-A4C6-4542-91EA-31F092ADA0C0}" srcId="{5EF813B0-8CA0-4CE8-86BC-93203524793A}" destId="{A5EE91BF-9BFE-48E6-99F2-F03D09E3A20C}" srcOrd="2" destOrd="0" parTransId="{3BB84F68-1217-4A77-BFF0-76333B038D62}" sibTransId="{32A85CE9-2E0E-4519-A30D-49C293A5BE2C}"/>
    <dgm:cxn modelId="{26924241-D4D6-4963-9DDF-80C2D9AAF100}" srcId="{FC87D4E3-CF2E-40AB-A1BC-0994157F40C9}" destId="{5EF813B0-8CA0-4CE8-86BC-93203524793A}" srcOrd="0" destOrd="0" parTransId="{F599AD0B-79F1-4CAB-9888-7AEE5356E6F9}" sibTransId="{A33D5126-DB8A-46EA-9EE3-C7BB8B590FA9}"/>
    <dgm:cxn modelId="{82C62652-7FE2-4529-89AE-44014F32722F}" type="presOf" srcId="{0685CB44-2EB6-4BEB-9421-A8E9C89211CC}" destId="{36291917-73D1-4E37-8105-AAEE6E6E1DFB}" srcOrd="0" destOrd="0" presId="urn:microsoft.com/office/officeart/2005/8/layout/hierarchy4"/>
    <dgm:cxn modelId="{AC64F397-F9EA-4777-826C-B83EA1447EA4}" type="presOf" srcId="{FC87D4E3-CF2E-40AB-A1BC-0994157F40C9}" destId="{19476F20-F908-481C-BE17-59B16F122F85}" srcOrd="0" destOrd="0" presId="urn:microsoft.com/office/officeart/2005/8/layout/hierarchy4"/>
    <dgm:cxn modelId="{99BCEF49-BCF5-48EC-9F31-37C98F653793}" type="presOf" srcId="{5EF813B0-8CA0-4CE8-86BC-93203524793A}" destId="{98AAE6EC-2819-4F76-8C9F-D3FCF984025E}" srcOrd="0" destOrd="0" presId="urn:microsoft.com/office/officeart/2005/8/layout/hierarchy4"/>
    <dgm:cxn modelId="{E7A2B07C-DDA7-40F9-99F9-776031D16E70}" srcId="{5EF813B0-8CA0-4CE8-86BC-93203524793A}" destId="{0685CB44-2EB6-4BEB-9421-A8E9C89211CC}" srcOrd="0" destOrd="0" parTransId="{10B66626-4B98-47A4-8852-9C577710B91A}" sibTransId="{E0E9610C-19A7-4565-A576-146314593BA8}"/>
    <dgm:cxn modelId="{A4D9F5B9-CB34-422D-96A1-A653F84546F7}" type="presOf" srcId="{A5EE91BF-9BFE-48E6-99F2-F03D09E3A20C}" destId="{C00FAF9E-D8B4-4FE0-BDDC-78F332FB318D}" srcOrd="0" destOrd="0" presId="urn:microsoft.com/office/officeart/2005/8/layout/hierarchy4"/>
    <dgm:cxn modelId="{439A9DC9-7BB0-46F8-9CFB-22B26E60BC45}" type="presOf" srcId="{30673776-A622-4DA0-82CE-2ABE0CA3DFC4}" destId="{355634D6-6B78-4CBC-AF4B-BB92D5B0648E}" srcOrd="0" destOrd="0" presId="urn:microsoft.com/office/officeart/2005/8/layout/hierarchy4"/>
    <dgm:cxn modelId="{CA91C554-76EB-4082-A766-3C5A366B2B85}" type="presParOf" srcId="{19476F20-F908-481C-BE17-59B16F122F85}" destId="{2A5FAE4A-5878-4FEF-91F3-7AE0BF0A9631}" srcOrd="0" destOrd="0" presId="urn:microsoft.com/office/officeart/2005/8/layout/hierarchy4"/>
    <dgm:cxn modelId="{F8246901-1417-4800-94DD-9F0AA8F271C8}" type="presParOf" srcId="{2A5FAE4A-5878-4FEF-91F3-7AE0BF0A9631}" destId="{98AAE6EC-2819-4F76-8C9F-D3FCF984025E}" srcOrd="0" destOrd="0" presId="urn:microsoft.com/office/officeart/2005/8/layout/hierarchy4"/>
    <dgm:cxn modelId="{99DBDEDE-F0AD-47ED-AC94-33DAB15DCC86}" type="presParOf" srcId="{2A5FAE4A-5878-4FEF-91F3-7AE0BF0A9631}" destId="{87AD6406-90A0-49F9-A4B7-7CDC3F3A542D}" srcOrd="1" destOrd="0" presId="urn:microsoft.com/office/officeart/2005/8/layout/hierarchy4"/>
    <dgm:cxn modelId="{9D5BB9F8-D323-4E1C-B210-4F65DF752B82}" type="presParOf" srcId="{2A5FAE4A-5878-4FEF-91F3-7AE0BF0A9631}" destId="{5A301438-F895-4D97-A70B-F684A62CF04F}" srcOrd="2" destOrd="0" presId="urn:microsoft.com/office/officeart/2005/8/layout/hierarchy4"/>
    <dgm:cxn modelId="{CF4012D1-7DA9-48D4-A59C-95489EB8298C}" type="presParOf" srcId="{5A301438-F895-4D97-A70B-F684A62CF04F}" destId="{730DC136-554B-4C45-952B-FC172126D046}" srcOrd="0" destOrd="0" presId="urn:microsoft.com/office/officeart/2005/8/layout/hierarchy4"/>
    <dgm:cxn modelId="{BA865352-58FA-480B-BA5A-8CF8EDFB8C28}" type="presParOf" srcId="{730DC136-554B-4C45-952B-FC172126D046}" destId="{36291917-73D1-4E37-8105-AAEE6E6E1DFB}" srcOrd="0" destOrd="0" presId="urn:microsoft.com/office/officeart/2005/8/layout/hierarchy4"/>
    <dgm:cxn modelId="{A3EE8102-39D5-4146-9E2D-E506A0C9EB3D}" type="presParOf" srcId="{730DC136-554B-4C45-952B-FC172126D046}" destId="{7EE84CC6-5428-4ABD-9902-0A7E80D6A455}" srcOrd="1" destOrd="0" presId="urn:microsoft.com/office/officeart/2005/8/layout/hierarchy4"/>
    <dgm:cxn modelId="{0A5039DF-F23A-4E73-96E1-F05458350307}" type="presParOf" srcId="{5A301438-F895-4D97-A70B-F684A62CF04F}" destId="{5673B8ED-FCEB-429C-9C58-7FA488EE05F1}" srcOrd="1" destOrd="0" presId="urn:microsoft.com/office/officeart/2005/8/layout/hierarchy4"/>
    <dgm:cxn modelId="{0DC4D4AF-17FF-46F3-893C-C302B7B49B2E}" type="presParOf" srcId="{5A301438-F895-4D97-A70B-F684A62CF04F}" destId="{44384DBC-8B07-4F4B-BA78-E8FB87FE5251}" srcOrd="2" destOrd="0" presId="urn:microsoft.com/office/officeart/2005/8/layout/hierarchy4"/>
    <dgm:cxn modelId="{C23E3640-D20F-450A-914E-0CDA9DD81DF6}" type="presParOf" srcId="{44384DBC-8B07-4F4B-BA78-E8FB87FE5251}" destId="{355634D6-6B78-4CBC-AF4B-BB92D5B0648E}" srcOrd="0" destOrd="0" presId="urn:microsoft.com/office/officeart/2005/8/layout/hierarchy4"/>
    <dgm:cxn modelId="{07343744-B3BF-4270-91CF-C1B6D37A0003}" type="presParOf" srcId="{44384DBC-8B07-4F4B-BA78-E8FB87FE5251}" destId="{FA123AA2-91F3-49A6-A4A1-149884E7AE23}" srcOrd="1" destOrd="0" presId="urn:microsoft.com/office/officeart/2005/8/layout/hierarchy4"/>
    <dgm:cxn modelId="{AFB55B87-8D60-4F9A-9E59-E8841E5FA6B8}" type="presParOf" srcId="{5A301438-F895-4D97-A70B-F684A62CF04F}" destId="{86CEF7D4-5335-43C8-91D0-F773E2644168}" srcOrd="3" destOrd="0" presId="urn:microsoft.com/office/officeart/2005/8/layout/hierarchy4"/>
    <dgm:cxn modelId="{F05529FE-4A75-43B6-A7ED-4F12720DEC81}" type="presParOf" srcId="{5A301438-F895-4D97-A70B-F684A62CF04F}" destId="{2FE884BD-153B-452B-97C8-AF99B826530D}" srcOrd="4" destOrd="0" presId="urn:microsoft.com/office/officeart/2005/8/layout/hierarchy4"/>
    <dgm:cxn modelId="{E9F7FB78-324D-4874-8399-CE4C0EB49E2C}" type="presParOf" srcId="{2FE884BD-153B-452B-97C8-AF99B826530D}" destId="{C00FAF9E-D8B4-4FE0-BDDC-78F332FB318D}" srcOrd="0" destOrd="0" presId="urn:microsoft.com/office/officeart/2005/8/layout/hierarchy4"/>
    <dgm:cxn modelId="{0EC38457-2378-45DF-9BC7-AD0CC5EF46AB}" type="presParOf" srcId="{2FE884BD-153B-452B-97C8-AF99B826530D}" destId="{2AA1B028-F9BF-4CAB-BF49-6B8E66FA8C5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AE6EC-2819-4F76-8C9F-D3FCF984025E}">
      <dsp:nvSpPr>
        <dsp:cNvPr id="0" name=""/>
        <dsp:cNvSpPr/>
      </dsp:nvSpPr>
      <dsp:spPr>
        <a:xfrm>
          <a:off x="4502" y="118519"/>
          <a:ext cx="6260193" cy="119266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立法体制的构成要素：</a:t>
          </a:r>
          <a:endParaRPr lang="zh-CN" altLang="en-US" sz="2400" kern="1200" dirty="0"/>
        </a:p>
      </dsp:txBody>
      <dsp:txXfrm>
        <a:off x="39434" y="153451"/>
        <a:ext cx="6190329" cy="1122805"/>
      </dsp:txXfrm>
    </dsp:sp>
    <dsp:sp modelId="{36291917-73D1-4E37-8105-AAEE6E6E1DFB}">
      <dsp:nvSpPr>
        <dsp:cNvPr id="0" name=""/>
        <dsp:cNvSpPr/>
      </dsp:nvSpPr>
      <dsp:spPr>
        <a:xfrm>
          <a:off x="2819" y="1384359"/>
          <a:ext cx="1972213" cy="255656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立法权限的体系的制度</a:t>
          </a:r>
          <a:endParaRPr lang="zh-CN" sz="3500" kern="1200" dirty="0"/>
        </a:p>
      </dsp:txBody>
      <dsp:txXfrm>
        <a:off x="60583" y="1442123"/>
        <a:ext cx="1856685" cy="2441038"/>
      </dsp:txXfrm>
    </dsp:sp>
    <dsp:sp modelId="{355634D6-6B78-4CBC-AF4B-BB92D5B0648E}">
      <dsp:nvSpPr>
        <dsp:cNvPr id="0" name=""/>
        <dsp:cNvSpPr/>
      </dsp:nvSpPr>
      <dsp:spPr>
        <a:xfrm>
          <a:off x="2184127" y="1384380"/>
          <a:ext cx="1972213" cy="2512364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立法权的运行体系和制度</a:t>
          </a:r>
          <a:endParaRPr lang="zh-CN" sz="3500" kern="1200" dirty="0"/>
        </a:p>
      </dsp:txBody>
      <dsp:txXfrm>
        <a:off x="2241891" y="1442144"/>
        <a:ext cx="1856685" cy="2396836"/>
      </dsp:txXfrm>
    </dsp:sp>
    <dsp:sp modelId="{C00FAF9E-D8B4-4FE0-BDDC-78F332FB318D}">
      <dsp:nvSpPr>
        <dsp:cNvPr id="0" name=""/>
        <dsp:cNvSpPr/>
      </dsp:nvSpPr>
      <dsp:spPr>
        <a:xfrm>
          <a:off x="4284120" y="1382563"/>
          <a:ext cx="1972213" cy="2527852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立法权的载体体系和制度</a:t>
          </a:r>
          <a:endParaRPr lang="zh-CN" sz="3500" kern="1200" dirty="0"/>
        </a:p>
      </dsp:txBody>
      <dsp:txXfrm>
        <a:off x="4341884" y="1440327"/>
        <a:ext cx="1856685" cy="241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2C686D-3E80-4AA7-8463-D7A9727721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5461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673582-4E91-4C44-9335-D977A6E4B8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352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301EB-E281-4C73-8A74-6D7B45A5F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87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34BDF-A631-46D4-ACA2-9FD10E605B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3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D3344-357A-46EC-B0BB-97E3FB85F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6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FE70E-4355-4339-BECA-107688291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31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6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DF968-C149-4764-9C44-88500F3F04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0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0F28E-D552-464A-85E8-B111C61AAD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3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58E91-E861-43FD-9799-BB01047ED0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8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FBD8-0BEA-449B-885D-52D464C1BC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8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11A2C-663F-41B2-9A8F-457F743D8E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D6D43-F6D6-46D4-A73F-042CA2CD2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7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F52EB-968F-45B8-9E8A-D56FECD031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3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059FC-8DF1-4AD7-8989-0FFF1C66BC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0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2D5A1987-4764-40CE-851E-3E3AB24FB1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第二十六章 立法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第二节：立法的指导思想和基本原则</a:t>
            </a:r>
          </a:p>
        </p:txBody>
      </p:sp>
      <p:grpSp>
        <p:nvGrpSpPr>
          <p:cNvPr id="15363" name="组合 27"/>
          <p:cNvGrpSpPr>
            <a:grpSpLocks/>
          </p:cNvGrpSpPr>
          <p:nvPr/>
        </p:nvGrpSpPr>
        <p:grpSpPr bwMode="auto">
          <a:xfrm>
            <a:off x="708025" y="4316413"/>
            <a:ext cx="7486650" cy="714375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立法过程和程序具有民主性</a:t>
              </a:r>
            </a:p>
          </p:txBody>
        </p:sp>
      </p:grpSp>
      <p:grpSp>
        <p:nvGrpSpPr>
          <p:cNvPr id="15364" name="组合 30"/>
          <p:cNvGrpSpPr>
            <a:grpSpLocks/>
          </p:cNvGrpSpPr>
          <p:nvPr/>
        </p:nvGrpSpPr>
        <p:grpSpPr bwMode="auto">
          <a:xfrm>
            <a:off x="708025" y="3332163"/>
            <a:ext cx="7486650" cy="715962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立法内容具有人民性，以确保人民利益为宗旨</a:t>
              </a:r>
            </a:p>
          </p:txBody>
        </p:sp>
      </p:grpSp>
      <p:grpSp>
        <p:nvGrpSpPr>
          <p:cNvPr id="15365" name="组合 33"/>
          <p:cNvGrpSpPr>
            <a:grpSpLocks/>
          </p:cNvGrpSpPr>
          <p:nvPr/>
        </p:nvGrpSpPr>
        <p:grpSpPr bwMode="auto">
          <a:xfrm>
            <a:off x="708025" y="2349500"/>
            <a:ext cx="7486650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立法具有广泛性，人民是立法的主人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立法民主原则的基本内容：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第二节：立法的指导思想和基本原则</a:t>
            </a:r>
          </a:p>
        </p:txBody>
      </p:sp>
      <p:grpSp>
        <p:nvGrpSpPr>
          <p:cNvPr id="16387" name="组合 27"/>
          <p:cNvGrpSpPr>
            <a:grpSpLocks/>
          </p:cNvGrpSpPr>
          <p:nvPr/>
        </p:nvGrpSpPr>
        <p:grpSpPr bwMode="auto">
          <a:xfrm>
            <a:off x="708025" y="4316413"/>
            <a:ext cx="7486650" cy="714375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方法和技术的科学化</a:t>
              </a:r>
            </a:p>
          </p:txBody>
        </p:sp>
      </p:grpSp>
      <p:grpSp>
        <p:nvGrpSpPr>
          <p:cNvPr id="16388" name="组合 30"/>
          <p:cNvGrpSpPr>
            <a:grpSpLocks/>
          </p:cNvGrpSpPr>
          <p:nvPr/>
        </p:nvGrpSpPr>
        <p:grpSpPr bwMode="auto">
          <a:xfrm>
            <a:off x="708025" y="3332163"/>
            <a:ext cx="7486650" cy="715962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要建立科学的立法权限划分体制、立法主体设置体制、立法运作程序体制</a:t>
              </a:r>
            </a:p>
          </p:txBody>
        </p:sp>
      </p:grpSp>
      <p:grpSp>
        <p:nvGrpSpPr>
          <p:cNvPr id="16389" name="组合 33"/>
          <p:cNvGrpSpPr>
            <a:grpSpLocks/>
          </p:cNvGrpSpPr>
          <p:nvPr/>
        </p:nvGrpSpPr>
        <p:grpSpPr bwMode="auto">
          <a:xfrm>
            <a:off x="708025" y="2349500"/>
            <a:ext cx="7486650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立法观念的科学化、现代化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立法科学原则的基本内容：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第三节　立法权限划分体制</a:t>
            </a:r>
          </a:p>
        </p:txBody>
      </p:sp>
      <p:sp>
        <p:nvSpPr>
          <p:cNvPr id="1741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1843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8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113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关于立法权、立法权运行的立法权载体诸方面的体系和制度所构成的有机整体。</a:t>
              </a:r>
            </a:p>
          </p:txBody>
        </p:sp>
      </p:grpSp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第三节：立法权限划分体制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立法体制的含义：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第三节：立法权限划分体制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053676" y="1764405"/>
          <a:ext cx="6264696" cy="3940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20485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86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197398" cy="263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中国当今立法体制是中央统一领导和一定程度分权的，多级并存、多类结合的立法权限划分体制。最高国家权力机关及其常设机关统一领导，国务院行使相当大的权力，地方行使一定权力。</a:t>
              </a:r>
            </a:p>
          </p:txBody>
        </p:sp>
      </p:grpSp>
      <p:sp>
        <p:nvSpPr>
          <p:cNvPr id="20483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第三节：立法权限划分体制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中国立法体制的特点：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第四节　立法过程与立法程序</a:t>
            </a:r>
          </a:p>
        </p:txBody>
      </p:sp>
      <p:sp>
        <p:nvSpPr>
          <p:cNvPr id="21507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第二节：立法的指导思想和基本原则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013" y="2114550"/>
            <a:ext cx="2843212" cy="2798763"/>
            <a:chOff x="3275013" y="2114550"/>
            <a:chExt cx="2843212" cy="2798763"/>
          </a:xfrm>
        </p:grpSpPr>
        <p:sp>
          <p:nvSpPr>
            <p:cNvPr id="14" name="文本框 148"/>
            <p:cNvSpPr txBox="1"/>
            <p:nvPr/>
          </p:nvSpPr>
          <p:spPr>
            <a:xfrm>
              <a:off x="3275013" y="4451350"/>
              <a:ext cx="284321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由法案到法的阶段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34" name="组合 32"/>
            <p:cNvGrpSpPr>
              <a:grpSpLocks/>
            </p:cNvGrpSpPr>
            <p:nvPr/>
          </p:nvGrpSpPr>
          <p:grpSpPr bwMode="auto">
            <a:xfrm>
              <a:off x="3513138" y="2114550"/>
              <a:ext cx="2165350" cy="2165350"/>
              <a:chOff x="3213626" y="2152192"/>
              <a:chExt cx="2166266" cy="2166266"/>
            </a:xfrm>
          </p:grpSpPr>
          <p:grpSp>
            <p:nvGrpSpPr>
              <p:cNvPr id="22544" name="组合 6"/>
              <p:cNvGrpSpPr>
                <a:grpSpLocks/>
              </p:cNvGrpSpPr>
              <p:nvPr/>
            </p:nvGrpSpPr>
            <p:grpSpPr bwMode="auto">
              <a:xfrm>
                <a:off x="3213626" y="2152192"/>
                <a:ext cx="2166266" cy="2166266"/>
                <a:chOff x="1779588" y="2717359"/>
                <a:chExt cx="2280532" cy="2280532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1893280" y="2831051"/>
                  <a:ext cx="2053148" cy="205314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3683984" y="2617827"/>
                <a:ext cx="1225550" cy="1131888"/>
                <a:chOff x="10590213" y="4900613"/>
                <a:chExt cx="1225550" cy="1131888"/>
              </a:xfrm>
              <a:solidFill>
                <a:schemeClr val="bg1"/>
              </a:solidFill>
            </p:grpSpPr>
            <p:sp>
              <p:nvSpPr>
                <p:cNvPr id="17" name="Freeform 110"/>
                <p:cNvSpPr>
                  <a:spLocks noEditPoints="1"/>
                </p:cNvSpPr>
                <p:nvPr/>
              </p:nvSpPr>
              <p:spPr bwMode="auto">
                <a:xfrm>
                  <a:off x="11083925" y="4900613"/>
                  <a:ext cx="731838" cy="735013"/>
                </a:xfrm>
                <a:custGeom>
                  <a:avLst/>
                  <a:gdLst>
                    <a:gd name="T0" fmla="*/ 233 w 256"/>
                    <a:gd name="T1" fmla="*/ 24 h 257"/>
                    <a:gd name="T2" fmla="*/ 149 w 256"/>
                    <a:gd name="T3" fmla="*/ 24 h 257"/>
                    <a:gd name="T4" fmla="*/ 0 w 256"/>
                    <a:gd name="T5" fmla="*/ 173 h 257"/>
                    <a:gd name="T6" fmla="*/ 84 w 256"/>
                    <a:gd name="T7" fmla="*/ 257 h 257"/>
                    <a:gd name="T8" fmla="*/ 233 w 256"/>
                    <a:gd name="T9" fmla="*/ 108 h 257"/>
                    <a:gd name="T10" fmla="*/ 233 w 256"/>
                    <a:gd name="T11" fmla="*/ 24 h 257"/>
                    <a:gd name="T12" fmla="*/ 50 w 256"/>
                    <a:gd name="T13" fmla="*/ 174 h 257"/>
                    <a:gd name="T14" fmla="*/ 40 w 256"/>
                    <a:gd name="T15" fmla="*/ 164 h 257"/>
                    <a:gd name="T16" fmla="*/ 166 w 256"/>
                    <a:gd name="T17" fmla="*/ 38 h 257"/>
                    <a:gd name="T18" fmla="*/ 176 w 256"/>
                    <a:gd name="T19" fmla="*/ 38 h 257"/>
                    <a:gd name="T20" fmla="*/ 176 w 256"/>
                    <a:gd name="T21" fmla="*/ 48 h 257"/>
                    <a:gd name="T22" fmla="*/ 50 w 256"/>
                    <a:gd name="T23" fmla="*/ 174 h 257"/>
                    <a:gd name="T24" fmla="*/ 71 w 256"/>
                    <a:gd name="T25" fmla="*/ 195 h 257"/>
                    <a:gd name="T26" fmla="*/ 61 w 256"/>
                    <a:gd name="T27" fmla="*/ 185 h 257"/>
                    <a:gd name="T28" fmla="*/ 198 w 256"/>
                    <a:gd name="T29" fmla="*/ 49 h 257"/>
                    <a:gd name="T30" fmla="*/ 208 w 256"/>
                    <a:gd name="T31" fmla="*/ 49 h 257"/>
                    <a:gd name="T32" fmla="*/ 208 w 256"/>
                    <a:gd name="T33" fmla="*/ 59 h 257"/>
                    <a:gd name="T34" fmla="*/ 71 w 256"/>
                    <a:gd name="T35" fmla="*/ 195 h 257"/>
                    <a:gd name="T36" fmla="*/ 92 w 256"/>
                    <a:gd name="T37" fmla="*/ 216 h 257"/>
                    <a:gd name="T38" fmla="*/ 82 w 256"/>
                    <a:gd name="T39" fmla="*/ 206 h 257"/>
                    <a:gd name="T40" fmla="*/ 208 w 256"/>
                    <a:gd name="T41" fmla="*/ 80 h 257"/>
                    <a:gd name="T42" fmla="*/ 218 w 256"/>
                    <a:gd name="T43" fmla="*/ 80 h 257"/>
                    <a:gd name="T44" fmla="*/ 218 w 256"/>
                    <a:gd name="T45" fmla="*/ 90 h 257"/>
                    <a:gd name="T46" fmla="*/ 92 w 256"/>
                    <a:gd name="T47" fmla="*/ 21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56" h="257">
                      <a:moveTo>
                        <a:pt x="233" y="24"/>
                      </a:moveTo>
                      <a:cubicBezTo>
                        <a:pt x="210" y="0"/>
                        <a:pt x="172" y="0"/>
                        <a:pt x="149" y="24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84" y="257"/>
                        <a:pt x="84" y="257"/>
                        <a:pt x="84" y="257"/>
                      </a:cubicBezTo>
                      <a:cubicBezTo>
                        <a:pt x="233" y="108"/>
                        <a:pt x="233" y="108"/>
                        <a:pt x="233" y="108"/>
                      </a:cubicBezTo>
                      <a:cubicBezTo>
                        <a:pt x="256" y="85"/>
                        <a:pt x="256" y="47"/>
                        <a:pt x="233" y="24"/>
                      </a:cubicBezTo>
                      <a:close/>
                      <a:moveTo>
                        <a:pt x="50" y="174"/>
                      </a:moveTo>
                      <a:cubicBezTo>
                        <a:pt x="40" y="164"/>
                        <a:pt x="40" y="164"/>
                        <a:pt x="40" y="164"/>
                      </a:cubicBezTo>
                      <a:cubicBezTo>
                        <a:pt x="166" y="38"/>
                        <a:pt x="166" y="38"/>
                        <a:pt x="166" y="38"/>
                      </a:cubicBezTo>
                      <a:cubicBezTo>
                        <a:pt x="169" y="36"/>
                        <a:pt x="173" y="36"/>
                        <a:pt x="176" y="38"/>
                      </a:cubicBezTo>
                      <a:cubicBezTo>
                        <a:pt x="179" y="41"/>
                        <a:pt x="179" y="46"/>
                        <a:pt x="176" y="48"/>
                      </a:cubicBezTo>
                      <a:lnTo>
                        <a:pt x="50" y="174"/>
                      </a:lnTo>
                      <a:close/>
                      <a:moveTo>
                        <a:pt x="71" y="195"/>
                      </a:moveTo>
                      <a:cubicBezTo>
                        <a:pt x="61" y="185"/>
                        <a:pt x="61" y="185"/>
                        <a:pt x="61" y="185"/>
                      </a:cubicBezTo>
                      <a:cubicBezTo>
                        <a:pt x="198" y="49"/>
                        <a:pt x="198" y="49"/>
                        <a:pt x="198" y="49"/>
                      </a:cubicBezTo>
                      <a:cubicBezTo>
                        <a:pt x="200" y="46"/>
                        <a:pt x="205" y="46"/>
                        <a:pt x="208" y="49"/>
                      </a:cubicBezTo>
                      <a:cubicBezTo>
                        <a:pt x="210" y="52"/>
                        <a:pt x="210" y="56"/>
                        <a:pt x="208" y="59"/>
                      </a:cubicBezTo>
                      <a:lnTo>
                        <a:pt x="71" y="195"/>
                      </a:lnTo>
                      <a:close/>
                      <a:moveTo>
                        <a:pt x="92" y="216"/>
                      </a:moveTo>
                      <a:cubicBezTo>
                        <a:pt x="82" y="206"/>
                        <a:pt x="82" y="206"/>
                        <a:pt x="82" y="206"/>
                      </a:cubicBezTo>
                      <a:cubicBezTo>
                        <a:pt x="208" y="80"/>
                        <a:pt x="208" y="80"/>
                        <a:pt x="208" y="80"/>
                      </a:cubicBezTo>
                      <a:cubicBezTo>
                        <a:pt x="211" y="78"/>
                        <a:pt x="215" y="78"/>
                        <a:pt x="218" y="80"/>
                      </a:cubicBezTo>
                      <a:cubicBezTo>
                        <a:pt x="221" y="83"/>
                        <a:pt x="221" y="88"/>
                        <a:pt x="218" y="90"/>
                      </a:cubicBezTo>
                      <a:lnTo>
                        <a:pt x="92" y="2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18" name="Freeform 111"/>
                <p:cNvSpPr>
                  <a:spLocks/>
                </p:cNvSpPr>
                <p:nvPr/>
              </p:nvSpPr>
              <p:spPr bwMode="auto">
                <a:xfrm>
                  <a:off x="10679113" y="5527676"/>
                  <a:ext cx="504825" cy="504825"/>
                </a:xfrm>
                <a:custGeom>
                  <a:avLst/>
                  <a:gdLst>
                    <a:gd name="T0" fmla="*/ 205 w 318"/>
                    <a:gd name="T1" fmla="*/ 190 h 318"/>
                    <a:gd name="T2" fmla="*/ 192 w 318"/>
                    <a:gd name="T3" fmla="*/ 176 h 318"/>
                    <a:gd name="T4" fmla="*/ 318 w 318"/>
                    <a:gd name="T5" fmla="*/ 50 h 318"/>
                    <a:gd name="T6" fmla="*/ 268 w 318"/>
                    <a:gd name="T7" fmla="*/ 0 h 318"/>
                    <a:gd name="T8" fmla="*/ 142 w 318"/>
                    <a:gd name="T9" fmla="*/ 126 h 318"/>
                    <a:gd name="T10" fmla="*/ 129 w 318"/>
                    <a:gd name="T11" fmla="*/ 113 h 318"/>
                    <a:gd name="T12" fmla="*/ 99 w 318"/>
                    <a:gd name="T13" fmla="*/ 127 h 318"/>
                    <a:gd name="T14" fmla="*/ 0 w 318"/>
                    <a:gd name="T15" fmla="*/ 289 h 318"/>
                    <a:gd name="T16" fmla="*/ 28 w 318"/>
                    <a:gd name="T17" fmla="*/ 318 h 318"/>
                    <a:gd name="T18" fmla="*/ 189 w 318"/>
                    <a:gd name="T19" fmla="*/ 221 h 318"/>
                    <a:gd name="T20" fmla="*/ 205 w 318"/>
                    <a:gd name="T21" fmla="*/ 190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8" h="318">
                      <a:moveTo>
                        <a:pt x="205" y="190"/>
                      </a:moveTo>
                      <a:lnTo>
                        <a:pt x="192" y="176"/>
                      </a:lnTo>
                      <a:lnTo>
                        <a:pt x="318" y="50"/>
                      </a:lnTo>
                      <a:lnTo>
                        <a:pt x="268" y="0"/>
                      </a:lnTo>
                      <a:lnTo>
                        <a:pt x="142" y="126"/>
                      </a:lnTo>
                      <a:lnTo>
                        <a:pt x="129" y="113"/>
                      </a:lnTo>
                      <a:lnTo>
                        <a:pt x="99" y="127"/>
                      </a:lnTo>
                      <a:lnTo>
                        <a:pt x="0" y="289"/>
                      </a:lnTo>
                      <a:lnTo>
                        <a:pt x="28" y="318"/>
                      </a:lnTo>
                      <a:lnTo>
                        <a:pt x="189" y="221"/>
                      </a:lnTo>
                      <a:lnTo>
                        <a:pt x="205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19" name="Freeform 112"/>
                <p:cNvSpPr>
                  <a:spLocks/>
                </p:cNvSpPr>
                <p:nvPr/>
              </p:nvSpPr>
              <p:spPr bwMode="auto">
                <a:xfrm>
                  <a:off x="10590213" y="4911726"/>
                  <a:ext cx="539750" cy="538163"/>
                </a:xfrm>
                <a:custGeom>
                  <a:avLst/>
                  <a:gdLst>
                    <a:gd name="T0" fmla="*/ 94 w 189"/>
                    <a:gd name="T1" fmla="*/ 0 h 188"/>
                    <a:gd name="T2" fmla="*/ 71 w 189"/>
                    <a:gd name="T3" fmla="*/ 3 h 188"/>
                    <a:gd name="T4" fmla="*/ 73 w 189"/>
                    <a:gd name="T5" fmla="*/ 4 h 188"/>
                    <a:gd name="T6" fmla="*/ 107 w 189"/>
                    <a:gd name="T7" fmla="*/ 38 h 188"/>
                    <a:gd name="T8" fmla="*/ 107 w 189"/>
                    <a:gd name="T9" fmla="*/ 101 h 188"/>
                    <a:gd name="T10" fmla="*/ 45 w 189"/>
                    <a:gd name="T11" fmla="*/ 101 h 188"/>
                    <a:gd name="T12" fmla="*/ 11 w 189"/>
                    <a:gd name="T13" fmla="*/ 67 h 188"/>
                    <a:gd name="T14" fmla="*/ 6 w 189"/>
                    <a:gd name="T15" fmla="*/ 61 h 188"/>
                    <a:gd name="T16" fmla="*/ 0 w 189"/>
                    <a:gd name="T17" fmla="*/ 94 h 188"/>
                    <a:gd name="T18" fmla="*/ 94 w 189"/>
                    <a:gd name="T19" fmla="*/ 188 h 188"/>
                    <a:gd name="T20" fmla="*/ 189 w 189"/>
                    <a:gd name="T21" fmla="*/ 94 h 188"/>
                    <a:gd name="T22" fmla="*/ 94 w 189"/>
                    <a:gd name="T23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88">
                      <a:moveTo>
                        <a:pt x="94" y="0"/>
                      </a:moveTo>
                      <a:cubicBezTo>
                        <a:pt x="86" y="0"/>
                        <a:pt x="79" y="1"/>
                        <a:pt x="71" y="3"/>
                      </a:cubicBezTo>
                      <a:cubicBezTo>
                        <a:pt x="72" y="3"/>
                        <a:pt x="73" y="4"/>
                        <a:pt x="73" y="4"/>
                      </a:cubicBezTo>
                      <a:cubicBezTo>
                        <a:pt x="107" y="38"/>
                        <a:pt x="107" y="38"/>
                        <a:pt x="107" y="38"/>
                      </a:cubicBezTo>
                      <a:cubicBezTo>
                        <a:pt x="125" y="56"/>
                        <a:pt x="125" y="84"/>
                        <a:pt x="107" y="101"/>
                      </a:cubicBezTo>
                      <a:cubicBezTo>
                        <a:pt x="90" y="118"/>
                        <a:pt x="62" y="118"/>
                        <a:pt x="45" y="101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9" y="65"/>
                        <a:pt x="8" y="63"/>
                        <a:pt x="6" y="61"/>
                      </a:cubicBezTo>
                      <a:cubicBezTo>
                        <a:pt x="2" y="72"/>
                        <a:pt x="0" y="82"/>
                        <a:pt x="0" y="94"/>
                      </a:cubicBezTo>
                      <a:cubicBezTo>
                        <a:pt x="0" y="146"/>
                        <a:pt x="42" y="188"/>
                        <a:pt x="94" y="188"/>
                      </a:cubicBezTo>
                      <a:cubicBezTo>
                        <a:pt x="146" y="188"/>
                        <a:pt x="189" y="146"/>
                        <a:pt x="189" y="94"/>
                      </a:cubicBezTo>
                      <a:cubicBezTo>
                        <a:pt x="189" y="42"/>
                        <a:pt x="146" y="0"/>
                        <a:pt x="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20" name="Freeform 113"/>
                <p:cNvSpPr>
                  <a:spLocks noEditPoints="1"/>
                </p:cNvSpPr>
                <p:nvPr/>
              </p:nvSpPr>
              <p:spPr bwMode="auto">
                <a:xfrm>
                  <a:off x="11255375" y="5549901"/>
                  <a:ext cx="485775" cy="482600"/>
                </a:xfrm>
                <a:custGeom>
                  <a:avLst/>
                  <a:gdLst>
                    <a:gd name="T0" fmla="*/ 149 w 170"/>
                    <a:gd name="T1" fmla="*/ 149 h 169"/>
                    <a:gd name="T2" fmla="*/ 149 w 170"/>
                    <a:gd name="T3" fmla="*/ 75 h 169"/>
                    <a:gd name="T4" fmla="*/ 74 w 170"/>
                    <a:gd name="T5" fmla="*/ 0 h 169"/>
                    <a:gd name="T6" fmla="*/ 0 w 170"/>
                    <a:gd name="T7" fmla="*/ 74 h 169"/>
                    <a:gd name="T8" fmla="*/ 75 w 170"/>
                    <a:gd name="T9" fmla="*/ 149 h 169"/>
                    <a:gd name="T10" fmla="*/ 149 w 170"/>
                    <a:gd name="T11" fmla="*/ 149 h 169"/>
                    <a:gd name="T12" fmla="*/ 99 w 170"/>
                    <a:gd name="T13" fmla="*/ 99 h 169"/>
                    <a:gd name="T14" fmla="*/ 130 w 170"/>
                    <a:gd name="T15" fmla="*/ 99 h 169"/>
                    <a:gd name="T16" fmla="*/ 130 w 170"/>
                    <a:gd name="T17" fmla="*/ 129 h 169"/>
                    <a:gd name="T18" fmla="*/ 99 w 170"/>
                    <a:gd name="T19" fmla="*/ 129 h 169"/>
                    <a:gd name="T20" fmla="*/ 99 w 170"/>
                    <a:gd name="T21" fmla="*/ 9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0" h="169">
                      <a:moveTo>
                        <a:pt x="149" y="149"/>
                      </a:moveTo>
                      <a:cubicBezTo>
                        <a:pt x="170" y="129"/>
                        <a:pt x="170" y="95"/>
                        <a:pt x="149" y="75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75" y="149"/>
                        <a:pt x="75" y="149"/>
                        <a:pt x="75" y="149"/>
                      </a:cubicBezTo>
                      <a:cubicBezTo>
                        <a:pt x="96" y="169"/>
                        <a:pt x="129" y="169"/>
                        <a:pt x="149" y="149"/>
                      </a:cubicBezTo>
                      <a:close/>
                      <a:moveTo>
                        <a:pt x="99" y="99"/>
                      </a:moveTo>
                      <a:cubicBezTo>
                        <a:pt x="107" y="90"/>
                        <a:pt x="121" y="90"/>
                        <a:pt x="130" y="99"/>
                      </a:cubicBezTo>
                      <a:cubicBezTo>
                        <a:pt x="138" y="107"/>
                        <a:pt x="138" y="121"/>
                        <a:pt x="130" y="129"/>
                      </a:cubicBezTo>
                      <a:cubicBezTo>
                        <a:pt x="121" y="138"/>
                        <a:pt x="107" y="138"/>
                        <a:pt x="99" y="129"/>
                      </a:cubicBezTo>
                      <a:cubicBezTo>
                        <a:pt x="91" y="121"/>
                        <a:pt x="91" y="107"/>
                        <a:pt x="99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5988050" y="2114550"/>
            <a:ext cx="2843213" cy="2798763"/>
            <a:chOff x="5988050" y="2114550"/>
            <a:chExt cx="2843213" cy="2798763"/>
          </a:xfrm>
        </p:grpSpPr>
        <p:sp>
          <p:nvSpPr>
            <p:cNvPr id="15" name="文本框 148"/>
            <p:cNvSpPr txBox="1"/>
            <p:nvPr/>
          </p:nvSpPr>
          <p:spPr>
            <a:xfrm>
              <a:off x="5988050" y="4451350"/>
              <a:ext cx="284321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立法完善阶段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35" name="组合 33"/>
            <p:cNvGrpSpPr>
              <a:grpSpLocks/>
            </p:cNvGrpSpPr>
            <p:nvPr/>
          </p:nvGrpSpPr>
          <p:grpSpPr bwMode="auto">
            <a:xfrm>
              <a:off x="6145213" y="2114550"/>
              <a:ext cx="2166937" cy="2165350"/>
              <a:chOff x="6031555" y="2152192"/>
              <a:chExt cx="2166266" cy="216626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31555" y="2152192"/>
                <a:ext cx="2166266" cy="2166266"/>
                <a:chOff x="1779588" y="2717359"/>
                <a:chExt cx="2280532" cy="2280532"/>
              </a:xfrm>
              <a:solidFill>
                <a:srgbClr val="444041"/>
              </a:solidFill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1893854" y="2831625"/>
                  <a:ext cx="2052000" cy="2052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6523344" y="2662194"/>
                <a:ext cx="1182687" cy="1275421"/>
                <a:chOff x="10279063" y="621034"/>
                <a:chExt cx="1397000" cy="1506538"/>
              </a:xfrm>
              <a:solidFill>
                <a:schemeClr val="bg1"/>
              </a:solidFill>
            </p:grpSpPr>
            <p:sp>
              <p:nvSpPr>
                <p:cNvPr id="22" name="Freeform 38"/>
                <p:cNvSpPr>
                  <a:spLocks noEditPoints="1"/>
                </p:cNvSpPr>
                <p:nvPr/>
              </p:nvSpPr>
              <p:spPr bwMode="auto">
                <a:xfrm>
                  <a:off x="10279063" y="621034"/>
                  <a:ext cx="1397000" cy="1038225"/>
                </a:xfrm>
                <a:custGeom>
                  <a:avLst/>
                  <a:gdLst>
                    <a:gd name="T0" fmla="*/ 83 w 489"/>
                    <a:gd name="T1" fmla="*/ 363 h 363"/>
                    <a:gd name="T2" fmla="*/ 0 w 489"/>
                    <a:gd name="T3" fmla="*/ 280 h 363"/>
                    <a:gd name="T4" fmla="*/ 0 w 489"/>
                    <a:gd name="T5" fmla="*/ 280 h 363"/>
                    <a:gd name="T6" fmla="*/ 0 w 489"/>
                    <a:gd name="T7" fmla="*/ 83 h 363"/>
                    <a:gd name="T8" fmla="*/ 83 w 489"/>
                    <a:gd name="T9" fmla="*/ 0 h 363"/>
                    <a:gd name="T10" fmla="*/ 83 w 489"/>
                    <a:gd name="T11" fmla="*/ 0 h 363"/>
                    <a:gd name="T12" fmla="*/ 406 w 489"/>
                    <a:gd name="T13" fmla="*/ 0 h 363"/>
                    <a:gd name="T14" fmla="*/ 489 w 489"/>
                    <a:gd name="T15" fmla="*/ 83 h 363"/>
                    <a:gd name="T16" fmla="*/ 489 w 489"/>
                    <a:gd name="T17" fmla="*/ 83 h 363"/>
                    <a:gd name="T18" fmla="*/ 489 w 489"/>
                    <a:gd name="T19" fmla="*/ 280 h 363"/>
                    <a:gd name="T20" fmla="*/ 406 w 489"/>
                    <a:gd name="T21" fmla="*/ 363 h 363"/>
                    <a:gd name="T22" fmla="*/ 406 w 489"/>
                    <a:gd name="T23" fmla="*/ 363 h 363"/>
                    <a:gd name="T24" fmla="*/ 83 w 489"/>
                    <a:gd name="T25" fmla="*/ 363 h 363"/>
                    <a:gd name="T26" fmla="*/ 43 w 489"/>
                    <a:gd name="T27" fmla="*/ 83 h 363"/>
                    <a:gd name="T28" fmla="*/ 43 w 489"/>
                    <a:gd name="T29" fmla="*/ 280 h 363"/>
                    <a:gd name="T30" fmla="*/ 83 w 489"/>
                    <a:gd name="T31" fmla="*/ 320 h 363"/>
                    <a:gd name="T32" fmla="*/ 83 w 489"/>
                    <a:gd name="T33" fmla="*/ 320 h 363"/>
                    <a:gd name="T34" fmla="*/ 406 w 489"/>
                    <a:gd name="T35" fmla="*/ 320 h 363"/>
                    <a:gd name="T36" fmla="*/ 446 w 489"/>
                    <a:gd name="T37" fmla="*/ 280 h 363"/>
                    <a:gd name="T38" fmla="*/ 446 w 489"/>
                    <a:gd name="T39" fmla="*/ 280 h 363"/>
                    <a:gd name="T40" fmla="*/ 446 w 489"/>
                    <a:gd name="T41" fmla="*/ 83 h 363"/>
                    <a:gd name="T42" fmla="*/ 406 w 489"/>
                    <a:gd name="T43" fmla="*/ 43 h 363"/>
                    <a:gd name="T44" fmla="*/ 406 w 489"/>
                    <a:gd name="T45" fmla="*/ 43 h 363"/>
                    <a:gd name="T46" fmla="*/ 83 w 489"/>
                    <a:gd name="T47" fmla="*/ 43 h 363"/>
                    <a:gd name="T48" fmla="*/ 43 w 489"/>
                    <a:gd name="T49" fmla="*/ 83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9" h="363">
                      <a:moveTo>
                        <a:pt x="83" y="363"/>
                      </a:moveTo>
                      <a:cubicBezTo>
                        <a:pt x="37" y="363"/>
                        <a:pt x="0" y="326"/>
                        <a:pt x="0" y="280"/>
                      </a:cubicBezTo>
                      <a:cubicBezTo>
                        <a:pt x="0" y="280"/>
                        <a:pt x="0" y="280"/>
                        <a:pt x="0" y="280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0" y="38"/>
                        <a:pt x="37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406" y="0"/>
                        <a:pt x="406" y="0"/>
                        <a:pt x="406" y="0"/>
                      </a:cubicBezTo>
                      <a:cubicBezTo>
                        <a:pt x="451" y="0"/>
                        <a:pt x="489" y="38"/>
                        <a:pt x="489" y="83"/>
                      </a:cubicBezTo>
                      <a:cubicBezTo>
                        <a:pt x="489" y="83"/>
                        <a:pt x="489" y="83"/>
                        <a:pt x="489" y="83"/>
                      </a:cubicBezTo>
                      <a:cubicBezTo>
                        <a:pt x="489" y="280"/>
                        <a:pt x="489" y="280"/>
                        <a:pt x="489" y="280"/>
                      </a:cubicBezTo>
                      <a:cubicBezTo>
                        <a:pt x="489" y="326"/>
                        <a:pt x="451" y="363"/>
                        <a:pt x="406" y="363"/>
                      </a:cubicBezTo>
                      <a:cubicBezTo>
                        <a:pt x="406" y="363"/>
                        <a:pt x="406" y="363"/>
                        <a:pt x="406" y="363"/>
                      </a:cubicBezTo>
                      <a:cubicBezTo>
                        <a:pt x="83" y="363"/>
                        <a:pt x="83" y="363"/>
                        <a:pt x="83" y="363"/>
                      </a:cubicBezTo>
                      <a:close/>
                      <a:moveTo>
                        <a:pt x="43" y="83"/>
                      </a:moveTo>
                      <a:cubicBezTo>
                        <a:pt x="43" y="280"/>
                        <a:pt x="43" y="280"/>
                        <a:pt x="43" y="280"/>
                      </a:cubicBezTo>
                      <a:cubicBezTo>
                        <a:pt x="43" y="302"/>
                        <a:pt x="61" y="320"/>
                        <a:pt x="83" y="320"/>
                      </a:cubicBezTo>
                      <a:cubicBezTo>
                        <a:pt x="83" y="320"/>
                        <a:pt x="83" y="320"/>
                        <a:pt x="83" y="320"/>
                      </a:cubicBezTo>
                      <a:cubicBezTo>
                        <a:pt x="406" y="320"/>
                        <a:pt x="406" y="320"/>
                        <a:pt x="406" y="320"/>
                      </a:cubicBezTo>
                      <a:cubicBezTo>
                        <a:pt x="428" y="320"/>
                        <a:pt x="446" y="302"/>
                        <a:pt x="446" y="280"/>
                      </a:cubicBezTo>
                      <a:cubicBezTo>
                        <a:pt x="446" y="280"/>
                        <a:pt x="446" y="280"/>
                        <a:pt x="446" y="280"/>
                      </a:cubicBezTo>
                      <a:cubicBezTo>
                        <a:pt x="446" y="83"/>
                        <a:pt x="446" y="83"/>
                        <a:pt x="446" y="83"/>
                      </a:cubicBezTo>
                      <a:cubicBezTo>
                        <a:pt x="446" y="61"/>
                        <a:pt x="428" y="43"/>
                        <a:pt x="406" y="43"/>
                      </a:cubicBezTo>
                      <a:cubicBezTo>
                        <a:pt x="406" y="43"/>
                        <a:pt x="406" y="43"/>
                        <a:pt x="406" y="43"/>
                      </a:cubicBezTo>
                      <a:cubicBezTo>
                        <a:pt x="83" y="43"/>
                        <a:pt x="83" y="43"/>
                        <a:pt x="83" y="43"/>
                      </a:cubicBezTo>
                      <a:cubicBezTo>
                        <a:pt x="61" y="43"/>
                        <a:pt x="43" y="61"/>
                        <a:pt x="43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3" name="Freeform 39"/>
                <p:cNvSpPr>
                  <a:spLocks/>
                </p:cNvSpPr>
                <p:nvPr/>
              </p:nvSpPr>
              <p:spPr bwMode="auto">
                <a:xfrm>
                  <a:off x="10655300" y="1681484"/>
                  <a:ext cx="639763" cy="446088"/>
                </a:xfrm>
                <a:custGeom>
                  <a:avLst/>
                  <a:gdLst>
                    <a:gd name="T0" fmla="*/ 219 w 224"/>
                    <a:gd name="T1" fmla="*/ 119 h 156"/>
                    <a:gd name="T2" fmla="*/ 130 w 224"/>
                    <a:gd name="T3" fmla="*/ 15 h 156"/>
                    <a:gd name="T4" fmla="*/ 112 w 224"/>
                    <a:gd name="T5" fmla="*/ 0 h 156"/>
                    <a:gd name="T6" fmla="*/ 95 w 224"/>
                    <a:gd name="T7" fmla="*/ 15 h 156"/>
                    <a:gd name="T8" fmla="*/ 6 w 224"/>
                    <a:gd name="T9" fmla="*/ 119 h 156"/>
                    <a:gd name="T10" fmla="*/ 8 w 224"/>
                    <a:gd name="T11" fmla="*/ 140 h 156"/>
                    <a:gd name="T12" fmla="*/ 30 w 224"/>
                    <a:gd name="T13" fmla="*/ 138 h 156"/>
                    <a:gd name="T14" fmla="*/ 96 w 224"/>
                    <a:gd name="T15" fmla="*/ 64 h 156"/>
                    <a:gd name="T16" fmla="*/ 96 w 224"/>
                    <a:gd name="T17" fmla="*/ 140 h 156"/>
                    <a:gd name="T18" fmla="*/ 112 w 224"/>
                    <a:gd name="T19" fmla="*/ 156 h 156"/>
                    <a:gd name="T20" fmla="*/ 129 w 224"/>
                    <a:gd name="T21" fmla="*/ 140 h 156"/>
                    <a:gd name="T22" fmla="*/ 129 w 224"/>
                    <a:gd name="T23" fmla="*/ 64 h 156"/>
                    <a:gd name="T24" fmla="*/ 195 w 224"/>
                    <a:gd name="T25" fmla="*/ 138 h 156"/>
                    <a:gd name="T26" fmla="*/ 216 w 224"/>
                    <a:gd name="T27" fmla="*/ 140 h 156"/>
                    <a:gd name="T28" fmla="*/ 219 w 224"/>
                    <a:gd name="T29" fmla="*/ 119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4" h="156">
                      <a:moveTo>
                        <a:pt x="219" y="119"/>
                      </a:moveTo>
                      <a:cubicBezTo>
                        <a:pt x="130" y="15"/>
                        <a:pt x="130" y="15"/>
                        <a:pt x="130" y="15"/>
                      </a:cubicBezTo>
                      <a:cubicBezTo>
                        <a:pt x="130" y="15"/>
                        <a:pt x="118" y="0"/>
                        <a:pt x="112" y="0"/>
                      </a:cubicBezTo>
                      <a:cubicBezTo>
                        <a:pt x="107" y="0"/>
                        <a:pt x="95" y="15"/>
                        <a:pt x="95" y="15"/>
                      </a:cubicBezTo>
                      <a:cubicBezTo>
                        <a:pt x="6" y="119"/>
                        <a:pt x="6" y="119"/>
                        <a:pt x="6" y="119"/>
                      </a:cubicBezTo>
                      <a:cubicBezTo>
                        <a:pt x="0" y="126"/>
                        <a:pt x="2" y="135"/>
                        <a:pt x="8" y="140"/>
                      </a:cubicBezTo>
                      <a:cubicBezTo>
                        <a:pt x="15" y="146"/>
                        <a:pt x="25" y="144"/>
                        <a:pt x="30" y="138"/>
                      </a:cubicBezTo>
                      <a:cubicBezTo>
                        <a:pt x="96" y="64"/>
                        <a:pt x="96" y="64"/>
                        <a:pt x="96" y="64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96" y="149"/>
                        <a:pt x="103" y="156"/>
                        <a:pt x="112" y="156"/>
                      </a:cubicBezTo>
                      <a:cubicBezTo>
                        <a:pt x="121" y="156"/>
                        <a:pt x="129" y="149"/>
                        <a:pt x="129" y="140"/>
                      </a:cubicBezTo>
                      <a:cubicBezTo>
                        <a:pt x="129" y="64"/>
                        <a:pt x="129" y="64"/>
                        <a:pt x="129" y="64"/>
                      </a:cubicBezTo>
                      <a:cubicBezTo>
                        <a:pt x="195" y="138"/>
                        <a:pt x="195" y="138"/>
                        <a:pt x="195" y="138"/>
                      </a:cubicBezTo>
                      <a:cubicBezTo>
                        <a:pt x="200" y="144"/>
                        <a:pt x="210" y="146"/>
                        <a:pt x="216" y="140"/>
                      </a:cubicBezTo>
                      <a:cubicBezTo>
                        <a:pt x="223" y="135"/>
                        <a:pt x="224" y="126"/>
                        <a:pt x="219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/>
              </p:nvSpPr>
              <p:spPr bwMode="auto">
                <a:xfrm>
                  <a:off x="10493376" y="907497"/>
                  <a:ext cx="968375" cy="503238"/>
                </a:xfrm>
                <a:custGeom>
                  <a:avLst/>
                  <a:gdLst>
                    <a:gd name="T0" fmla="*/ 3 w 339"/>
                    <a:gd name="T1" fmla="*/ 169 h 176"/>
                    <a:gd name="T2" fmla="*/ 4 w 339"/>
                    <a:gd name="T3" fmla="*/ 155 h 176"/>
                    <a:gd name="T4" fmla="*/ 4 w 339"/>
                    <a:gd name="T5" fmla="*/ 155 h 176"/>
                    <a:gd name="T6" fmla="*/ 57 w 339"/>
                    <a:gd name="T7" fmla="*/ 102 h 176"/>
                    <a:gd name="T8" fmla="*/ 66 w 339"/>
                    <a:gd name="T9" fmla="*/ 99 h 176"/>
                    <a:gd name="T10" fmla="*/ 66 w 339"/>
                    <a:gd name="T11" fmla="*/ 99 h 176"/>
                    <a:gd name="T12" fmla="*/ 72 w 339"/>
                    <a:gd name="T13" fmla="*/ 105 h 176"/>
                    <a:gd name="T14" fmla="*/ 72 w 339"/>
                    <a:gd name="T15" fmla="*/ 105 h 176"/>
                    <a:gd name="T16" fmla="*/ 83 w 339"/>
                    <a:gd name="T17" fmla="*/ 144 h 176"/>
                    <a:gd name="T18" fmla="*/ 166 w 339"/>
                    <a:gd name="T19" fmla="*/ 12 h 176"/>
                    <a:gd name="T20" fmla="*/ 176 w 339"/>
                    <a:gd name="T21" fmla="*/ 7 h 176"/>
                    <a:gd name="T22" fmla="*/ 176 w 339"/>
                    <a:gd name="T23" fmla="*/ 7 h 176"/>
                    <a:gd name="T24" fmla="*/ 182 w 339"/>
                    <a:gd name="T25" fmla="*/ 16 h 176"/>
                    <a:gd name="T26" fmla="*/ 182 w 339"/>
                    <a:gd name="T27" fmla="*/ 16 h 176"/>
                    <a:gd name="T28" fmla="*/ 181 w 339"/>
                    <a:gd name="T29" fmla="*/ 99 h 176"/>
                    <a:gd name="T30" fmla="*/ 221 w 339"/>
                    <a:gd name="T31" fmla="*/ 59 h 176"/>
                    <a:gd name="T32" fmla="*/ 228 w 339"/>
                    <a:gd name="T33" fmla="*/ 57 h 176"/>
                    <a:gd name="T34" fmla="*/ 228 w 339"/>
                    <a:gd name="T35" fmla="*/ 57 h 176"/>
                    <a:gd name="T36" fmla="*/ 234 w 339"/>
                    <a:gd name="T37" fmla="*/ 61 h 176"/>
                    <a:gd name="T38" fmla="*/ 234 w 339"/>
                    <a:gd name="T39" fmla="*/ 61 h 176"/>
                    <a:gd name="T40" fmla="*/ 246 w 339"/>
                    <a:gd name="T41" fmla="*/ 84 h 176"/>
                    <a:gd name="T42" fmla="*/ 322 w 339"/>
                    <a:gd name="T43" fmla="*/ 5 h 176"/>
                    <a:gd name="T44" fmla="*/ 335 w 339"/>
                    <a:gd name="T45" fmla="*/ 4 h 176"/>
                    <a:gd name="T46" fmla="*/ 335 w 339"/>
                    <a:gd name="T47" fmla="*/ 4 h 176"/>
                    <a:gd name="T48" fmla="*/ 335 w 339"/>
                    <a:gd name="T49" fmla="*/ 18 h 176"/>
                    <a:gd name="T50" fmla="*/ 335 w 339"/>
                    <a:gd name="T51" fmla="*/ 18 h 176"/>
                    <a:gd name="T52" fmla="*/ 251 w 339"/>
                    <a:gd name="T53" fmla="*/ 106 h 176"/>
                    <a:gd name="T54" fmla="*/ 243 w 339"/>
                    <a:gd name="T55" fmla="*/ 110 h 176"/>
                    <a:gd name="T56" fmla="*/ 243 w 339"/>
                    <a:gd name="T57" fmla="*/ 110 h 176"/>
                    <a:gd name="T58" fmla="*/ 236 w 339"/>
                    <a:gd name="T59" fmla="*/ 106 h 176"/>
                    <a:gd name="T60" fmla="*/ 236 w 339"/>
                    <a:gd name="T61" fmla="*/ 106 h 176"/>
                    <a:gd name="T62" fmla="*/ 224 w 339"/>
                    <a:gd name="T63" fmla="*/ 81 h 176"/>
                    <a:gd name="T64" fmla="*/ 177 w 339"/>
                    <a:gd name="T65" fmla="*/ 126 h 176"/>
                    <a:gd name="T66" fmla="*/ 168 w 339"/>
                    <a:gd name="T67" fmla="*/ 127 h 176"/>
                    <a:gd name="T68" fmla="*/ 168 w 339"/>
                    <a:gd name="T69" fmla="*/ 127 h 176"/>
                    <a:gd name="T70" fmla="*/ 163 w 339"/>
                    <a:gd name="T71" fmla="*/ 119 h 176"/>
                    <a:gd name="T72" fmla="*/ 163 w 339"/>
                    <a:gd name="T73" fmla="*/ 119 h 176"/>
                    <a:gd name="T74" fmla="*/ 164 w 339"/>
                    <a:gd name="T75" fmla="*/ 49 h 176"/>
                    <a:gd name="T76" fmla="*/ 88 w 339"/>
                    <a:gd name="T77" fmla="*/ 171 h 176"/>
                    <a:gd name="T78" fmla="*/ 79 w 339"/>
                    <a:gd name="T79" fmla="*/ 176 h 176"/>
                    <a:gd name="T80" fmla="*/ 79 w 339"/>
                    <a:gd name="T81" fmla="*/ 176 h 176"/>
                    <a:gd name="T82" fmla="*/ 71 w 339"/>
                    <a:gd name="T83" fmla="*/ 170 h 176"/>
                    <a:gd name="T84" fmla="*/ 71 w 339"/>
                    <a:gd name="T85" fmla="*/ 170 h 176"/>
                    <a:gd name="T86" fmla="*/ 59 w 339"/>
                    <a:gd name="T87" fmla="*/ 126 h 176"/>
                    <a:gd name="T88" fmla="*/ 16 w 339"/>
                    <a:gd name="T89" fmla="*/ 170 h 176"/>
                    <a:gd name="T90" fmla="*/ 16 w 339"/>
                    <a:gd name="T91" fmla="*/ 170 h 176"/>
                    <a:gd name="T92" fmla="*/ 7 w 339"/>
                    <a:gd name="T93" fmla="*/ 172 h 176"/>
                    <a:gd name="T94" fmla="*/ 7 w 339"/>
                    <a:gd name="T95" fmla="*/ 172 h 176"/>
                    <a:gd name="T96" fmla="*/ 3 w 339"/>
                    <a:gd name="T97" fmla="*/ 169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9" h="176">
                      <a:moveTo>
                        <a:pt x="3" y="169"/>
                      </a:moveTo>
                      <a:cubicBezTo>
                        <a:pt x="0" y="166"/>
                        <a:pt x="0" y="159"/>
                        <a:pt x="4" y="155"/>
                      </a:cubicBezTo>
                      <a:cubicBezTo>
                        <a:pt x="4" y="155"/>
                        <a:pt x="4" y="155"/>
                        <a:pt x="4" y="155"/>
                      </a:cubicBezTo>
                      <a:cubicBezTo>
                        <a:pt x="57" y="102"/>
                        <a:pt x="57" y="102"/>
                        <a:pt x="57" y="102"/>
                      </a:cubicBezTo>
                      <a:cubicBezTo>
                        <a:pt x="60" y="99"/>
                        <a:pt x="63" y="98"/>
                        <a:pt x="66" y="99"/>
                      </a:cubicBezTo>
                      <a:cubicBezTo>
                        <a:pt x="66" y="99"/>
                        <a:pt x="66" y="99"/>
                        <a:pt x="66" y="99"/>
                      </a:cubicBezTo>
                      <a:cubicBezTo>
                        <a:pt x="69" y="100"/>
                        <a:pt x="71" y="102"/>
                        <a:pt x="72" y="105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83" y="144"/>
                        <a:pt x="83" y="144"/>
                        <a:pt x="83" y="144"/>
                      </a:cubicBezTo>
                      <a:cubicBezTo>
                        <a:pt x="166" y="12"/>
                        <a:pt x="166" y="12"/>
                        <a:pt x="166" y="12"/>
                      </a:cubicBezTo>
                      <a:cubicBezTo>
                        <a:pt x="168" y="8"/>
                        <a:pt x="172" y="6"/>
                        <a:pt x="176" y="7"/>
                      </a:cubicBezTo>
                      <a:cubicBezTo>
                        <a:pt x="176" y="7"/>
                        <a:pt x="176" y="7"/>
                        <a:pt x="176" y="7"/>
                      </a:cubicBezTo>
                      <a:cubicBezTo>
                        <a:pt x="180" y="8"/>
                        <a:pt x="182" y="12"/>
                        <a:pt x="182" y="16"/>
                      </a:cubicBezTo>
                      <a:cubicBezTo>
                        <a:pt x="182" y="16"/>
                        <a:pt x="182" y="16"/>
                        <a:pt x="182" y="16"/>
                      </a:cubicBezTo>
                      <a:cubicBezTo>
                        <a:pt x="181" y="99"/>
                        <a:pt x="181" y="99"/>
                        <a:pt x="181" y="99"/>
                      </a:cubicBezTo>
                      <a:cubicBezTo>
                        <a:pt x="221" y="59"/>
                        <a:pt x="221" y="59"/>
                        <a:pt x="221" y="59"/>
                      </a:cubicBezTo>
                      <a:cubicBezTo>
                        <a:pt x="223" y="57"/>
                        <a:pt x="226" y="57"/>
                        <a:pt x="228" y="57"/>
                      </a:cubicBezTo>
                      <a:cubicBezTo>
                        <a:pt x="228" y="57"/>
                        <a:pt x="228" y="57"/>
                        <a:pt x="228" y="57"/>
                      </a:cubicBezTo>
                      <a:cubicBezTo>
                        <a:pt x="231" y="58"/>
                        <a:pt x="233" y="59"/>
                        <a:pt x="234" y="61"/>
                      </a:cubicBezTo>
                      <a:cubicBezTo>
                        <a:pt x="234" y="61"/>
                        <a:pt x="234" y="61"/>
                        <a:pt x="234" y="61"/>
                      </a:cubicBezTo>
                      <a:cubicBezTo>
                        <a:pt x="246" y="84"/>
                        <a:pt x="246" y="84"/>
                        <a:pt x="246" y="84"/>
                      </a:cubicBezTo>
                      <a:cubicBezTo>
                        <a:pt x="322" y="5"/>
                        <a:pt x="322" y="5"/>
                        <a:pt x="322" y="5"/>
                      </a:cubicBezTo>
                      <a:cubicBezTo>
                        <a:pt x="326" y="1"/>
                        <a:pt x="331" y="0"/>
                        <a:pt x="335" y="4"/>
                      </a:cubicBezTo>
                      <a:cubicBezTo>
                        <a:pt x="335" y="4"/>
                        <a:pt x="335" y="4"/>
                        <a:pt x="335" y="4"/>
                      </a:cubicBezTo>
                      <a:cubicBezTo>
                        <a:pt x="339" y="8"/>
                        <a:pt x="339" y="14"/>
                        <a:pt x="335" y="18"/>
                      </a:cubicBezTo>
                      <a:cubicBezTo>
                        <a:pt x="335" y="18"/>
                        <a:pt x="335" y="18"/>
                        <a:pt x="335" y="18"/>
                      </a:cubicBezTo>
                      <a:cubicBezTo>
                        <a:pt x="251" y="106"/>
                        <a:pt x="251" y="106"/>
                        <a:pt x="251" y="106"/>
                      </a:cubicBezTo>
                      <a:cubicBezTo>
                        <a:pt x="249" y="109"/>
                        <a:pt x="246" y="110"/>
                        <a:pt x="243" y="110"/>
                      </a:cubicBezTo>
                      <a:cubicBezTo>
                        <a:pt x="243" y="110"/>
                        <a:pt x="243" y="110"/>
                        <a:pt x="243" y="110"/>
                      </a:cubicBezTo>
                      <a:cubicBezTo>
                        <a:pt x="240" y="110"/>
                        <a:pt x="238" y="108"/>
                        <a:pt x="236" y="106"/>
                      </a:cubicBezTo>
                      <a:cubicBezTo>
                        <a:pt x="236" y="106"/>
                        <a:pt x="236" y="106"/>
                        <a:pt x="236" y="106"/>
                      </a:cubicBezTo>
                      <a:cubicBezTo>
                        <a:pt x="224" y="81"/>
                        <a:pt x="224" y="81"/>
                        <a:pt x="224" y="81"/>
                      </a:cubicBezTo>
                      <a:cubicBezTo>
                        <a:pt x="177" y="126"/>
                        <a:pt x="177" y="126"/>
                        <a:pt x="177" y="126"/>
                      </a:cubicBezTo>
                      <a:cubicBezTo>
                        <a:pt x="174" y="128"/>
                        <a:pt x="171" y="129"/>
                        <a:pt x="168" y="127"/>
                      </a:cubicBezTo>
                      <a:cubicBezTo>
                        <a:pt x="168" y="127"/>
                        <a:pt x="168" y="127"/>
                        <a:pt x="168" y="127"/>
                      </a:cubicBezTo>
                      <a:cubicBezTo>
                        <a:pt x="165" y="126"/>
                        <a:pt x="163" y="123"/>
                        <a:pt x="163" y="119"/>
                      </a:cubicBezTo>
                      <a:cubicBezTo>
                        <a:pt x="163" y="119"/>
                        <a:pt x="163" y="119"/>
                        <a:pt x="163" y="119"/>
                      </a:cubicBezTo>
                      <a:cubicBezTo>
                        <a:pt x="164" y="49"/>
                        <a:pt x="164" y="49"/>
                        <a:pt x="164" y="49"/>
                      </a:cubicBezTo>
                      <a:cubicBezTo>
                        <a:pt x="88" y="171"/>
                        <a:pt x="88" y="171"/>
                        <a:pt x="88" y="171"/>
                      </a:cubicBezTo>
                      <a:cubicBezTo>
                        <a:pt x="86" y="174"/>
                        <a:pt x="82" y="176"/>
                        <a:pt x="79" y="176"/>
                      </a:cubicBezTo>
                      <a:cubicBezTo>
                        <a:pt x="79" y="176"/>
                        <a:pt x="79" y="176"/>
                        <a:pt x="79" y="176"/>
                      </a:cubicBezTo>
                      <a:cubicBezTo>
                        <a:pt x="75" y="176"/>
                        <a:pt x="72" y="173"/>
                        <a:pt x="71" y="170"/>
                      </a:cubicBezTo>
                      <a:cubicBezTo>
                        <a:pt x="71" y="170"/>
                        <a:pt x="71" y="170"/>
                        <a:pt x="71" y="170"/>
                      </a:cubicBezTo>
                      <a:cubicBezTo>
                        <a:pt x="59" y="126"/>
                        <a:pt x="59" y="126"/>
                        <a:pt x="59" y="126"/>
                      </a:cubicBezTo>
                      <a:cubicBezTo>
                        <a:pt x="16" y="170"/>
                        <a:pt x="16" y="170"/>
                        <a:pt x="16" y="170"/>
                      </a:cubicBezTo>
                      <a:cubicBezTo>
                        <a:pt x="16" y="170"/>
                        <a:pt x="16" y="170"/>
                        <a:pt x="16" y="170"/>
                      </a:cubicBezTo>
                      <a:cubicBezTo>
                        <a:pt x="14" y="172"/>
                        <a:pt x="10" y="173"/>
                        <a:pt x="7" y="172"/>
                      </a:cubicBezTo>
                      <a:cubicBezTo>
                        <a:pt x="7" y="172"/>
                        <a:pt x="7" y="172"/>
                        <a:pt x="7" y="172"/>
                      </a:cubicBezTo>
                      <a:cubicBezTo>
                        <a:pt x="6" y="172"/>
                        <a:pt x="4" y="171"/>
                        <a:pt x="3" y="1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600075" y="2114550"/>
            <a:ext cx="2843213" cy="2798763"/>
            <a:chOff x="600075" y="2114550"/>
            <a:chExt cx="2843213" cy="2798763"/>
          </a:xfrm>
        </p:grpSpPr>
        <p:sp>
          <p:nvSpPr>
            <p:cNvPr id="13" name="文本框 147"/>
            <p:cNvSpPr txBox="1"/>
            <p:nvPr/>
          </p:nvSpPr>
          <p:spPr>
            <a:xfrm>
              <a:off x="600075" y="4451350"/>
              <a:ext cx="284321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立法准备阶段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36" name="组合 34"/>
            <p:cNvGrpSpPr>
              <a:grpSpLocks/>
            </p:cNvGrpSpPr>
            <p:nvPr/>
          </p:nvGrpSpPr>
          <p:grpSpPr bwMode="auto">
            <a:xfrm>
              <a:off x="879475" y="2114550"/>
              <a:ext cx="2165350" cy="2165350"/>
              <a:chOff x="591563" y="2152192"/>
              <a:chExt cx="2166266" cy="2166266"/>
            </a:xfrm>
          </p:grpSpPr>
          <p:grpSp>
            <p:nvGrpSpPr>
              <p:cNvPr id="22538" name="组合 3"/>
              <p:cNvGrpSpPr>
                <a:grpSpLocks/>
              </p:cNvGrpSpPr>
              <p:nvPr/>
            </p:nvGrpSpPr>
            <p:grpSpPr bwMode="auto">
              <a:xfrm>
                <a:off x="591563" y="2152192"/>
                <a:ext cx="2166266" cy="2166266"/>
                <a:chOff x="1779588" y="2717359"/>
                <a:chExt cx="2280532" cy="2280532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1893280" y="2831051"/>
                  <a:ext cx="2053148" cy="205314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1006434" y="2592095"/>
                <a:ext cx="1336523" cy="1293647"/>
                <a:chOff x="3030538" y="663575"/>
                <a:chExt cx="1435101" cy="1389063"/>
              </a:xfrm>
              <a:solidFill>
                <a:schemeClr val="bg1"/>
              </a:solidFill>
            </p:grpSpPr>
            <p:sp>
              <p:nvSpPr>
                <p:cNvPr id="26" name="Freeform 11"/>
                <p:cNvSpPr>
                  <a:spLocks noEditPoints="1"/>
                </p:cNvSpPr>
                <p:nvPr/>
              </p:nvSpPr>
              <p:spPr bwMode="auto">
                <a:xfrm>
                  <a:off x="3030538" y="671513"/>
                  <a:ext cx="1098550" cy="1103313"/>
                </a:xfrm>
                <a:custGeom>
                  <a:avLst/>
                  <a:gdLst>
                    <a:gd name="T0" fmla="*/ 188 w 376"/>
                    <a:gd name="T1" fmla="*/ 0 h 377"/>
                    <a:gd name="T2" fmla="*/ 0 w 376"/>
                    <a:gd name="T3" fmla="*/ 189 h 377"/>
                    <a:gd name="T4" fmla="*/ 188 w 376"/>
                    <a:gd name="T5" fmla="*/ 377 h 377"/>
                    <a:gd name="T6" fmla="*/ 376 w 376"/>
                    <a:gd name="T7" fmla="*/ 189 h 377"/>
                    <a:gd name="T8" fmla="*/ 188 w 376"/>
                    <a:gd name="T9" fmla="*/ 0 h 377"/>
                    <a:gd name="T10" fmla="*/ 188 w 376"/>
                    <a:gd name="T11" fmla="*/ 329 h 377"/>
                    <a:gd name="T12" fmla="*/ 48 w 376"/>
                    <a:gd name="T13" fmla="*/ 189 h 377"/>
                    <a:gd name="T14" fmla="*/ 188 w 376"/>
                    <a:gd name="T15" fmla="*/ 48 h 377"/>
                    <a:gd name="T16" fmla="*/ 328 w 376"/>
                    <a:gd name="T17" fmla="*/ 189 h 377"/>
                    <a:gd name="T18" fmla="*/ 188 w 376"/>
                    <a:gd name="T19" fmla="*/ 329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6" h="377">
                      <a:moveTo>
                        <a:pt x="188" y="0"/>
                      </a:moveTo>
                      <a:cubicBezTo>
                        <a:pt x="84" y="0"/>
                        <a:pt x="0" y="85"/>
                        <a:pt x="0" y="189"/>
                      </a:cubicBezTo>
                      <a:cubicBezTo>
                        <a:pt x="0" y="292"/>
                        <a:pt x="84" y="377"/>
                        <a:pt x="188" y="377"/>
                      </a:cubicBezTo>
                      <a:cubicBezTo>
                        <a:pt x="292" y="377"/>
                        <a:pt x="376" y="292"/>
                        <a:pt x="376" y="189"/>
                      </a:cubicBezTo>
                      <a:cubicBezTo>
                        <a:pt x="376" y="85"/>
                        <a:pt x="292" y="0"/>
                        <a:pt x="188" y="0"/>
                      </a:cubicBezTo>
                      <a:close/>
                      <a:moveTo>
                        <a:pt x="188" y="329"/>
                      </a:moveTo>
                      <a:cubicBezTo>
                        <a:pt x="111" y="329"/>
                        <a:pt x="48" y="266"/>
                        <a:pt x="48" y="189"/>
                      </a:cubicBezTo>
                      <a:cubicBezTo>
                        <a:pt x="48" y="111"/>
                        <a:pt x="111" y="48"/>
                        <a:pt x="188" y="48"/>
                      </a:cubicBezTo>
                      <a:cubicBezTo>
                        <a:pt x="265" y="48"/>
                        <a:pt x="328" y="111"/>
                        <a:pt x="328" y="189"/>
                      </a:cubicBezTo>
                      <a:cubicBezTo>
                        <a:pt x="328" y="266"/>
                        <a:pt x="265" y="329"/>
                        <a:pt x="188" y="3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7" name="Freeform 12"/>
                <p:cNvSpPr>
                  <a:spLocks/>
                </p:cNvSpPr>
                <p:nvPr/>
              </p:nvSpPr>
              <p:spPr bwMode="auto">
                <a:xfrm>
                  <a:off x="3933826" y="1538288"/>
                  <a:ext cx="111125" cy="115888"/>
                </a:xfrm>
                <a:custGeom>
                  <a:avLst/>
                  <a:gdLst>
                    <a:gd name="T0" fmla="*/ 34 w 38"/>
                    <a:gd name="T1" fmla="*/ 4 h 40"/>
                    <a:gd name="T2" fmla="*/ 34 w 38"/>
                    <a:gd name="T3" fmla="*/ 19 h 40"/>
                    <a:gd name="T4" fmla="*/ 19 w 38"/>
                    <a:gd name="T5" fmla="*/ 35 h 40"/>
                    <a:gd name="T6" fmla="*/ 4 w 38"/>
                    <a:gd name="T7" fmla="*/ 36 h 40"/>
                    <a:gd name="T8" fmla="*/ 4 w 38"/>
                    <a:gd name="T9" fmla="*/ 36 h 40"/>
                    <a:gd name="T10" fmla="*/ 5 w 38"/>
                    <a:gd name="T11" fmla="*/ 21 h 40"/>
                    <a:gd name="T12" fmla="*/ 19 w 38"/>
                    <a:gd name="T13" fmla="*/ 6 h 40"/>
                    <a:gd name="T14" fmla="*/ 34 w 38"/>
                    <a:gd name="T1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0">
                      <a:moveTo>
                        <a:pt x="34" y="4"/>
                      </a:moveTo>
                      <a:cubicBezTo>
                        <a:pt x="38" y="8"/>
                        <a:pt x="38" y="15"/>
                        <a:pt x="34" y="19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5" y="39"/>
                        <a:pt x="8" y="40"/>
                        <a:pt x="4" y="36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0" y="32"/>
                        <a:pt x="1" y="26"/>
                        <a:pt x="5" y="21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24" y="1"/>
                        <a:pt x="30" y="0"/>
                        <a:pt x="3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8" name="Freeform 13"/>
                <p:cNvSpPr>
                  <a:spLocks/>
                </p:cNvSpPr>
                <p:nvPr/>
              </p:nvSpPr>
              <p:spPr bwMode="auto">
                <a:xfrm>
                  <a:off x="3971926" y="1573213"/>
                  <a:ext cx="493713" cy="479425"/>
                </a:xfrm>
                <a:custGeom>
                  <a:avLst/>
                  <a:gdLst>
                    <a:gd name="T0" fmla="*/ 163 w 169"/>
                    <a:gd name="T1" fmla="*/ 104 h 164"/>
                    <a:gd name="T2" fmla="*/ 162 w 169"/>
                    <a:gd name="T3" fmla="*/ 129 h 164"/>
                    <a:gd name="T4" fmla="*/ 137 w 169"/>
                    <a:gd name="T5" fmla="*/ 155 h 164"/>
                    <a:gd name="T6" fmla="*/ 112 w 169"/>
                    <a:gd name="T7" fmla="*/ 158 h 164"/>
                    <a:gd name="T8" fmla="*/ 112 w 169"/>
                    <a:gd name="T9" fmla="*/ 158 h 164"/>
                    <a:gd name="T10" fmla="*/ 7 w 169"/>
                    <a:gd name="T11" fmla="*/ 33 h 164"/>
                    <a:gd name="T12" fmla="*/ 32 w 169"/>
                    <a:gd name="T13" fmla="*/ 7 h 164"/>
                    <a:gd name="T14" fmla="*/ 163 w 169"/>
                    <a:gd name="T15" fmla="*/ 10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64">
                      <a:moveTo>
                        <a:pt x="163" y="104"/>
                      </a:moveTo>
                      <a:cubicBezTo>
                        <a:pt x="169" y="110"/>
                        <a:pt x="169" y="121"/>
                        <a:pt x="162" y="129"/>
                      </a:cubicBezTo>
                      <a:cubicBezTo>
                        <a:pt x="137" y="155"/>
                        <a:pt x="137" y="155"/>
                        <a:pt x="137" y="155"/>
                      </a:cubicBezTo>
                      <a:cubicBezTo>
                        <a:pt x="130" y="163"/>
                        <a:pt x="119" y="164"/>
                        <a:pt x="112" y="158"/>
                      </a:cubicBezTo>
                      <a:cubicBezTo>
                        <a:pt x="112" y="158"/>
                        <a:pt x="112" y="158"/>
                        <a:pt x="112" y="158"/>
                      </a:cubicBezTo>
                      <a:cubicBezTo>
                        <a:pt x="105" y="151"/>
                        <a:pt x="0" y="41"/>
                        <a:pt x="7" y="33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9" y="0"/>
                        <a:pt x="156" y="97"/>
                        <a:pt x="163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9" name="Freeform 14"/>
                <p:cNvSpPr>
                  <a:spLocks/>
                </p:cNvSpPr>
                <p:nvPr/>
              </p:nvSpPr>
              <p:spPr bwMode="auto">
                <a:xfrm>
                  <a:off x="4000501" y="771525"/>
                  <a:ext cx="271463" cy="58738"/>
                </a:xfrm>
                <a:custGeom>
                  <a:avLst/>
                  <a:gdLst>
                    <a:gd name="T0" fmla="*/ 93 w 93"/>
                    <a:gd name="T1" fmla="*/ 10 h 20"/>
                    <a:gd name="T2" fmla="*/ 83 w 93"/>
                    <a:gd name="T3" fmla="*/ 20 h 20"/>
                    <a:gd name="T4" fmla="*/ 9 w 93"/>
                    <a:gd name="T5" fmla="*/ 20 h 20"/>
                    <a:gd name="T6" fmla="*/ 0 w 93"/>
                    <a:gd name="T7" fmla="*/ 10 h 20"/>
                    <a:gd name="T8" fmla="*/ 0 w 93"/>
                    <a:gd name="T9" fmla="*/ 10 h 20"/>
                    <a:gd name="T10" fmla="*/ 9 w 93"/>
                    <a:gd name="T11" fmla="*/ 0 h 20"/>
                    <a:gd name="T12" fmla="*/ 83 w 93"/>
                    <a:gd name="T13" fmla="*/ 0 h 20"/>
                    <a:gd name="T14" fmla="*/ 93 w 9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3" h="20">
                      <a:moveTo>
                        <a:pt x="93" y="10"/>
                      </a:moveTo>
                      <a:cubicBezTo>
                        <a:pt x="93" y="15"/>
                        <a:pt x="89" y="20"/>
                        <a:pt x="83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4" y="20"/>
                        <a:pt x="0" y="15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9" y="0"/>
                        <a:pt x="93" y="4"/>
                        <a:pt x="9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0" name="Freeform 15"/>
                <p:cNvSpPr>
                  <a:spLocks/>
                </p:cNvSpPr>
                <p:nvPr/>
              </p:nvSpPr>
              <p:spPr bwMode="auto">
                <a:xfrm>
                  <a:off x="4108451" y="663575"/>
                  <a:ext cx="55563" cy="271463"/>
                </a:xfrm>
                <a:custGeom>
                  <a:avLst/>
                  <a:gdLst>
                    <a:gd name="T0" fmla="*/ 9 w 19"/>
                    <a:gd name="T1" fmla="*/ 0 h 93"/>
                    <a:gd name="T2" fmla="*/ 19 w 19"/>
                    <a:gd name="T3" fmla="*/ 10 h 93"/>
                    <a:gd name="T4" fmla="*/ 19 w 19"/>
                    <a:gd name="T5" fmla="*/ 84 h 93"/>
                    <a:gd name="T6" fmla="*/ 9 w 19"/>
                    <a:gd name="T7" fmla="*/ 93 h 93"/>
                    <a:gd name="T8" fmla="*/ 9 w 19"/>
                    <a:gd name="T9" fmla="*/ 93 h 93"/>
                    <a:gd name="T10" fmla="*/ 0 w 19"/>
                    <a:gd name="T11" fmla="*/ 84 h 93"/>
                    <a:gd name="T12" fmla="*/ 0 w 19"/>
                    <a:gd name="T13" fmla="*/ 10 h 93"/>
                    <a:gd name="T14" fmla="*/ 9 w 19"/>
                    <a:gd name="T1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93">
                      <a:moveTo>
                        <a:pt x="9" y="0"/>
                      </a:moveTo>
                      <a:cubicBezTo>
                        <a:pt x="15" y="0"/>
                        <a:pt x="19" y="4"/>
                        <a:pt x="19" y="10"/>
                      </a:cubicBezTo>
                      <a:cubicBezTo>
                        <a:pt x="19" y="84"/>
                        <a:pt x="19" y="84"/>
                        <a:pt x="19" y="84"/>
                      </a:cubicBezTo>
                      <a:cubicBezTo>
                        <a:pt x="19" y="89"/>
                        <a:pt x="15" y="93"/>
                        <a:pt x="9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4" y="93"/>
                        <a:pt x="0" y="89"/>
                        <a:pt x="0" y="8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1" name="Freeform 16"/>
                <p:cNvSpPr>
                  <a:spLocks/>
                </p:cNvSpPr>
                <p:nvPr/>
              </p:nvSpPr>
              <p:spPr bwMode="auto">
                <a:xfrm>
                  <a:off x="3590926" y="844550"/>
                  <a:ext cx="354013" cy="287338"/>
                </a:xfrm>
                <a:custGeom>
                  <a:avLst/>
                  <a:gdLst>
                    <a:gd name="T0" fmla="*/ 105 w 121"/>
                    <a:gd name="T1" fmla="*/ 93 h 98"/>
                    <a:gd name="T2" fmla="*/ 7 w 121"/>
                    <a:gd name="T3" fmla="*/ 15 h 98"/>
                    <a:gd name="T4" fmla="*/ 7 w 121"/>
                    <a:gd name="T5" fmla="*/ 15 h 98"/>
                    <a:gd name="T6" fmla="*/ 1 w 121"/>
                    <a:gd name="T7" fmla="*/ 7 h 98"/>
                    <a:gd name="T8" fmla="*/ 1 w 121"/>
                    <a:gd name="T9" fmla="*/ 7 h 98"/>
                    <a:gd name="T10" fmla="*/ 9 w 121"/>
                    <a:gd name="T11" fmla="*/ 0 h 98"/>
                    <a:gd name="T12" fmla="*/ 9 w 121"/>
                    <a:gd name="T13" fmla="*/ 0 h 98"/>
                    <a:gd name="T14" fmla="*/ 119 w 121"/>
                    <a:gd name="T15" fmla="*/ 88 h 98"/>
                    <a:gd name="T16" fmla="*/ 119 w 121"/>
                    <a:gd name="T17" fmla="*/ 88 h 98"/>
                    <a:gd name="T18" fmla="*/ 115 w 121"/>
                    <a:gd name="T19" fmla="*/ 98 h 98"/>
                    <a:gd name="T20" fmla="*/ 115 w 121"/>
                    <a:gd name="T21" fmla="*/ 98 h 98"/>
                    <a:gd name="T22" fmla="*/ 112 w 121"/>
                    <a:gd name="T23" fmla="*/ 98 h 98"/>
                    <a:gd name="T24" fmla="*/ 112 w 121"/>
                    <a:gd name="T25" fmla="*/ 98 h 98"/>
                    <a:gd name="T26" fmla="*/ 105 w 121"/>
                    <a:gd name="T27" fmla="*/ 9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1" h="98">
                      <a:moveTo>
                        <a:pt x="105" y="93"/>
                      </a:moveTo>
                      <a:cubicBezTo>
                        <a:pt x="91" y="51"/>
                        <a:pt x="53" y="19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4"/>
                        <a:pt x="0" y="11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3"/>
                        <a:pt x="5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1" y="5"/>
                        <a:pt x="103" y="41"/>
                        <a:pt x="119" y="88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21" y="92"/>
                        <a:pt x="118" y="96"/>
                        <a:pt x="115" y="98"/>
                      </a:cubicBezTo>
                      <a:cubicBezTo>
                        <a:pt x="115" y="98"/>
                        <a:pt x="115" y="98"/>
                        <a:pt x="115" y="98"/>
                      </a:cubicBezTo>
                      <a:cubicBezTo>
                        <a:pt x="114" y="98"/>
                        <a:pt x="113" y="98"/>
                        <a:pt x="112" y="98"/>
                      </a:cubicBezTo>
                      <a:cubicBezTo>
                        <a:pt x="112" y="98"/>
                        <a:pt x="112" y="98"/>
                        <a:pt x="112" y="98"/>
                      </a:cubicBezTo>
                      <a:cubicBezTo>
                        <a:pt x="109" y="98"/>
                        <a:pt x="106" y="96"/>
                        <a:pt x="105" y="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2" name="Oval 17"/>
                <p:cNvSpPr>
                  <a:spLocks noChangeArrowheads="1"/>
                </p:cNvSpPr>
                <p:nvPr/>
              </p:nvSpPr>
              <p:spPr bwMode="auto">
                <a:xfrm>
                  <a:off x="3906838" y="1149350"/>
                  <a:ext cx="52388" cy="523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dirty="0" smtClean="0"/>
              <a:t>立法过程的阶段</a:t>
            </a:r>
            <a:r>
              <a:rPr lang="zh-CN" altLang="en-US" sz="2400" kern="0" dirty="0" smtClean="0"/>
              <a:t>：</a:t>
            </a:r>
            <a:endParaRPr lang="zh-CN" altLang="en-US" sz="2400" kern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2355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8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197398" cy="274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有权的国家机关，在制定、认可、修改、补充和废止法的活动中所遵循的法定步骤和方法。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通常包括：</a:t>
              </a:r>
              <a:r>
                <a:rPr lang="zh-CN" altLang="en-US" sz="2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提出法案、审议法案、表决和通过法案、公布法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  <p:sp>
        <p:nvSpPr>
          <p:cNvPr id="2355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第四节　立法过程与立法程序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立法程序的含义：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立法的概念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819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8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1634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由特定主体，依据一定职权和程序，运用一定技术，制定、认可和变动法这种特定社会规范的活动。</a:t>
              </a:r>
            </a:p>
          </p:txBody>
        </p:sp>
      </p:grp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第一节：立法的概念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立法的含义：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第一节：立法的概念</a:t>
            </a:r>
          </a:p>
        </p:txBody>
      </p:sp>
      <p:grpSp>
        <p:nvGrpSpPr>
          <p:cNvPr id="9219" name="组合 8"/>
          <p:cNvGrpSpPr>
            <a:grpSpLocks/>
          </p:cNvGrpSpPr>
          <p:nvPr/>
        </p:nvGrpSpPr>
        <p:grpSpPr bwMode="auto">
          <a:xfrm>
            <a:off x="1460500" y="2232025"/>
            <a:ext cx="6356350" cy="488950"/>
            <a:chOff x="2971800" y="2011680"/>
            <a:chExt cx="6019800" cy="487680"/>
          </a:xfrm>
        </p:grpSpPr>
        <p:sp>
          <p:nvSpPr>
            <p:cNvPr id="10" name="矩形 9"/>
            <p:cNvSpPr/>
            <p:nvPr/>
          </p:nvSpPr>
          <p:spPr>
            <a:xfrm>
              <a:off x="3580696" y="2011680"/>
              <a:ext cx="5410904" cy="487680"/>
            </a:xfrm>
            <a:prstGeom prst="rect">
              <a:avLst/>
            </a:prstGeom>
            <a:solidFill>
              <a:srgbClr val="008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由特定主体进行的活动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971800" y="2011680"/>
              <a:ext cx="608896" cy="4876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等腰三角形 11"/>
            <p:cNvSpPr>
              <a:spLocks noChangeAspect="1"/>
            </p:cNvSpPr>
            <p:nvPr/>
          </p:nvSpPr>
          <p:spPr>
            <a:xfrm rot="5400000">
              <a:off x="3570846" y="2189368"/>
              <a:ext cx="152004" cy="13230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 dirty="0"/>
            </a:p>
          </p:txBody>
        </p:sp>
      </p:grpSp>
      <p:grpSp>
        <p:nvGrpSpPr>
          <p:cNvPr id="9220" name="组合 12"/>
          <p:cNvGrpSpPr>
            <a:grpSpLocks/>
          </p:cNvGrpSpPr>
          <p:nvPr/>
        </p:nvGrpSpPr>
        <p:grpSpPr bwMode="auto">
          <a:xfrm>
            <a:off x="1460500" y="3038475"/>
            <a:ext cx="6356350" cy="488950"/>
            <a:chOff x="2971800" y="2011680"/>
            <a:chExt cx="6019800" cy="487680"/>
          </a:xfrm>
        </p:grpSpPr>
        <p:sp>
          <p:nvSpPr>
            <p:cNvPr id="14" name="矩形 13"/>
            <p:cNvSpPr/>
            <p:nvPr/>
          </p:nvSpPr>
          <p:spPr>
            <a:xfrm>
              <a:off x="3580696" y="2011680"/>
              <a:ext cx="5410904" cy="487680"/>
            </a:xfrm>
            <a:prstGeom prst="rect">
              <a:avLst/>
            </a:prstGeom>
            <a:solidFill>
              <a:srgbClr val="008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依据一定职权进行的活动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1800" y="2011680"/>
              <a:ext cx="608896" cy="4876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等腰三角形 15"/>
            <p:cNvSpPr>
              <a:spLocks noChangeAspect="1"/>
            </p:cNvSpPr>
            <p:nvPr/>
          </p:nvSpPr>
          <p:spPr>
            <a:xfrm rot="5400000">
              <a:off x="3570846" y="2189368"/>
              <a:ext cx="152004" cy="13230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 dirty="0"/>
            </a:p>
          </p:txBody>
        </p:sp>
      </p:grpSp>
      <p:grpSp>
        <p:nvGrpSpPr>
          <p:cNvPr id="9221" name="组合 16"/>
          <p:cNvGrpSpPr>
            <a:grpSpLocks/>
          </p:cNvGrpSpPr>
          <p:nvPr/>
        </p:nvGrpSpPr>
        <p:grpSpPr bwMode="auto">
          <a:xfrm>
            <a:off x="1460500" y="3844925"/>
            <a:ext cx="6356350" cy="488950"/>
            <a:chOff x="2971800" y="2011680"/>
            <a:chExt cx="6019800" cy="487680"/>
          </a:xfrm>
        </p:grpSpPr>
        <p:sp>
          <p:nvSpPr>
            <p:cNvPr id="18" name="矩形 17"/>
            <p:cNvSpPr/>
            <p:nvPr/>
          </p:nvSpPr>
          <p:spPr>
            <a:xfrm>
              <a:off x="3580696" y="2011680"/>
              <a:ext cx="5410904" cy="487680"/>
            </a:xfrm>
            <a:prstGeom prst="rect">
              <a:avLst/>
            </a:prstGeom>
            <a:solidFill>
              <a:srgbClr val="008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依据一定程序进行的活动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1800" y="2011680"/>
              <a:ext cx="608896" cy="4876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等腰三角形 19"/>
            <p:cNvSpPr>
              <a:spLocks noChangeAspect="1"/>
            </p:cNvSpPr>
            <p:nvPr/>
          </p:nvSpPr>
          <p:spPr>
            <a:xfrm rot="5400000">
              <a:off x="3570846" y="2189368"/>
              <a:ext cx="152004" cy="13230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 dirty="0"/>
            </a:p>
          </p:txBody>
        </p:sp>
      </p:grpSp>
      <p:grpSp>
        <p:nvGrpSpPr>
          <p:cNvPr id="9222" name="组合 20"/>
          <p:cNvGrpSpPr>
            <a:grpSpLocks/>
          </p:cNvGrpSpPr>
          <p:nvPr/>
        </p:nvGrpSpPr>
        <p:grpSpPr bwMode="auto">
          <a:xfrm>
            <a:off x="1460500" y="4651375"/>
            <a:ext cx="6356350" cy="488950"/>
            <a:chOff x="2971800" y="2011680"/>
            <a:chExt cx="6019800" cy="487680"/>
          </a:xfrm>
        </p:grpSpPr>
        <p:sp>
          <p:nvSpPr>
            <p:cNvPr id="22" name="矩形 21"/>
            <p:cNvSpPr/>
            <p:nvPr/>
          </p:nvSpPr>
          <p:spPr>
            <a:xfrm>
              <a:off x="3580696" y="2011680"/>
              <a:ext cx="5410904" cy="487680"/>
            </a:xfrm>
            <a:prstGeom prst="rect">
              <a:avLst/>
            </a:prstGeom>
            <a:solidFill>
              <a:srgbClr val="008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运用一定技术进行的活动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71800" y="2011680"/>
              <a:ext cx="608896" cy="4876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等腰三角形 23"/>
            <p:cNvSpPr>
              <a:spLocks noChangeAspect="1"/>
            </p:cNvSpPr>
            <p:nvPr/>
          </p:nvSpPr>
          <p:spPr>
            <a:xfrm rot="5400000">
              <a:off x="3570846" y="2189368"/>
              <a:ext cx="152004" cy="13230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 dirty="0"/>
            </a:p>
          </p:txBody>
        </p:sp>
      </p:grpSp>
      <p:grpSp>
        <p:nvGrpSpPr>
          <p:cNvPr id="9223" name="组合 24"/>
          <p:cNvGrpSpPr>
            <a:grpSpLocks/>
          </p:cNvGrpSpPr>
          <p:nvPr/>
        </p:nvGrpSpPr>
        <p:grpSpPr bwMode="auto">
          <a:xfrm>
            <a:off x="1460500" y="5457825"/>
            <a:ext cx="6356350" cy="488950"/>
            <a:chOff x="2971800" y="2011680"/>
            <a:chExt cx="6019800" cy="487680"/>
          </a:xfrm>
        </p:grpSpPr>
        <p:sp>
          <p:nvSpPr>
            <p:cNvPr id="26" name="矩形 25"/>
            <p:cNvSpPr/>
            <p:nvPr/>
          </p:nvSpPr>
          <p:spPr>
            <a:xfrm>
              <a:off x="3580696" y="2011680"/>
              <a:ext cx="5410904" cy="487680"/>
            </a:xfrm>
            <a:prstGeom prst="rect">
              <a:avLst/>
            </a:prstGeom>
            <a:solidFill>
              <a:srgbClr val="008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制定、认可、修改、补充和废止法的活动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971800" y="2011680"/>
              <a:ext cx="608896" cy="4876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等腰三角形 27"/>
            <p:cNvSpPr>
              <a:spLocks noChangeAspect="1"/>
            </p:cNvSpPr>
            <p:nvPr/>
          </p:nvSpPr>
          <p:spPr>
            <a:xfrm rot="5400000">
              <a:off x="3570846" y="2189368"/>
              <a:ext cx="152004" cy="13230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 dirty="0"/>
            </a:p>
          </p:txBody>
        </p:sp>
      </p:grpSp>
      <p:sp>
        <p:nvSpPr>
          <p:cNvPr id="25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立法的含义：</a:t>
            </a:r>
            <a:endParaRPr lang="zh-CN" altLang="en-US" sz="2400" kern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立法的指导思想和基本原则</a:t>
            </a:r>
          </a:p>
        </p:txBody>
      </p:sp>
      <p:sp>
        <p:nvSpPr>
          <p:cNvPr id="1024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第二节：立法的指导思想和基本原则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187700" y="4211638"/>
            <a:ext cx="3805238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dirty="0"/>
              <a:t>中国立法的</a:t>
            </a:r>
            <a:r>
              <a:rPr lang="zh-CN" altLang="en-US" sz="2400" dirty="0">
                <a:solidFill>
                  <a:srgbClr val="C00000"/>
                </a:solidFill>
              </a:rPr>
              <a:t>总的指导思：</a:t>
            </a:r>
            <a:r>
              <a:rPr lang="zh-CN" altLang="en-US" sz="2400" dirty="0"/>
              <a:t>马克思主义</a:t>
            </a:r>
            <a:endParaRPr lang="zh-CN" altLang="en-US" sz="2400" dirty="0">
              <a:latin typeface="黑体" panose="02010609060101010101" pitchFamily="49" charset="-122"/>
            </a:endParaRPr>
          </a:p>
        </p:txBody>
      </p:sp>
      <p:pic>
        <p:nvPicPr>
          <p:cNvPr id="1126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4" t="21449" r="48892" b="29855"/>
          <a:stretch>
            <a:fillRect/>
          </a:stretch>
        </p:blipFill>
        <p:spPr bwMode="auto">
          <a:xfrm>
            <a:off x="1497013" y="1041400"/>
            <a:ext cx="198755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第二节：立法的指导思想和基本原则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917825" y="3671888"/>
            <a:ext cx="540226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/>
              <a:t>中国立法的</a:t>
            </a:r>
            <a:r>
              <a:rPr lang="zh-CN" altLang="en-US" sz="2400">
                <a:solidFill>
                  <a:srgbClr val="C00000"/>
                </a:solidFill>
              </a:rPr>
              <a:t>基本指导思想：</a:t>
            </a:r>
            <a:endParaRPr lang="en-US" altLang="zh-CN" sz="240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/>
              <a:t>中国化的马克思主义</a:t>
            </a:r>
            <a:r>
              <a:rPr lang="en-US" altLang="zh-CN" sz="2400"/>
              <a:t>----</a:t>
            </a:r>
            <a:r>
              <a:rPr lang="zh-CN" altLang="en-US" sz="2400"/>
              <a:t>毛泽东思想和邓小平理论</a:t>
            </a:r>
            <a:endParaRPr lang="zh-CN" altLang="en-US" sz="2400">
              <a:latin typeface="黑体" panose="02010609060101010101" pitchFamily="49" charset="-122"/>
            </a:endParaRPr>
          </a:p>
        </p:txBody>
      </p:sp>
      <p:pic>
        <p:nvPicPr>
          <p:cNvPr id="12292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4" t="21449" r="48892" b="29855"/>
          <a:stretch>
            <a:fillRect/>
          </a:stretch>
        </p:blipFill>
        <p:spPr bwMode="auto">
          <a:xfrm>
            <a:off x="1497013" y="1041400"/>
            <a:ext cx="198755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第二节：立法的指导思想和基本原则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013" y="2114550"/>
            <a:ext cx="2843212" cy="2798763"/>
            <a:chOff x="3275013" y="2114550"/>
            <a:chExt cx="2843212" cy="2798763"/>
          </a:xfrm>
        </p:grpSpPr>
        <p:sp>
          <p:nvSpPr>
            <p:cNvPr id="14" name="文本框 148"/>
            <p:cNvSpPr txBox="1"/>
            <p:nvPr/>
          </p:nvSpPr>
          <p:spPr>
            <a:xfrm>
              <a:off x="3275013" y="4451350"/>
              <a:ext cx="284321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民主原则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18" name="组合 32"/>
            <p:cNvGrpSpPr>
              <a:grpSpLocks/>
            </p:cNvGrpSpPr>
            <p:nvPr/>
          </p:nvGrpSpPr>
          <p:grpSpPr bwMode="auto">
            <a:xfrm>
              <a:off x="3513138" y="2114550"/>
              <a:ext cx="2165350" cy="2165350"/>
              <a:chOff x="3213626" y="2152192"/>
              <a:chExt cx="2166266" cy="2166266"/>
            </a:xfrm>
          </p:grpSpPr>
          <p:grpSp>
            <p:nvGrpSpPr>
              <p:cNvPr id="13328" name="组合 6"/>
              <p:cNvGrpSpPr>
                <a:grpSpLocks/>
              </p:cNvGrpSpPr>
              <p:nvPr/>
            </p:nvGrpSpPr>
            <p:grpSpPr bwMode="auto">
              <a:xfrm>
                <a:off x="3213626" y="2152192"/>
                <a:ext cx="2166266" cy="2166266"/>
                <a:chOff x="1779588" y="2717359"/>
                <a:chExt cx="2280532" cy="2280532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1893280" y="2831051"/>
                  <a:ext cx="2053148" cy="205314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3683984" y="2617827"/>
                <a:ext cx="1225550" cy="1131888"/>
                <a:chOff x="10590213" y="4900613"/>
                <a:chExt cx="1225550" cy="1131888"/>
              </a:xfrm>
              <a:solidFill>
                <a:schemeClr val="bg1"/>
              </a:solidFill>
            </p:grpSpPr>
            <p:sp>
              <p:nvSpPr>
                <p:cNvPr id="17" name="Freeform 110"/>
                <p:cNvSpPr>
                  <a:spLocks noEditPoints="1"/>
                </p:cNvSpPr>
                <p:nvPr/>
              </p:nvSpPr>
              <p:spPr bwMode="auto">
                <a:xfrm>
                  <a:off x="11083925" y="4900613"/>
                  <a:ext cx="731838" cy="735013"/>
                </a:xfrm>
                <a:custGeom>
                  <a:avLst/>
                  <a:gdLst>
                    <a:gd name="T0" fmla="*/ 233 w 256"/>
                    <a:gd name="T1" fmla="*/ 24 h 257"/>
                    <a:gd name="T2" fmla="*/ 149 w 256"/>
                    <a:gd name="T3" fmla="*/ 24 h 257"/>
                    <a:gd name="T4" fmla="*/ 0 w 256"/>
                    <a:gd name="T5" fmla="*/ 173 h 257"/>
                    <a:gd name="T6" fmla="*/ 84 w 256"/>
                    <a:gd name="T7" fmla="*/ 257 h 257"/>
                    <a:gd name="T8" fmla="*/ 233 w 256"/>
                    <a:gd name="T9" fmla="*/ 108 h 257"/>
                    <a:gd name="T10" fmla="*/ 233 w 256"/>
                    <a:gd name="T11" fmla="*/ 24 h 257"/>
                    <a:gd name="T12" fmla="*/ 50 w 256"/>
                    <a:gd name="T13" fmla="*/ 174 h 257"/>
                    <a:gd name="T14" fmla="*/ 40 w 256"/>
                    <a:gd name="T15" fmla="*/ 164 h 257"/>
                    <a:gd name="T16" fmla="*/ 166 w 256"/>
                    <a:gd name="T17" fmla="*/ 38 h 257"/>
                    <a:gd name="T18" fmla="*/ 176 w 256"/>
                    <a:gd name="T19" fmla="*/ 38 h 257"/>
                    <a:gd name="T20" fmla="*/ 176 w 256"/>
                    <a:gd name="T21" fmla="*/ 48 h 257"/>
                    <a:gd name="T22" fmla="*/ 50 w 256"/>
                    <a:gd name="T23" fmla="*/ 174 h 257"/>
                    <a:gd name="T24" fmla="*/ 71 w 256"/>
                    <a:gd name="T25" fmla="*/ 195 h 257"/>
                    <a:gd name="T26" fmla="*/ 61 w 256"/>
                    <a:gd name="T27" fmla="*/ 185 h 257"/>
                    <a:gd name="T28" fmla="*/ 198 w 256"/>
                    <a:gd name="T29" fmla="*/ 49 h 257"/>
                    <a:gd name="T30" fmla="*/ 208 w 256"/>
                    <a:gd name="T31" fmla="*/ 49 h 257"/>
                    <a:gd name="T32" fmla="*/ 208 w 256"/>
                    <a:gd name="T33" fmla="*/ 59 h 257"/>
                    <a:gd name="T34" fmla="*/ 71 w 256"/>
                    <a:gd name="T35" fmla="*/ 195 h 257"/>
                    <a:gd name="T36" fmla="*/ 92 w 256"/>
                    <a:gd name="T37" fmla="*/ 216 h 257"/>
                    <a:gd name="T38" fmla="*/ 82 w 256"/>
                    <a:gd name="T39" fmla="*/ 206 h 257"/>
                    <a:gd name="T40" fmla="*/ 208 w 256"/>
                    <a:gd name="T41" fmla="*/ 80 h 257"/>
                    <a:gd name="T42" fmla="*/ 218 w 256"/>
                    <a:gd name="T43" fmla="*/ 80 h 257"/>
                    <a:gd name="T44" fmla="*/ 218 w 256"/>
                    <a:gd name="T45" fmla="*/ 90 h 257"/>
                    <a:gd name="T46" fmla="*/ 92 w 256"/>
                    <a:gd name="T47" fmla="*/ 21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56" h="257">
                      <a:moveTo>
                        <a:pt x="233" y="24"/>
                      </a:moveTo>
                      <a:cubicBezTo>
                        <a:pt x="210" y="0"/>
                        <a:pt x="172" y="0"/>
                        <a:pt x="149" y="24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84" y="257"/>
                        <a:pt x="84" y="257"/>
                        <a:pt x="84" y="257"/>
                      </a:cubicBezTo>
                      <a:cubicBezTo>
                        <a:pt x="233" y="108"/>
                        <a:pt x="233" y="108"/>
                        <a:pt x="233" y="108"/>
                      </a:cubicBezTo>
                      <a:cubicBezTo>
                        <a:pt x="256" y="85"/>
                        <a:pt x="256" y="47"/>
                        <a:pt x="233" y="24"/>
                      </a:cubicBezTo>
                      <a:close/>
                      <a:moveTo>
                        <a:pt x="50" y="174"/>
                      </a:moveTo>
                      <a:cubicBezTo>
                        <a:pt x="40" y="164"/>
                        <a:pt x="40" y="164"/>
                        <a:pt x="40" y="164"/>
                      </a:cubicBezTo>
                      <a:cubicBezTo>
                        <a:pt x="166" y="38"/>
                        <a:pt x="166" y="38"/>
                        <a:pt x="166" y="38"/>
                      </a:cubicBezTo>
                      <a:cubicBezTo>
                        <a:pt x="169" y="36"/>
                        <a:pt x="173" y="36"/>
                        <a:pt x="176" y="38"/>
                      </a:cubicBezTo>
                      <a:cubicBezTo>
                        <a:pt x="179" y="41"/>
                        <a:pt x="179" y="46"/>
                        <a:pt x="176" y="48"/>
                      </a:cubicBezTo>
                      <a:lnTo>
                        <a:pt x="50" y="174"/>
                      </a:lnTo>
                      <a:close/>
                      <a:moveTo>
                        <a:pt x="71" y="195"/>
                      </a:moveTo>
                      <a:cubicBezTo>
                        <a:pt x="61" y="185"/>
                        <a:pt x="61" y="185"/>
                        <a:pt x="61" y="185"/>
                      </a:cubicBezTo>
                      <a:cubicBezTo>
                        <a:pt x="198" y="49"/>
                        <a:pt x="198" y="49"/>
                        <a:pt x="198" y="49"/>
                      </a:cubicBezTo>
                      <a:cubicBezTo>
                        <a:pt x="200" y="46"/>
                        <a:pt x="205" y="46"/>
                        <a:pt x="208" y="49"/>
                      </a:cubicBezTo>
                      <a:cubicBezTo>
                        <a:pt x="210" y="52"/>
                        <a:pt x="210" y="56"/>
                        <a:pt x="208" y="59"/>
                      </a:cubicBezTo>
                      <a:lnTo>
                        <a:pt x="71" y="195"/>
                      </a:lnTo>
                      <a:close/>
                      <a:moveTo>
                        <a:pt x="92" y="216"/>
                      </a:moveTo>
                      <a:cubicBezTo>
                        <a:pt x="82" y="206"/>
                        <a:pt x="82" y="206"/>
                        <a:pt x="82" y="206"/>
                      </a:cubicBezTo>
                      <a:cubicBezTo>
                        <a:pt x="208" y="80"/>
                        <a:pt x="208" y="80"/>
                        <a:pt x="208" y="80"/>
                      </a:cubicBezTo>
                      <a:cubicBezTo>
                        <a:pt x="211" y="78"/>
                        <a:pt x="215" y="78"/>
                        <a:pt x="218" y="80"/>
                      </a:cubicBezTo>
                      <a:cubicBezTo>
                        <a:pt x="221" y="83"/>
                        <a:pt x="221" y="88"/>
                        <a:pt x="218" y="90"/>
                      </a:cubicBezTo>
                      <a:lnTo>
                        <a:pt x="92" y="2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18" name="Freeform 111"/>
                <p:cNvSpPr>
                  <a:spLocks/>
                </p:cNvSpPr>
                <p:nvPr/>
              </p:nvSpPr>
              <p:spPr bwMode="auto">
                <a:xfrm>
                  <a:off x="10679113" y="5527676"/>
                  <a:ext cx="504825" cy="504825"/>
                </a:xfrm>
                <a:custGeom>
                  <a:avLst/>
                  <a:gdLst>
                    <a:gd name="T0" fmla="*/ 205 w 318"/>
                    <a:gd name="T1" fmla="*/ 190 h 318"/>
                    <a:gd name="T2" fmla="*/ 192 w 318"/>
                    <a:gd name="T3" fmla="*/ 176 h 318"/>
                    <a:gd name="T4" fmla="*/ 318 w 318"/>
                    <a:gd name="T5" fmla="*/ 50 h 318"/>
                    <a:gd name="T6" fmla="*/ 268 w 318"/>
                    <a:gd name="T7" fmla="*/ 0 h 318"/>
                    <a:gd name="T8" fmla="*/ 142 w 318"/>
                    <a:gd name="T9" fmla="*/ 126 h 318"/>
                    <a:gd name="T10" fmla="*/ 129 w 318"/>
                    <a:gd name="T11" fmla="*/ 113 h 318"/>
                    <a:gd name="T12" fmla="*/ 99 w 318"/>
                    <a:gd name="T13" fmla="*/ 127 h 318"/>
                    <a:gd name="T14" fmla="*/ 0 w 318"/>
                    <a:gd name="T15" fmla="*/ 289 h 318"/>
                    <a:gd name="T16" fmla="*/ 28 w 318"/>
                    <a:gd name="T17" fmla="*/ 318 h 318"/>
                    <a:gd name="T18" fmla="*/ 189 w 318"/>
                    <a:gd name="T19" fmla="*/ 221 h 318"/>
                    <a:gd name="T20" fmla="*/ 205 w 318"/>
                    <a:gd name="T21" fmla="*/ 190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8" h="318">
                      <a:moveTo>
                        <a:pt x="205" y="190"/>
                      </a:moveTo>
                      <a:lnTo>
                        <a:pt x="192" y="176"/>
                      </a:lnTo>
                      <a:lnTo>
                        <a:pt x="318" y="50"/>
                      </a:lnTo>
                      <a:lnTo>
                        <a:pt x="268" y="0"/>
                      </a:lnTo>
                      <a:lnTo>
                        <a:pt x="142" y="126"/>
                      </a:lnTo>
                      <a:lnTo>
                        <a:pt x="129" y="113"/>
                      </a:lnTo>
                      <a:lnTo>
                        <a:pt x="99" y="127"/>
                      </a:lnTo>
                      <a:lnTo>
                        <a:pt x="0" y="289"/>
                      </a:lnTo>
                      <a:lnTo>
                        <a:pt x="28" y="318"/>
                      </a:lnTo>
                      <a:lnTo>
                        <a:pt x="189" y="221"/>
                      </a:lnTo>
                      <a:lnTo>
                        <a:pt x="205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19" name="Freeform 112"/>
                <p:cNvSpPr>
                  <a:spLocks/>
                </p:cNvSpPr>
                <p:nvPr/>
              </p:nvSpPr>
              <p:spPr bwMode="auto">
                <a:xfrm>
                  <a:off x="10590213" y="4911726"/>
                  <a:ext cx="539750" cy="538163"/>
                </a:xfrm>
                <a:custGeom>
                  <a:avLst/>
                  <a:gdLst>
                    <a:gd name="T0" fmla="*/ 94 w 189"/>
                    <a:gd name="T1" fmla="*/ 0 h 188"/>
                    <a:gd name="T2" fmla="*/ 71 w 189"/>
                    <a:gd name="T3" fmla="*/ 3 h 188"/>
                    <a:gd name="T4" fmla="*/ 73 w 189"/>
                    <a:gd name="T5" fmla="*/ 4 h 188"/>
                    <a:gd name="T6" fmla="*/ 107 w 189"/>
                    <a:gd name="T7" fmla="*/ 38 h 188"/>
                    <a:gd name="T8" fmla="*/ 107 w 189"/>
                    <a:gd name="T9" fmla="*/ 101 h 188"/>
                    <a:gd name="T10" fmla="*/ 45 w 189"/>
                    <a:gd name="T11" fmla="*/ 101 h 188"/>
                    <a:gd name="T12" fmla="*/ 11 w 189"/>
                    <a:gd name="T13" fmla="*/ 67 h 188"/>
                    <a:gd name="T14" fmla="*/ 6 w 189"/>
                    <a:gd name="T15" fmla="*/ 61 h 188"/>
                    <a:gd name="T16" fmla="*/ 0 w 189"/>
                    <a:gd name="T17" fmla="*/ 94 h 188"/>
                    <a:gd name="T18" fmla="*/ 94 w 189"/>
                    <a:gd name="T19" fmla="*/ 188 h 188"/>
                    <a:gd name="T20" fmla="*/ 189 w 189"/>
                    <a:gd name="T21" fmla="*/ 94 h 188"/>
                    <a:gd name="T22" fmla="*/ 94 w 189"/>
                    <a:gd name="T23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88">
                      <a:moveTo>
                        <a:pt x="94" y="0"/>
                      </a:moveTo>
                      <a:cubicBezTo>
                        <a:pt x="86" y="0"/>
                        <a:pt x="79" y="1"/>
                        <a:pt x="71" y="3"/>
                      </a:cubicBezTo>
                      <a:cubicBezTo>
                        <a:pt x="72" y="3"/>
                        <a:pt x="73" y="4"/>
                        <a:pt x="73" y="4"/>
                      </a:cubicBezTo>
                      <a:cubicBezTo>
                        <a:pt x="107" y="38"/>
                        <a:pt x="107" y="38"/>
                        <a:pt x="107" y="38"/>
                      </a:cubicBezTo>
                      <a:cubicBezTo>
                        <a:pt x="125" y="56"/>
                        <a:pt x="125" y="84"/>
                        <a:pt x="107" y="101"/>
                      </a:cubicBezTo>
                      <a:cubicBezTo>
                        <a:pt x="90" y="118"/>
                        <a:pt x="62" y="118"/>
                        <a:pt x="45" y="101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9" y="65"/>
                        <a:pt x="8" y="63"/>
                        <a:pt x="6" y="61"/>
                      </a:cubicBezTo>
                      <a:cubicBezTo>
                        <a:pt x="2" y="72"/>
                        <a:pt x="0" y="82"/>
                        <a:pt x="0" y="94"/>
                      </a:cubicBezTo>
                      <a:cubicBezTo>
                        <a:pt x="0" y="146"/>
                        <a:pt x="42" y="188"/>
                        <a:pt x="94" y="188"/>
                      </a:cubicBezTo>
                      <a:cubicBezTo>
                        <a:pt x="146" y="188"/>
                        <a:pt x="189" y="146"/>
                        <a:pt x="189" y="94"/>
                      </a:cubicBezTo>
                      <a:cubicBezTo>
                        <a:pt x="189" y="42"/>
                        <a:pt x="146" y="0"/>
                        <a:pt x="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20" name="Freeform 113"/>
                <p:cNvSpPr>
                  <a:spLocks noEditPoints="1"/>
                </p:cNvSpPr>
                <p:nvPr/>
              </p:nvSpPr>
              <p:spPr bwMode="auto">
                <a:xfrm>
                  <a:off x="11255375" y="5549901"/>
                  <a:ext cx="485775" cy="482600"/>
                </a:xfrm>
                <a:custGeom>
                  <a:avLst/>
                  <a:gdLst>
                    <a:gd name="T0" fmla="*/ 149 w 170"/>
                    <a:gd name="T1" fmla="*/ 149 h 169"/>
                    <a:gd name="T2" fmla="*/ 149 w 170"/>
                    <a:gd name="T3" fmla="*/ 75 h 169"/>
                    <a:gd name="T4" fmla="*/ 74 w 170"/>
                    <a:gd name="T5" fmla="*/ 0 h 169"/>
                    <a:gd name="T6" fmla="*/ 0 w 170"/>
                    <a:gd name="T7" fmla="*/ 74 h 169"/>
                    <a:gd name="T8" fmla="*/ 75 w 170"/>
                    <a:gd name="T9" fmla="*/ 149 h 169"/>
                    <a:gd name="T10" fmla="*/ 149 w 170"/>
                    <a:gd name="T11" fmla="*/ 149 h 169"/>
                    <a:gd name="T12" fmla="*/ 99 w 170"/>
                    <a:gd name="T13" fmla="*/ 99 h 169"/>
                    <a:gd name="T14" fmla="*/ 130 w 170"/>
                    <a:gd name="T15" fmla="*/ 99 h 169"/>
                    <a:gd name="T16" fmla="*/ 130 w 170"/>
                    <a:gd name="T17" fmla="*/ 129 h 169"/>
                    <a:gd name="T18" fmla="*/ 99 w 170"/>
                    <a:gd name="T19" fmla="*/ 129 h 169"/>
                    <a:gd name="T20" fmla="*/ 99 w 170"/>
                    <a:gd name="T21" fmla="*/ 9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0" h="169">
                      <a:moveTo>
                        <a:pt x="149" y="149"/>
                      </a:moveTo>
                      <a:cubicBezTo>
                        <a:pt x="170" y="129"/>
                        <a:pt x="170" y="95"/>
                        <a:pt x="149" y="75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75" y="149"/>
                        <a:pt x="75" y="149"/>
                        <a:pt x="75" y="149"/>
                      </a:cubicBezTo>
                      <a:cubicBezTo>
                        <a:pt x="96" y="169"/>
                        <a:pt x="129" y="169"/>
                        <a:pt x="149" y="149"/>
                      </a:cubicBezTo>
                      <a:close/>
                      <a:moveTo>
                        <a:pt x="99" y="99"/>
                      </a:moveTo>
                      <a:cubicBezTo>
                        <a:pt x="107" y="90"/>
                        <a:pt x="121" y="90"/>
                        <a:pt x="130" y="99"/>
                      </a:cubicBezTo>
                      <a:cubicBezTo>
                        <a:pt x="138" y="107"/>
                        <a:pt x="138" y="121"/>
                        <a:pt x="130" y="129"/>
                      </a:cubicBezTo>
                      <a:cubicBezTo>
                        <a:pt x="121" y="138"/>
                        <a:pt x="107" y="138"/>
                        <a:pt x="99" y="129"/>
                      </a:cubicBezTo>
                      <a:cubicBezTo>
                        <a:pt x="91" y="121"/>
                        <a:pt x="91" y="107"/>
                        <a:pt x="99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5988050" y="2114550"/>
            <a:ext cx="2843213" cy="2798763"/>
            <a:chOff x="5988050" y="2114550"/>
            <a:chExt cx="2843213" cy="2798763"/>
          </a:xfrm>
        </p:grpSpPr>
        <p:sp>
          <p:nvSpPr>
            <p:cNvPr id="15" name="文本框 148"/>
            <p:cNvSpPr txBox="1"/>
            <p:nvPr/>
          </p:nvSpPr>
          <p:spPr>
            <a:xfrm>
              <a:off x="5988050" y="4451350"/>
              <a:ext cx="284321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科学原则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19" name="组合 33"/>
            <p:cNvGrpSpPr>
              <a:grpSpLocks/>
            </p:cNvGrpSpPr>
            <p:nvPr/>
          </p:nvGrpSpPr>
          <p:grpSpPr bwMode="auto">
            <a:xfrm>
              <a:off x="6145213" y="2114550"/>
              <a:ext cx="2166937" cy="2165350"/>
              <a:chOff x="6031555" y="2152192"/>
              <a:chExt cx="2166266" cy="216626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31555" y="2152192"/>
                <a:ext cx="2166266" cy="2166266"/>
                <a:chOff x="1779588" y="2717359"/>
                <a:chExt cx="2280532" cy="2280532"/>
              </a:xfrm>
              <a:solidFill>
                <a:srgbClr val="444041"/>
              </a:solidFill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1893854" y="2831625"/>
                  <a:ext cx="2052000" cy="2052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6523344" y="2662194"/>
                <a:ext cx="1182687" cy="1275421"/>
                <a:chOff x="10279063" y="621034"/>
                <a:chExt cx="1397000" cy="1506538"/>
              </a:xfrm>
              <a:solidFill>
                <a:schemeClr val="bg1"/>
              </a:solidFill>
            </p:grpSpPr>
            <p:sp>
              <p:nvSpPr>
                <p:cNvPr id="22" name="Freeform 38"/>
                <p:cNvSpPr>
                  <a:spLocks noEditPoints="1"/>
                </p:cNvSpPr>
                <p:nvPr/>
              </p:nvSpPr>
              <p:spPr bwMode="auto">
                <a:xfrm>
                  <a:off x="10279063" y="621034"/>
                  <a:ext cx="1397000" cy="1038225"/>
                </a:xfrm>
                <a:custGeom>
                  <a:avLst/>
                  <a:gdLst>
                    <a:gd name="T0" fmla="*/ 83 w 489"/>
                    <a:gd name="T1" fmla="*/ 363 h 363"/>
                    <a:gd name="T2" fmla="*/ 0 w 489"/>
                    <a:gd name="T3" fmla="*/ 280 h 363"/>
                    <a:gd name="T4" fmla="*/ 0 w 489"/>
                    <a:gd name="T5" fmla="*/ 280 h 363"/>
                    <a:gd name="T6" fmla="*/ 0 w 489"/>
                    <a:gd name="T7" fmla="*/ 83 h 363"/>
                    <a:gd name="T8" fmla="*/ 83 w 489"/>
                    <a:gd name="T9" fmla="*/ 0 h 363"/>
                    <a:gd name="T10" fmla="*/ 83 w 489"/>
                    <a:gd name="T11" fmla="*/ 0 h 363"/>
                    <a:gd name="T12" fmla="*/ 406 w 489"/>
                    <a:gd name="T13" fmla="*/ 0 h 363"/>
                    <a:gd name="T14" fmla="*/ 489 w 489"/>
                    <a:gd name="T15" fmla="*/ 83 h 363"/>
                    <a:gd name="T16" fmla="*/ 489 w 489"/>
                    <a:gd name="T17" fmla="*/ 83 h 363"/>
                    <a:gd name="T18" fmla="*/ 489 w 489"/>
                    <a:gd name="T19" fmla="*/ 280 h 363"/>
                    <a:gd name="T20" fmla="*/ 406 w 489"/>
                    <a:gd name="T21" fmla="*/ 363 h 363"/>
                    <a:gd name="T22" fmla="*/ 406 w 489"/>
                    <a:gd name="T23" fmla="*/ 363 h 363"/>
                    <a:gd name="T24" fmla="*/ 83 w 489"/>
                    <a:gd name="T25" fmla="*/ 363 h 363"/>
                    <a:gd name="T26" fmla="*/ 43 w 489"/>
                    <a:gd name="T27" fmla="*/ 83 h 363"/>
                    <a:gd name="T28" fmla="*/ 43 w 489"/>
                    <a:gd name="T29" fmla="*/ 280 h 363"/>
                    <a:gd name="T30" fmla="*/ 83 w 489"/>
                    <a:gd name="T31" fmla="*/ 320 h 363"/>
                    <a:gd name="T32" fmla="*/ 83 w 489"/>
                    <a:gd name="T33" fmla="*/ 320 h 363"/>
                    <a:gd name="T34" fmla="*/ 406 w 489"/>
                    <a:gd name="T35" fmla="*/ 320 h 363"/>
                    <a:gd name="T36" fmla="*/ 446 w 489"/>
                    <a:gd name="T37" fmla="*/ 280 h 363"/>
                    <a:gd name="T38" fmla="*/ 446 w 489"/>
                    <a:gd name="T39" fmla="*/ 280 h 363"/>
                    <a:gd name="T40" fmla="*/ 446 w 489"/>
                    <a:gd name="T41" fmla="*/ 83 h 363"/>
                    <a:gd name="T42" fmla="*/ 406 w 489"/>
                    <a:gd name="T43" fmla="*/ 43 h 363"/>
                    <a:gd name="T44" fmla="*/ 406 w 489"/>
                    <a:gd name="T45" fmla="*/ 43 h 363"/>
                    <a:gd name="T46" fmla="*/ 83 w 489"/>
                    <a:gd name="T47" fmla="*/ 43 h 363"/>
                    <a:gd name="T48" fmla="*/ 43 w 489"/>
                    <a:gd name="T49" fmla="*/ 83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9" h="363">
                      <a:moveTo>
                        <a:pt x="83" y="363"/>
                      </a:moveTo>
                      <a:cubicBezTo>
                        <a:pt x="37" y="363"/>
                        <a:pt x="0" y="326"/>
                        <a:pt x="0" y="280"/>
                      </a:cubicBezTo>
                      <a:cubicBezTo>
                        <a:pt x="0" y="280"/>
                        <a:pt x="0" y="280"/>
                        <a:pt x="0" y="280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0" y="38"/>
                        <a:pt x="37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406" y="0"/>
                        <a:pt x="406" y="0"/>
                        <a:pt x="406" y="0"/>
                      </a:cubicBezTo>
                      <a:cubicBezTo>
                        <a:pt x="451" y="0"/>
                        <a:pt x="489" y="38"/>
                        <a:pt x="489" y="83"/>
                      </a:cubicBezTo>
                      <a:cubicBezTo>
                        <a:pt x="489" y="83"/>
                        <a:pt x="489" y="83"/>
                        <a:pt x="489" y="83"/>
                      </a:cubicBezTo>
                      <a:cubicBezTo>
                        <a:pt x="489" y="280"/>
                        <a:pt x="489" y="280"/>
                        <a:pt x="489" y="280"/>
                      </a:cubicBezTo>
                      <a:cubicBezTo>
                        <a:pt x="489" y="326"/>
                        <a:pt x="451" y="363"/>
                        <a:pt x="406" y="363"/>
                      </a:cubicBezTo>
                      <a:cubicBezTo>
                        <a:pt x="406" y="363"/>
                        <a:pt x="406" y="363"/>
                        <a:pt x="406" y="363"/>
                      </a:cubicBezTo>
                      <a:cubicBezTo>
                        <a:pt x="83" y="363"/>
                        <a:pt x="83" y="363"/>
                        <a:pt x="83" y="363"/>
                      </a:cubicBezTo>
                      <a:close/>
                      <a:moveTo>
                        <a:pt x="43" y="83"/>
                      </a:moveTo>
                      <a:cubicBezTo>
                        <a:pt x="43" y="280"/>
                        <a:pt x="43" y="280"/>
                        <a:pt x="43" y="280"/>
                      </a:cubicBezTo>
                      <a:cubicBezTo>
                        <a:pt x="43" y="302"/>
                        <a:pt x="61" y="320"/>
                        <a:pt x="83" y="320"/>
                      </a:cubicBezTo>
                      <a:cubicBezTo>
                        <a:pt x="83" y="320"/>
                        <a:pt x="83" y="320"/>
                        <a:pt x="83" y="320"/>
                      </a:cubicBezTo>
                      <a:cubicBezTo>
                        <a:pt x="406" y="320"/>
                        <a:pt x="406" y="320"/>
                        <a:pt x="406" y="320"/>
                      </a:cubicBezTo>
                      <a:cubicBezTo>
                        <a:pt x="428" y="320"/>
                        <a:pt x="446" y="302"/>
                        <a:pt x="446" y="280"/>
                      </a:cubicBezTo>
                      <a:cubicBezTo>
                        <a:pt x="446" y="280"/>
                        <a:pt x="446" y="280"/>
                        <a:pt x="446" y="280"/>
                      </a:cubicBezTo>
                      <a:cubicBezTo>
                        <a:pt x="446" y="83"/>
                        <a:pt x="446" y="83"/>
                        <a:pt x="446" y="83"/>
                      </a:cubicBezTo>
                      <a:cubicBezTo>
                        <a:pt x="446" y="61"/>
                        <a:pt x="428" y="43"/>
                        <a:pt x="406" y="43"/>
                      </a:cubicBezTo>
                      <a:cubicBezTo>
                        <a:pt x="406" y="43"/>
                        <a:pt x="406" y="43"/>
                        <a:pt x="406" y="43"/>
                      </a:cubicBezTo>
                      <a:cubicBezTo>
                        <a:pt x="83" y="43"/>
                        <a:pt x="83" y="43"/>
                        <a:pt x="83" y="43"/>
                      </a:cubicBezTo>
                      <a:cubicBezTo>
                        <a:pt x="61" y="43"/>
                        <a:pt x="43" y="61"/>
                        <a:pt x="43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3" name="Freeform 39"/>
                <p:cNvSpPr>
                  <a:spLocks/>
                </p:cNvSpPr>
                <p:nvPr/>
              </p:nvSpPr>
              <p:spPr bwMode="auto">
                <a:xfrm>
                  <a:off x="10655300" y="1681484"/>
                  <a:ext cx="639763" cy="446088"/>
                </a:xfrm>
                <a:custGeom>
                  <a:avLst/>
                  <a:gdLst>
                    <a:gd name="T0" fmla="*/ 219 w 224"/>
                    <a:gd name="T1" fmla="*/ 119 h 156"/>
                    <a:gd name="T2" fmla="*/ 130 w 224"/>
                    <a:gd name="T3" fmla="*/ 15 h 156"/>
                    <a:gd name="T4" fmla="*/ 112 w 224"/>
                    <a:gd name="T5" fmla="*/ 0 h 156"/>
                    <a:gd name="T6" fmla="*/ 95 w 224"/>
                    <a:gd name="T7" fmla="*/ 15 h 156"/>
                    <a:gd name="T8" fmla="*/ 6 w 224"/>
                    <a:gd name="T9" fmla="*/ 119 h 156"/>
                    <a:gd name="T10" fmla="*/ 8 w 224"/>
                    <a:gd name="T11" fmla="*/ 140 h 156"/>
                    <a:gd name="T12" fmla="*/ 30 w 224"/>
                    <a:gd name="T13" fmla="*/ 138 h 156"/>
                    <a:gd name="T14" fmla="*/ 96 w 224"/>
                    <a:gd name="T15" fmla="*/ 64 h 156"/>
                    <a:gd name="T16" fmla="*/ 96 w 224"/>
                    <a:gd name="T17" fmla="*/ 140 h 156"/>
                    <a:gd name="T18" fmla="*/ 112 w 224"/>
                    <a:gd name="T19" fmla="*/ 156 h 156"/>
                    <a:gd name="T20" fmla="*/ 129 w 224"/>
                    <a:gd name="T21" fmla="*/ 140 h 156"/>
                    <a:gd name="T22" fmla="*/ 129 w 224"/>
                    <a:gd name="T23" fmla="*/ 64 h 156"/>
                    <a:gd name="T24" fmla="*/ 195 w 224"/>
                    <a:gd name="T25" fmla="*/ 138 h 156"/>
                    <a:gd name="T26" fmla="*/ 216 w 224"/>
                    <a:gd name="T27" fmla="*/ 140 h 156"/>
                    <a:gd name="T28" fmla="*/ 219 w 224"/>
                    <a:gd name="T29" fmla="*/ 119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4" h="156">
                      <a:moveTo>
                        <a:pt x="219" y="119"/>
                      </a:moveTo>
                      <a:cubicBezTo>
                        <a:pt x="130" y="15"/>
                        <a:pt x="130" y="15"/>
                        <a:pt x="130" y="15"/>
                      </a:cubicBezTo>
                      <a:cubicBezTo>
                        <a:pt x="130" y="15"/>
                        <a:pt x="118" y="0"/>
                        <a:pt x="112" y="0"/>
                      </a:cubicBezTo>
                      <a:cubicBezTo>
                        <a:pt x="107" y="0"/>
                        <a:pt x="95" y="15"/>
                        <a:pt x="95" y="15"/>
                      </a:cubicBezTo>
                      <a:cubicBezTo>
                        <a:pt x="6" y="119"/>
                        <a:pt x="6" y="119"/>
                        <a:pt x="6" y="119"/>
                      </a:cubicBezTo>
                      <a:cubicBezTo>
                        <a:pt x="0" y="126"/>
                        <a:pt x="2" y="135"/>
                        <a:pt x="8" y="140"/>
                      </a:cubicBezTo>
                      <a:cubicBezTo>
                        <a:pt x="15" y="146"/>
                        <a:pt x="25" y="144"/>
                        <a:pt x="30" y="138"/>
                      </a:cubicBezTo>
                      <a:cubicBezTo>
                        <a:pt x="96" y="64"/>
                        <a:pt x="96" y="64"/>
                        <a:pt x="96" y="64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96" y="149"/>
                        <a:pt x="103" y="156"/>
                        <a:pt x="112" y="156"/>
                      </a:cubicBezTo>
                      <a:cubicBezTo>
                        <a:pt x="121" y="156"/>
                        <a:pt x="129" y="149"/>
                        <a:pt x="129" y="140"/>
                      </a:cubicBezTo>
                      <a:cubicBezTo>
                        <a:pt x="129" y="64"/>
                        <a:pt x="129" y="64"/>
                        <a:pt x="129" y="64"/>
                      </a:cubicBezTo>
                      <a:cubicBezTo>
                        <a:pt x="195" y="138"/>
                        <a:pt x="195" y="138"/>
                        <a:pt x="195" y="138"/>
                      </a:cubicBezTo>
                      <a:cubicBezTo>
                        <a:pt x="200" y="144"/>
                        <a:pt x="210" y="146"/>
                        <a:pt x="216" y="140"/>
                      </a:cubicBezTo>
                      <a:cubicBezTo>
                        <a:pt x="223" y="135"/>
                        <a:pt x="224" y="126"/>
                        <a:pt x="219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/>
              </p:nvSpPr>
              <p:spPr bwMode="auto">
                <a:xfrm>
                  <a:off x="10493376" y="907497"/>
                  <a:ext cx="968375" cy="503238"/>
                </a:xfrm>
                <a:custGeom>
                  <a:avLst/>
                  <a:gdLst>
                    <a:gd name="T0" fmla="*/ 3 w 339"/>
                    <a:gd name="T1" fmla="*/ 169 h 176"/>
                    <a:gd name="T2" fmla="*/ 4 w 339"/>
                    <a:gd name="T3" fmla="*/ 155 h 176"/>
                    <a:gd name="T4" fmla="*/ 4 w 339"/>
                    <a:gd name="T5" fmla="*/ 155 h 176"/>
                    <a:gd name="T6" fmla="*/ 57 w 339"/>
                    <a:gd name="T7" fmla="*/ 102 h 176"/>
                    <a:gd name="T8" fmla="*/ 66 w 339"/>
                    <a:gd name="T9" fmla="*/ 99 h 176"/>
                    <a:gd name="T10" fmla="*/ 66 w 339"/>
                    <a:gd name="T11" fmla="*/ 99 h 176"/>
                    <a:gd name="T12" fmla="*/ 72 w 339"/>
                    <a:gd name="T13" fmla="*/ 105 h 176"/>
                    <a:gd name="T14" fmla="*/ 72 w 339"/>
                    <a:gd name="T15" fmla="*/ 105 h 176"/>
                    <a:gd name="T16" fmla="*/ 83 w 339"/>
                    <a:gd name="T17" fmla="*/ 144 h 176"/>
                    <a:gd name="T18" fmla="*/ 166 w 339"/>
                    <a:gd name="T19" fmla="*/ 12 h 176"/>
                    <a:gd name="T20" fmla="*/ 176 w 339"/>
                    <a:gd name="T21" fmla="*/ 7 h 176"/>
                    <a:gd name="T22" fmla="*/ 176 w 339"/>
                    <a:gd name="T23" fmla="*/ 7 h 176"/>
                    <a:gd name="T24" fmla="*/ 182 w 339"/>
                    <a:gd name="T25" fmla="*/ 16 h 176"/>
                    <a:gd name="T26" fmla="*/ 182 w 339"/>
                    <a:gd name="T27" fmla="*/ 16 h 176"/>
                    <a:gd name="T28" fmla="*/ 181 w 339"/>
                    <a:gd name="T29" fmla="*/ 99 h 176"/>
                    <a:gd name="T30" fmla="*/ 221 w 339"/>
                    <a:gd name="T31" fmla="*/ 59 h 176"/>
                    <a:gd name="T32" fmla="*/ 228 w 339"/>
                    <a:gd name="T33" fmla="*/ 57 h 176"/>
                    <a:gd name="T34" fmla="*/ 228 w 339"/>
                    <a:gd name="T35" fmla="*/ 57 h 176"/>
                    <a:gd name="T36" fmla="*/ 234 w 339"/>
                    <a:gd name="T37" fmla="*/ 61 h 176"/>
                    <a:gd name="T38" fmla="*/ 234 w 339"/>
                    <a:gd name="T39" fmla="*/ 61 h 176"/>
                    <a:gd name="T40" fmla="*/ 246 w 339"/>
                    <a:gd name="T41" fmla="*/ 84 h 176"/>
                    <a:gd name="T42" fmla="*/ 322 w 339"/>
                    <a:gd name="T43" fmla="*/ 5 h 176"/>
                    <a:gd name="T44" fmla="*/ 335 w 339"/>
                    <a:gd name="T45" fmla="*/ 4 h 176"/>
                    <a:gd name="T46" fmla="*/ 335 w 339"/>
                    <a:gd name="T47" fmla="*/ 4 h 176"/>
                    <a:gd name="T48" fmla="*/ 335 w 339"/>
                    <a:gd name="T49" fmla="*/ 18 h 176"/>
                    <a:gd name="T50" fmla="*/ 335 w 339"/>
                    <a:gd name="T51" fmla="*/ 18 h 176"/>
                    <a:gd name="T52" fmla="*/ 251 w 339"/>
                    <a:gd name="T53" fmla="*/ 106 h 176"/>
                    <a:gd name="T54" fmla="*/ 243 w 339"/>
                    <a:gd name="T55" fmla="*/ 110 h 176"/>
                    <a:gd name="T56" fmla="*/ 243 w 339"/>
                    <a:gd name="T57" fmla="*/ 110 h 176"/>
                    <a:gd name="T58" fmla="*/ 236 w 339"/>
                    <a:gd name="T59" fmla="*/ 106 h 176"/>
                    <a:gd name="T60" fmla="*/ 236 w 339"/>
                    <a:gd name="T61" fmla="*/ 106 h 176"/>
                    <a:gd name="T62" fmla="*/ 224 w 339"/>
                    <a:gd name="T63" fmla="*/ 81 h 176"/>
                    <a:gd name="T64" fmla="*/ 177 w 339"/>
                    <a:gd name="T65" fmla="*/ 126 h 176"/>
                    <a:gd name="T66" fmla="*/ 168 w 339"/>
                    <a:gd name="T67" fmla="*/ 127 h 176"/>
                    <a:gd name="T68" fmla="*/ 168 w 339"/>
                    <a:gd name="T69" fmla="*/ 127 h 176"/>
                    <a:gd name="T70" fmla="*/ 163 w 339"/>
                    <a:gd name="T71" fmla="*/ 119 h 176"/>
                    <a:gd name="T72" fmla="*/ 163 w 339"/>
                    <a:gd name="T73" fmla="*/ 119 h 176"/>
                    <a:gd name="T74" fmla="*/ 164 w 339"/>
                    <a:gd name="T75" fmla="*/ 49 h 176"/>
                    <a:gd name="T76" fmla="*/ 88 w 339"/>
                    <a:gd name="T77" fmla="*/ 171 h 176"/>
                    <a:gd name="T78" fmla="*/ 79 w 339"/>
                    <a:gd name="T79" fmla="*/ 176 h 176"/>
                    <a:gd name="T80" fmla="*/ 79 w 339"/>
                    <a:gd name="T81" fmla="*/ 176 h 176"/>
                    <a:gd name="T82" fmla="*/ 71 w 339"/>
                    <a:gd name="T83" fmla="*/ 170 h 176"/>
                    <a:gd name="T84" fmla="*/ 71 w 339"/>
                    <a:gd name="T85" fmla="*/ 170 h 176"/>
                    <a:gd name="T86" fmla="*/ 59 w 339"/>
                    <a:gd name="T87" fmla="*/ 126 h 176"/>
                    <a:gd name="T88" fmla="*/ 16 w 339"/>
                    <a:gd name="T89" fmla="*/ 170 h 176"/>
                    <a:gd name="T90" fmla="*/ 16 w 339"/>
                    <a:gd name="T91" fmla="*/ 170 h 176"/>
                    <a:gd name="T92" fmla="*/ 7 w 339"/>
                    <a:gd name="T93" fmla="*/ 172 h 176"/>
                    <a:gd name="T94" fmla="*/ 7 w 339"/>
                    <a:gd name="T95" fmla="*/ 172 h 176"/>
                    <a:gd name="T96" fmla="*/ 3 w 339"/>
                    <a:gd name="T97" fmla="*/ 169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9" h="176">
                      <a:moveTo>
                        <a:pt x="3" y="169"/>
                      </a:moveTo>
                      <a:cubicBezTo>
                        <a:pt x="0" y="166"/>
                        <a:pt x="0" y="159"/>
                        <a:pt x="4" y="155"/>
                      </a:cubicBezTo>
                      <a:cubicBezTo>
                        <a:pt x="4" y="155"/>
                        <a:pt x="4" y="155"/>
                        <a:pt x="4" y="155"/>
                      </a:cubicBezTo>
                      <a:cubicBezTo>
                        <a:pt x="57" y="102"/>
                        <a:pt x="57" y="102"/>
                        <a:pt x="57" y="102"/>
                      </a:cubicBezTo>
                      <a:cubicBezTo>
                        <a:pt x="60" y="99"/>
                        <a:pt x="63" y="98"/>
                        <a:pt x="66" y="99"/>
                      </a:cubicBezTo>
                      <a:cubicBezTo>
                        <a:pt x="66" y="99"/>
                        <a:pt x="66" y="99"/>
                        <a:pt x="66" y="99"/>
                      </a:cubicBezTo>
                      <a:cubicBezTo>
                        <a:pt x="69" y="100"/>
                        <a:pt x="71" y="102"/>
                        <a:pt x="72" y="105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83" y="144"/>
                        <a:pt x="83" y="144"/>
                        <a:pt x="83" y="144"/>
                      </a:cubicBezTo>
                      <a:cubicBezTo>
                        <a:pt x="166" y="12"/>
                        <a:pt x="166" y="12"/>
                        <a:pt x="166" y="12"/>
                      </a:cubicBezTo>
                      <a:cubicBezTo>
                        <a:pt x="168" y="8"/>
                        <a:pt x="172" y="6"/>
                        <a:pt x="176" y="7"/>
                      </a:cubicBezTo>
                      <a:cubicBezTo>
                        <a:pt x="176" y="7"/>
                        <a:pt x="176" y="7"/>
                        <a:pt x="176" y="7"/>
                      </a:cubicBezTo>
                      <a:cubicBezTo>
                        <a:pt x="180" y="8"/>
                        <a:pt x="182" y="12"/>
                        <a:pt x="182" y="16"/>
                      </a:cubicBezTo>
                      <a:cubicBezTo>
                        <a:pt x="182" y="16"/>
                        <a:pt x="182" y="16"/>
                        <a:pt x="182" y="16"/>
                      </a:cubicBezTo>
                      <a:cubicBezTo>
                        <a:pt x="181" y="99"/>
                        <a:pt x="181" y="99"/>
                        <a:pt x="181" y="99"/>
                      </a:cubicBezTo>
                      <a:cubicBezTo>
                        <a:pt x="221" y="59"/>
                        <a:pt x="221" y="59"/>
                        <a:pt x="221" y="59"/>
                      </a:cubicBezTo>
                      <a:cubicBezTo>
                        <a:pt x="223" y="57"/>
                        <a:pt x="226" y="57"/>
                        <a:pt x="228" y="57"/>
                      </a:cubicBezTo>
                      <a:cubicBezTo>
                        <a:pt x="228" y="57"/>
                        <a:pt x="228" y="57"/>
                        <a:pt x="228" y="57"/>
                      </a:cubicBezTo>
                      <a:cubicBezTo>
                        <a:pt x="231" y="58"/>
                        <a:pt x="233" y="59"/>
                        <a:pt x="234" y="61"/>
                      </a:cubicBezTo>
                      <a:cubicBezTo>
                        <a:pt x="234" y="61"/>
                        <a:pt x="234" y="61"/>
                        <a:pt x="234" y="61"/>
                      </a:cubicBezTo>
                      <a:cubicBezTo>
                        <a:pt x="246" y="84"/>
                        <a:pt x="246" y="84"/>
                        <a:pt x="246" y="84"/>
                      </a:cubicBezTo>
                      <a:cubicBezTo>
                        <a:pt x="322" y="5"/>
                        <a:pt x="322" y="5"/>
                        <a:pt x="322" y="5"/>
                      </a:cubicBezTo>
                      <a:cubicBezTo>
                        <a:pt x="326" y="1"/>
                        <a:pt x="331" y="0"/>
                        <a:pt x="335" y="4"/>
                      </a:cubicBezTo>
                      <a:cubicBezTo>
                        <a:pt x="335" y="4"/>
                        <a:pt x="335" y="4"/>
                        <a:pt x="335" y="4"/>
                      </a:cubicBezTo>
                      <a:cubicBezTo>
                        <a:pt x="339" y="8"/>
                        <a:pt x="339" y="14"/>
                        <a:pt x="335" y="18"/>
                      </a:cubicBezTo>
                      <a:cubicBezTo>
                        <a:pt x="335" y="18"/>
                        <a:pt x="335" y="18"/>
                        <a:pt x="335" y="18"/>
                      </a:cubicBezTo>
                      <a:cubicBezTo>
                        <a:pt x="251" y="106"/>
                        <a:pt x="251" y="106"/>
                        <a:pt x="251" y="106"/>
                      </a:cubicBezTo>
                      <a:cubicBezTo>
                        <a:pt x="249" y="109"/>
                        <a:pt x="246" y="110"/>
                        <a:pt x="243" y="110"/>
                      </a:cubicBezTo>
                      <a:cubicBezTo>
                        <a:pt x="243" y="110"/>
                        <a:pt x="243" y="110"/>
                        <a:pt x="243" y="110"/>
                      </a:cubicBezTo>
                      <a:cubicBezTo>
                        <a:pt x="240" y="110"/>
                        <a:pt x="238" y="108"/>
                        <a:pt x="236" y="106"/>
                      </a:cubicBezTo>
                      <a:cubicBezTo>
                        <a:pt x="236" y="106"/>
                        <a:pt x="236" y="106"/>
                        <a:pt x="236" y="106"/>
                      </a:cubicBezTo>
                      <a:cubicBezTo>
                        <a:pt x="224" y="81"/>
                        <a:pt x="224" y="81"/>
                        <a:pt x="224" y="81"/>
                      </a:cubicBezTo>
                      <a:cubicBezTo>
                        <a:pt x="177" y="126"/>
                        <a:pt x="177" y="126"/>
                        <a:pt x="177" y="126"/>
                      </a:cubicBezTo>
                      <a:cubicBezTo>
                        <a:pt x="174" y="128"/>
                        <a:pt x="171" y="129"/>
                        <a:pt x="168" y="127"/>
                      </a:cubicBezTo>
                      <a:cubicBezTo>
                        <a:pt x="168" y="127"/>
                        <a:pt x="168" y="127"/>
                        <a:pt x="168" y="127"/>
                      </a:cubicBezTo>
                      <a:cubicBezTo>
                        <a:pt x="165" y="126"/>
                        <a:pt x="163" y="123"/>
                        <a:pt x="163" y="119"/>
                      </a:cubicBezTo>
                      <a:cubicBezTo>
                        <a:pt x="163" y="119"/>
                        <a:pt x="163" y="119"/>
                        <a:pt x="163" y="119"/>
                      </a:cubicBezTo>
                      <a:cubicBezTo>
                        <a:pt x="164" y="49"/>
                        <a:pt x="164" y="49"/>
                        <a:pt x="164" y="49"/>
                      </a:cubicBezTo>
                      <a:cubicBezTo>
                        <a:pt x="88" y="171"/>
                        <a:pt x="88" y="171"/>
                        <a:pt x="88" y="171"/>
                      </a:cubicBezTo>
                      <a:cubicBezTo>
                        <a:pt x="86" y="174"/>
                        <a:pt x="82" y="176"/>
                        <a:pt x="79" y="176"/>
                      </a:cubicBezTo>
                      <a:cubicBezTo>
                        <a:pt x="79" y="176"/>
                        <a:pt x="79" y="176"/>
                        <a:pt x="79" y="176"/>
                      </a:cubicBezTo>
                      <a:cubicBezTo>
                        <a:pt x="75" y="176"/>
                        <a:pt x="72" y="173"/>
                        <a:pt x="71" y="170"/>
                      </a:cubicBezTo>
                      <a:cubicBezTo>
                        <a:pt x="71" y="170"/>
                        <a:pt x="71" y="170"/>
                        <a:pt x="71" y="170"/>
                      </a:cubicBezTo>
                      <a:cubicBezTo>
                        <a:pt x="59" y="126"/>
                        <a:pt x="59" y="126"/>
                        <a:pt x="59" y="126"/>
                      </a:cubicBezTo>
                      <a:cubicBezTo>
                        <a:pt x="16" y="170"/>
                        <a:pt x="16" y="170"/>
                        <a:pt x="16" y="170"/>
                      </a:cubicBezTo>
                      <a:cubicBezTo>
                        <a:pt x="16" y="170"/>
                        <a:pt x="16" y="170"/>
                        <a:pt x="16" y="170"/>
                      </a:cubicBezTo>
                      <a:cubicBezTo>
                        <a:pt x="14" y="172"/>
                        <a:pt x="10" y="173"/>
                        <a:pt x="7" y="172"/>
                      </a:cubicBezTo>
                      <a:cubicBezTo>
                        <a:pt x="7" y="172"/>
                        <a:pt x="7" y="172"/>
                        <a:pt x="7" y="172"/>
                      </a:cubicBezTo>
                      <a:cubicBezTo>
                        <a:pt x="6" y="172"/>
                        <a:pt x="4" y="171"/>
                        <a:pt x="3" y="1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600075" y="2114550"/>
            <a:ext cx="2843213" cy="2798763"/>
            <a:chOff x="600075" y="2114550"/>
            <a:chExt cx="2843213" cy="2798763"/>
          </a:xfrm>
        </p:grpSpPr>
        <p:sp>
          <p:nvSpPr>
            <p:cNvPr id="13" name="文本框 147"/>
            <p:cNvSpPr txBox="1"/>
            <p:nvPr/>
          </p:nvSpPr>
          <p:spPr>
            <a:xfrm>
              <a:off x="600075" y="4451350"/>
              <a:ext cx="284321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法制原则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20" name="组合 34"/>
            <p:cNvGrpSpPr>
              <a:grpSpLocks/>
            </p:cNvGrpSpPr>
            <p:nvPr/>
          </p:nvGrpSpPr>
          <p:grpSpPr bwMode="auto">
            <a:xfrm>
              <a:off x="879475" y="2114550"/>
              <a:ext cx="2165350" cy="2165350"/>
              <a:chOff x="591563" y="2152192"/>
              <a:chExt cx="2166266" cy="2166266"/>
            </a:xfrm>
          </p:grpSpPr>
          <p:grpSp>
            <p:nvGrpSpPr>
              <p:cNvPr id="13322" name="组合 3"/>
              <p:cNvGrpSpPr>
                <a:grpSpLocks/>
              </p:cNvGrpSpPr>
              <p:nvPr/>
            </p:nvGrpSpPr>
            <p:grpSpPr bwMode="auto">
              <a:xfrm>
                <a:off x="591563" y="2152192"/>
                <a:ext cx="2166266" cy="2166266"/>
                <a:chOff x="1779588" y="2717359"/>
                <a:chExt cx="2280532" cy="2280532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1893280" y="2831051"/>
                  <a:ext cx="2053148" cy="205314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1006434" y="2592095"/>
                <a:ext cx="1336523" cy="1293647"/>
                <a:chOff x="3030538" y="663575"/>
                <a:chExt cx="1435101" cy="1389063"/>
              </a:xfrm>
              <a:solidFill>
                <a:schemeClr val="bg1"/>
              </a:solidFill>
            </p:grpSpPr>
            <p:sp>
              <p:nvSpPr>
                <p:cNvPr id="26" name="Freeform 11"/>
                <p:cNvSpPr>
                  <a:spLocks noEditPoints="1"/>
                </p:cNvSpPr>
                <p:nvPr/>
              </p:nvSpPr>
              <p:spPr bwMode="auto">
                <a:xfrm>
                  <a:off x="3030538" y="671513"/>
                  <a:ext cx="1098550" cy="1103313"/>
                </a:xfrm>
                <a:custGeom>
                  <a:avLst/>
                  <a:gdLst>
                    <a:gd name="T0" fmla="*/ 188 w 376"/>
                    <a:gd name="T1" fmla="*/ 0 h 377"/>
                    <a:gd name="T2" fmla="*/ 0 w 376"/>
                    <a:gd name="T3" fmla="*/ 189 h 377"/>
                    <a:gd name="T4" fmla="*/ 188 w 376"/>
                    <a:gd name="T5" fmla="*/ 377 h 377"/>
                    <a:gd name="T6" fmla="*/ 376 w 376"/>
                    <a:gd name="T7" fmla="*/ 189 h 377"/>
                    <a:gd name="T8" fmla="*/ 188 w 376"/>
                    <a:gd name="T9" fmla="*/ 0 h 377"/>
                    <a:gd name="T10" fmla="*/ 188 w 376"/>
                    <a:gd name="T11" fmla="*/ 329 h 377"/>
                    <a:gd name="T12" fmla="*/ 48 w 376"/>
                    <a:gd name="T13" fmla="*/ 189 h 377"/>
                    <a:gd name="T14" fmla="*/ 188 w 376"/>
                    <a:gd name="T15" fmla="*/ 48 h 377"/>
                    <a:gd name="T16" fmla="*/ 328 w 376"/>
                    <a:gd name="T17" fmla="*/ 189 h 377"/>
                    <a:gd name="T18" fmla="*/ 188 w 376"/>
                    <a:gd name="T19" fmla="*/ 329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6" h="377">
                      <a:moveTo>
                        <a:pt x="188" y="0"/>
                      </a:moveTo>
                      <a:cubicBezTo>
                        <a:pt x="84" y="0"/>
                        <a:pt x="0" y="85"/>
                        <a:pt x="0" y="189"/>
                      </a:cubicBezTo>
                      <a:cubicBezTo>
                        <a:pt x="0" y="292"/>
                        <a:pt x="84" y="377"/>
                        <a:pt x="188" y="377"/>
                      </a:cubicBezTo>
                      <a:cubicBezTo>
                        <a:pt x="292" y="377"/>
                        <a:pt x="376" y="292"/>
                        <a:pt x="376" y="189"/>
                      </a:cubicBezTo>
                      <a:cubicBezTo>
                        <a:pt x="376" y="85"/>
                        <a:pt x="292" y="0"/>
                        <a:pt x="188" y="0"/>
                      </a:cubicBezTo>
                      <a:close/>
                      <a:moveTo>
                        <a:pt x="188" y="329"/>
                      </a:moveTo>
                      <a:cubicBezTo>
                        <a:pt x="111" y="329"/>
                        <a:pt x="48" y="266"/>
                        <a:pt x="48" y="189"/>
                      </a:cubicBezTo>
                      <a:cubicBezTo>
                        <a:pt x="48" y="111"/>
                        <a:pt x="111" y="48"/>
                        <a:pt x="188" y="48"/>
                      </a:cubicBezTo>
                      <a:cubicBezTo>
                        <a:pt x="265" y="48"/>
                        <a:pt x="328" y="111"/>
                        <a:pt x="328" y="189"/>
                      </a:cubicBezTo>
                      <a:cubicBezTo>
                        <a:pt x="328" y="266"/>
                        <a:pt x="265" y="329"/>
                        <a:pt x="188" y="3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7" name="Freeform 12"/>
                <p:cNvSpPr>
                  <a:spLocks/>
                </p:cNvSpPr>
                <p:nvPr/>
              </p:nvSpPr>
              <p:spPr bwMode="auto">
                <a:xfrm>
                  <a:off x="3933826" y="1538288"/>
                  <a:ext cx="111125" cy="115888"/>
                </a:xfrm>
                <a:custGeom>
                  <a:avLst/>
                  <a:gdLst>
                    <a:gd name="T0" fmla="*/ 34 w 38"/>
                    <a:gd name="T1" fmla="*/ 4 h 40"/>
                    <a:gd name="T2" fmla="*/ 34 w 38"/>
                    <a:gd name="T3" fmla="*/ 19 h 40"/>
                    <a:gd name="T4" fmla="*/ 19 w 38"/>
                    <a:gd name="T5" fmla="*/ 35 h 40"/>
                    <a:gd name="T6" fmla="*/ 4 w 38"/>
                    <a:gd name="T7" fmla="*/ 36 h 40"/>
                    <a:gd name="T8" fmla="*/ 4 w 38"/>
                    <a:gd name="T9" fmla="*/ 36 h 40"/>
                    <a:gd name="T10" fmla="*/ 5 w 38"/>
                    <a:gd name="T11" fmla="*/ 21 h 40"/>
                    <a:gd name="T12" fmla="*/ 19 w 38"/>
                    <a:gd name="T13" fmla="*/ 6 h 40"/>
                    <a:gd name="T14" fmla="*/ 34 w 38"/>
                    <a:gd name="T1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0">
                      <a:moveTo>
                        <a:pt x="34" y="4"/>
                      </a:moveTo>
                      <a:cubicBezTo>
                        <a:pt x="38" y="8"/>
                        <a:pt x="38" y="15"/>
                        <a:pt x="34" y="19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5" y="39"/>
                        <a:pt x="8" y="40"/>
                        <a:pt x="4" y="36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0" y="32"/>
                        <a:pt x="1" y="26"/>
                        <a:pt x="5" y="21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24" y="1"/>
                        <a:pt x="30" y="0"/>
                        <a:pt x="3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8" name="Freeform 13"/>
                <p:cNvSpPr>
                  <a:spLocks/>
                </p:cNvSpPr>
                <p:nvPr/>
              </p:nvSpPr>
              <p:spPr bwMode="auto">
                <a:xfrm>
                  <a:off x="3971926" y="1573213"/>
                  <a:ext cx="493713" cy="479425"/>
                </a:xfrm>
                <a:custGeom>
                  <a:avLst/>
                  <a:gdLst>
                    <a:gd name="T0" fmla="*/ 163 w 169"/>
                    <a:gd name="T1" fmla="*/ 104 h 164"/>
                    <a:gd name="T2" fmla="*/ 162 w 169"/>
                    <a:gd name="T3" fmla="*/ 129 h 164"/>
                    <a:gd name="T4" fmla="*/ 137 w 169"/>
                    <a:gd name="T5" fmla="*/ 155 h 164"/>
                    <a:gd name="T6" fmla="*/ 112 w 169"/>
                    <a:gd name="T7" fmla="*/ 158 h 164"/>
                    <a:gd name="T8" fmla="*/ 112 w 169"/>
                    <a:gd name="T9" fmla="*/ 158 h 164"/>
                    <a:gd name="T10" fmla="*/ 7 w 169"/>
                    <a:gd name="T11" fmla="*/ 33 h 164"/>
                    <a:gd name="T12" fmla="*/ 32 w 169"/>
                    <a:gd name="T13" fmla="*/ 7 h 164"/>
                    <a:gd name="T14" fmla="*/ 163 w 169"/>
                    <a:gd name="T15" fmla="*/ 10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64">
                      <a:moveTo>
                        <a:pt x="163" y="104"/>
                      </a:moveTo>
                      <a:cubicBezTo>
                        <a:pt x="169" y="110"/>
                        <a:pt x="169" y="121"/>
                        <a:pt x="162" y="129"/>
                      </a:cubicBezTo>
                      <a:cubicBezTo>
                        <a:pt x="137" y="155"/>
                        <a:pt x="137" y="155"/>
                        <a:pt x="137" y="155"/>
                      </a:cubicBezTo>
                      <a:cubicBezTo>
                        <a:pt x="130" y="163"/>
                        <a:pt x="119" y="164"/>
                        <a:pt x="112" y="158"/>
                      </a:cubicBezTo>
                      <a:cubicBezTo>
                        <a:pt x="112" y="158"/>
                        <a:pt x="112" y="158"/>
                        <a:pt x="112" y="158"/>
                      </a:cubicBezTo>
                      <a:cubicBezTo>
                        <a:pt x="105" y="151"/>
                        <a:pt x="0" y="41"/>
                        <a:pt x="7" y="33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9" y="0"/>
                        <a:pt x="156" y="97"/>
                        <a:pt x="163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9" name="Freeform 14"/>
                <p:cNvSpPr>
                  <a:spLocks/>
                </p:cNvSpPr>
                <p:nvPr/>
              </p:nvSpPr>
              <p:spPr bwMode="auto">
                <a:xfrm>
                  <a:off x="4000501" y="771525"/>
                  <a:ext cx="271463" cy="58738"/>
                </a:xfrm>
                <a:custGeom>
                  <a:avLst/>
                  <a:gdLst>
                    <a:gd name="T0" fmla="*/ 93 w 93"/>
                    <a:gd name="T1" fmla="*/ 10 h 20"/>
                    <a:gd name="T2" fmla="*/ 83 w 93"/>
                    <a:gd name="T3" fmla="*/ 20 h 20"/>
                    <a:gd name="T4" fmla="*/ 9 w 93"/>
                    <a:gd name="T5" fmla="*/ 20 h 20"/>
                    <a:gd name="T6" fmla="*/ 0 w 93"/>
                    <a:gd name="T7" fmla="*/ 10 h 20"/>
                    <a:gd name="T8" fmla="*/ 0 w 93"/>
                    <a:gd name="T9" fmla="*/ 10 h 20"/>
                    <a:gd name="T10" fmla="*/ 9 w 93"/>
                    <a:gd name="T11" fmla="*/ 0 h 20"/>
                    <a:gd name="T12" fmla="*/ 83 w 93"/>
                    <a:gd name="T13" fmla="*/ 0 h 20"/>
                    <a:gd name="T14" fmla="*/ 93 w 9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3" h="20">
                      <a:moveTo>
                        <a:pt x="93" y="10"/>
                      </a:moveTo>
                      <a:cubicBezTo>
                        <a:pt x="93" y="15"/>
                        <a:pt x="89" y="20"/>
                        <a:pt x="83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4" y="20"/>
                        <a:pt x="0" y="15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9" y="0"/>
                        <a:pt x="93" y="4"/>
                        <a:pt x="9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0" name="Freeform 15"/>
                <p:cNvSpPr>
                  <a:spLocks/>
                </p:cNvSpPr>
                <p:nvPr/>
              </p:nvSpPr>
              <p:spPr bwMode="auto">
                <a:xfrm>
                  <a:off x="4108451" y="663575"/>
                  <a:ext cx="55563" cy="271463"/>
                </a:xfrm>
                <a:custGeom>
                  <a:avLst/>
                  <a:gdLst>
                    <a:gd name="T0" fmla="*/ 9 w 19"/>
                    <a:gd name="T1" fmla="*/ 0 h 93"/>
                    <a:gd name="T2" fmla="*/ 19 w 19"/>
                    <a:gd name="T3" fmla="*/ 10 h 93"/>
                    <a:gd name="T4" fmla="*/ 19 w 19"/>
                    <a:gd name="T5" fmla="*/ 84 h 93"/>
                    <a:gd name="T6" fmla="*/ 9 w 19"/>
                    <a:gd name="T7" fmla="*/ 93 h 93"/>
                    <a:gd name="T8" fmla="*/ 9 w 19"/>
                    <a:gd name="T9" fmla="*/ 93 h 93"/>
                    <a:gd name="T10" fmla="*/ 0 w 19"/>
                    <a:gd name="T11" fmla="*/ 84 h 93"/>
                    <a:gd name="T12" fmla="*/ 0 w 19"/>
                    <a:gd name="T13" fmla="*/ 10 h 93"/>
                    <a:gd name="T14" fmla="*/ 9 w 19"/>
                    <a:gd name="T1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93">
                      <a:moveTo>
                        <a:pt x="9" y="0"/>
                      </a:moveTo>
                      <a:cubicBezTo>
                        <a:pt x="15" y="0"/>
                        <a:pt x="19" y="4"/>
                        <a:pt x="19" y="10"/>
                      </a:cubicBezTo>
                      <a:cubicBezTo>
                        <a:pt x="19" y="84"/>
                        <a:pt x="19" y="84"/>
                        <a:pt x="19" y="84"/>
                      </a:cubicBezTo>
                      <a:cubicBezTo>
                        <a:pt x="19" y="89"/>
                        <a:pt x="15" y="93"/>
                        <a:pt x="9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4" y="93"/>
                        <a:pt x="0" y="89"/>
                        <a:pt x="0" y="8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1" name="Freeform 16"/>
                <p:cNvSpPr>
                  <a:spLocks/>
                </p:cNvSpPr>
                <p:nvPr/>
              </p:nvSpPr>
              <p:spPr bwMode="auto">
                <a:xfrm>
                  <a:off x="3590926" y="844550"/>
                  <a:ext cx="354013" cy="287338"/>
                </a:xfrm>
                <a:custGeom>
                  <a:avLst/>
                  <a:gdLst>
                    <a:gd name="T0" fmla="*/ 105 w 121"/>
                    <a:gd name="T1" fmla="*/ 93 h 98"/>
                    <a:gd name="T2" fmla="*/ 7 w 121"/>
                    <a:gd name="T3" fmla="*/ 15 h 98"/>
                    <a:gd name="T4" fmla="*/ 7 w 121"/>
                    <a:gd name="T5" fmla="*/ 15 h 98"/>
                    <a:gd name="T6" fmla="*/ 1 w 121"/>
                    <a:gd name="T7" fmla="*/ 7 h 98"/>
                    <a:gd name="T8" fmla="*/ 1 w 121"/>
                    <a:gd name="T9" fmla="*/ 7 h 98"/>
                    <a:gd name="T10" fmla="*/ 9 w 121"/>
                    <a:gd name="T11" fmla="*/ 0 h 98"/>
                    <a:gd name="T12" fmla="*/ 9 w 121"/>
                    <a:gd name="T13" fmla="*/ 0 h 98"/>
                    <a:gd name="T14" fmla="*/ 119 w 121"/>
                    <a:gd name="T15" fmla="*/ 88 h 98"/>
                    <a:gd name="T16" fmla="*/ 119 w 121"/>
                    <a:gd name="T17" fmla="*/ 88 h 98"/>
                    <a:gd name="T18" fmla="*/ 115 w 121"/>
                    <a:gd name="T19" fmla="*/ 98 h 98"/>
                    <a:gd name="T20" fmla="*/ 115 w 121"/>
                    <a:gd name="T21" fmla="*/ 98 h 98"/>
                    <a:gd name="T22" fmla="*/ 112 w 121"/>
                    <a:gd name="T23" fmla="*/ 98 h 98"/>
                    <a:gd name="T24" fmla="*/ 112 w 121"/>
                    <a:gd name="T25" fmla="*/ 98 h 98"/>
                    <a:gd name="T26" fmla="*/ 105 w 121"/>
                    <a:gd name="T27" fmla="*/ 9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1" h="98">
                      <a:moveTo>
                        <a:pt x="105" y="93"/>
                      </a:moveTo>
                      <a:cubicBezTo>
                        <a:pt x="91" y="51"/>
                        <a:pt x="53" y="19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4"/>
                        <a:pt x="0" y="11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3"/>
                        <a:pt x="5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1" y="5"/>
                        <a:pt x="103" y="41"/>
                        <a:pt x="119" y="88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21" y="92"/>
                        <a:pt x="118" y="96"/>
                        <a:pt x="115" y="98"/>
                      </a:cubicBezTo>
                      <a:cubicBezTo>
                        <a:pt x="115" y="98"/>
                        <a:pt x="115" y="98"/>
                        <a:pt x="115" y="98"/>
                      </a:cubicBezTo>
                      <a:cubicBezTo>
                        <a:pt x="114" y="98"/>
                        <a:pt x="113" y="98"/>
                        <a:pt x="112" y="98"/>
                      </a:cubicBezTo>
                      <a:cubicBezTo>
                        <a:pt x="112" y="98"/>
                        <a:pt x="112" y="98"/>
                        <a:pt x="112" y="98"/>
                      </a:cubicBezTo>
                      <a:cubicBezTo>
                        <a:pt x="109" y="98"/>
                        <a:pt x="106" y="96"/>
                        <a:pt x="105" y="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2" name="Oval 17"/>
                <p:cNvSpPr>
                  <a:spLocks noChangeArrowheads="1"/>
                </p:cNvSpPr>
                <p:nvPr/>
              </p:nvSpPr>
              <p:spPr bwMode="auto">
                <a:xfrm>
                  <a:off x="3906838" y="1149350"/>
                  <a:ext cx="52388" cy="523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dirty="0"/>
              <a:t>中国立法的基本原则 </a:t>
            </a:r>
            <a:r>
              <a:rPr lang="zh-CN" altLang="en-US" sz="2400" kern="0" dirty="0" smtClean="0"/>
              <a:t>：</a:t>
            </a:r>
            <a:endParaRPr lang="zh-CN" altLang="en-US" sz="2400" kern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第二节：立法的指导思想和基本原则</a:t>
            </a:r>
          </a:p>
        </p:txBody>
      </p:sp>
      <p:grpSp>
        <p:nvGrpSpPr>
          <p:cNvPr id="14339" name="组合 27"/>
          <p:cNvGrpSpPr>
            <a:grpSpLocks/>
          </p:cNvGrpSpPr>
          <p:nvPr/>
        </p:nvGrpSpPr>
        <p:grpSpPr bwMode="auto">
          <a:xfrm>
            <a:off x="708025" y="4316413"/>
            <a:ext cx="7486650" cy="714375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关于立法方面的法，在立法活动中具有最高地位和权威</a:t>
              </a:r>
            </a:p>
          </p:txBody>
        </p:sp>
      </p:grpSp>
      <p:grpSp>
        <p:nvGrpSpPr>
          <p:cNvPr id="14340" name="组合 30"/>
          <p:cNvGrpSpPr>
            <a:grpSpLocks/>
          </p:cNvGrpSpPr>
          <p:nvPr/>
        </p:nvGrpSpPr>
        <p:grpSpPr bwMode="auto">
          <a:xfrm>
            <a:off x="708025" y="3332163"/>
            <a:ext cx="7486650" cy="715962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规范立法制定和立法活动的法，应充分反映和表达人民的意愿，有利于保障人民的基本权利</a:t>
              </a:r>
            </a:p>
          </p:txBody>
        </p:sp>
      </p:grpSp>
      <p:grpSp>
        <p:nvGrpSpPr>
          <p:cNvPr id="14341" name="组合 33"/>
          <p:cNvGrpSpPr>
            <a:grpSpLocks/>
          </p:cNvGrpSpPr>
          <p:nvPr/>
        </p:nvGrpSpPr>
        <p:grpSpPr bwMode="auto">
          <a:xfrm>
            <a:off x="708025" y="2349500"/>
            <a:ext cx="7486650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一切立法权的存在和行使都应有法的根据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立法法治原则的基本内容：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2960</TotalTime>
  <Words>523</Words>
  <Application>Microsoft Office PowerPoint</Application>
  <PresentationFormat>全屏显示(4:3)</PresentationFormat>
  <Paragraphs>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Arial Unicode MS</vt:lpstr>
      <vt:lpstr>Office 主题</vt:lpstr>
      <vt:lpstr>法理学</vt:lpstr>
      <vt:lpstr>第一节 立法的概念</vt:lpstr>
      <vt:lpstr>第一节：立法的概念</vt:lpstr>
      <vt:lpstr>第一节：立法的概念</vt:lpstr>
      <vt:lpstr>第二节 立法的指导思想和基本原则</vt:lpstr>
      <vt:lpstr>第二节：立法的指导思想和基本原则</vt:lpstr>
      <vt:lpstr>第二节：立法的指导思想和基本原则</vt:lpstr>
      <vt:lpstr>第二节：立法的指导思想和基本原则</vt:lpstr>
      <vt:lpstr>第二节：立法的指导思想和基本原则</vt:lpstr>
      <vt:lpstr>第二节：立法的指导思想和基本原则</vt:lpstr>
      <vt:lpstr>第二节：立法的指导思想和基本原则</vt:lpstr>
      <vt:lpstr>第三节　立法权限划分体制</vt:lpstr>
      <vt:lpstr>第三节：立法权限划分体制</vt:lpstr>
      <vt:lpstr>第三节：立法权限划分体制</vt:lpstr>
      <vt:lpstr>第三节：立法权限划分体制</vt:lpstr>
      <vt:lpstr>第四节　立法过程与立法程序</vt:lpstr>
      <vt:lpstr>第二节：立法的指导思想和基本原则</vt:lpstr>
      <vt:lpstr>第四节　立法过程与立法程序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218</cp:revision>
  <dcterms:created xsi:type="dcterms:W3CDTF">2009-04-16T11:43:59Z</dcterms:created>
  <dcterms:modified xsi:type="dcterms:W3CDTF">2015-09-08T11:37:22Z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