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0"/>
  </p:notesMasterIdLst>
  <p:handoutMasterIdLst>
    <p:handoutMasterId r:id="rId11"/>
  </p:handoutMasterIdLst>
  <p:sldIdLst>
    <p:sldId id="308" r:id="rId2"/>
    <p:sldId id="309" r:id="rId3"/>
    <p:sldId id="315" r:id="rId4"/>
    <p:sldId id="347" r:id="rId5"/>
    <p:sldId id="348" r:id="rId6"/>
    <p:sldId id="349" r:id="rId7"/>
    <p:sldId id="351" r:id="rId8"/>
    <p:sldId id="350" r:id="rId9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50">
          <p15:clr>
            <a:srgbClr val="A4A3A4"/>
          </p15:clr>
        </p15:guide>
        <p15:guide id="3" pos="543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DCA"/>
    <a:srgbClr val="BE6119"/>
    <a:srgbClr val="BE6111"/>
    <a:srgbClr val="6699FF"/>
    <a:srgbClr val="FF0000"/>
    <a:srgbClr val="99CCFF"/>
    <a:srgbClr val="00FFF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49" autoAdjust="0"/>
    <p:restoredTop sz="94622" autoAdjust="0"/>
  </p:normalViewPr>
  <p:slideViewPr>
    <p:cSldViewPr snapToGrid="0" snapToObjects="1">
      <p:cViewPr varScale="1">
        <p:scale>
          <a:sx n="74" d="100"/>
          <a:sy n="74" d="100"/>
        </p:scale>
        <p:origin x="1104" y="72"/>
      </p:cViewPr>
      <p:guideLst>
        <p:guide orient="horz" pos="2160"/>
        <p:guide pos="450"/>
        <p:guide pos="54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2443DC8-A8FA-4542-80EB-007AF4F0ED3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09761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42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2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9B75AAA-0273-4F95-A4AA-6AE43328FAA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49607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物流PPT封面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411" name="标题占位符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5412" name="文本占位符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 b="1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F12CE-486F-4B55-AFCF-C04BBC4B84F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511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FE1B2-1DF0-40AA-8DCA-7F9A91BF6C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75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238875" y="-242888"/>
            <a:ext cx="2447925" cy="618172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-1108075" y="-242888"/>
            <a:ext cx="7194550" cy="618172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318C03-84D4-4A34-B80F-DD17761403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982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108075" y="-242888"/>
            <a:ext cx="8229600" cy="114300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12875"/>
            <a:ext cx="8229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751263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45661D-0082-4E02-9847-68790778B4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297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62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1B1D0-9E98-41D3-A5D8-2CED8680CB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4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E3D8CF-EAE7-47AA-B642-96EA177A05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846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A36AE-D805-477D-917F-DC37784F79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619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BC3B7-0951-49DC-A2E0-8884A01042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83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FF1E9-AB97-41E2-8AC8-761893A72B2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12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8B5D1D-DEC3-47EF-837D-25B5F3B970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917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1F2EE-1C76-4077-8793-A714336CDC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081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42EC8C-D436-4BBC-89EE-3ED94268FD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77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物流PPT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387" name="标题占位符 1"/>
          <p:cNvSpPr>
            <a:spLocks noGrp="1"/>
          </p:cNvSpPr>
          <p:nvPr>
            <p:ph type="title"/>
          </p:nvPr>
        </p:nvSpPr>
        <p:spPr bwMode="auto">
          <a:xfrm>
            <a:off x="901700" y="88900"/>
            <a:ext cx="7975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4128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defRPr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DA88F3DC-E850-419B-91DB-BF9893C1D9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custDataLst>
      <p:tags r:id="rId15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6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/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860A4"/>
        </a:buClr>
        <a:buFont typeface="Wingdings" panose="05000000000000000000" pitchFamily="2" charset="2"/>
        <a:buChar char="Ü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99005"/>
        </a:buClr>
        <a:buSzPct val="70000"/>
        <a:buFont typeface="Wingdings" panose="05000000000000000000" pitchFamily="2" charset="2"/>
        <a:buChar char="u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08080"/>
        </a:buClr>
        <a:buFont typeface="Webdings" panose="05030102010509060703" pitchFamily="18" charset="2"/>
        <a:buChar char="4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4800" smtClean="0"/>
              <a:t>法理学</a:t>
            </a:r>
          </a:p>
        </p:txBody>
      </p:sp>
      <p:sp>
        <p:nvSpPr>
          <p:cNvPr id="3075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第二十四章 法与正义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307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5"/>
          <p:cNvSpPr>
            <a:spLocks noGrp="1"/>
          </p:cNvSpPr>
          <p:nvPr>
            <p:ph type="ctrTitle"/>
          </p:nvPr>
        </p:nvSpPr>
        <p:spPr>
          <a:xfrm>
            <a:off x="685800" y="2420938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z="3600" smtClean="0"/>
              <a:t>第一节 正义的释义</a:t>
            </a:r>
          </a:p>
        </p:txBody>
      </p:sp>
      <p:sp>
        <p:nvSpPr>
          <p:cNvPr id="7171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1"/>
          <p:cNvGrpSpPr>
            <a:grpSpLocks/>
          </p:cNvGrpSpPr>
          <p:nvPr/>
        </p:nvGrpSpPr>
        <p:grpSpPr bwMode="auto">
          <a:xfrm>
            <a:off x="901700" y="2511425"/>
            <a:ext cx="7121525" cy="2336800"/>
            <a:chOff x="901700" y="2511044"/>
            <a:chExt cx="7121838" cy="3181417"/>
          </a:xfrm>
        </p:grpSpPr>
        <p:sp>
          <p:nvSpPr>
            <p:cNvPr id="8197" name="圆角矩形 10"/>
            <p:cNvSpPr>
              <a:spLocks noChangeArrowheads="1"/>
            </p:cNvSpPr>
            <p:nvPr/>
          </p:nvSpPr>
          <p:spPr bwMode="auto">
            <a:xfrm>
              <a:off x="901700" y="2511044"/>
              <a:ext cx="7121838" cy="3181417"/>
            </a:xfrm>
            <a:prstGeom prst="roundRect">
              <a:avLst>
                <a:gd name="adj" fmla="val 8157"/>
              </a:avLst>
            </a:prstGeom>
            <a:solidFill>
              <a:srgbClr val="008D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198" name="矩形 8"/>
            <p:cNvSpPr>
              <a:spLocks noChangeArrowheads="1"/>
            </p:cNvSpPr>
            <p:nvPr/>
          </p:nvSpPr>
          <p:spPr bwMode="auto">
            <a:xfrm>
              <a:off x="1311275" y="2782886"/>
              <a:ext cx="6437313" cy="2137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马克思主义认为，在阶级社会中，正义是有阶级性的；正义总是具体的，具体的正义集中表现为正义是受一定社会的物质生活条件所决定的。正义是历史的产物。</a:t>
              </a:r>
            </a:p>
          </p:txBody>
        </p:sp>
      </p:grp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901700" y="88900"/>
            <a:ext cx="7975600" cy="533400"/>
          </a:xfrm>
        </p:spPr>
        <p:txBody>
          <a:bodyPr/>
          <a:lstStyle/>
          <a:p>
            <a:r>
              <a:rPr lang="zh-CN" altLang="en-US" smtClean="0"/>
              <a:t>第一节：正义是释义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774700" y="1466850"/>
            <a:ext cx="7248525" cy="5683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860A4"/>
              </a:buClr>
              <a:buFont typeface="Wingdings" panose="05000000000000000000" pitchFamily="2" charset="2"/>
              <a:buChar char="Ü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9005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sz="2400" kern="0" dirty="0" smtClean="0"/>
              <a:t>法律发展的含义：</a:t>
            </a:r>
            <a:endParaRPr lang="zh-CN" altLang="en-US" sz="240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第一节：正义是释义</a:t>
            </a:r>
          </a:p>
        </p:txBody>
      </p:sp>
      <p:grpSp>
        <p:nvGrpSpPr>
          <p:cNvPr id="9219" name="组合 27"/>
          <p:cNvGrpSpPr>
            <a:grpSpLocks/>
          </p:cNvGrpSpPr>
          <p:nvPr/>
        </p:nvGrpSpPr>
        <p:grpSpPr bwMode="auto">
          <a:xfrm>
            <a:off x="708025" y="4316413"/>
            <a:ext cx="7486650" cy="714375"/>
            <a:chOff x="1260709" y="1965572"/>
            <a:chExt cx="6073257" cy="545910"/>
          </a:xfrm>
        </p:grpSpPr>
        <p:sp>
          <p:nvSpPr>
            <p:cNvPr id="29" name="矩形 28"/>
            <p:cNvSpPr/>
            <p:nvPr/>
          </p:nvSpPr>
          <p:spPr>
            <a:xfrm>
              <a:off x="1260709" y="1965572"/>
              <a:ext cx="546026" cy="545910"/>
            </a:xfrm>
            <a:prstGeom prst="rect">
              <a:avLst/>
            </a:prstGeom>
            <a:solidFill>
              <a:srgbClr val="2EA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820902" y="1965572"/>
              <a:ext cx="5513064" cy="54591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sz="2000" dirty="0"/>
                <a:t>它相对于其他领域或层面的一切正义具有实质性</a:t>
              </a:r>
            </a:p>
          </p:txBody>
        </p:sp>
      </p:grpSp>
      <p:grpSp>
        <p:nvGrpSpPr>
          <p:cNvPr id="9220" name="组合 30"/>
          <p:cNvGrpSpPr>
            <a:grpSpLocks/>
          </p:cNvGrpSpPr>
          <p:nvPr/>
        </p:nvGrpSpPr>
        <p:grpSpPr bwMode="auto">
          <a:xfrm>
            <a:off x="708025" y="3332163"/>
            <a:ext cx="7486650" cy="715962"/>
            <a:chOff x="1260709" y="1965572"/>
            <a:chExt cx="6073257" cy="545910"/>
          </a:xfrm>
        </p:grpSpPr>
        <p:sp>
          <p:nvSpPr>
            <p:cNvPr id="32" name="矩形 31"/>
            <p:cNvSpPr/>
            <p:nvPr/>
          </p:nvSpPr>
          <p:spPr>
            <a:xfrm>
              <a:off x="1260709" y="1965572"/>
              <a:ext cx="546026" cy="545910"/>
            </a:xfrm>
            <a:prstGeom prst="rect">
              <a:avLst/>
            </a:prstGeom>
            <a:solidFill>
              <a:srgbClr val="2EA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820902" y="1965572"/>
              <a:ext cx="5513064" cy="54591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sz="2000" dirty="0"/>
                <a:t>它相对于法律形式上的分配正义具有母体性</a:t>
              </a:r>
            </a:p>
          </p:txBody>
        </p:sp>
      </p:grpSp>
      <p:grpSp>
        <p:nvGrpSpPr>
          <p:cNvPr id="9221" name="组合 33"/>
          <p:cNvGrpSpPr>
            <a:grpSpLocks/>
          </p:cNvGrpSpPr>
          <p:nvPr/>
        </p:nvGrpSpPr>
        <p:grpSpPr bwMode="auto">
          <a:xfrm>
            <a:off x="708025" y="2349500"/>
            <a:ext cx="7486650" cy="715963"/>
            <a:chOff x="1260709" y="1965572"/>
            <a:chExt cx="6073257" cy="545910"/>
          </a:xfrm>
        </p:grpSpPr>
        <p:sp>
          <p:nvSpPr>
            <p:cNvPr id="35" name="矩形 34"/>
            <p:cNvSpPr/>
            <p:nvPr/>
          </p:nvSpPr>
          <p:spPr>
            <a:xfrm>
              <a:off x="1260709" y="1965572"/>
              <a:ext cx="546026" cy="545910"/>
            </a:xfrm>
            <a:prstGeom prst="rect">
              <a:avLst/>
            </a:prstGeom>
            <a:solidFill>
              <a:srgbClr val="2EA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820902" y="1965572"/>
              <a:ext cx="5513064" cy="54591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sz="2000" dirty="0"/>
                <a:t>它对个人生活的影响具有根本性和持久性</a:t>
              </a:r>
            </a:p>
          </p:txBody>
        </p:sp>
      </p:grpSp>
      <p:sp>
        <p:nvSpPr>
          <p:cNvPr id="12" name="内容占位符 15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669925"/>
          </a:xfrm>
        </p:spPr>
        <p:txBody>
          <a:bodyPr/>
          <a:lstStyle/>
          <a:p>
            <a:r>
              <a:rPr lang="zh-CN" altLang="en-US" sz="2800" dirty="0" smtClean="0"/>
              <a:t>社会基本结构的正义具有决定意义：</a:t>
            </a:r>
            <a:endParaRPr lang="en-US" altLang="zh-CN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第一节：正义是释义</a:t>
            </a:r>
          </a:p>
        </p:txBody>
      </p:sp>
      <p:sp>
        <p:nvSpPr>
          <p:cNvPr id="4" name="内容占位符 2"/>
          <p:cNvSpPr>
            <a:spLocks noGrp="1"/>
          </p:cNvSpPr>
          <p:nvPr>
            <p:ph sz="quarter" idx="4294967295"/>
          </p:nvPr>
        </p:nvSpPr>
        <p:spPr>
          <a:xfrm>
            <a:off x="550863" y="1254125"/>
            <a:ext cx="6911975" cy="433388"/>
          </a:xfrm>
        </p:spPr>
        <p:txBody>
          <a:bodyPr/>
          <a:lstStyle/>
          <a:p>
            <a:r>
              <a:rPr lang="zh-CN" altLang="en-US" smtClean="0"/>
              <a:t>正义的积极作用表现：</a:t>
            </a:r>
          </a:p>
        </p:txBody>
      </p:sp>
      <p:sp>
        <p:nvSpPr>
          <p:cNvPr id="5" name="矩形 4"/>
          <p:cNvSpPr/>
          <p:nvPr/>
        </p:nvSpPr>
        <p:spPr>
          <a:xfrm>
            <a:off x="1179513" y="1995488"/>
            <a:ext cx="6840537" cy="647700"/>
          </a:xfrm>
          <a:prstGeom prst="rect">
            <a:avLst/>
          </a:prstGeom>
          <a:solidFill>
            <a:srgbClr val="008DCA"/>
          </a:solidFill>
          <a:ln w="19050">
            <a:noFill/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110000"/>
              <a:defRPr/>
            </a:pPr>
            <a:r>
              <a:rPr lang="en-US" altLang="zh-CN" dirty="0">
                <a:solidFill>
                  <a:schemeClr val="bg1"/>
                </a:solidFill>
              </a:rPr>
              <a:t>  </a:t>
            </a:r>
            <a:r>
              <a:rPr lang="en-US" altLang="zh-CN" dirty="0">
                <a:solidFill>
                  <a:schemeClr val="bg1"/>
                </a:solidFill>
              </a:rPr>
              <a:t>1.</a:t>
            </a:r>
            <a:r>
              <a:rPr lang="zh-CN" altLang="en-US" dirty="0">
                <a:solidFill>
                  <a:schemeClr val="bg1"/>
                </a:solidFill>
              </a:rPr>
              <a:t>正义</a:t>
            </a:r>
            <a:r>
              <a:rPr lang="zh-CN" altLang="en-US" dirty="0">
                <a:solidFill>
                  <a:schemeClr val="bg1"/>
                </a:solidFill>
              </a:rPr>
              <a:t>对法律有积极的评价和推动作用</a:t>
            </a:r>
          </a:p>
        </p:txBody>
      </p:sp>
      <p:sp>
        <p:nvSpPr>
          <p:cNvPr id="10245" name="矩形 5"/>
          <p:cNvSpPr>
            <a:spLocks noChangeArrowheads="1"/>
          </p:cNvSpPr>
          <p:nvPr/>
        </p:nvSpPr>
        <p:spPr bwMode="auto">
          <a:xfrm>
            <a:off x="1449388" y="4068763"/>
            <a:ext cx="5903912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2860A4"/>
              </a:buClr>
              <a:buFont typeface="Wingdings" panose="05000000000000000000" pitchFamily="2" charset="2"/>
              <a:buChar char="Ü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99005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808080"/>
              </a:buClr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folHlink"/>
              </a:buClr>
              <a:buSzPct val="110000"/>
              <a:buFont typeface="Wingdings" panose="05000000000000000000" pitchFamily="2" charset="2"/>
              <a:buChar char="Ø"/>
            </a:pPr>
            <a:r>
              <a:rPr lang="zh-CN" altLang="en-US" sz="2400" dirty="0"/>
              <a:t>正义推进了法律精神的进化</a:t>
            </a:r>
            <a:endParaRPr lang="en-US" altLang="zh-CN" sz="2400" dirty="0"/>
          </a:p>
          <a:p>
            <a:pPr eaLnBrk="1" hangingPunct="1">
              <a:lnSpc>
                <a:spcPct val="120000"/>
              </a:lnSpc>
              <a:buClr>
                <a:schemeClr val="folHlink"/>
              </a:buClr>
              <a:buSzPct val="110000"/>
              <a:buFont typeface="Wingdings" panose="05000000000000000000" pitchFamily="2" charset="2"/>
              <a:buChar char="Ø"/>
            </a:pPr>
            <a:r>
              <a:rPr lang="zh-CN" altLang="en-US" sz="2400" dirty="0"/>
              <a:t>正义促进了法律地位的提高</a:t>
            </a:r>
            <a:endParaRPr lang="en-US" altLang="zh-CN" sz="2400" dirty="0"/>
          </a:p>
          <a:p>
            <a:pPr eaLnBrk="1" hangingPunct="1">
              <a:lnSpc>
                <a:spcPct val="120000"/>
              </a:lnSpc>
              <a:buClr>
                <a:schemeClr val="folHlink"/>
              </a:buClr>
              <a:buSzPct val="110000"/>
              <a:buFont typeface="Wingdings" panose="05000000000000000000" pitchFamily="2" charset="2"/>
              <a:buChar char="Ø"/>
            </a:pPr>
            <a:r>
              <a:rPr lang="zh-CN" altLang="en-US" sz="2400" dirty="0"/>
              <a:t>正义推动了法律内部结构的完善</a:t>
            </a:r>
            <a:endParaRPr lang="en-US" altLang="zh-CN" sz="2400" dirty="0"/>
          </a:p>
          <a:p>
            <a:pPr eaLnBrk="1" hangingPunct="1">
              <a:lnSpc>
                <a:spcPct val="120000"/>
              </a:lnSpc>
              <a:buClr>
                <a:schemeClr val="folHlink"/>
              </a:buClr>
              <a:buSzPct val="110000"/>
              <a:buFont typeface="Wingdings" panose="05000000000000000000" pitchFamily="2" charset="2"/>
              <a:buChar char="Ø"/>
            </a:pPr>
            <a:r>
              <a:rPr lang="zh-CN" altLang="en-US" sz="2400" dirty="0"/>
              <a:t>正义提高了法律的实效。 </a:t>
            </a:r>
            <a:endParaRPr lang="zh-CN" altLang="en-US" sz="2400" dirty="0">
              <a:latin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79513" y="3260725"/>
            <a:ext cx="6840537" cy="647700"/>
          </a:xfrm>
          <a:prstGeom prst="rect">
            <a:avLst/>
          </a:prstGeom>
          <a:solidFill>
            <a:schemeClr val="accent1"/>
          </a:solidFill>
          <a:ln w="19050">
            <a:noFill/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110000"/>
              <a:defRPr/>
            </a:pPr>
            <a:r>
              <a:rPr lang="en-US" altLang="zh-CN" dirty="0">
                <a:solidFill>
                  <a:schemeClr val="bg1"/>
                </a:solidFill>
              </a:rPr>
              <a:t>  2</a:t>
            </a:r>
            <a:r>
              <a:rPr lang="en-US" altLang="zh-CN" dirty="0">
                <a:solidFill>
                  <a:schemeClr val="bg1"/>
                </a:solidFill>
              </a:rPr>
              <a:t>.</a:t>
            </a:r>
            <a:r>
              <a:rPr lang="zh-CN" altLang="en-US" dirty="0">
                <a:solidFill>
                  <a:schemeClr val="bg1"/>
                </a:solidFill>
              </a:rPr>
              <a:t>正义</a:t>
            </a:r>
            <a:r>
              <a:rPr lang="zh-CN" altLang="en-US" dirty="0">
                <a:solidFill>
                  <a:schemeClr val="bg1"/>
                </a:solidFill>
              </a:rPr>
              <a:t>对法律的进化有极大的推动作用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10245" grpId="0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5"/>
          <p:cNvSpPr>
            <a:spLocks noGrp="1"/>
          </p:cNvSpPr>
          <p:nvPr>
            <p:ph type="ctrTitle"/>
          </p:nvPr>
        </p:nvSpPr>
        <p:spPr>
          <a:xfrm>
            <a:off x="685800" y="2420938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z="3600" smtClean="0"/>
              <a:t>第二节 法对正义的实现作用</a:t>
            </a:r>
          </a:p>
        </p:txBody>
      </p:sp>
      <p:sp>
        <p:nvSpPr>
          <p:cNvPr id="11267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第二节 法对正义的实现作用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275013" y="2114550"/>
            <a:ext cx="2597150" cy="3167063"/>
            <a:chOff x="3275013" y="2114550"/>
            <a:chExt cx="2597150" cy="3167063"/>
          </a:xfrm>
        </p:grpSpPr>
        <p:sp>
          <p:nvSpPr>
            <p:cNvPr id="14" name="文本框 148"/>
            <p:cNvSpPr txBox="1"/>
            <p:nvPr/>
          </p:nvSpPr>
          <p:spPr>
            <a:xfrm>
              <a:off x="3275013" y="4451350"/>
              <a:ext cx="2597150" cy="8302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惩罚</a:t>
              </a: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罪恶以伸张正义</a:t>
              </a:r>
            </a:p>
          </p:txBody>
        </p:sp>
        <p:grpSp>
          <p:nvGrpSpPr>
            <p:cNvPr id="12294" name="组合 32"/>
            <p:cNvGrpSpPr>
              <a:grpSpLocks/>
            </p:cNvGrpSpPr>
            <p:nvPr/>
          </p:nvGrpSpPr>
          <p:grpSpPr bwMode="auto">
            <a:xfrm>
              <a:off x="3513138" y="2114550"/>
              <a:ext cx="2165350" cy="2165350"/>
              <a:chOff x="3213626" y="2152192"/>
              <a:chExt cx="2166266" cy="2166266"/>
            </a:xfrm>
          </p:grpSpPr>
          <p:grpSp>
            <p:nvGrpSpPr>
              <p:cNvPr id="12304" name="组合 6"/>
              <p:cNvGrpSpPr>
                <a:grpSpLocks/>
              </p:cNvGrpSpPr>
              <p:nvPr/>
            </p:nvGrpSpPr>
            <p:grpSpPr bwMode="auto">
              <a:xfrm>
                <a:off x="3213626" y="2152192"/>
                <a:ext cx="2166266" cy="2166266"/>
                <a:chOff x="1779588" y="2717359"/>
                <a:chExt cx="2280532" cy="2280532"/>
              </a:xfrm>
            </p:grpSpPr>
            <p:sp>
              <p:nvSpPr>
                <p:cNvPr id="8" name="椭圆 7"/>
                <p:cNvSpPr/>
                <p:nvPr/>
              </p:nvSpPr>
              <p:spPr>
                <a:xfrm>
                  <a:off x="1779588" y="2717359"/>
                  <a:ext cx="2280532" cy="2280532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defRPr/>
                  </a:pPr>
                  <a:endParaRPr lang="zh-CN" altLang="en-US"/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1893280" y="2831051"/>
                  <a:ext cx="2053148" cy="2053148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6" name="组合 15"/>
              <p:cNvGrpSpPr/>
              <p:nvPr/>
            </p:nvGrpSpPr>
            <p:grpSpPr>
              <a:xfrm>
                <a:off x="3683984" y="2617827"/>
                <a:ext cx="1225550" cy="1131888"/>
                <a:chOff x="10590213" y="4900613"/>
                <a:chExt cx="1225550" cy="1131888"/>
              </a:xfrm>
              <a:solidFill>
                <a:schemeClr val="bg1"/>
              </a:solidFill>
            </p:grpSpPr>
            <p:sp>
              <p:nvSpPr>
                <p:cNvPr id="17" name="Freeform 110"/>
                <p:cNvSpPr>
                  <a:spLocks noEditPoints="1"/>
                </p:cNvSpPr>
                <p:nvPr/>
              </p:nvSpPr>
              <p:spPr bwMode="auto">
                <a:xfrm>
                  <a:off x="11083925" y="4900613"/>
                  <a:ext cx="731838" cy="735013"/>
                </a:xfrm>
                <a:custGeom>
                  <a:avLst/>
                  <a:gdLst>
                    <a:gd name="T0" fmla="*/ 233 w 256"/>
                    <a:gd name="T1" fmla="*/ 24 h 257"/>
                    <a:gd name="T2" fmla="*/ 149 w 256"/>
                    <a:gd name="T3" fmla="*/ 24 h 257"/>
                    <a:gd name="T4" fmla="*/ 0 w 256"/>
                    <a:gd name="T5" fmla="*/ 173 h 257"/>
                    <a:gd name="T6" fmla="*/ 84 w 256"/>
                    <a:gd name="T7" fmla="*/ 257 h 257"/>
                    <a:gd name="T8" fmla="*/ 233 w 256"/>
                    <a:gd name="T9" fmla="*/ 108 h 257"/>
                    <a:gd name="T10" fmla="*/ 233 w 256"/>
                    <a:gd name="T11" fmla="*/ 24 h 257"/>
                    <a:gd name="T12" fmla="*/ 50 w 256"/>
                    <a:gd name="T13" fmla="*/ 174 h 257"/>
                    <a:gd name="T14" fmla="*/ 40 w 256"/>
                    <a:gd name="T15" fmla="*/ 164 h 257"/>
                    <a:gd name="T16" fmla="*/ 166 w 256"/>
                    <a:gd name="T17" fmla="*/ 38 h 257"/>
                    <a:gd name="T18" fmla="*/ 176 w 256"/>
                    <a:gd name="T19" fmla="*/ 38 h 257"/>
                    <a:gd name="T20" fmla="*/ 176 w 256"/>
                    <a:gd name="T21" fmla="*/ 48 h 257"/>
                    <a:gd name="T22" fmla="*/ 50 w 256"/>
                    <a:gd name="T23" fmla="*/ 174 h 257"/>
                    <a:gd name="T24" fmla="*/ 71 w 256"/>
                    <a:gd name="T25" fmla="*/ 195 h 257"/>
                    <a:gd name="T26" fmla="*/ 61 w 256"/>
                    <a:gd name="T27" fmla="*/ 185 h 257"/>
                    <a:gd name="T28" fmla="*/ 198 w 256"/>
                    <a:gd name="T29" fmla="*/ 49 h 257"/>
                    <a:gd name="T30" fmla="*/ 208 w 256"/>
                    <a:gd name="T31" fmla="*/ 49 h 257"/>
                    <a:gd name="T32" fmla="*/ 208 w 256"/>
                    <a:gd name="T33" fmla="*/ 59 h 257"/>
                    <a:gd name="T34" fmla="*/ 71 w 256"/>
                    <a:gd name="T35" fmla="*/ 195 h 257"/>
                    <a:gd name="T36" fmla="*/ 92 w 256"/>
                    <a:gd name="T37" fmla="*/ 216 h 257"/>
                    <a:gd name="T38" fmla="*/ 82 w 256"/>
                    <a:gd name="T39" fmla="*/ 206 h 257"/>
                    <a:gd name="T40" fmla="*/ 208 w 256"/>
                    <a:gd name="T41" fmla="*/ 80 h 257"/>
                    <a:gd name="T42" fmla="*/ 218 w 256"/>
                    <a:gd name="T43" fmla="*/ 80 h 257"/>
                    <a:gd name="T44" fmla="*/ 218 w 256"/>
                    <a:gd name="T45" fmla="*/ 90 h 257"/>
                    <a:gd name="T46" fmla="*/ 92 w 256"/>
                    <a:gd name="T47" fmla="*/ 216 h 2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56" h="257">
                      <a:moveTo>
                        <a:pt x="233" y="24"/>
                      </a:moveTo>
                      <a:cubicBezTo>
                        <a:pt x="210" y="0"/>
                        <a:pt x="172" y="0"/>
                        <a:pt x="149" y="24"/>
                      </a:cubicBezTo>
                      <a:cubicBezTo>
                        <a:pt x="0" y="173"/>
                        <a:pt x="0" y="173"/>
                        <a:pt x="0" y="173"/>
                      </a:cubicBezTo>
                      <a:cubicBezTo>
                        <a:pt x="84" y="257"/>
                        <a:pt x="84" y="257"/>
                        <a:pt x="84" y="257"/>
                      </a:cubicBezTo>
                      <a:cubicBezTo>
                        <a:pt x="233" y="108"/>
                        <a:pt x="233" y="108"/>
                        <a:pt x="233" y="108"/>
                      </a:cubicBezTo>
                      <a:cubicBezTo>
                        <a:pt x="256" y="85"/>
                        <a:pt x="256" y="47"/>
                        <a:pt x="233" y="24"/>
                      </a:cubicBezTo>
                      <a:close/>
                      <a:moveTo>
                        <a:pt x="50" y="174"/>
                      </a:moveTo>
                      <a:cubicBezTo>
                        <a:pt x="40" y="164"/>
                        <a:pt x="40" y="164"/>
                        <a:pt x="40" y="164"/>
                      </a:cubicBezTo>
                      <a:cubicBezTo>
                        <a:pt x="166" y="38"/>
                        <a:pt x="166" y="38"/>
                        <a:pt x="166" y="38"/>
                      </a:cubicBezTo>
                      <a:cubicBezTo>
                        <a:pt x="169" y="36"/>
                        <a:pt x="173" y="36"/>
                        <a:pt x="176" y="38"/>
                      </a:cubicBezTo>
                      <a:cubicBezTo>
                        <a:pt x="179" y="41"/>
                        <a:pt x="179" y="46"/>
                        <a:pt x="176" y="48"/>
                      </a:cubicBezTo>
                      <a:lnTo>
                        <a:pt x="50" y="174"/>
                      </a:lnTo>
                      <a:close/>
                      <a:moveTo>
                        <a:pt x="71" y="195"/>
                      </a:moveTo>
                      <a:cubicBezTo>
                        <a:pt x="61" y="185"/>
                        <a:pt x="61" y="185"/>
                        <a:pt x="61" y="185"/>
                      </a:cubicBezTo>
                      <a:cubicBezTo>
                        <a:pt x="198" y="49"/>
                        <a:pt x="198" y="49"/>
                        <a:pt x="198" y="49"/>
                      </a:cubicBezTo>
                      <a:cubicBezTo>
                        <a:pt x="200" y="46"/>
                        <a:pt x="205" y="46"/>
                        <a:pt x="208" y="49"/>
                      </a:cubicBezTo>
                      <a:cubicBezTo>
                        <a:pt x="210" y="52"/>
                        <a:pt x="210" y="56"/>
                        <a:pt x="208" y="59"/>
                      </a:cubicBezTo>
                      <a:lnTo>
                        <a:pt x="71" y="195"/>
                      </a:lnTo>
                      <a:close/>
                      <a:moveTo>
                        <a:pt x="92" y="216"/>
                      </a:moveTo>
                      <a:cubicBezTo>
                        <a:pt x="82" y="206"/>
                        <a:pt x="82" y="206"/>
                        <a:pt x="82" y="206"/>
                      </a:cubicBezTo>
                      <a:cubicBezTo>
                        <a:pt x="208" y="80"/>
                        <a:pt x="208" y="80"/>
                        <a:pt x="208" y="80"/>
                      </a:cubicBezTo>
                      <a:cubicBezTo>
                        <a:pt x="211" y="78"/>
                        <a:pt x="215" y="78"/>
                        <a:pt x="218" y="80"/>
                      </a:cubicBezTo>
                      <a:cubicBezTo>
                        <a:pt x="221" y="83"/>
                        <a:pt x="221" y="88"/>
                        <a:pt x="218" y="90"/>
                      </a:cubicBezTo>
                      <a:lnTo>
                        <a:pt x="92" y="2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defRPr/>
                  </a:pPr>
                  <a:endParaRPr lang="zh-CN" altLang="en-US">
                    <a:solidFill>
                      <a:srgbClr val="90C43C"/>
                    </a:solidFill>
                  </a:endParaRPr>
                </a:p>
              </p:txBody>
            </p:sp>
            <p:sp>
              <p:nvSpPr>
                <p:cNvPr id="18" name="Freeform 111"/>
                <p:cNvSpPr>
                  <a:spLocks/>
                </p:cNvSpPr>
                <p:nvPr/>
              </p:nvSpPr>
              <p:spPr bwMode="auto">
                <a:xfrm>
                  <a:off x="10679113" y="5527676"/>
                  <a:ext cx="504825" cy="504825"/>
                </a:xfrm>
                <a:custGeom>
                  <a:avLst/>
                  <a:gdLst>
                    <a:gd name="T0" fmla="*/ 205 w 318"/>
                    <a:gd name="T1" fmla="*/ 190 h 318"/>
                    <a:gd name="T2" fmla="*/ 192 w 318"/>
                    <a:gd name="T3" fmla="*/ 176 h 318"/>
                    <a:gd name="T4" fmla="*/ 318 w 318"/>
                    <a:gd name="T5" fmla="*/ 50 h 318"/>
                    <a:gd name="T6" fmla="*/ 268 w 318"/>
                    <a:gd name="T7" fmla="*/ 0 h 318"/>
                    <a:gd name="T8" fmla="*/ 142 w 318"/>
                    <a:gd name="T9" fmla="*/ 126 h 318"/>
                    <a:gd name="T10" fmla="*/ 129 w 318"/>
                    <a:gd name="T11" fmla="*/ 113 h 318"/>
                    <a:gd name="T12" fmla="*/ 99 w 318"/>
                    <a:gd name="T13" fmla="*/ 127 h 318"/>
                    <a:gd name="T14" fmla="*/ 0 w 318"/>
                    <a:gd name="T15" fmla="*/ 289 h 318"/>
                    <a:gd name="T16" fmla="*/ 28 w 318"/>
                    <a:gd name="T17" fmla="*/ 318 h 318"/>
                    <a:gd name="T18" fmla="*/ 189 w 318"/>
                    <a:gd name="T19" fmla="*/ 221 h 318"/>
                    <a:gd name="T20" fmla="*/ 205 w 318"/>
                    <a:gd name="T21" fmla="*/ 190 h 3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8" h="318">
                      <a:moveTo>
                        <a:pt x="205" y="190"/>
                      </a:moveTo>
                      <a:lnTo>
                        <a:pt x="192" y="176"/>
                      </a:lnTo>
                      <a:lnTo>
                        <a:pt x="318" y="50"/>
                      </a:lnTo>
                      <a:lnTo>
                        <a:pt x="268" y="0"/>
                      </a:lnTo>
                      <a:lnTo>
                        <a:pt x="142" y="126"/>
                      </a:lnTo>
                      <a:lnTo>
                        <a:pt x="129" y="113"/>
                      </a:lnTo>
                      <a:lnTo>
                        <a:pt x="99" y="127"/>
                      </a:lnTo>
                      <a:lnTo>
                        <a:pt x="0" y="289"/>
                      </a:lnTo>
                      <a:lnTo>
                        <a:pt x="28" y="318"/>
                      </a:lnTo>
                      <a:lnTo>
                        <a:pt x="189" y="221"/>
                      </a:lnTo>
                      <a:lnTo>
                        <a:pt x="205" y="19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defRPr/>
                  </a:pPr>
                  <a:endParaRPr lang="zh-CN" altLang="en-US">
                    <a:solidFill>
                      <a:srgbClr val="90C43C"/>
                    </a:solidFill>
                  </a:endParaRPr>
                </a:p>
              </p:txBody>
            </p:sp>
            <p:sp>
              <p:nvSpPr>
                <p:cNvPr id="19" name="Freeform 112"/>
                <p:cNvSpPr>
                  <a:spLocks/>
                </p:cNvSpPr>
                <p:nvPr/>
              </p:nvSpPr>
              <p:spPr bwMode="auto">
                <a:xfrm>
                  <a:off x="10590213" y="4911726"/>
                  <a:ext cx="539750" cy="538163"/>
                </a:xfrm>
                <a:custGeom>
                  <a:avLst/>
                  <a:gdLst>
                    <a:gd name="T0" fmla="*/ 94 w 189"/>
                    <a:gd name="T1" fmla="*/ 0 h 188"/>
                    <a:gd name="T2" fmla="*/ 71 w 189"/>
                    <a:gd name="T3" fmla="*/ 3 h 188"/>
                    <a:gd name="T4" fmla="*/ 73 w 189"/>
                    <a:gd name="T5" fmla="*/ 4 h 188"/>
                    <a:gd name="T6" fmla="*/ 107 w 189"/>
                    <a:gd name="T7" fmla="*/ 38 h 188"/>
                    <a:gd name="T8" fmla="*/ 107 w 189"/>
                    <a:gd name="T9" fmla="*/ 101 h 188"/>
                    <a:gd name="T10" fmla="*/ 45 w 189"/>
                    <a:gd name="T11" fmla="*/ 101 h 188"/>
                    <a:gd name="T12" fmla="*/ 11 w 189"/>
                    <a:gd name="T13" fmla="*/ 67 h 188"/>
                    <a:gd name="T14" fmla="*/ 6 w 189"/>
                    <a:gd name="T15" fmla="*/ 61 h 188"/>
                    <a:gd name="T16" fmla="*/ 0 w 189"/>
                    <a:gd name="T17" fmla="*/ 94 h 188"/>
                    <a:gd name="T18" fmla="*/ 94 w 189"/>
                    <a:gd name="T19" fmla="*/ 188 h 188"/>
                    <a:gd name="T20" fmla="*/ 189 w 189"/>
                    <a:gd name="T21" fmla="*/ 94 h 188"/>
                    <a:gd name="T22" fmla="*/ 94 w 189"/>
                    <a:gd name="T23" fmla="*/ 0 h 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89" h="188">
                      <a:moveTo>
                        <a:pt x="94" y="0"/>
                      </a:moveTo>
                      <a:cubicBezTo>
                        <a:pt x="86" y="0"/>
                        <a:pt x="79" y="1"/>
                        <a:pt x="71" y="3"/>
                      </a:cubicBezTo>
                      <a:cubicBezTo>
                        <a:pt x="72" y="3"/>
                        <a:pt x="73" y="4"/>
                        <a:pt x="73" y="4"/>
                      </a:cubicBezTo>
                      <a:cubicBezTo>
                        <a:pt x="107" y="38"/>
                        <a:pt x="107" y="38"/>
                        <a:pt x="107" y="38"/>
                      </a:cubicBezTo>
                      <a:cubicBezTo>
                        <a:pt x="125" y="56"/>
                        <a:pt x="125" y="84"/>
                        <a:pt x="107" y="101"/>
                      </a:cubicBezTo>
                      <a:cubicBezTo>
                        <a:pt x="90" y="118"/>
                        <a:pt x="62" y="118"/>
                        <a:pt x="45" y="101"/>
                      </a:cubicBezTo>
                      <a:cubicBezTo>
                        <a:pt x="11" y="67"/>
                        <a:pt x="11" y="67"/>
                        <a:pt x="11" y="67"/>
                      </a:cubicBezTo>
                      <a:cubicBezTo>
                        <a:pt x="9" y="65"/>
                        <a:pt x="8" y="63"/>
                        <a:pt x="6" y="61"/>
                      </a:cubicBezTo>
                      <a:cubicBezTo>
                        <a:pt x="2" y="72"/>
                        <a:pt x="0" y="82"/>
                        <a:pt x="0" y="94"/>
                      </a:cubicBezTo>
                      <a:cubicBezTo>
                        <a:pt x="0" y="146"/>
                        <a:pt x="42" y="188"/>
                        <a:pt x="94" y="188"/>
                      </a:cubicBezTo>
                      <a:cubicBezTo>
                        <a:pt x="146" y="188"/>
                        <a:pt x="189" y="146"/>
                        <a:pt x="189" y="94"/>
                      </a:cubicBezTo>
                      <a:cubicBezTo>
                        <a:pt x="189" y="42"/>
                        <a:pt x="146" y="0"/>
                        <a:pt x="9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defRPr/>
                  </a:pPr>
                  <a:endParaRPr lang="zh-CN" altLang="en-US">
                    <a:solidFill>
                      <a:srgbClr val="90C43C"/>
                    </a:solidFill>
                  </a:endParaRPr>
                </a:p>
              </p:txBody>
            </p:sp>
            <p:sp>
              <p:nvSpPr>
                <p:cNvPr id="20" name="Freeform 113"/>
                <p:cNvSpPr>
                  <a:spLocks noEditPoints="1"/>
                </p:cNvSpPr>
                <p:nvPr/>
              </p:nvSpPr>
              <p:spPr bwMode="auto">
                <a:xfrm>
                  <a:off x="11255375" y="5549901"/>
                  <a:ext cx="485775" cy="482600"/>
                </a:xfrm>
                <a:custGeom>
                  <a:avLst/>
                  <a:gdLst>
                    <a:gd name="T0" fmla="*/ 149 w 170"/>
                    <a:gd name="T1" fmla="*/ 149 h 169"/>
                    <a:gd name="T2" fmla="*/ 149 w 170"/>
                    <a:gd name="T3" fmla="*/ 75 h 169"/>
                    <a:gd name="T4" fmla="*/ 74 w 170"/>
                    <a:gd name="T5" fmla="*/ 0 h 169"/>
                    <a:gd name="T6" fmla="*/ 0 w 170"/>
                    <a:gd name="T7" fmla="*/ 74 h 169"/>
                    <a:gd name="T8" fmla="*/ 75 w 170"/>
                    <a:gd name="T9" fmla="*/ 149 h 169"/>
                    <a:gd name="T10" fmla="*/ 149 w 170"/>
                    <a:gd name="T11" fmla="*/ 149 h 169"/>
                    <a:gd name="T12" fmla="*/ 99 w 170"/>
                    <a:gd name="T13" fmla="*/ 99 h 169"/>
                    <a:gd name="T14" fmla="*/ 130 w 170"/>
                    <a:gd name="T15" fmla="*/ 99 h 169"/>
                    <a:gd name="T16" fmla="*/ 130 w 170"/>
                    <a:gd name="T17" fmla="*/ 129 h 169"/>
                    <a:gd name="T18" fmla="*/ 99 w 170"/>
                    <a:gd name="T19" fmla="*/ 129 h 169"/>
                    <a:gd name="T20" fmla="*/ 99 w 170"/>
                    <a:gd name="T21" fmla="*/ 99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70" h="169">
                      <a:moveTo>
                        <a:pt x="149" y="149"/>
                      </a:moveTo>
                      <a:cubicBezTo>
                        <a:pt x="170" y="129"/>
                        <a:pt x="170" y="95"/>
                        <a:pt x="149" y="75"/>
                      </a:cubicBezTo>
                      <a:cubicBezTo>
                        <a:pt x="74" y="0"/>
                        <a:pt x="74" y="0"/>
                        <a:pt x="74" y="0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75" y="149"/>
                        <a:pt x="75" y="149"/>
                        <a:pt x="75" y="149"/>
                      </a:cubicBezTo>
                      <a:cubicBezTo>
                        <a:pt x="96" y="169"/>
                        <a:pt x="129" y="169"/>
                        <a:pt x="149" y="149"/>
                      </a:cubicBezTo>
                      <a:close/>
                      <a:moveTo>
                        <a:pt x="99" y="99"/>
                      </a:moveTo>
                      <a:cubicBezTo>
                        <a:pt x="107" y="90"/>
                        <a:pt x="121" y="90"/>
                        <a:pt x="130" y="99"/>
                      </a:cubicBezTo>
                      <a:cubicBezTo>
                        <a:pt x="138" y="107"/>
                        <a:pt x="138" y="121"/>
                        <a:pt x="130" y="129"/>
                      </a:cubicBezTo>
                      <a:cubicBezTo>
                        <a:pt x="121" y="138"/>
                        <a:pt x="107" y="138"/>
                        <a:pt x="99" y="129"/>
                      </a:cubicBezTo>
                      <a:cubicBezTo>
                        <a:pt x="91" y="121"/>
                        <a:pt x="91" y="107"/>
                        <a:pt x="99" y="9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defRPr/>
                  </a:pPr>
                  <a:endParaRPr lang="zh-CN" altLang="en-US">
                    <a:solidFill>
                      <a:srgbClr val="90C43C"/>
                    </a:solidFill>
                  </a:endParaRPr>
                </a:p>
              </p:txBody>
            </p:sp>
          </p:grpSp>
        </p:grpSp>
      </p:grpSp>
      <p:grpSp>
        <p:nvGrpSpPr>
          <p:cNvPr id="4" name="组合 3"/>
          <p:cNvGrpSpPr/>
          <p:nvPr/>
        </p:nvGrpSpPr>
        <p:grpSpPr>
          <a:xfrm>
            <a:off x="5988050" y="2114550"/>
            <a:ext cx="2559050" cy="3167063"/>
            <a:chOff x="5988050" y="2114550"/>
            <a:chExt cx="2559050" cy="3167063"/>
          </a:xfrm>
        </p:grpSpPr>
        <p:sp>
          <p:nvSpPr>
            <p:cNvPr id="15" name="文本框 148"/>
            <p:cNvSpPr txBox="1"/>
            <p:nvPr/>
          </p:nvSpPr>
          <p:spPr>
            <a:xfrm>
              <a:off x="5988050" y="4451350"/>
              <a:ext cx="2559050" cy="8302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补偿损失以恢复正义</a:t>
              </a:r>
            </a:p>
          </p:txBody>
        </p:sp>
        <p:grpSp>
          <p:nvGrpSpPr>
            <p:cNvPr id="12295" name="组合 33"/>
            <p:cNvGrpSpPr>
              <a:grpSpLocks/>
            </p:cNvGrpSpPr>
            <p:nvPr/>
          </p:nvGrpSpPr>
          <p:grpSpPr bwMode="auto">
            <a:xfrm>
              <a:off x="6145213" y="2114550"/>
              <a:ext cx="2166937" cy="2165350"/>
              <a:chOff x="6031555" y="2152192"/>
              <a:chExt cx="2166266" cy="2166266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6031555" y="2152192"/>
                <a:ext cx="2166266" cy="2166266"/>
                <a:chOff x="1779588" y="2717359"/>
                <a:chExt cx="2280532" cy="2280532"/>
              </a:xfrm>
              <a:solidFill>
                <a:srgbClr val="444041"/>
              </a:solidFill>
            </p:grpSpPr>
            <p:sp>
              <p:nvSpPr>
                <p:cNvPr id="11" name="椭圆 10"/>
                <p:cNvSpPr/>
                <p:nvPr/>
              </p:nvSpPr>
              <p:spPr>
                <a:xfrm>
                  <a:off x="1779588" y="2717359"/>
                  <a:ext cx="2280532" cy="2280532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defRPr/>
                  </a:pPr>
                  <a:endParaRPr lang="zh-CN" alt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1893854" y="2831625"/>
                  <a:ext cx="2052000" cy="2052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defRPr/>
                  </a:pPr>
                  <a:endParaRPr lang="zh-CN" alt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grpSp>
            <p:nvGrpSpPr>
              <p:cNvPr id="21" name="组合 20"/>
              <p:cNvGrpSpPr/>
              <p:nvPr/>
            </p:nvGrpSpPr>
            <p:grpSpPr>
              <a:xfrm>
                <a:off x="6523344" y="2662194"/>
                <a:ext cx="1182687" cy="1275421"/>
                <a:chOff x="10279063" y="621034"/>
                <a:chExt cx="1397000" cy="1506538"/>
              </a:xfrm>
              <a:solidFill>
                <a:schemeClr val="bg1"/>
              </a:solidFill>
            </p:grpSpPr>
            <p:sp>
              <p:nvSpPr>
                <p:cNvPr id="22" name="Freeform 38"/>
                <p:cNvSpPr>
                  <a:spLocks noEditPoints="1"/>
                </p:cNvSpPr>
                <p:nvPr/>
              </p:nvSpPr>
              <p:spPr bwMode="auto">
                <a:xfrm>
                  <a:off x="10279063" y="621034"/>
                  <a:ext cx="1397000" cy="1038225"/>
                </a:xfrm>
                <a:custGeom>
                  <a:avLst/>
                  <a:gdLst>
                    <a:gd name="T0" fmla="*/ 83 w 489"/>
                    <a:gd name="T1" fmla="*/ 363 h 363"/>
                    <a:gd name="T2" fmla="*/ 0 w 489"/>
                    <a:gd name="T3" fmla="*/ 280 h 363"/>
                    <a:gd name="T4" fmla="*/ 0 w 489"/>
                    <a:gd name="T5" fmla="*/ 280 h 363"/>
                    <a:gd name="T6" fmla="*/ 0 w 489"/>
                    <a:gd name="T7" fmla="*/ 83 h 363"/>
                    <a:gd name="T8" fmla="*/ 83 w 489"/>
                    <a:gd name="T9" fmla="*/ 0 h 363"/>
                    <a:gd name="T10" fmla="*/ 83 w 489"/>
                    <a:gd name="T11" fmla="*/ 0 h 363"/>
                    <a:gd name="T12" fmla="*/ 406 w 489"/>
                    <a:gd name="T13" fmla="*/ 0 h 363"/>
                    <a:gd name="T14" fmla="*/ 489 w 489"/>
                    <a:gd name="T15" fmla="*/ 83 h 363"/>
                    <a:gd name="T16" fmla="*/ 489 w 489"/>
                    <a:gd name="T17" fmla="*/ 83 h 363"/>
                    <a:gd name="T18" fmla="*/ 489 w 489"/>
                    <a:gd name="T19" fmla="*/ 280 h 363"/>
                    <a:gd name="T20" fmla="*/ 406 w 489"/>
                    <a:gd name="T21" fmla="*/ 363 h 363"/>
                    <a:gd name="T22" fmla="*/ 406 w 489"/>
                    <a:gd name="T23" fmla="*/ 363 h 363"/>
                    <a:gd name="T24" fmla="*/ 83 w 489"/>
                    <a:gd name="T25" fmla="*/ 363 h 363"/>
                    <a:gd name="T26" fmla="*/ 43 w 489"/>
                    <a:gd name="T27" fmla="*/ 83 h 363"/>
                    <a:gd name="T28" fmla="*/ 43 w 489"/>
                    <a:gd name="T29" fmla="*/ 280 h 363"/>
                    <a:gd name="T30" fmla="*/ 83 w 489"/>
                    <a:gd name="T31" fmla="*/ 320 h 363"/>
                    <a:gd name="T32" fmla="*/ 83 w 489"/>
                    <a:gd name="T33" fmla="*/ 320 h 363"/>
                    <a:gd name="T34" fmla="*/ 406 w 489"/>
                    <a:gd name="T35" fmla="*/ 320 h 363"/>
                    <a:gd name="T36" fmla="*/ 446 w 489"/>
                    <a:gd name="T37" fmla="*/ 280 h 363"/>
                    <a:gd name="T38" fmla="*/ 446 w 489"/>
                    <a:gd name="T39" fmla="*/ 280 h 363"/>
                    <a:gd name="T40" fmla="*/ 446 w 489"/>
                    <a:gd name="T41" fmla="*/ 83 h 363"/>
                    <a:gd name="T42" fmla="*/ 406 w 489"/>
                    <a:gd name="T43" fmla="*/ 43 h 363"/>
                    <a:gd name="T44" fmla="*/ 406 w 489"/>
                    <a:gd name="T45" fmla="*/ 43 h 363"/>
                    <a:gd name="T46" fmla="*/ 83 w 489"/>
                    <a:gd name="T47" fmla="*/ 43 h 363"/>
                    <a:gd name="T48" fmla="*/ 43 w 489"/>
                    <a:gd name="T49" fmla="*/ 83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89" h="363">
                      <a:moveTo>
                        <a:pt x="83" y="363"/>
                      </a:moveTo>
                      <a:cubicBezTo>
                        <a:pt x="37" y="363"/>
                        <a:pt x="0" y="326"/>
                        <a:pt x="0" y="280"/>
                      </a:cubicBezTo>
                      <a:cubicBezTo>
                        <a:pt x="0" y="280"/>
                        <a:pt x="0" y="280"/>
                        <a:pt x="0" y="280"/>
                      </a:cubicBezTo>
                      <a:cubicBezTo>
                        <a:pt x="0" y="83"/>
                        <a:pt x="0" y="83"/>
                        <a:pt x="0" y="83"/>
                      </a:cubicBezTo>
                      <a:cubicBezTo>
                        <a:pt x="0" y="38"/>
                        <a:pt x="37" y="0"/>
                        <a:pt x="83" y="0"/>
                      </a:cubicBezTo>
                      <a:cubicBezTo>
                        <a:pt x="83" y="0"/>
                        <a:pt x="83" y="0"/>
                        <a:pt x="83" y="0"/>
                      </a:cubicBezTo>
                      <a:cubicBezTo>
                        <a:pt x="406" y="0"/>
                        <a:pt x="406" y="0"/>
                        <a:pt x="406" y="0"/>
                      </a:cubicBezTo>
                      <a:cubicBezTo>
                        <a:pt x="451" y="0"/>
                        <a:pt x="489" y="38"/>
                        <a:pt x="489" y="83"/>
                      </a:cubicBezTo>
                      <a:cubicBezTo>
                        <a:pt x="489" y="83"/>
                        <a:pt x="489" y="83"/>
                        <a:pt x="489" y="83"/>
                      </a:cubicBezTo>
                      <a:cubicBezTo>
                        <a:pt x="489" y="280"/>
                        <a:pt x="489" y="280"/>
                        <a:pt x="489" y="280"/>
                      </a:cubicBezTo>
                      <a:cubicBezTo>
                        <a:pt x="489" y="326"/>
                        <a:pt x="451" y="363"/>
                        <a:pt x="406" y="363"/>
                      </a:cubicBezTo>
                      <a:cubicBezTo>
                        <a:pt x="406" y="363"/>
                        <a:pt x="406" y="363"/>
                        <a:pt x="406" y="363"/>
                      </a:cubicBezTo>
                      <a:cubicBezTo>
                        <a:pt x="83" y="363"/>
                        <a:pt x="83" y="363"/>
                        <a:pt x="83" y="363"/>
                      </a:cubicBezTo>
                      <a:close/>
                      <a:moveTo>
                        <a:pt x="43" y="83"/>
                      </a:moveTo>
                      <a:cubicBezTo>
                        <a:pt x="43" y="280"/>
                        <a:pt x="43" y="280"/>
                        <a:pt x="43" y="280"/>
                      </a:cubicBezTo>
                      <a:cubicBezTo>
                        <a:pt x="43" y="302"/>
                        <a:pt x="61" y="320"/>
                        <a:pt x="83" y="320"/>
                      </a:cubicBezTo>
                      <a:cubicBezTo>
                        <a:pt x="83" y="320"/>
                        <a:pt x="83" y="320"/>
                        <a:pt x="83" y="320"/>
                      </a:cubicBezTo>
                      <a:cubicBezTo>
                        <a:pt x="406" y="320"/>
                        <a:pt x="406" y="320"/>
                        <a:pt x="406" y="320"/>
                      </a:cubicBezTo>
                      <a:cubicBezTo>
                        <a:pt x="428" y="320"/>
                        <a:pt x="446" y="302"/>
                        <a:pt x="446" y="280"/>
                      </a:cubicBezTo>
                      <a:cubicBezTo>
                        <a:pt x="446" y="280"/>
                        <a:pt x="446" y="280"/>
                        <a:pt x="446" y="280"/>
                      </a:cubicBezTo>
                      <a:cubicBezTo>
                        <a:pt x="446" y="83"/>
                        <a:pt x="446" y="83"/>
                        <a:pt x="446" y="83"/>
                      </a:cubicBezTo>
                      <a:cubicBezTo>
                        <a:pt x="446" y="61"/>
                        <a:pt x="428" y="43"/>
                        <a:pt x="406" y="43"/>
                      </a:cubicBezTo>
                      <a:cubicBezTo>
                        <a:pt x="406" y="43"/>
                        <a:pt x="406" y="43"/>
                        <a:pt x="406" y="43"/>
                      </a:cubicBezTo>
                      <a:cubicBezTo>
                        <a:pt x="83" y="43"/>
                        <a:pt x="83" y="43"/>
                        <a:pt x="83" y="43"/>
                      </a:cubicBezTo>
                      <a:cubicBezTo>
                        <a:pt x="61" y="43"/>
                        <a:pt x="43" y="61"/>
                        <a:pt x="43" y="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defRPr/>
                  </a:pPr>
                  <a:endParaRPr lang="zh-CN" altLang="en-US"/>
                </a:p>
              </p:txBody>
            </p:sp>
            <p:sp>
              <p:nvSpPr>
                <p:cNvPr id="23" name="Freeform 39"/>
                <p:cNvSpPr>
                  <a:spLocks/>
                </p:cNvSpPr>
                <p:nvPr/>
              </p:nvSpPr>
              <p:spPr bwMode="auto">
                <a:xfrm>
                  <a:off x="10655300" y="1681484"/>
                  <a:ext cx="639763" cy="446088"/>
                </a:xfrm>
                <a:custGeom>
                  <a:avLst/>
                  <a:gdLst>
                    <a:gd name="T0" fmla="*/ 219 w 224"/>
                    <a:gd name="T1" fmla="*/ 119 h 156"/>
                    <a:gd name="T2" fmla="*/ 130 w 224"/>
                    <a:gd name="T3" fmla="*/ 15 h 156"/>
                    <a:gd name="T4" fmla="*/ 112 w 224"/>
                    <a:gd name="T5" fmla="*/ 0 h 156"/>
                    <a:gd name="T6" fmla="*/ 95 w 224"/>
                    <a:gd name="T7" fmla="*/ 15 h 156"/>
                    <a:gd name="T8" fmla="*/ 6 w 224"/>
                    <a:gd name="T9" fmla="*/ 119 h 156"/>
                    <a:gd name="T10" fmla="*/ 8 w 224"/>
                    <a:gd name="T11" fmla="*/ 140 h 156"/>
                    <a:gd name="T12" fmla="*/ 30 w 224"/>
                    <a:gd name="T13" fmla="*/ 138 h 156"/>
                    <a:gd name="T14" fmla="*/ 96 w 224"/>
                    <a:gd name="T15" fmla="*/ 64 h 156"/>
                    <a:gd name="T16" fmla="*/ 96 w 224"/>
                    <a:gd name="T17" fmla="*/ 140 h 156"/>
                    <a:gd name="T18" fmla="*/ 112 w 224"/>
                    <a:gd name="T19" fmla="*/ 156 h 156"/>
                    <a:gd name="T20" fmla="*/ 129 w 224"/>
                    <a:gd name="T21" fmla="*/ 140 h 156"/>
                    <a:gd name="T22" fmla="*/ 129 w 224"/>
                    <a:gd name="T23" fmla="*/ 64 h 156"/>
                    <a:gd name="T24" fmla="*/ 195 w 224"/>
                    <a:gd name="T25" fmla="*/ 138 h 156"/>
                    <a:gd name="T26" fmla="*/ 216 w 224"/>
                    <a:gd name="T27" fmla="*/ 140 h 156"/>
                    <a:gd name="T28" fmla="*/ 219 w 224"/>
                    <a:gd name="T29" fmla="*/ 119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24" h="156">
                      <a:moveTo>
                        <a:pt x="219" y="119"/>
                      </a:moveTo>
                      <a:cubicBezTo>
                        <a:pt x="130" y="15"/>
                        <a:pt x="130" y="15"/>
                        <a:pt x="130" y="15"/>
                      </a:cubicBezTo>
                      <a:cubicBezTo>
                        <a:pt x="130" y="15"/>
                        <a:pt x="118" y="0"/>
                        <a:pt x="112" y="0"/>
                      </a:cubicBezTo>
                      <a:cubicBezTo>
                        <a:pt x="107" y="0"/>
                        <a:pt x="95" y="15"/>
                        <a:pt x="95" y="15"/>
                      </a:cubicBezTo>
                      <a:cubicBezTo>
                        <a:pt x="6" y="119"/>
                        <a:pt x="6" y="119"/>
                        <a:pt x="6" y="119"/>
                      </a:cubicBezTo>
                      <a:cubicBezTo>
                        <a:pt x="0" y="126"/>
                        <a:pt x="2" y="135"/>
                        <a:pt x="8" y="140"/>
                      </a:cubicBezTo>
                      <a:cubicBezTo>
                        <a:pt x="15" y="146"/>
                        <a:pt x="25" y="144"/>
                        <a:pt x="30" y="138"/>
                      </a:cubicBezTo>
                      <a:cubicBezTo>
                        <a:pt x="96" y="64"/>
                        <a:pt x="96" y="64"/>
                        <a:pt x="96" y="64"/>
                      </a:cubicBezTo>
                      <a:cubicBezTo>
                        <a:pt x="96" y="140"/>
                        <a:pt x="96" y="140"/>
                        <a:pt x="96" y="140"/>
                      </a:cubicBezTo>
                      <a:cubicBezTo>
                        <a:pt x="96" y="149"/>
                        <a:pt x="103" y="156"/>
                        <a:pt x="112" y="156"/>
                      </a:cubicBezTo>
                      <a:cubicBezTo>
                        <a:pt x="121" y="156"/>
                        <a:pt x="129" y="149"/>
                        <a:pt x="129" y="140"/>
                      </a:cubicBezTo>
                      <a:cubicBezTo>
                        <a:pt x="129" y="64"/>
                        <a:pt x="129" y="64"/>
                        <a:pt x="129" y="64"/>
                      </a:cubicBezTo>
                      <a:cubicBezTo>
                        <a:pt x="195" y="138"/>
                        <a:pt x="195" y="138"/>
                        <a:pt x="195" y="138"/>
                      </a:cubicBezTo>
                      <a:cubicBezTo>
                        <a:pt x="200" y="144"/>
                        <a:pt x="210" y="146"/>
                        <a:pt x="216" y="140"/>
                      </a:cubicBezTo>
                      <a:cubicBezTo>
                        <a:pt x="223" y="135"/>
                        <a:pt x="224" y="126"/>
                        <a:pt x="219" y="1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defRPr/>
                  </a:pPr>
                  <a:endParaRPr lang="zh-CN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/>
              </p:nvSpPr>
              <p:spPr bwMode="auto">
                <a:xfrm>
                  <a:off x="10493376" y="907497"/>
                  <a:ext cx="968375" cy="503238"/>
                </a:xfrm>
                <a:custGeom>
                  <a:avLst/>
                  <a:gdLst>
                    <a:gd name="T0" fmla="*/ 3 w 339"/>
                    <a:gd name="T1" fmla="*/ 169 h 176"/>
                    <a:gd name="T2" fmla="*/ 4 w 339"/>
                    <a:gd name="T3" fmla="*/ 155 h 176"/>
                    <a:gd name="T4" fmla="*/ 4 w 339"/>
                    <a:gd name="T5" fmla="*/ 155 h 176"/>
                    <a:gd name="T6" fmla="*/ 57 w 339"/>
                    <a:gd name="T7" fmla="*/ 102 h 176"/>
                    <a:gd name="T8" fmla="*/ 66 w 339"/>
                    <a:gd name="T9" fmla="*/ 99 h 176"/>
                    <a:gd name="T10" fmla="*/ 66 w 339"/>
                    <a:gd name="T11" fmla="*/ 99 h 176"/>
                    <a:gd name="T12" fmla="*/ 72 w 339"/>
                    <a:gd name="T13" fmla="*/ 105 h 176"/>
                    <a:gd name="T14" fmla="*/ 72 w 339"/>
                    <a:gd name="T15" fmla="*/ 105 h 176"/>
                    <a:gd name="T16" fmla="*/ 83 w 339"/>
                    <a:gd name="T17" fmla="*/ 144 h 176"/>
                    <a:gd name="T18" fmla="*/ 166 w 339"/>
                    <a:gd name="T19" fmla="*/ 12 h 176"/>
                    <a:gd name="T20" fmla="*/ 176 w 339"/>
                    <a:gd name="T21" fmla="*/ 7 h 176"/>
                    <a:gd name="T22" fmla="*/ 176 w 339"/>
                    <a:gd name="T23" fmla="*/ 7 h 176"/>
                    <a:gd name="T24" fmla="*/ 182 w 339"/>
                    <a:gd name="T25" fmla="*/ 16 h 176"/>
                    <a:gd name="T26" fmla="*/ 182 w 339"/>
                    <a:gd name="T27" fmla="*/ 16 h 176"/>
                    <a:gd name="T28" fmla="*/ 181 w 339"/>
                    <a:gd name="T29" fmla="*/ 99 h 176"/>
                    <a:gd name="T30" fmla="*/ 221 w 339"/>
                    <a:gd name="T31" fmla="*/ 59 h 176"/>
                    <a:gd name="T32" fmla="*/ 228 w 339"/>
                    <a:gd name="T33" fmla="*/ 57 h 176"/>
                    <a:gd name="T34" fmla="*/ 228 w 339"/>
                    <a:gd name="T35" fmla="*/ 57 h 176"/>
                    <a:gd name="T36" fmla="*/ 234 w 339"/>
                    <a:gd name="T37" fmla="*/ 61 h 176"/>
                    <a:gd name="T38" fmla="*/ 234 w 339"/>
                    <a:gd name="T39" fmla="*/ 61 h 176"/>
                    <a:gd name="T40" fmla="*/ 246 w 339"/>
                    <a:gd name="T41" fmla="*/ 84 h 176"/>
                    <a:gd name="T42" fmla="*/ 322 w 339"/>
                    <a:gd name="T43" fmla="*/ 5 h 176"/>
                    <a:gd name="T44" fmla="*/ 335 w 339"/>
                    <a:gd name="T45" fmla="*/ 4 h 176"/>
                    <a:gd name="T46" fmla="*/ 335 w 339"/>
                    <a:gd name="T47" fmla="*/ 4 h 176"/>
                    <a:gd name="T48" fmla="*/ 335 w 339"/>
                    <a:gd name="T49" fmla="*/ 18 h 176"/>
                    <a:gd name="T50" fmla="*/ 335 w 339"/>
                    <a:gd name="T51" fmla="*/ 18 h 176"/>
                    <a:gd name="T52" fmla="*/ 251 w 339"/>
                    <a:gd name="T53" fmla="*/ 106 h 176"/>
                    <a:gd name="T54" fmla="*/ 243 w 339"/>
                    <a:gd name="T55" fmla="*/ 110 h 176"/>
                    <a:gd name="T56" fmla="*/ 243 w 339"/>
                    <a:gd name="T57" fmla="*/ 110 h 176"/>
                    <a:gd name="T58" fmla="*/ 236 w 339"/>
                    <a:gd name="T59" fmla="*/ 106 h 176"/>
                    <a:gd name="T60" fmla="*/ 236 w 339"/>
                    <a:gd name="T61" fmla="*/ 106 h 176"/>
                    <a:gd name="T62" fmla="*/ 224 w 339"/>
                    <a:gd name="T63" fmla="*/ 81 h 176"/>
                    <a:gd name="T64" fmla="*/ 177 w 339"/>
                    <a:gd name="T65" fmla="*/ 126 h 176"/>
                    <a:gd name="T66" fmla="*/ 168 w 339"/>
                    <a:gd name="T67" fmla="*/ 127 h 176"/>
                    <a:gd name="T68" fmla="*/ 168 w 339"/>
                    <a:gd name="T69" fmla="*/ 127 h 176"/>
                    <a:gd name="T70" fmla="*/ 163 w 339"/>
                    <a:gd name="T71" fmla="*/ 119 h 176"/>
                    <a:gd name="T72" fmla="*/ 163 w 339"/>
                    <a:gd name="T73" fmla="*/ 119 h 176"/>
                    <a:gd name="T74" fmla="*/ 164 w 339"/>
                    <a:gd name="T75" fmla="*/ 49 h 176"/>
                    <a:gd name="T76" fmla="*/ 88 w 339"/>
                    <a:gd name="T77" fmla="*/ 171 h 176"/>
                    <a:gd name="T78" fmla="*/ 79 w 339"/>
                    <a:gd name="T79" fmla="*/ 176 h 176"/>
                    <a:gd name="T80" fmla="*/ 79 w 339"/>
                    <a:gd name="T81" fmla="*/ 176 h 176"/>
                    <a:gd name="T82" fmla="*/ 71 w 339"/>
                    <a:gd name="T83" fmla="*/ 170 h 176"/>
                    <a:gd name="T84" fmla="*/ 71 w 339"/>
                    <a:gd name="T85" fmla="*/ 170 h 176"/>
                    <a:gd name="T86" fmla="*/ 59 w 339"/>
                    <a:gd name="T87" fmla="*/ 126 h 176"/>
                    <a:gd name="T88" fmla="*/ 16 w 339"/>
                    <a:gd name="T89" fmla="*/ 170 h 176"/>
                    <a:gd name="T90" fmla="*/ 16 w 339"/>
                    <a:gd name="T91" fmla="*/ 170 h 176"/>
                    <a:gd name="T92" fmla="*/ 7 w 339"/>
                    <a:gd name="T93" fmla="*/ 172 h 176"/>
                    <a:gd name="T94" fmla="*/ 7 w 339"/>
                    <a:gd name="T95" fmla="*/ 172 h 176"/>
                    <a:gd name="T96" fmla="*/ 3 w 339"/>
                    <a:gd name="T97" fmla="*/ 169 h 1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339" h="176">
                      <a:moveTo>
                        <a:pt x="3" y="169"/>
                      </a:moveTo>
                      <a:cubicBezTo>
                        <a:pt x="0" y="166"/>
                        <a:pt x="0" y="159"/>
                        <a:pt x="4" y="155"/>
                      </a:cubicBezTo>
                      <a:cubicBezTo>
                        <a:pt x="4" y="155"/>
                        <a:pt x="4" y="155"/>
                        <a:pt x="4" y="155"/>
                      </a:cubicBezTo>
                      <a:cubicBezTo>
                        <a:pt x="57" y="102"/>
                        <a:pt x="57" y="102"/>
                        <a:pt x="57" y="102"/>
                      </a:cubicBezTo>
                      <a:cubicBezTo>
                        <a:pt x="60" y="99"/>
                        <a:pt x="63" y="98"/>
                        <a:pt x="66" y="99"/>
                      </a:cubicBezTo>
                      <a:cubicBezTo>
                        <a:pt x="66" y="99"/>
                        <a:pt x="66" y="99"/>
                        <a:pt x="66" y="99"/>
                      </a:cubicBezTo>
                      <a:cubicBezTo>
                        <a:pt x="69" y="100"/>
                        <a:pt x="71" y="102"/>
                        <a:pt x="72" y="105"/>
                      </a:cubicBezTo>
                      <a:cubicBezTo>
                        <a:pt x="72" y="105"/>
                        <a:pt x="72" y="105"/>
                        <a:pt x="72" y="105"/>
                      </a:cubicBezTo>
                      <a:cubicBezTo>
                        <a:pt x="83" y="144"/>
                        <a:pt x="83" y="144"/>
                        <a:pt x="83" y="144"/>
                      </a:cubicBezTo>
                      <a:cubicBezTo>
                        <a:pt x="166" y="12"/>
                        <a:pt x="166" y="12"/>
                        <a:pt x="166" y="12"/>
                      </a:cubicBezTo>
                      <a:cubicBezTo>
                        <a:pt x="168" y="8"/>
                        <a:pt x="172" y="6"/>
                        <a:pt x="176" y="7"/>
                      </a:cubicBezTo>
                      <a:cubicBezTo>
                        <a:pt x="176" y="7"/>
                        <a:pt x="176" y="7"/>
                        <a:pt x="176" y="7"/>
                      </a:cubicBezTo>
                      <a:cubicBezTo>
                        <a:pt x="180" y="8"/>
                        <a:pt x="182" y="12"/>
                        <a:pt x="182" y="16"/>
                      </a:cubicBezTo>
                      <a:cubicBezTo>
                        <a:pt x="182" y="16"/>
                        <a:pt x="182" y="16"/>
                        <a:pt x="182" y="16"/>
                      </a:cubicBezTo>
                      <a:cubicBezTo>
                        <a:pt x="181" y="99"/>
                        <a:pt x="181" y="99"/>
                        <a:pt x="181" y="99"/>
                      </a:cubicBezTo>
                      <a:cubicBezTo>
                        <a:pt x="221" y="59"/>
                        <a:pt x="221" y="59"/>
                        <a:pt x="221" y="59"/>
                      </a:cubicBezTo>
                      <a:cubicBezTo>
                        <a:pt x="223" y="57"/>
                        <a:pt x="226" y="57"/>
                        <a:pt x="228" y="57"/>
                      </a:cubicBezTo>
                      <a:cubicBezTo>
                        <a:pt x="228" y="57"/>
                        <a:pt x="228" y="57"/>
                        <a:pt x="228" y="57"/>
                      </a:cubicBezTo>
                      <a:cubicBezTo>
                        <a:pt x="231" y="58"/>
                        <a:pt x="233" y="59"/>
                        <a:pt x="234" y="61"/>
                      </a:cubicBezTo>
                      <a:cubicBezTo>
                        <a:pt x="234" y="61"/>
                        <a:pt x="234" y="61"/>
                        <a:pt x="234" y="61"/>
                      </a:cubicBezTo>
                      <a:cubicBezTo>
                        <a:pt x="246" y="84"/>
                        <a:pt x="246" y="84"/>
                        <a:pt x="246" y="84"/>
                      </a:cubicBezTo>
                      <a:cubicBezTo>
                        <a:pt x="322" y="5"/>
                        <a:pt x="322" y="5"/>
                        <a:pt x="322" y="5"/>
                      </a:cubicBezTo>
                      <a:cubicBezTo>
                        <a:pt x="326" y="1"/>
                        <a:pt x="331" y="0"/>
                        <a:pt x="335" y="4"/>
                      </a:cubicBezTo>
                      <a:cubicBezTo>
                        <a:pt x="335" y="4"/>
                        <a:pt x="335" y="4"/>
                        <a:pt x="335" y="4"/>
                      </a:cubicBezTo>
                      <a:cubicBezTo>
                        <a:pt x="339" y="8"/>
                        <a:pt x="339" y="14"/>
                        <a:pt x="335" y="18"/>
                      </a:cubicBezTo>
                      <a:cubicBezTo>
                        <a:pt x="335" y="18"/>
                        <a:pt x="335" y="18"/>
                        <a:pt x="335" y="18"/>
                      </a:cubicBezTo>
                      <a:cubicBezTo>
                        <a:pt x="251" y="106"/>
                        <a:pt x="251" y="106"/>
                        <a:pt x="251" y="106"/>
                      </a:cubicBezTo>
                      <a:cubicBezTo>
                        <a:pt x="249" y="109"/>
                        <a:pt x="246" y="110"/>
                        <a:pt x="243" y="110"/>
                      </a:cubicBezTo>
                      <a:cubicBezTo>
                        <a:pt x="243" y="110"/>
                        <a:pt x="243" y="110"/>
                        <a:pt x="243" y="110"/>
                      </a:cubicBezTo>
                      <a:cubicBezTo>
                        <a:pt x="240" y="110"/>
                        <a:pt x="238" y="108"/>
                        <a:pt x="236" y="106"/>
                      </a:cubicBezTo>
                      <a:cubicBezTo>
                        <a:pt x="236" y="106"/>
                        <a:pt x="236" y="106"/>
                        <a:pt x="236" y="106"/>
                      </a:cubicBezTo>
                      <a:cubicBezTo>
                        <a:pt x="224" y="81"/>
                        <a:pt x="224" y="81"/>
                        <a:pt x="224" y="81"/>
                      </a:cubicBezTo>
                      <a:cubicBezTo>
                        <a:pt x="177" y="126"/>
                        <a:pt x="177" y="126"/>
                        <a:pt x="177" y="126"/>
                      </a:cubicBezTo>
                      <a:cubicBezTo>
                        <a:pt x="174" y="128"/>
                        <a:pt x="171" y="129"/>
                        <a:pt x="168" y="127"/>
                      </a:cubicBezTo>
                      <a:cubicBezTo>
                        <a:pt x="168" y="127"/>
                        <a:pt x="168" y="127"/>
                        <a:pt x="168" y="127"/>
                      </a:cubicBezTo>
                      <a:cubicBezTo>
                        <a:pt x="165" y="126"/>
                        <a:pt x="163" y="123"/>
                        <a:pt x="163" y="119"/>
                      </a:cubicBezTo>
                      <a:cubicBezTo>
                        <a:pt x="163" y="119"/>
                        <a:pt x="163" y="119"/>
                        <a:pt x="163" y="119"/>
                      </a:cubicBezTo>
                      <a:cubicBezTo>
                        <a:pt x="164" y="49"/>
                        <a:pt x="164" y="49"/>
                        <a:pt x="164" y="49"/>
                      </a:cubicBezTo>
                      <a:cubicBezTo>
                        <a:pt x="88" y="171"/>
                        <a:pt x="88" y="171"/>
                        <a:pt x="88" y="171"/>
                      </a:cubicBezTo>
                      <a:cubicBezTo>
                        <a:pt x="86" y="174"/>
                        <a:pt x="82" y="176"/>
                        <a:pt x="79" y="176"/>
                      </a:cubicBezTo>
                      <a:cubicBezTo>
                        <a:pt x="79" y="176"/>
                        <a:pt x="79" y="176"/>
                        <a:pt x="79" y="176"/>
                      </a:cubicBezTo>
                      <a:cubicBezTo>
                        <a:pt x="75" y="176"/>
                        <a:pt x="72" y="173"/>
                        <a:pt x="71" y="170"/>
                      </a:cubicBezTo>
                      <a:cubicBezTo>
                        <a:pt x="71" y="170"/>
                        <a:pt x="71" y="170"/>
                        <a:pt x="71" y="170"/>
                      </a:cubicBezTo>
                      <a:cubicBezTo>
                        <a:pt x="59" y="126"/>
                        <a:pt x="59" y="126"/>
                        <a:pt x="59" y="126"/>
                      </a:cubicBezTo>
                      <a:cubicBezTo>
                        <a:pt x="16" y="170"/>
                        <a:pt x="16" y="170"/>
                        <a:pt x="16" y="170"/>
                      </a:cubicBezTo>
                      <a:cubicBezTo>
                        <a:pt x="16" y="170"/>
                        <a:pt x="16" y="170"/>
                        <a:pt x="16" y="170"/>
                      </a:cubicBezTo>
                      <a:cubicBezTo>
                        <a:pt x="14" y="172"/>
                        <a:pt x="10" y="173"/>
                        <a:pt x="7" y="172"/>
                      </a:cubicBezTo>
                      <a:cubicBezTo>
                        <a:pt x="7" y="172"/>
                        <a:pt x="7" y="172"/>
                        <a:pt x="7" y="172"/>
                      </a:cubicBezTo>
                      <a:cubicBezTo>
                        <a:pt x="6" y="172"/>
                        <a:pt x="4" y="171"/>
                        <a:pt x="3" y="1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defRPr/>
                  </a:pPr>
                  <a:endParaRPr lang="zh-CN" altLang="en-US"/>
                </a:p>
              </p:txBody>
            </p:sp>
          </p:grpSp>
        </p:grpSp>
      </p:grpSp>
      <p:grpSp>
        <p:nvGrpSpPr>
          <p:cNvPr id="2" name="组合 1"/>
          <p:cNvGrpSpPr/>
          <p:nvPr/>
        </p:nvGrpSpPr>
        <p:grpSpPr>
          <a:xfrm>
            <a:off x="600075" y="2114550"/>
            <a:ext cx="2559050" cy="3167063"/>
            <a:chOff x="600075" y="2114550"/>
            <a:chExt cx="2559050" cy="3167063"/>
          </a:xfrm>
        </p:grpSpPr>
        <p:sp>
          <p:nvSpPr>
            <p:cNvPr id="13" name="文本框 147"/>
            <p:cNvSpPr txBox="1"/>
            <p:nvPr/>
          </p:nvSpPr>
          <p:spPr>
            <a:xfrm>
              <a:off x="600075" y="4451350"/>
              <a:ext cx="2559050" cy="8302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分配</a:t>
              </a: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权利以确立正义</a:t>
              </a:r>
            </a:p>
          </p:txBody>
        </p:sp>
        <p:grpSp>
          <p:nvGrpSpPr>
            <p:cNvPr id="12296" name="组合 34"/>
            <p:cNvGrpSpPr>
              <a:grpSpLocks/>
            </p:cNvGrpSpPr>
            <p:nvPr/>
          </p:nvGrpSpPr>
          <p:grpSpPr bwMode="auto">
            <a:xfrm>
              <a:off x="879475" y="2114550"/>
              <a:ext cx="2165350" cy="2165350"/>
              <a:chOff x="591563" y="2152192"/>
              <a:chExt cx="2166266" cy="2166266"/>
            </a:xfrm>
          </p:grpSpPr>
          <p:grpSp>
            <p:nvGrpSpPr>
              <p:cNvPr id="12298" name="组合 3"/>
              <p:cNvGrpSpPr>
                <a:grpSpLocks/>
              </p:cNvGrpSpPr>
              <p:nvPr/>
            </p:nvGrpSpPr>
            <p:grpSpPr bwMode="auto">
              <a:xfrm>
                <a:off x="591563" y="2152192"/>
                <a:ext cx="2166266" cy="2166266"/>
                <a:chOff x="1779588" y="2717359"/>
                <a:chExt cx="2280532" cy="2280532"/>
              </a:xfrm>
            </p:grpSpPr>
            <p:sp>
              <p:nvSpPr>
                <p:cNvPr id="5" name="椭圆 4"/>
                <p:cNvSpPr/>
                <p:nvPr/>
              </p:nvSpPr>
              <p:spPr>
                <a:xfrm>
                  <a:off x="1779588" y="2717359"/>
                  <a:ext cx="2280532" cy="2280532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defRPr/>
                  </a:pPr>
                  <a:endParaRPr lang="zh-CN" altLang="en-US"/>
                </a:p>
              </p:txBody>
            </p:sp>
            <p:sp>
              <p:nvSpPr>
                <p:cNvPr id="6" name="椭圆 5"/>
                <p:cNvSpPr/>
                <p:nvPr/>
              </p:nvSpPr>
              <p:spPr>
                <a:xfrm>
                  <a:off x="1893280" y="2831051"/>
                  <a:ext cx="2053148" cy="2053148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25" name="组合 24"/>
              <p:cNvGrpSpPr/>
              <p:nvPr/>
            </p:nvGrpSpPr>
            <p:grpSpPr>
              <a:xfrm>
                <a:off x="1006434" y="2592095"/>
                <a:ext cx="1336523" cy="1293647"/>
                <a:chOff x="3030538" y="663575"/>
                <a:chExt cx="1435101" cy="1389063"/>
              </a:xfrm>
              <a:solidFill>
                <a:schemeClr val="bg1"/>
              </a:solidFill>
            </p:grpSpPr>
            <p:sp>
              <p:nvSpPr>
                <p:cNvPr id="26" name="Freeform 11"/>
                <p:cNvSpPr>
                  <a:spLocks noEditPoints="1"/>
                </p:cNvSpPr>
                <p:nvPr/>
              </p:nvSpPr>
              <p:spPr bwMode="auto">
                <a:xfrm>
                  <a:off x="3030538" y="671513"/>
                  <a:ext cx="1098550" cy="1103313"/>
                </a:xfrm>
                <a:custGeom>
                  <a:avLst/>
                  <a:gdLst>
                    <a:gd name="T0" fmla="*/ 188 w 376"/>
                    <a:gd name="T1" fmla="*/ 0 h 377"/>
                    <a:gd name="T2" fmla="*/ 0 w 376"/>
                    <a:gd name="T3" fmla="*/ 189 h 377"/>
                    <a:gd name="T4" fmla="*/ 188 w 376"/>
                    <a:gd name="T5" fmla="*/ 377 h 377"/>
                    <a:gd name="T6" fmla="*/ 376 w 376"/>
                    <a:gd name="T7" fmla="*/ 189 h 377"/>
                    <a:gd name="T8" fmla="*/ 188 w 376"/>
                    <a:gd name="T9" fmla="*/ 0 h 377"/>
                    <a:gd name="T10" fmla="*/ 188 w 376"/>
                    <a:gd name="T11" fmla="*/ 329 h 377"/>
                    <a:gd name="T12" fmla="*/ 48 w 376"/>
                    <a:gd name="T13" fmla="*/ 189 h 377"/>
                    <a:gd name="T14" fmla="*/ 188 w 376"/>
                    <a:gd name="T15" fmla="*/ 48 h 377"/>
                    <a:gd name="T16" fmla="*/ 328 w 376"/>
                    <a:gd name="T17" fmla="*/ 189 h 377"/>
                    <a:gd name="T18" fmla="*/ 188 w 376"/>
                    <a:gd name="T19" fmla="*/ 329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76" h="377">
                      <a:moveTo>
                        <a:pt x="188" y="0"/>
                      </a:moveTo>
                      <a:cubicBezTo>
                        <a:pt x="84" y="0"/>
                        <a:pt x="0" y="85"/>
                        <a:pt x="0" y="189"/>
                      </a:cubicBezTo>
                      <a:cubicBezTo>
                        <a:pt x="0" y="292"/>
                        <a:pt x="84" y="377"/>
                        <a:pt x="188" y="377"/>
                      </a:cubicBezTo>
                      <a:cubicBezTo>
                        <a:pt x="292" y="377"/>
                        <a:pt x="376" y="292"/>
                        <a:pt x="376" y="189"/>
                      </a:cubicBezTo>
                      <a:cubicBezTo>
                        <a:pt x="376" y="85"/>
                        <a:pt x="292" y="0"/>
                        <a:pt x="188" y="0"/>
                      </a:cubicBezTo>
                      <a:close/>
                      <a:moveTo>
                        <a:pt x="188" y="329"/>
                      </a:moveTo>
                      <a:cubicBezTo>
                        <a:pt x="111" y="329"/>
                        <a:pt x="48" y="266"/>
                        <a:pt x="48" y="189"/>
                      </a:cubicBezTo>
                      <a:cubicBezTo>
                        <a:pt x="48" y="111"/>
                        <a:pt x="111" y="48"/>
                        <a:pt x="188" y="48"/>
                      </a:cubicBezTo>
                      <a:cubicBezTo>
                        <a:pt x="265" y="48"/>
                        <a:pt x="328" y="111"/>
                        <a:pt x="328" y="189"/>
                      </a:cubicBezTo>
                      <a:cubicBezTo>
                        <a:pt x="328" y="266"/>
                        <a:pt x="265" y="329"/>
                        <a:pt x="188" y="3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defRPr/>
                  </a:pPr>
                  <a:endParaRPr lang="zh-CN" altLang="en-US"/>
                </a:p>
              </p:txBody>
            </p:sp>
            <p:sp>
              <p:nvSpPr>
                <p:cNvPr id="27" name="Freeform 12"/>
                <p:cNvSpPr>
                  <a:spLocks/>
                </p:cNvSpPr>
                <p:nvPr/>
              </p:nvSpPr>
              <p:spPr bwMode="auto">
                <a:xfrm>
                  <a:off x="3933826" y="1538288"/>
                  <a:ext cx="111125" cy="115888"/>
                </a:xfrm>
                <a:custGeom>
                  <a:avLst/>
                  <a:gdLst>
                    <a:gd name="T0" fmla="*/ 34 w 38"/>
                    <a:gd name="T1" fmla="*/ 4 h 40"/>
                    <a:gd name="T2" fmla="*/ 34 w 38"/>
                    <a:gd name="T3" fmla="*/ 19 h 40"/>
                    <a:gd name="T4" fmla="*/ 19 w 38"/>
                    <a:gd name="T5" fmla="*/ 35 h 40"/>
                    <a:gd name="T6" fmla="*/ 4 w 38"/>
                    <a:gd name="T7" fmla="*/ 36 h 40"/>
                    <a:gd name="T8" fmla="*/ 4 w 38"/>
                    <a:gd name="T9" fmla="*/ 36 h 40"/>
                    <a:gd name="T10" fmla="*/ 5 w 38"/>
                    <a:gd name="T11" fmla="*/ 21 h 40"/>
                    <a:gd name="T12" fmla="*/ 19 w 38"/>
                    <a:gd name="T13" fmla="*/ 6 h 40"/>
                    <a:gd name="T14" fmla="*/ 34 w 38"/>
                    <a:gd name="T15" fmla="*/ 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8" h="40">
                      <a:moveTo>
                        <a:pt x="34" y="4"/>
                      </a:moveTo>
                      <a:cubicBezTo>
                        <a:pt x="38" y="8"/>
                        <a:pt x="38" y="15"/>
                        <a:pt x="34" y="19"/>
                      </a:cubicBezTo>
                      <a:cubicBezTo>
                        <a:pt x="19" y="35"/>
                        <a:pt x="19" y="35"/>
                        <a:pt x="19" y="35"/>
                      </a:cubicBezTo>
                      <a:cubicBezTo>
                        <a:pt x="15" y="39"/>
                        <a:pt x="8" y="40"/>
                        <a:pt x="4" y="36"/>
                      </a:cubicBezTo>
                      <a:cubicBezTo>
                        <a:pt x="4" y="36"/>
                        <a:pt x="4" y="36"/>
                        <a:pt x="4" y="36"/>
                      </a:cubicBezTo>
                      <a:cubicBezTo>
                        <a:pt x="0" y="32"/>
                        <a:pt x="1" y="26"/>
                        <a:pt x="5" y="21"/>
                      </a:cubicBezTo>
                      <a:cubicBezTo>
                        <a:pt x="19" y="6"/>
                        <a:pt x="19" y="6"/>
                        <a:pt x="19" y="6"/>
                      </a:cubicBezTo>
                      <a:cubicBezTo>
                        <a:pt x="24" y="1"/>
                        <a:pt x="30" y="0"/>
                        <a:pt x="3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defRPr/>
                  </a:pPr>
                  <a:endParaRPr lang="zh-CN" altLang="en-US"/>
                </a:p>
              </p:txBody>
            </p:sp>
            <p:sp>
              <p:nvSpPr>
                <p:cNvPr id="28" name="Freeform 13"/>
                <p:cNvSpPr>
                  <a:spLocks/>
                </p:cNvSpPr>
                <p:nvPr/>
              </p:nvSpPr>
              <p:spPr bwMode="auto">
                <a:xfrm>
                  <a:off x="3971926" y="1573213"/>
                  <a:ext cx="493713" cy="479425"/>
                </a:xfrm>
                <a:custGeom>
                  <a:avLst/>
                  <a:gdLst>
                    <a:gd name="T0" fmla="*/ 163 w 169"/>
                    <a:gd name="T1" fmla="*/ 104 h 164"/>
                    <a:gd name="T2" fmla="*/ 162 w 169"/>
                    <a:gd name="T3" fmla="*/ 129 h 164"/>
                    <a:gd name="T4" fmla="*/ 137 w 169"/>
                    <a:gd name="T5" fmla="*/ 155 h 164"/>
                    <a:gd name="T6" fmla="*/ 112 w 169"/>
                    <a:gd name="T7" fmla="*/ 158 h 164"/>
                    <a:gd name="T8" fmla="*/ 112 w 169"/>
                    <a:gd name="T9" fmla="*/ 158 h 164"/>
                    <a:gd name="T10" fmla="*/ 7 w 169"/>
                    <a:gd name="T11" fmla="*/ 33 h 164"/>
                    <a:gd name="T12" fmla="*/ 32 w 169"/>
                    <a:gd name="T13" fmla="*/ 7 h 164"/>
                    <a:gd name="T14" fmla="*/ 163 w 169"/>
                    <a:gd name="T15" fmla="*/ 104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9" h="164">
                      <a:moveTo>
                        <a:pt x="163" y="104"/>
                      </a:moveTo>
                      <a:cubicBezTo>
                        <a:pt x="169" y="110"/>
                        <a:pt x="169" y="121"/>
                        <a:pt x="162" y="129"/>
                      </a:cubicBezTo>
                      <a:cubicBezTo>
                        <a:pt x="137" y="155"/>
                        <a:pt x="137" y="155"/>
                        <a:pt x="137" y="155"/>
                      </a:cubicBezTo>
                      <a:cubicBezTo>
                        <a:pt x="130" y="163"/>
                        <a:pt x="119" y="164"/>
                        <a:pt x="112" y="158"/>
                      </a:cubicBezTo>
                      <a:cubicBezTo>
                        <a:pt x="112" y="158"/>
                        <a:pt x="112" y="158"/>
                        <a:pt x="112" y="158"/>
                      </a:cubicBezTo>
                      <a:cubicBezTo>
                        <a:pt x="105" y="151"/>
                        <a:pt x="0" y="41"/>
                        <a:pt x="7" y="33"/>
                      </a:cubicBezTo>
                      <a:cubicBezTo>
                        <a:pt x="32" y="7"/>
                        <a:pt x="32" y="7"/>
                        <a:pt x="32" y="7"/>
                      </a:cubicBezTo>
                      <a:cubicBezTo>
                        <a:pt x="39" y="0"/>
                        <a:pt x="156" y="97"/>
                        <a:pt x="163" y="10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defRPr/>
                  </a:pPr>
                  <a:endParaRPr lang="zh-CN" altLang="en-US"/>
                </a:p>
              </p:txBody>
            </p:sp>
            <p:sp>
              <p:nvSpPr>
                <p:cNvPr id="29" name="Freeform 14"/>
                <p:cNvSpPr>
                  <a:spLocks/>
                </p:cNvSpPr>
                <p:nvPr/>
              </p:nvSpPr>
              <p:spPr bwMode="auto">
                <a:xfrm>
                  <a:off x="4000501" y="771525"/>
                  <a:ext cx="271463" cy="58738"/>
                </a:xfrm>
                <a:custGeom>
                  <a:avLst/>
                  <a:gdLst>
                    <a:gd name="T0" fmla="*/ 93 w 93"/>
                    <a:gd name="T1" fmla="*/ 10 h 20"/>
                    <a:gd name="T2" fmla="*/ 83 w 93"/>
                    <a:gd name="T3" fmla="*/ 20 h 20"/>
                    <a:gd name="T4" fmla="*/ 9 w 93"/>
                    <a:gd name="T5" fmla="*/ 20 h 20"/>
                    <a:gd name="T6" fmla="*/ 0 w 93"/>
                    <a:gd name="T7" fmla="*/ 10 h 20"/>
                    <a:gd name="T8" fmla="*/ 0 w 93"/>
                    <a:gd name="T9" fmla="*/ 10 h 20"/>
                    <a:gd name="T10" fmla="*/ 9 w 93"/>
                    <a:gd name="T11" fmla="*/ 0 h 20"/>
                    <a:gd name="T12" fmla="*/ 83 w 93"/>
                    <a:gd name="T13" fmla="*/ 0 h 20"/>
                    <a:gd name="T14" fmla="*/ 93 w 93"/>
                    <a:gd name="T15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3" h="20">
                      <a:moveTo>
                        <a:pt x="93" y="10"/>
                      </a:moveTo>
                      <a:cubicBezTo>
                        <a:pt x="93" y="15"/>
                        <a:pt x="89" y="20"/>
                        <a:pt x="83" y="20"/>
                      </a:cubicBezTo>
                      <a:cubicBezTo>
                        <a:pt x="9" y="20"/>
                        <a:pt x="9" y="20"/>
                        <a:pt x="9" y="20"/>
                      </a:cubicBezTo>
                      <a:cubicBezTo>
                        <a:pt x="4" y="20"/>
                        <a:pt x="0" y="15"/>
                        <a:pt x="0" y="1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"/>
                        <a:pt x="4" y="0"/>
                        <a:pt x="9" y="0"/>
                      </a:cubicBezTo>
                      <a:cubicBezTo>
                        <a:pt x="83" y="0"/>
                        <a:pt x="83" y="0"/>
                        <a:pt x="83" y="0"/>
                      </a:cubicBezTo>
                      <a:cubicBezTo>
                        <a:pt x="89" y="0"/>
                        <a:pt x="93" y="4"/>
                        <a:pt x="9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defRPr/>
                  </a:pPr>
                  <a:endParaRPr lang="zh-CN" altLang="en-US"/>
                </a:p>
              </p:txBody>
            </p:sp>
            <p:sp>
              <p:nvSpPr>
                <p:cNvPr id="30" name="Freeform 15"/>
                <p:cNvSpPr>
                  <a:spLocks/>
                </p:cNvSpPr>
                <p:nvPr/>
              </p:nvSpPr>
              <p:spPr bwMode="auto">
                <a:xfrm>
                  <a:off x="4108451" y="663575"/>
                  <a:ext cx="55563" cy="271463"/>
                </a:xfrm>
                <a:custGeom>
                  <a:avLst/>
                  <a:gdLst>
                    <a:gd name="T0" fmla="*/ 9 w 19"/>
                    <a:gd name="T1" fmla="*/ 0 h 93"/>
                    <a:gd name="T2" fmla="*/ 19 w 19"/>
                    <a:gd name="T3" fmla="*/ 10 h 93"/>
                    <a:gd name="T4" fmla="*/ 19 w 19"/>
                    <a:gd name="T5" fmla="*/ 84 h 93"/>
                    <a:gd name="T6" fmla="*/ 9 w 19"/>
                    <a:gd name="T7" fmla="*/ 93 h 93"/>
                    <a:gd name="T8" fmla="*/ 9 w 19"/>
                    <a:gd name="T9" fmla="*/ 93 h 93"/>
                    <a:gd name="T10" fmla="*/ 0 w 19"/>
                    <a:gd name="T11" fmla="*/ 84 h 93"/>
                    <a:gd name="T12" fmla="*/ 0 w 19"/>
                    <a:gd name="T13" fmla="*/ 10 h 93"/>
                    <a:gd name="T14" fmla="*/ 9 w 19"/>
                    <a:gd name="T15" fmla="*/ 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" h="93">
                      <a:moveTo>
                        <a:pt x="9" y="0"/>
                      </a:moveTo>
                      <a:cubicBezTo>
                        <a:pt x="15" y="0"/>
                        <a:pt x="19" y="4"/>
                        <a:pt x="19" y="10"/>
                      </a:cubicBezTo>
                      <a:cubicBezTo>
                        <a:pt x="19" y="84"/>
                        <a:pt x="19" y="84"/>
                        <a:pt x="19" y="84"/>
                      </a:cubicBezTo>
                      <a:cubicBezTo>
                        <a:pt x="19" y="89"/>
                        <a:pt x="15" y="93"/>
                        <a:pt x="9" y="93"/>
                      </a:cubicBezTo>
                      <a:cubicBezTo>
                        <a:pt x="9" y="93"/>
                        <a:pt x="9" y="93"/>
                        <a:pt x="9" y="93"/>
                      </a:cubicBezTo>
                      <a:cubicBezTo>
                        <a:pt x="4" y="93"/>
                        <a:pt x="0" y="89"/>
                        <a:pt x="0" y="84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"/>
                        <a:pt x="4" y="0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defRPr/>
                  </a:pPr>
                  <a:endParaRPr lang="zh-CN" altLang="en-US"/>
                </a:p>
              </p:txBody>
            </p:sp>
            <p:sp>
              <p:nvSpPr>
                <p:cNvPr id="31" name="Freeform 16"/>
                <p:cNvSpPr>
                  <a:spLocks/>
                </p:cNvSpPr>
                <p:nvPr/>
              </p:nvSpPr>
              <p:spPr bwMode="auto">
                <a:xfrm>
                  <a:off x="3590926" y="844550"/>
                  <a:ext cx="354013" cy="287338"/>
                </a:xfrm>
                <a:custGeom>
                  <a:avLst/>
                  <a:gdLst>
                    <a:gd name="T0" fmla="*/ 105 w 121"/>
                    <a:gd name="T1" fmla="*/ 93 h 98"/>
                    <a:gd name="T2" fmla="*/ 7 w 121"/>
                    <a:gd name="T3" fmla="*/ 15 h 98"/>
                    <a:gd name="T4" fmla="*/ 7 w 121"/>
                    <a:gd name="T5" fmla="*/ 15 h 98"/>
                    <a:gd name="T6" fmla="*/ 1 w 121"/>
                    <a:gd name="T7" fmla="*/ 7 h 98"/>
                    <a:gd name="T8" fmla="*/ 1 w 121"/>
                    <a:gd name="T9" fmla="*/ 7 h 98"/>
                    <a:gd name="T10" fmla="*/ 9 w 121"/>
                    <a:gd name="T11" fmla="*/ 0 h 98"/>
                    <a:gd name="T12" fmla="*/ 9 w 121"/>
                    <a:gd name="T13" fmla="*/ 0 h 98"/>
                    <a:gd name="T14" fmla="*/ 119 w 121"/>
                    <a:gd name="T15" fmla="*/ 88 h 98"/>
                    <a:gd name="T16" fmla="*/ 119 w 121"/>
                    <a:gd name="T17" fmla="*/ 88 h 98"/>
                    <a:gd name="T18" fmla="*/ 115 w 121"/>
                    <a:gd name="T19" fmla="*/ 98 h 98"/>
                    <a:gd name="T20" fmla="*/ 115 w 121"/>
                    <a:gd name="T21" fmla="*/ 98 h 98"/>
                    <a:gd name="T22" fmla="*/ 112 w 121"/>
                    <a:gd name="T23" fmla="*/ 98 h 98"/>
                    <a:gd name="T24" fmla="*/ 112 w 121"/>
                    <a:gd name="T25" fmla="*/ 98 h 98"/>
                    <a:gd name="T26" fmla="*/ 105 w 121"/>
                    <a:gd name="T27" fmla="*/ 93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1" h="98">
                      <a:moveTo>
                        <a:pt x="105" y="93"/>
                      </a:moveTo>
                      <a:cubicBezTo>
                        <a:pt x="91" y="51"/>
                        <a:pt x="53" y="19"/>
                        <a:pt x="7" y="15"/>
                      </a:cubicBezTo>
                      <a:cubicBezTo>
                        <a:pt x="7" y="15"/>
                        <a:pt x="7" y="15"/>
                        <a:pt x="7" y="15"/>
                      </a:cubicBezTo>
                      <a:cubicBezTo>
                        <a:pt x="3" y="14"/>
                        <a:pt x="0" y="11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3"/>
                        <a:pt x="5" y="0"/>
                        <a:pt x="9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61" y="5"/>
                        <a:pt x="103" y="41"/>
                        <a:pt x="119" y="88"/>
                      </a:cubicBezTo>
                      <a:cubicBezTo>
                        <a:pt x="119" y="88"/>
                        <a:pt x="119" y="88"/>
                        <a:pt x="119" y="88"/>
                      </a:cubicBezTo>
                      <a:cubicBezTo>
                        <a:pt x="121" y="92"/>
                        <a:pt x="118" y="96"/>
                        <a:pt x="115" y="98"/>
                      </a:cubicBezTo>
                      <a:cubicBezTo>
                        <a:pt x="115" y="98"/>
                        <a:pt x="115" y="98"/>
                        <a:pt x="115" y="98"/>
                      </a:cubicBezTo>
                      <a:cubicBezTo>
                        <a:pt x="114" y="98"/>
                        <a:pt x="113" y="98"/>
                        <a:pt x="112" y="98"/>
                      </a:cubicBezTo>
                      <a:cubicBezTo>
                        <a:pt x="112" y="98"/>
                        <a:pt x="112" y="98"/>
                        <a:pt x="112" y="98"/>
                      </a:cubicBezTo>
                      <a:cubicBezTo>
                        <a:pt x="109" y="98"/>
                        <a:pt x="106" y="96"/>
                        <a:pt x="105" y="9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defRPr/>
                  </a:pPr>
                  <a:endParaRPr lang="zh-CN" altLang="en-US"/>
                </a:p>
              </p:txBody>
            </p:sp>
            <p:sp>
              <p:nvSpPr>
                <p:cNvPr id="32" name="Oval 17"/>
                <p:cNvSpPr>
                  <a:spLocks noChangeArrowheads="1"/>
                </p:cNvSpPr>
                <p:nvPr/>
              </p:nvSpPr>
              <p:spPr bwMode="auto">
                <a:xfrm>
                  <a:off x="3906838" y="1149350"/>
                  <a:ext cx="52388" cy="523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5" name="内容占位符 2"/>
          <p:cNvSpPr txBox="1">
            <a:spLocks/>
          </p:cNvSpPr>
          <p:nvPr/>
        </p:nvSpPr>
        <p:spPr>
          <a:xfrm>
            <a:off x="774700" y="1466850"/>
            <a:ext cx="7248525" cy="5683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860A4"/>
              </a:buClr>
              <a:buFont typeface="Wingdings" panose="05000000000000000000" pitchFamily="2" charset="2"/>
              <a:buChar char="Ü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9005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sz="2400" kern="0" dirty="0"/>
              <a:t>法律对正义实现作用表现：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901700" y="88900"/>
            <a:ext cx="7975600" cy="533400"/>
          </a:xfrm>
        </p:spPr>
        <p:txBody>
          <a:bodyPr/>
          <a:lstStyle/>
          <a:p>
            <a:r>
              <a:rPr lang="zh-CN" altLang="en-US" smtClean="0"/>
              <a:t>第四节：法律关系客体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774700" y="1466850"/>
            <a:ext cx="7248525" cy="5683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860A4"/>
              </a:buClr>
              <a:buFont typeface="Wingdings" panose="05000000000000000000" pitchFamily="2" charset="2"/>
              <a:buChar char="Ü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9005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sz="2400" dirty="0"/>
              <a:t>在社会生活</a:t>
            </a:r>
            <a:r>
              <a:rPr lang="zh-CN" altLang="en-US" sz="2400" dirty="0" smtClean="0"/>
              <a:t>中的表现</a:t>
            </a:r>
            <a:r>
              <a:rPr lang="zh-CN" altLang="en-US" sz="2400" kern="0" dirty="0" smtClean="0"/>
              <a:t>：</a:t>
            </a:r>
            <a:endParaRPr lang="zh-CN" altLang="en-US" sz="2400" kern="0" dirty="0"/>
          </a:p>
        </p:txBody>
      </p:sp>
      <p:sp>
        <p:nvSpPr>
          <p:cNvPr id="7" name="圆角矩形 6"/>
          <p:cNvSpPr/>
          <p:nvPr/>
        </p:nvSpPr>
        <p:spPr>
          <a:xfrm>
            <a:off x="1412875" y="2281238"/>
            <a:ext cx="5940425" cy="901700"/>
          </a:xfrm>
          <a:prstGeom prst="roundRect">
            <a:avLst>
              <a:gd name="adj" fmla="val 7028"/>
            </a:avLst>
          </a:prstGeom>
          <a:solidFill>
            <a:srgbClr val="EEA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110000"/>
              <a:defRPr/>
            </a:pPr>
            <a:r>
              <a:rPr lang="en-US" altLang="zh-CN" sz="3200" dirty="0"/>
              <a:t>1</a:t>
            </a:r>
            <a:r>
              <a:rPr lang="zh-CN" altLang="en-US" sz="3200" dirty="0"/>
              <a:t>、促进</a:t>
            </a:r>
            <a:r>
              <a:rPr lang="zh-CN" altLang="en-US" sz="3200" dirty="0"/>
              <a:t>和保障分配的正义</a:t>
            </a:r>
            <a:endParaRPr lang="zh-CN" altLang="en-US" sz="3200" b="1" dirty="0"/>
          </a:p>
        </p:txBody>
      </p:sp>
      <p:sp>
        <p:nvSpPr>
          <p:cNvPr id="8" name="圆角矩形 7"/>
          <p:cNvSpPr/>
          <p:nvPr/>
        </p:nvSpPr>
        <p:spPr>
          <a:xfrm>
            <a:off x="1412875" y="3787775"/>
            <a:ext cx="5940425" cy="901700"/>
          </a:xfrm>
          <a:prstGeom prst="roundRect">
            <a:avLst>
              <a:gd name="adj" fmla="val 7028"/>
            </a:avLst>
          </a:prstGeom>
          <a:solidFill>
            <a:srgbClr val="E150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110000"/>
              <a:defRPr/>
            </a:pPr>
            <a:r>
              <a:rPr lang="en-US" altLang="zh-CN" sz="3200" dirty="0"/>
              <a:t>2</a:t>
            </a:r>
            <a:r>
              <a:rPr lang="zh-CN" altLang="en-US" sz="3200" dirty="0"/>
              <a:t>、促进</a:t>
            </a:r>
            <a:r>
              <a:rPr lang="zh-CN" altLang="en-US" sz="3200" dirty="0"/>
              <a:t>和保障诉讼的正义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 animBg="1"/>
      <p:bldP spid="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MOVIE_ONCLICK_URL" val="http://"/>
  <p:tag name="GENSWF_MOVIE_PRESENTATION_END_URL" val="http://"/>
  <p:tag name="ARTICULATE_PROJECT_OPEN" val="0"/>
  <p:tag name="ARTICULATE_SLIDE_COUNT" val="2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1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110000"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1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110000"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굴림" pitchFamily="34" charset="-127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2957</TotalTime>
  <Words>249</Words>
  <Application>Microsoft Office PowerPoint</Application>
  <PresentationFormat>全屏显示(4:3)</PresentationFormat>
  <Paragraphs>32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Verdana</vt:lpstr>
      <vt:lpstr>굴림</vt:lpstr>
      <vt:lpstr>Arial</vt:lpstr>
      <vt:lpstr>Calibri</vt:lpstr>
      <vt:lpstr>黑体</vt:lpstr>
      <vt:lpstr>Wingdings</vt:lpstr>
      <vt:lpstr>Webdings</vt:lpstr>
      <vt:lpstr>宋体</vt:lpstr>
      <vt:lpstr>Times New Roman</vt:lpstr>
      <vt:lpstr>微软雅黑</vt:lpstr>
      <vt:lpstr>Office 主题</vt:lpstr>
      <vt:lpstr>法理学</vt:lpstr>
      <vt:lpstr>第一节 正义的释义</vt:lpstr>
      <vt:lpstr>第一节：正义是释义</vt:lpstr>
      <vt:lpstr>第一节：正义是释义</vt:lpstr>
      <vt:lpstr>第一节：正义是释义</vt:lpstr>
      <vt:lpstr>第二节 法对正义的实现作用</vt:lpstr>
      <vt:lpstr>第二节 法对正义的实现作用</vt:lpstr>
      <vt:lpstr>第四节：法律关系客体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suelay</cp:lastModifiedBy>
  <cp:revision>218</cp:revision>
  <dcterms:created xsi:type="dcterms:W3CDTF">2009-04-16T11:43:59Z</dcterms:created>
  <dcterms:modified xsi:type="dcterms:W3CDTF">2015-09-08T11:33:06Z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881C1C47-C12C-4CB4-3F46-1B3F3F093F40</vt:lpwstr>
  </property>
  <property fmtid="{D5CDD505-2E9C-101B-9397-08002B2CF9AE}" pid="3" name="ArticulatePath">
    <vt:lpwstr>模板1</vt:lpwstr>
  </property>
</Properties>
</file>