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308" r:id="rId2"/>
    <p:sldId id="309" r:id="rId3"/>
    <p:sldId id="315" r:id="rId4"/>
    <p:sldId id="347" r:id="rId5"/>
    <p:sldId id="348" r:id="rId6"/>
    <p:sldId id="349" r:id="rId7"/>
    <p:sldId id="350" r:id="rId8"/>
    <p:sldId id="351" r:id="rId9"/>
    <p:sldId id="352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9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1104" y="72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66AEAC4-0646-45EB-806D-E28AF9EFCB6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6163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2B413C-0317-41CC-BA72-592D6C56EE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981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87466-0330-4266-965D-1D15BC64B1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0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FC889-0131-43A5-B7C5-A6AEF13304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5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71CA8-7098-4DD6-A04B-29C2297304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74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EC196-70E6-4BD3-97F8-5F98CF28AF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9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E9AEC-8ADA-4D6F-A227-47AB46A509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6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56968-940D-4AFD-96D8-EAB29E5B5D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3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2B493-E40F-4B38-BE78-D7C2CE059C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1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CCA00-E996-45A6-A61F-42A05BB096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F5027-BFD2-4FFD-BF1C-C2A5062599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73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148A1-D022-4FB2-879A-64DF283A39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79E54-8EA8-4DA2-9ECB-181F0BB2A0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3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817DB-0399-4E1B-9AAF-769370B5BD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0416C554-C4A4-4626-8949-859836955A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第二十章 法与利益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第一节 利益的释义</a:t>
            </a: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8197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8" name="矩形 8"/>
            <p:cNvSpPr>
              <a:spLocks noChangeArrowheads="1"/>
            </p:cNvSpPr>
            <p:nvPr/>
          </p:nvSpPr>
          <p:spPr bwMode="auto">
            <a:xfrm>
              <a:off x="1042983" y="2739179"/>
              <a:ext cx="6712264" cy="1634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社会主体的需要在一定条件下的具体转化形式，它表现了社会主体对客体的一种主动关系，构成了人的行为的内在动力。</a:t>
              </a:r>
            </a:p>
          </p:txBody>
        </p:sp>
      </p:grp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第一节：利益的释义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利益的含义：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第一节：利益的释义</a:t>
            </a:r>
          </a:p>
        </p:txBody>
      </p:sp>
      <p:grpSp>
        <p:nvGrpSpPr>
          <p:cNvPr id="9219" name="组合 27"/>
          <p:cNvGrpSpPr>
            <a:grpSpLocks/>
          </p:cNvGrpSpPr>
          <p:nvPr/>
        </p:nvGrpSpPr>
        <p:grpSpPr bwMode="auto">
          <a:xfrm>
            <a:off x="708025" y="3957638"/>
            <a:ext cx="7486650" cy="715962"/>
            <a:chOff x="1260709" y="1965572"/>
            <a:chExt cx="6073257" cy="545910"/>
          </a:xfrm>
        </p:grpSpPr>
        <p:sp>
          <p:nvSpPr>
            <p:cNvPr id="29" name="矩形 28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法律的某些具体内容是由全社会共同利益</a:t>
              </a:r>
              <a:r>
                <a:rPr lang="zh-CN" altLang="en-US" sz="2000" dirty="0"/>
                <a:t>决定</a:t>
              </a:r>
              <a:endParaRPr lang="zh-CN" altLang="en-US" sz="2000" dirty="0"/>
            </a:p>
          </p:txBody>
        </p:sp>
      </p:grpSp>
      <p:grpSp>
        <p:nvGrpSpPr>
          <p:cNvPr id="9220" name="组合 30"/>
          <p:cNvGrpSpPr>
            <a:grpSpLocks/>
          </p:cNvGrpSpPr>
          <p:nvPr/>
        </p:nvGrpSpPr>
        <p:grpSpPr bwMode="auto">
          <a:xfrm>
            <a:off x="708025" y="3152775"/>
            <a:ext cx="7486650" cy="715963"/>
            <a:chOff x="1260709" y="1965572"/>
            <a:chExt cx="6073257" cy="545910"/>
          </a:xfrm>
        </p:grpSpPr>
        <p:sp>
          <p:nvSpPr>
            <p:cNvPr id="32" name="矩形 31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在阶级社会，法律的根本内容是由统治阶级的根本利益</a:t>
              </a:r>
              <a:r>
                <a:rPr lang="zh-CN" altLang="en-US" sz="2000" dirty="0"/>
                <a:t>决定</a:t>
              </a:r>
              <a:endParaRPr lang="zh-CN" altLang="en-US" sz="2000" dirty="0"/>
            </a:p>
          </p:txBody>
        </p:sp>
      </p:grpSp>
      <p:grpSp>
        <p:nvGrpSpPr>
          <p:cNvPr id="9221" name="组合 33"/>
          <p:cNvGrpSpPr>
            <a:grpSpLocks/>
          </p:cNvGrpSpPr>
          <p:nvPr/>
        </p:nvGrpSpPr>
        <p:grpSpPr bwMode="auto">
          <a:xfrm>
            <a:off x="708025" y="2349500"/>
            <a:ext cx="7486650" cy="715963"/>
            <a:chOff x="1260709" y="1965572"/>
            <a:chExt cx="6073257" cy="545910"/>
          </a:xfrm>
        </p:grpSpPr>
        <p:sp>
          <p:nvSpPr>
            <p:cNvPr id="35" name="矩形 34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在法律起源时期，法律的产生是利益分化所致</a:t>
              </a:r>
            </a:p>
          </p:txBody>
        </p:sp>
      </p:grp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利益对法律的影响：</a:t>
            </a:r>
            <a:endParaRPr lang="en-US" altLang="zh-CN" smtClean="0"/>
          </a:p>
        </p:txBody>
      </p:sp>
      <p:grpSp>
        <p:nvGrpSpPr>
          <p:cNvPr id="9223" name="组合 27"/>
          <p:cNvGrpSpPr>
            <a:grpSpLocks/>
          </p:cNvGrpSpPr>
          <p:nvPr/>
        </p:nvGrpSpPr>
        <p:grpSpPr bwMode="auto">
          <a:xfrm>
            <a:off x="708025" y="4760913"/>
            <a:ext cx="7486650" cy="715962"/>
            <a:chOff x="1260709" y="1965572"/>
            <a:chExt cx="6073257" cy="545910"/>
          </a:xfrm>
        </p:grpSpPr>
        <p:sp>
          <p:nvSpPr>
            <p:cNvPr id="14" name="矩形 13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在非阶级利益方面，法律的许多内容是对不同主体的冲突利益的综合权衡</a:t>
              </a:r>
            </a:p>
          </p:txBody>
        </p:sp>
      </p:grpSp>
      <p:grpSp>
        <p:nvGrpSpPr>
          <p:cNvPr id="9224" name="组合 27"/>
          <p:cNvGrpSpPr>
            <a:grpSpLocks/>
          </p:cNvGrpSpPr>
          <p:nvPr/>
        </p:nvGrpSpPr>
        <p:grpSpPr bwMode="auto">
          <a:xfrm>
            <a:off x="708025" y="5578475"/>
            <a:ext cx="7486650" cy="715963"/>
            <a:chOff x="1260709" y="1965572"/>
            <a:chExt cx="6073257" cy="545910"/>
          </a:xfrm>
        </p:grpSpPr>
        <p:sp>
          <p:nvSpPr>
            <p:cNvPr id="17" name="矩形 16"/>
            <p:cNvSpPr/>
            <p:nvPr/>
          </p:nvSpPr>
          <p:spPr>
            <a:xfrm>
              <a:off x="1260709" y="1965572"/>
              <a:ext cx="546026" cy="545910"/>
            </a:xfrm>
            <a:prstGeom prst="rect">
              <a:avLst/>
            </a:prstGeom>
            <a:solidFill>
              <a:srgbClr val="2EA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820902" y="1965572"/>
              <a:ext cx="5513064" cy="54591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sz="2000" dirty="0"/>
                <a:t>法律的发展受利益发展</a:t>
              </a:r>
              <a:r>
                <a:rPr lang="zh-CN" altLang="en-US" sz="2000" dirty="0"/>
                <a:t>的</a:t>
              </a:r>
              <a:r>
                <a:rPr lang="zh-CN" altLang="en-US" sz="2000" dirty="0"/>
                <a:t>影响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第二节 法对利益的调整作用</a:t>
            </a:r>
          </a:p>
        </p:txBody>
      </p:sp>
      <p:sp>
        <p:nvSpPr>
          <p:cNvPr id="10243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第二节：法对利益的调整作用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4294967295"/>
          </p:nvPr>
        </p:nvSpPr>
        <p:spPr>
          <a:xfrm>
            <a:off x="550863" y="1254125"/>
            <a:ext cx="6911975" cy="546100"/>
          </a:xfrm>
        </p:spPr>
        <p:txBody>
          <a:bodyPr/>
          <a:lstStyle/>
          <a:p>
            <a:r>
              <a:rPr lang="zh-CN" altLang="en-US" smtClean="0"/>
              <a:t>法律调整利益的方式：</a:t>
            </a:r>
          </a:p>
        </p:txBody>
      </p:sp>
      <p:grpSp>
        <p:nvGrpSpPr>
          <p:cNvPr id="9220" name="组合 103"/>
          <p:cNvGrpSpPr>
            <a:grpSpLocks/>
          </p:cNvGrpSpPr>
          <p:nvPr/>
        </p:nvGrpSpPr>
        <p:grpSpPr bwMode="auto">
          <a:xfrm>
            <a:off x="915988" y="2011363"/>
            <a:ext cx="6675437" cy="522287"/>
            <a:chOff x="-183967" y="-126312"/>
            <a:chExt cx="5486399" cy="1623187"/>
          </a:xfrm>
        </p:grpSpPr>
        <p:sp>
          <p:nvSpPr>
            <p:cNvPr id="11278" name="圆角矩形 10"/>
            <p:cNvSpPr>
              <a:spLocks noChangeArrowheads="1"/>
            </p:cNvSpPr>
            <p:nvPr/>
          </p:nvSpPr>
          <p:spPr bwMode="auto">
            <a:xfrm>
              <a:off x="-183967" y="0"/>
              <a:ext cx="5486399" cy="1462073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9" name="矩形 9"/>
            <p:cNvSpPr>
              <a:spLocks noChangeArrowheads="1"/>
            </p:cNvSpPr>
            <p:nvPr/>
          </p:nvSpPr>
          <p:spPr bwMode="auto">
            <a:xfrm>
              <a:off x="161926" y="-126312"/>
              <a:ext cx="4841873" cy="1623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确认、界定、分配各种利益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221" name="组合 103"/>
          <p:cNvGrpSpPr>
            <a:grpSpLocks/>
          </p:cNvGrpSpPr>
          <p:nvPr/>
        </p:nvGrpSpPr>
        <p:grpSpPr bwMode="auto">
          <a:xfrm>
            <a:off x="906463" y="3013075"/>
            <a:ext cx="6675437" cy="552450"/>
            <a:chOff x="-183967" y="-11044"/>
            <a:chExt cx="5486399" cy="1473117"/>
          </a:xfrm>
        </p:grpSpPr>
        <p:sp>
          <p:nvSpPr>
            <p:cNvPr id="11276" name="圆角矩形 10"/>
            <p:cNvSpPr>
              <a:spLocks noChangeArrowheads="1"/>
            </p:cNvSpPr>
            <p:nvPr/>
          </p:nvSpPr>
          <p:spPr bwMode="auto">
            <a:xfrm>
              <a:off x="-183967" y="0"/>
              <a:ext cx="5486399" cy="1462073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7" name="矩形 16"/>
            <p:cNvSpPr>
              <a:spLocks noChangeArrowheads="1"/>
            </p:cNvSpPr>
            <p:nvPr/>
          </p:nvSpPr>
          <p:spPr bwMode="auto">
            <a:xfrm>
              <a:off x="161926" y="-11044"/>
              <a:ext cx="4841873" cy="1392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协调利益关系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222" name="组合 103"/>
          <p:cNvGrpSpPr>
            <a:grpSpLocks/>
          </p:cNvGrpSpPr>
          <p:nvPr/>
        </p:nvGrpSpPr>
        <p:grpSpPr bwMode="auto">
          <a:xfrm>
            <a:off x="901700" y="4060825"/>
            <a:ext cx="6675438" cy="522288"/>
            <a:chOff x="-183967" y="-92168"/>
            <a:chExt cx="5486399" cy="1554900"/>
          </a:xfrm>
        </p:grpSpPr>
        <p:sp>
          <p:nvSpPr>
            <p:cNvPr id="11274" name="圆角矩形 10"/>
            <p:cNvSpPr>
              <a:spLocks noChangeArrowheads="1"/>
            </p:cNvSpPr>
            <p:nvPr/>
          </p:nvSpPr>
          <p:spPr bwMode="auto">
            <a:xfrm>
              <a:off x="-183967" y="0"/>
              <a:ext cx="5486399" cy="1462073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5" name="矩形 19"/>
            <p:cNvSpPr>
              <a:spLocks noChangeArrowheads="1"/>
            </p:cNvSpPr>
            <p:nvPr/>
          </p:nvSpPr>
          <p:spPr bwMode="auto">
            <a:xfrm>
              <a:off x="161926" y="-92168"/>
              <a:ext cx="4841873" cy="155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保障、促进利益的实现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223" name="组合 103"/>
          <p:cNvGrpSpPr>
            <a:grpSpLocks/>
          </p:cNvGrpSpPr>
          <p:nvPr/>
        </p:nvGrpSpPr>
        <p:grpSpPr bwMode="auto">
          <a:xfrm>
            <a:off x="901700" y="4975225"/>
            <a:ext cx="6675438" cy="522288"/>
            <a:chOff x="-183967" y="-134621"/>
            <a:chExt cx="5486399" cy="1639805"/>
          </a:xfrm>
        </p:grpSpPr>
        <p:sp>
          <p:nvSpPr>
            <p:cNvPr id="11272" name="圆角矩形 10"/>
            <p:cNvSpPr>
              <a:spLocks noChangeArrowheads="1"/>
            </p:cNvSpPr>
            <p:nvPr/>
          </p:nvSpPr>
          <p:spPr bwMode="auto">
            <a:xfrm>
              <a:off x="-183967" y="0"/>
              <a:ext cx="5486399" cy="1462073"/>
            </a:xfrm>
            <a:prstGeom prst="roundRect">
              <a:avLst>
                <a:gd name="adj" fmla="val 4375"/>
              </a:avLst>
            </a:prstGeom>
            <a:solidFill>
              <a:srgbClr val="FFFFFF"/>
            </a:solidFill>
            <a:ln w="9525">
              <a:solidFill>
                <a:srgbClr val="FF9400"/>
              </a:solidFill>
              <a:prstDash val="dash"/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4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3" name="矩形 22"/>
            <p:cNvSpPr>
              <a:spLocks noChangeArrowheads="1"/>
            </p:cNvSpPr>
            <p:nvPr/>
          </p:nvSpPr>
          <p:spPr bwMode="auto">
            <a:xfrm>
              <a:off x="161926" y="-134621"/>
              <a:ext cx="4841873" cy="1639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/>
                <a:t>促进某种新生利益的形成和发展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第二节：法对利益的调整作用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82625"/>
          </a:xfrm>
        </p:spPr>
        <p:txBody>
          <a:bodyPr/>
          <a:lstStyle/>
          <a:p>
            <a:r>
              <a:rPr lang="zh-CN" altLang="en-US" smtClean="0"/>
              <a:t>权利机制：</a:t>
            </a:r>
          </a:p>
        </p:txBody>
      </p:sp>
      <p:sp>
        <p:nvSpPr>
          <p:cNvPr id="12292" name="Text Box 44"/>
          <p:cNvSpPr txBox="1">
            <a:spLocks noChangeArrowheads="1"/>
          </p:cNvSpPr>
          <p:nvPr/>
        </p:nvSpPr>
        <p:spPr bwMode="auto">
          <a:xfrm>
            <a:off x="554038" y="3967163"/>
            <a:ext cx="8534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20725"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 defTabSz="720725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defTabSz="720725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defTabSz="720725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defTabSz="72072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chemeClr val="folHlink"/>
              </a:buClr>
              <a:buSzPct val="110000"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这些就是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权利机制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62063" y="2679700"/>
            <a:ext cx="2106612" cy="901700"/>
          </a:xfrm>
          <a:prstGeom prst="roundRect">
            <a:avLst>
              <a:gd name="adj" fmla="val 7028"/>
            </a:avLst>
          </a:prstGeom>
          <a:solidFill>
            <a:srgbClr val="EEA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4400" b="1" dirty="0"/>
              <a:t>权利</a:t>
            </a:r>
            <a:endParaRPr lang="zh-CN" altLang="en-US" sz="4400" b="1" dirty="0"/>
          </a:p>
        </p:txBody>
      </p:sp>
      <p:sp>
        <p:nvSpPr>
          <p:cNvPr id="6" name="圆角矩形 5"/>
          <p:cNvSpPr/>
          <p:nvPr/>
        </p:nvSpPr>
        <p:spPr>
          <a:xfrm>
            <a:off x="3938588" y="2695575"/>
            <a:ext cx="1622425" cy="901700"/>
          </a:xfrm>
          <a:prstGeom prst="roundRect">
            <a:avLst>
              <a:gd name="adj" fmla="val 7028"/>
            </a:avLst>
          </a:prstGeom>
          <a:solidFill>
            <a:srgbClr val="E15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en-US" altLang="zh-CN" sz="4400" b="1" dirty="0"/>
              <a:t>+</a:t>
            </a:r>
            <a:endParaRPr lang="zh-CN" altLang="en-US" sz="4400" b="1" dirty="0"/>
          </a:p>
        </p:txBody>
      </p:sp>
      <p:sp>
        <p:nvSpPr>
          <p:cNvPr id="7" name="圆角矩形 6"/>
          <p:cNvSpPr/>
          <p:nvPr/>
        </p:nvSpPr>
        <p:spPr>
          <a:xfrm>
            <a:off x="6130925" y="2679700"/>
            <a:ext cx="2106613" cy="901700"/>
          </a:xfrm>
          <a:prstGeom prst="roundRect">
            <a:avLst>
              <a:gd name="adj" fmla="val 7028"/>
            </a:avLst>
          </a:prstGeom>
          <a:solidFill>
            <a:srgbClr val="58A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4400" b="1" dirty="0"/>
              <a:t>义务</a:t>
            </a:r>
            <a:endParaRPr lang="zh-CN" altLang="en-US" sz="44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842963" y="3714750"/>
            <a:ext cx="7956550" cy="0"/>
          </a:xfrm>
          <a:prstGeom prst="line">
            <a:avLst/>
          </a:prstGeom>
          <a:ln>
            <a:solidFill>
              <a:srgbClr val="96D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023938" y="4835525"/>
            <a:ext cx="1676400" cy="590550"/>
          </a:xfrm>
          <a:prstGeom prst="roundRect">
            <a:avLst>
              <a:gd name="adj" fmla="val 7028"/>
            </a:avLst>
          </a:prstGeom>
          <a:solidFill>
            <a:srgbClr val="86B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2800" b="1" dirty="0"/>
              <a:t>优点</a:t>
            </a:r>
            <a:endParaRPr lang="zh-CN" altLang="en-US" sz="2800" b="1" dirty="0"/>
          </a:p>
        </p:txBody>
      </p:sp>
      <p:sp>
        <p:nvSpPr>
          <p:cNvPr id="12298" name="Text Box 44"/>
          <p:cNvSpPr txBox="1">
            <a:spLocks noChangeArrowheads="1"/>
          </p:cNvSpPr>
          <p:nvPr/>
        </p:nvSpPr>
        <p:spPr bwMode="auto">
          <a:xfrm>
            <a:off x="2798763" y="4554538"/>
            <a:ext cx="5888037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defTabSz="720725"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 defTabSz="720725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defTabSz="720725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defTabSz="720725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defTabSz="72072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sz="1800" dirty="0"/>
              <a:t>权利机制具有能动性</a:t>
            </a:r>
            <a:endParaRPr lang="en-US" altLang="zh-CN" sz="1800" dirty="0"/>
          </a:p>
          <a:p>
            <a:pPr eaLnBrk="1" hangingPunct="1">
              <a:lnSpc>
                <a:spcPct val="135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sz="1800" dirty="0"/>
              <a:t>权利机制能使行为主体自行调节其相互关系</a:t>
            </a:r>
            <a:endParaRPr lang="en-US" altLang="zh-CN" sz="1800" dirty="0"/>
          </a:p>
          <a:p>
            <a:pPr eaLnBrk="1" hangingPunct="1">
              <a:lnSpc>
                <a:spcPct val="135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sz="1800" dirty="0"/>
              <a:t>权利机制更有助于个体利益与社会利益的协调和统一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5" grpId="0" animBg="1"/>
      <p:bldP spid="6" grpId="0" animBg="1"/>
      <p:bldP spid="7" grpId="0" animBg="1"/>
      <p:bldP spid="9" grpId="0" animBg="1"/>
      <p:bldP spid="122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第二节：法对利益的调整作用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013" y="2114550"/>
            <a:ext cx="2843212" cy="2798763"/>
            <a:chOff x="3275013" y="2114550"/>
            <a:chExt cx="2843212" cy="2798763"/>
          </a:xfrm>
        </p:grpSpPr>
        <p:sp>
          <p:nvSpPr>
            <p:cNvPr id="14" name="文本框 148"/>
            <p:cNvSpPr txBox="1"/>
            <p:nvPr/>
          </p:nvSpPr>
          <p:spPr>
            <a:xfrm>
              <a:off x="3275013" y="4451350"/>
              <a:ext cx="284321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强制性调节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18" name="组合 32"/>
            <p:cNvGrpSpPr>
              <a:grpSpLocks/>
            </p:cNvGrpSpPr>
            <p:nvPr/>
          </p:nvGrpSpPr>
          <p:grpSpPr bwMode="auto">
            <a:xfrm>
              <a:off x="3513138" y="2114550"/>
              <a:ext cx="2165350" cy="2165350"/>
              <a:chOff x="3213626" y="2152192"/>
              <a:chExt cx="2166266" cy="2166266"/>
            </a:xfrm>
          </p:grpSpPr>
          <p:grpSp>
            <p:nvGrpSpPr>
              <p:cNvPr id="13328" name="组合 6"/>
              <p:cNvGrpSpPr>
                <a:grpSpLocks/>
              </p:cNvGrpSpPr>
              <p:nvPr/>
            </p:nvGrpSpPr>
            <p:grpSpPr bwMode="auto">
              <a:xfrm>
                <a:off x="3213626" y="2152192"/>
                <a:ext cx="2166266" cy="2166266"/>
                <a:chOff x="1779588" y="2717359"/>
                <a:chExt cx="2280532" cy="2280532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1779588" y="2717359"/>
                  <a:ext cx="2280532" cy="22805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1893280" y="2831051"/>
                  <a:ext cx="2053148" cy="205314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3683984" y="2617827"/>
                <a:ext cx="1225550" cy="1131888"/>
                <a:chOff x="10590213" y="4900613"/>
                <a:chExt cx="1225550" cy="1131888"/>
              </a:xfrm>
              <a:solidFill>
                <a:schemeClr val="bg1"/>
              </a:solidFill>
            </p:grpSpPr>
            <p:sp>
              <p:nvSpPr>
                <p:cNvPr id="17" name="Freeform 110"/>
                <p:cNvSpPr>
                  <a:spLocks noEditPoints="1"/>
                </p:cNvSpPr>
                <p:nvPr/>
              </p:nvSpPr>
              <p:spPr bwMode="auto">
                <a:xfrm>
                  <a:off x="11083925" y="4900613"/>
                  <a:ext cx="731838" cy="735013"/>
                </a:xfrm>
                <a:custGeom>
                  <a:avLst/>
                  <a:gdLst>
                    <a:gd name="T0" fmla="*/ 233 w 256"/>
                    <a:gd name="T1" fmla="*/ 24 h 257"/>
                    <a:gd name="T2" fmla="*/ 149 w 256"/>
                    <a:gd name="T3" fmla="*/ 24 h 257"/>
                    <a:gd name="T4" fmla="*/ 0 w 256"/>
                    <a:gd name="T5" fmla="*/ 173 h 257"/>
                    <a:gd name="T6" fmla="*/ 84 w 256"/>
                    <a:gd name="T7" fmla="*/ 257 h 257"/>
                    <a:gd name="T8" fmla="*/ 233 w 256"/>
                    <a:gd name="T9" fmla="*/ 108 h 257"/>
                    <a:gd name="T10" fmla="*/ 233 w 256"/>
                    <a:gd name="T11" fmla="*/ 24 h 257"/>
                    <a:gd name="T12" fmla="*/ 50 w 256"/>
                    <a:gd name="T13" fmla="*/ 174 h 257"/>
                    <a:gd name="T14" fmla="*/ 40 w 256"/>
                    <a:gd name="T15" fmla="*/ 164 h 257"/>
                    <a:gd name="T16" fmla="*/ 166 w 256"/>
                    <a:gd name="T17" fmla="*/ 38 h 257"/>
                    <a:gd name="T18" fmla="*/ 176 w 256"/>
                    <a:gd name="T19" fmla="*/ 38 h 257"/>
                    <a:gd name="T20" fmla="*/ 176 w 256"/>
                    <a:gd name="T21" fmla="*/ 48 h 257"/>
                    <a:gd name="T22" fmla="*/ 50 w 256"/>
                    <a:gd name="T23" fmla="*/ 174 h 257"/>
                    <a:gd name="T24" fmla="*/ 71 w 256"/>
                    <a:gd name="T25" fmla="*/ 195 h 257"/>
                    <a:gd name="T26" fmla="*/ 61 w 256"/>
                    <a:gd name="T27" fmla="*/ 185 h 257"/>
                    <a:gd name="T28" fmla="*/ 198 w 256"/>
                    <a:gd name="T29" fmla="*/ 49 h 257"/>
                    <a:gd name="T30" fmla="*/ 208 w 256"/>
                    <a:gd name="T31" fmla="*/ 49 h 257"/>
                    <a:gd name="T32" fmla="*/ 208 w 256"/>
                    <a:gd name="T33" fmla="*/ 59 h 257"/>
                    <a:gd name="T34" fmla="*/ 71 w 256"/>
                    <a:gd name="T35" fmla="*/ 195 h 257"/>
                    <a:gd name="T36" fmla="*/ 92 w 256"/>
                    <a:gd name="T37" fmla="*/ 216 h 257"/>
                    <a:gd name="T38" fmla="*/ 82 w 256"/>
                    <a:gd name="T39" fmla="*/ 206 h 257"/>
                    <a:gd name="T40" fmla="*/ 208 w 256"/>
                    <a:gd name="T41" fmla="*/ 80 h 257"/>
                    <a:gd name="T42" fmla="*/ 218 w 256"/>
                    <a:gd name="T43" fmla="*/ 80 h 257"/>
                    <a:gd name="T44" fmla="*/ 218 w 256"/>
                    <a:gd name="T45" fmla="*/ 90 h 257"/>
                    <a:gd name="T46" fmla="*/ 92 w 256"/>
                    <a:gd name="T47" fmla="*/ 216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56" h="257">
                      <a:moveTo>
                        <a:pt x="233" y="24"/>
                      </a:moveTo>
                      <a:cubicBezTo>
                        <a:pt x="210" y="0"/>
                        <a:pt x="172" y="0"/>
                        <a:pt x="149" y="24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84" y="257"/>
                        <a:pt x="84" y="257"/>
                        <a:pt x="84" y="257"/>
                      </a:cubicBezTo>
                      <a:cubicBezTo>
                        <a:pt x="233" y="108"/>
                        <a:pt x="233" y="108"/>
                        <a:pt x="233" y="108"/>
                      </a:cubicBezTo>
                      <a:cubicBezTo>
                        <a:pt x="256" y="85"/>
                        <a:pt x="256" y="47"/>
                        <a:pt x="233" y="24"/>
                      </a:cubicBezTo>
                      <a:close/>
                      <a:moveTo>
                        <a:pt x="50" y="174"/>
                      </a:moveTo>
                      <a:cubicBezTo>
                        <a:pt x="40" y="164"/>
                        <a:pt x="40" y="164"/>
                        <a:pt x="40" y="164"/>
                      </a:cubicBezTo>
                      <a:cubicBezTo>
                        <a:pt x="166" y="38"/>
                        <a:pt x="166" y="38"/>
                        <a:pt x="166" y="38"/>
                      </a:cubicBezTo>
                      <a:cubicBezTo>
                        <a:pt x="169" y="36"/>
                        <a:pt x="173" y="36"/>
                        <a:pt x="176" y="38"/>
                      </a:cubicBezTo>
                      <a:cubicBezTo>
                        <a:pt x="179" y="41"/>
                        <a:pt x="179" y="46"/>
                        <a:pt x="176" y="48"/>
                      </a:cubicBezTo>
                      <a:lnTo>
                        <a:pt x="50" y="174"/>
                      </a:lnTo>
                      <a:close/>
                      <a:moveTo>
                        <a:pt x="71" y="195"/>
                      </a:moveTo>
                      <a:cubicBezTo>
                        <a:pt x="61" y="185"/>
                        <a:pt x="61" y="185"/>
                        <a:pt x="61" y="185"/>
                      </a:cubicBezTo>
                      <a:cubicBezTo>
                        <a:pt x="198" y="49"/>
                        <a:pt x="198" y="49"/>
                        <a:pt x="198" y="49"/>
                      </a:cubicBezTo>
                      <a:cubicBezTo>
                        <a:pt x="200" y="46"/>
                        <a:pt x="205" y="46"/>
                        <a:pt x="208" y="49"/>
                      </a:cubicBezTo>
                      <a:cubicBezTo>
                        <a:pt x="210" y="52"/>
                        <a:pt x="210" y="56"/>
                        <a:pt x="208" y="59"/>
                      </a:cubicBezTo>
                      <a:lnTo>
                        <a:pt x="71" y="195"/>
                      </a:lnTo>
                      <a:close/>
                      <a:moveTo>
                        <a:pt x="92" y="216"/>
                      </a:moveTo>
                      <a:cubicBezTo>
                        <a:pt x="82" y="206"/>
                        <a:pt x="82" y="206"/>
                        <a:pt x="82" y="206"/>
                      </a:cubicBezTo>
                      <a:cubicBezTo>
                        <a:pt x="208" y="80"/>
                        <a:pt x="208" y="80"/>
                        <a:pt x="208" y="80"/>
                      </a:cubicBezTo>
                      <a:cubicBezTo>
                        <a:pt x="211" y="78"/>
                        <a:pt x="215" y="78"/>
                        <a:pt x="218" y="80"/>
                      </a:cubicBezTo>
                      <a:cubicBezTo>
                        <a:pt x="221" y="83"/>
                        <a:pt x="221" y="88"/>
                        <a:pt x="218" y="90"/>
                      </a:cubicBezTo>
                      <a:lnTo>
                        <a:pt x="92" y="2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  <p:sp>
              <p:nvSpPr>
                <p:cNvPr id="18" name="Freeform 111"/>
                <p:cNvSpPr>
                  <a:spLocks/>
                </p:cNvSpPr>
                <p:nvPr/>
              </p:nvSpPr>
              <p:spPr bwMode="auto">
                <a:xfrm>
                  <a:off x="10679113" y="5527676"/>
                  <a:ext cx="504825" cy="504825"/>
                </a:xfrm>
                <a:custGeom>
                  <a:avLst/>
                  <a:gdLst>
                    <a:gd name="T0" fmla="*/ 205 w 318"/>
                    <a:gd name="T1" fmla="*/ 190 h 318"/>
                    <a:gd name="T2" fmla="*/ 192 w 318"/>
                    <a:gd name="T3" fmla="*/ 176 h 318"/>
                    <a:gd name="T4" fmla="*/ 318 w 318"/>
                    <a:gd name="T5" fmla="*/ 50 h 318"/>
                    <a:gd name="T6" fmla="*/ 268 w 318"/>
                    <a:gd name="T7" fmla="*/ 0 h 318"/>
                    <a:gd name="T8" fmla="*/ 142 w 318"/>
                    <a:gd name="T9" fmla="*/ 126 h 318"/>
                    <a:gd name="T10" fmla="*/ 129 w 318"/>
                    <a:gd name="T11" fmla="*/ 113 h 318"/>
                    <a:gd name="T12" fmla="*/ 99 w 318"/>
                    <a:gd name="T13" fmla="*/ 127 h 318"/>
                    <a:gd name="T14" fmla="*/ 0 w 318"/>
                    <a:gd name="T15" fmla="*/ 289 h 318"/>
                    <a:gd name="T16" fmla="*/ 28 w 318"/>
                    <a:gd name="T17" fmla="*/ 318 h 318"/>
                    <a:gd name="T18" fmla="*/ 189 w 318"/>
                    <a:gd name="T19" fmla="*/ 221 h 318"/>
                    <a:gd name="T20" fmla="*/ 205 w 318"/>
                    <a:gd name="T21" fmla="*/ 190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8" h="318">
                      <a:moveTo>
                        <a:pt x="205" y="190"/>
                      </a:moveTo>
                      <a:lnTo>
                        <a:pt x="192" y="176"/>
                      </a:lnTo>
                      <a:lnTo>
                        <a:pt x="318" y="50"/>
                      </a:lnTo>
                      <a:lnTo>
                        <a:pt x="268" y="0"/>
                      </a:lnTo>
                      <a:lnTo>
                        <a:pt x="142" y="126"/>
                      </a:lnTo>
                      <a:lnTo>
                        <a:pt x="129" y="113"/>
                      </a:lnTo>
                      <a:lnTo>
                        <a:pt x="99" y="127"/>
                      </a:lnTo>
                      <a:lnTo>
                        <a:pt x="0" y="289"/>
                      </a:lnTo>
                      <a:lnTo>
                        <a:pt x="28" y="318"/>
                      </a:lnTo>
                      <a:lnTo>
                        <a:pt x="189" y="221"/>
                      </a:lnTo>
                      <a:lnTo>
                        <a:pt x="205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  <p:sp>
              <p:nvSpPr>
                <p:cNvPr id="19" name="Freeform 112"/>
                <p:cNvSpPr>
                  <a:spLocks/>
                </p:cNvSpPr>
                <p:nvPr/>
              </p:nvSpPr>
              <p:spPr bwMode="auto">
                <a:xfrm>
                  <a:off x="10590213" y="4911726"/>
                  <a:ext cx="539750" cy="538163"/>
                </a:xfrm>
                <a:custGeom>
                  <a:avLst/>
                  <a:gdLst>
                    <a:gd name="T0" fmla="*/ 94 w 189"/>
                    <a:gd name="T1" fmla="*/ 0 h 188"/>
                    <a:gd name="T2" fmla="*/ 71 w 189"/>
                    <a:gd name="T3" fmla="*/ 3 h 188"/>
                    <a:gd name="T4" fmla="*/ 73 w 189"/>
                    <a:gd name="T5" fmla="*/ 4 h 188"/>
                    <a:gd name="T6" fmla="*/ 107 w 189"/>
                    <a:gd name="T7" fmla="*/ 38 h 188"/>
                    <a:gd name="T8" fmla="*/ 107 w 189"/>
                    <a:gd name="T9" fmla="*/ 101 h 188"/>
                    <a:gd name="T10" fmla="*/ 45 w 189"/>
                    <a:gd name="T11" fmla="*/ 101 h 188"/>
                    <a:gd name="T12" fmla="*/ 11 w 189"/>
                    <a:gd name="T13" fmla="*/ 67 h 188"/>
                    <a:gd name="T14" fmla="*/ 6 w 189"/>
                    <a:gd name="T15" fmla="*/ 61 h 188"/>
                    <a:gd name="T16" fmla="*/ 0 w 189"/>
                    <a:gd name="T17" fmla="*/ 94 h 188"/>
                    <a:gd name="T18" fmla="*/ 94 w 189"/>
                    <a:gd name="T19" fmla="*/ 188 h 188"/>
                    <a:gd name="T20" fmla="*/ 189 w 189"/>
                    <a:gd name="T21" fmla="*/ 94 h 188"/>
                    <a:gd name="T22" fmla="*/ 94 w 189"/>
                    <a:gd name="T23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88">
                      <a:moveTo>
                        <a:pt x="94" y="0"/>
                      </a:moveTo>
                      <a:cubicBezTo>
                        <a:pt x="86" y="0"/>
                        <a:pt x="79" y="1"/>
                        <a:pt x="71" y="3"/>
                      </a:cubicBezTo>
                      <a:cubicBezTo>
                        <a:pt x="72" y="3"/>
                        <a:pt x="73" y="4"/>
                        <a:pt x="73" y="4"/>
                      </a:cubicBezTo>
                      <a:cubicBezTo>
                        <a:pt x="107" y="38"/>
                        <a:pt x="107" y="38"/>
                        <a:pt x="107" y="38"/>
                      </a:cubicBezTo>
                      <a:cubicBezTo>
                        <a:pt x="125" y="56"/>
                        <a:pt x="125" y="84"/>
                        <a:pt x="107" y="101"/>
                      </a:cubicBezTo>
                      <a:cubicBezTo>
                        <a:pt x="90" y="118"/>
                        <a:pt x="62" y="118"/>
                        <a:pt x="45" y="101"/>
                      </a:cubicBezTo>
                      <a:cubicBezTo>
                        <a:pt x="11" y="67"/>
                        <a:pt x="11" y="67"/>
                        <a:pt x="11" y="67"/>
                      </a:cubicBezTo>
                      <a:cubicBezTo>
                        <a:pt x="9" y="65"/>
                        <a:pt x="8" y="63"/>
                        <a:pt x="6" y="61"/>
                      </a:cubicBezTo>
                      <a:cubicBezTo>
                        <a:pt x="2" y="72"/>
                        <a:pt x="0" y="82"/>
                        <a:pt x="0" y="94"/>
                      </a:cubicBezTo>
                      <a:cubicBezTo>
                        <a:pt x="0" y="146"/>
                        <a:pt x="42" y="188"/>
                        <a:pt x="94" y="188"/>
                      </a:cubicBezTo>
                      <a:cubicBezTo>
                        <a:pt x="146" y="188"/>
                        <a:pt x="189" y="146"/>
                        <a:pt x="189" y="94"/>
                      </a:cubicBezTo>
                      <a:cubicBezTo>
                        <a:pt x="189" y="42"/>
                        <a:pt x="146" y="0"/>
                        <a:pt x="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  <p:sp>
              <p:nvSpPr>
                <p:cNvPr id="20" name="Freeform 113"/>
                <p:cNvSpPr>
                  <a:spLocks noEditPoints="1"/>
                </p:cNvSpPr>
                <p:nvPr/>
              </p:nvSpPr>
              <p:spPr bwMode="auto">
                <a:xfrm>
                  <a:off x="11255375" y="5549901"/>
                  <a:ext cx="485775" cy="482600"/>
                </a:xfrm>
                <a:custGeom>
                  <a:avLst/>
                  <a:gdLst>
                    <a:gd name="T0" fmla="*/ 149 w 170"/>
                    <a:gd name="T1" fmla="*/ 149 h 169"/>
                    <a:gd name="T2" fmla="*/ 149 w 170"/>
                    <a:gd name="T3" fmla="*/ 75 h 169"/>
                    <a:gd name="T4" fmla="*/ 74 w 170"/>
                    <a:gd name="T5" fmla="*/ 0 h 169"/>
                    <a:gd name="T6" fmla="*/ 0 w 170"/>
                    <a:gd name="T7" fmla="*/ 74 h 169"/>
                    <a:gd name="T8" fmla="*/ 75 w 170"/>
                    <a:gd name="T9" fmla="*/ 149 h 169"/>
                    <a:gd name="T10" fmla="*/ 149 w 170"/>
                    <a:gd name="T11" fmla="*/ 149 h 169"/>
                    <a:gd name="T12" fmla="*/ 99 w 170"/>
                    <a:gd name="T13" fmla="*/ 99 h 169"/>
                    <a:gd name="T14" fmla="*/ 130 w 170"/>
                    <a:gd name="T15" fmla="*/ 99 h 169"/>
                    <a:gd name="T16" fmla="*/ 130 w 170"/>
                    <a:gd name="T17" fmla="*/ 129 h 169"/>
                    <a:gd name="T18" fmla="*/ 99 w 170"/>
                    <a:gd name="T19" fmla="*/ 129 h 169"/>
                    <a:gd name="T20" fmla="*/ 99 w 170"/>
                    <a:gd name="T21" fmla="*/ 9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0" h="169">
                      <a:moveTo>
                        <a:pt x="149" y="149"/>
                      </a:moveTo>
                      <a:cubicBezTo>
                        <a:pt x="170" y="129"/>
                        <a:pt x="170" y="95"/>
                        <a:pt x="149" y="75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75" y="149"/>
                        <a:pt x="75" y="149"/>
                        <a:pt x="75" y="149"/>
                      </a:cubicBezTo>
                      <a:cubicBezTo>
                        <a:pt x="96" y="169"/>
                        <a:pt x="129" y="169"/>
                        <a:pt x="149" y="149"/>
                      </a:cubicBezTo>
                      <a:close/>
                      <a:moveTo>
                        <a:pt x="99" y="99"/>
                      </a:moveTo>
                      <a:cubicBezTo>
                        <a:pt x="107" y="90"/>
                        <a:pt x="121" y="90"/>
                        <a:pt x="130" y="99"/>
                      </a:cubicBezTo>
                      <a:cubicBezTo>
                        <a:pt x="138" y="107"/>
                        <a:pt x="138" y="121"/>
                        <a:pt x="130" y="129"/>
                      </a:cubicBezTo>
                      <a:cubicBezTo>
                        <a:pt x="121" y="138"/>
                        <a:pt x="107" y="138"/>
                        <a:pt x="99" y="129"/>
                      </a:cubicBezTo>
                      <a:cubicBezTo>
                        <a:pt x="91" y="121"/>
                        <a:pt x="91" y="107"/>
                        <a:pt x="99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rgbClr val="90C43C"/>
                    </a:solidFill>
                  </a:endParaRPr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5988050" y="2114550"/>
            <a:ext cx="2843213" cy="2798763"/>
            <a:chOff x="5988050" y="2114550"/>
            <a:chExt cx="2843213" cy="2798763"/>
          </a:xfrm>
        </p:grpSpPr>
        <p:sp>
          <p:nvSpPr>
            <p:cNvPr id="15" name="文本框 148"/>
            <p:cNvSpPr txBox="1"/>
            <p:nvPr/>
          </p:nvSpPr>
          <p:spPr>
            <a:xfrm>
              <a:off x="5988050" y="4451350"/>
              <a:ext cx="2843213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政策性调节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19" name="组合 33"/>
            <p:cNvGrpSpPr>
              <a:grpSpLocks/>
            </p:cNvGrpSpPr>
            <p:nvPr/>
          </p:nvGrpSpPr>
          <p:grpSpPr bwMode="auto">
            <a:xfrm>
              <a:off x="6145213" y="2114550"/>
              <a:ext cx="2166937" cy="2165350"/>
              <a:chOff x="6031555" y="2152192"/>
              <a:chExt cx="2166266" cy="216626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031555" y="2152192"/>
                <a:ext cx="2166266" cy="2166266"/>
                <a:chOff x="1779588" y="2717359"/>
                <a:chExt cx="2280532" cy="2280532"/>
              </a:xfrm>
              <a:solidFill>
                <a:srgbClr val="444041"/>
              </a:solidFill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1779588" y="2717359"/>
                  <a:ext cx="2280532" cy="22805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1893854" y="2831625"/>
                  <a:ext cx="2052000" cy="2052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6523344" y="2662194"/>
                <a:ext cx="1182687" cy="1275421"/>
                <a:chOff x="10279063" y="621034"/>
                <a:chExt cx="1397000" cy="1506538"/>
              </a:xfrm>
              <a:solidFill>
                <a:schemeClr val="bg1"/>
              </a:solidFill>
            </p:grpSpPr>
            <p:sp>
              <p:nvSpPr>
                <p:cNvPr id="22" name="Freeform 38"/>
                <p:cNvSpPr>
                  <a:spLocks noEditPoints="1"/>
                </p:cNvSpPr>
                <p:nvPr/>
              </p:nvSpPr>
              <p:spPr bwMode="auto">
                <a:xfrm>
                  <a:off x="10279063" y="621034"/>
                  <a:ext cx="1397000" cy="1038225"/>
                </a:xfrm>
                <a:custGeom>
                  <a:avLst/>
                  <a:gdLst>
                    <a:gd name="T0" fmla="*/ 83 w 489"/>
                    <a:gd name="T1" fmla="*/ 363 h 363"/>
                    <a:gd name="T2" fmla="*/ 0 w 489"/>
                    <a:gd name="T3" fmla="*/ 280 h 363"/>
                    <a:gd name="T4" fmla="*/ 0 w 489"/>
                    <a:gd name="T5" fmla="*/ 280 h 363"/>
                    <a:gd name="T6" fmla="*/ 0 w 489"/>
                    <a:gd name="T7" fmla="*/ 83 h 363"/>
                    <a:gd name="T8" fmla="*/ 83 w 489"/>
                    <a:gd name="T9" fmla="*/ 0 h 363"/>
                    <a:gd name="T10" fmla="*/ 83 w 489"/>
                    <a:gd name="T11" fmla="*/ 0 h 363"/>
                    <a:gd name="T12" fmla="*/ 406 w 489"/>
                    <a:gd name="T13" fmla="*/ 0 h 363"/>
                    <a:gd name="T14" fmla="*/ 489 w 489"/>
                    <a:gd name="T15" fmla="*/ 83 h 363"/>
                    <a:gd name="T16" fmla="*/ 489 w 489"/>
                    <a:gd name="T17" fmla="*/ 83 h 363"/>
                    <a:gd name="T18" fmla="*/ 489 w 489"/>
                    <a:gd name="T19" fmla="*/ 280 h 363"/>
                    <a:gd name="T20" fmla="*/ 406 w 489"/>
                    <a:gd name="T21" fmla="*/ 363 h 363"/>
                    <a:gd name="T22" fmla="*/ 406 w 489"/>
                    <a:gd name="T23" fmla="*/ 363 h 363"/>
                    <a:gd name="T24" fmla="*/ 83 w 489"/>
                    <a:gd name="T25" fmla="*/ 363 h 363"/>
                    <a:gd name="T26" fmla="*/ 43 w 489"/>
                    <a:gd name="T27" fmla="*/ 83 h 363"/>
                    <a:gd name="T28" fmla="*/ 43 w 489"/>
                    <a:gd name="T29" fmla="*/ 280 h 363"/>
                    <a:gd name="T30" fmla="*/ 83 w 489"/>
                    <a:gd name="T31" fmla="*/ 320 h 363"/>
                    <a:gd name="T32" fmla="*/ 83 w 489"/>
                    <a:gd name="T33" fmla="*/ 320 h 363"/>
                    <a:gd name="T34" fmla="*/ 406 w 489"/>
                    <a:gd name="T35" fmla="*/ 320 h 363"/>
                    <a:gd name="T36" fmla="*/ 446 w 489"/>
                    <a:gd name="T37" fmla="*/ 280 h 363"/>
                    <a:gd name="T38" fmla="*/ 446 w 489"/>
                    <a:gd name="T39" fmla="*/ 280 h 363"/>
                    <a:gd name="T40" fmla="*/ 446 w 489"/>
                    <a:gd name="T41" fmla="*/ 83 h 363"/>
                    <a:gd name="T42" fmla="*/ 406 w 489"/>
                    <a:gd name="T43" fmla="*/ 43 h 363"/>
                    <a:gd name="T44" fmla="*/ 406 w 489"/>
                    <a:gd name="T45" fmla="*/ 43 h 363"/>
                    <a:gd name="T46" fmla="*/ 83 w 489"/>
                    <a:gd name="T47" fmla="*/ 43 h 363"/>
                    <a:gd name="T48" fmla="*/ 43 w 489"/>
                    <a:gd name="T49" fmla="*/ 83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89" h="363">
                      <a:moveTo>
                        <a:pt x="83" y="363"/>
                      </a:moveTo>
                      <a:cubicBezTo>
                        <a:pt x="37" y="363"/>
                        <a:pt x="0" y="326"/>
                        <a:pt x="0" y="280"/>
                      </a:cubicBezTo>
                      <a:cubicBezTo>
                        <a:pt x="0" y="280"/>
                        <a:pt x="0" y="280"/>
                        <a:pt x="0" y="280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0" y="38"/>
                        <a:pt x="37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406" y="0"/>
                        <a:pt x="406" y="0"/>
                        <a:pt x="406" y="0"/>
                      </a:cubicBezTo>
                      <a:cubicBezTo>
                        <a:pt x="451" y="0"/>
                        <a:pt x="489" y="38"/>
                        <a:pt x="489" y="83"/>
                      </a:cubicBezTo>
                      <a:cubicBezTo>
                        <a:pt x="489" y="83"/>
                        <a:pt x="489" y="83"/>
                        <a:pt x="489" y="83"/>
                      </a:cubicBezTo>
                      <a:cubicBezTo>
                        <a:pt x="489" y="280"/>
                        <a:pt x="489" y="280"/>
                        <a:pt x="489" y="280"/>
                      </a:cubicBezTo>
                      <a:cubicBezTo>
                        <a:pt x="489" y="326"/>
                        <a:pt x="451" y="363"/>
                        <a:pt x="406" y="363"/>
                      </a:cubicBezTo>
                      <a:cubicBezTo>
                        <a:pt x="406" y="363"/>
                        <a:pt x="406" y="363"/>
                        <a:pt x="406" y="363"/>
                      </a:cubicBezTo>
                      <a:cubicBezTo>
                        <a:pt x="83" y="363"/>
                        <a:pt x="83" y="363"/>
                        <a:pt x="83" y="363"/>
                      </a:cubicBezTo>
                      <a:close/>
                      <a:moveTo>
                        <a:pt x="43" y="83"/>
                      </a:moveTo>
                      <a:cubicBezTo>
                        <a:pt x="43" y="280"/>
                        <a:pt x="43" y="280"/>
                        <a:pt x="43" y="280"/>
                      </a:cubicBezTo>
                      <a:cubicBezTo>
                        <a:pt x="43" y="302"/>
                        <a:pt x="61" y="320"/>
                        <a:pt x="83" y="320"/>
                      </a:cubicBezTo>
                      <a:cubicBezTo>
                        <a:pt x="83" y="320"/>
                        <a:pt x="83" y="320"/>
                        <a:pt x="83" y="320"/>
                      </a:cubicBezTo>
                      <a:cubicBezTo>
                        <a:pt x="406" y="320"/>
                        <a:pt x="406" y="320"/>
                        <a:pt x="406" y="320"/>
                      </a:cubicBezTo>
                      <a:cubicBezTo>
                        <a:pt x="428" y="320"/>
                        <a:pt x="446" y="302"/>
                        <a:pt x="446" y="280"/>
                      </a:cubicBezTo>
                      <a:cubicBezTo>
                        <a:pt x="446" y="280"/>
                        <a:pt x="446" y="280"/>
                        <a:pt x="446" y="280"/>
                      </a:cubicBezTo>
                      <a:cubicBezTo>
                        <a:pt x="446" y="83"/>
                        <a:pt x="446" y="83"/>
                        <a:pt x="446" y="83"/>
                      </a:cubicBezTo>
                      <a:cubicBezTo>
                        <a:pt x="446" y="61"/>
                        <a:pt x="428" y="43"/>
                        <a:pt x="406" y="43"/>
                      </a:cubicBezTo>
                      <a:cubicBezTo>
                        <a:pt x="406" y="43"/>
                        <a:pt x="406" y="43"/>
                        <a:pt x="406" y="43"/>
                      </a:cubicBezTo>
                      <a:cubicBezTo>
                        <a:pt x="83" y="43"/>
                        <a:pt x="83" y="43"/>
                        <a:pt x="83" y="43"/>
                      </a:cubicBezTo>
                      <a:cubicBezTo>
                        <a:pt x="61" y="43"/>
                        <a:pt x="43" y="61"/>
                        <a:pt x="43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3" name="Freeform 39"/>
                <p:cNvSpPr>
                  <a:spLocks/>
                </p:cNvSpPr>
                <p:nvPr/>
              </p:nvSpPr>
              <p:spPr bwMode="auto">
                <a:xfrm>
                  <a:off x="10655300" y="1681484"/>
                  <a:ext cx="639763" cy="446088"/>
                </a:xfrm>
                <a:custGeom>
                  <a:avLst/>
                  <a:gdLst>
                    <a:gd name="T0" fmla="*/ 219 w 224"/>
                    <a:gd name="T1" fmla="*/ 119 h 156"/>
                    <a:gd name="T2" fmla="*/ 130 w 224"/>
                    <a:gd name="T3" fmla="*/ 15 h 156"/>
                    <a:gd name="T4" fmla="*/ 112 w 224"/>
                    <a:gd name="T5" fmla="*/ 0 h 156"/>
                    <a:gd name="T6" fmla="*/ 95 w 224"/>
                    <a:gd name="T7" fmla="*/ 15 h 156"/>
                    <a:gd name="T8" fmla="*/ 6 w 224"/>
                    <a:gd name="T9" fmla="*/ 119 h 156"/>
                    <a:gd name="T10" fmla="*/ 8 w 224"/>
                    <a:gd name="T11" fmla="*/ 140 h 156"/>
                    <a:gd name="T12" fmla="*/ 30 w 224"/>
                    <a:gd name="T13" fmla="*/ 138 h 156"/>
                    <a:gd name="T14" fmla="*/ 96 w 224"/>
                    <a:gd name="T15" fmla="*/ 64 h 156"/>
                    <a:gd name="T16" fmla="*/ 96 w 224"/>
                    <a:gd name="T17" fmla="*/ 140 h 156"/>
                    <a:gd name="T18" fmla="*/ 112 w 224"/>
                    <a:gd name="T19" fmla="*/ 156 h 156"/>
                    <a:gd name="T20" fmla="*/ 129 w 224"/>
                    <a:gd name="T21" fmla="*/ 140 h 156"/>
                    <a:gd name="T22" fmla="*/ 129 w 224"/>
                    <a:gd name="T23" fmla="*/ 64 h 156"/>
                    <a:gd name="T24" fmla="*/ 195 w 224"/>
                    <a:gd name="T25" fmla="*/ 138 h 156"/>
                    <a:gd name="T26" fmla="*/ 216 w 224"/>
                    <a:gd name="T27" fmla="*/ 140 h 156"/>
                    <a:gd name="T28" fmla="*/ 219 w 224"/>
                    <a:gd name="T29" fmla="*/ 119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4" h="156">
                      <a:moveTo>
                        <a:pt x="219" y="119"/>
                      </a:moveTo>
                      <a:cubicBezTo>
                        <a:pt x="130" y="15"/>
                        <a:pt x="130" y="15"/>
                        <a:pt x="130" y="15"/>
                      </a:cubicBezTo>
                      <a:cubicBezTo>
                        <a:pt x="130" y="15"/>
                        <a:pt x="118" y="0"/>
                        <a:pt x="112" y="0"/>
                      </a:cubicBezTo>
                      <a:cubicBezTo>
                        <a:pt x="107" y="0"/>
                        <a:pt x="95" y="15"/>
                        <a:pt x="95" y="15"/>
                      </a:cubicBezTo>
                      <a:cubicBezTo>
                        <a:pt x="6" y="119"/>
                        <a:pt x="6" y="119"/>
                        <a:pt x="6" y="119"/>
                      </a:cubicBezTo>
                      <a:cubicBezTo>
                        <a:pt x="0" y="126"/>
                        <a:pt x="2" y="135"/>
                        <a:pt x="8" y="140"/>
                      </a:cubicBezTo>
                      <a:cubicBezTo>
                        <a:pt x="15" y="146"/>
                        <a:pt x="25" y="144"/>
                        <a:pt x="30" y="138"/>
                      </a:cubicBezTo>
                      <a:cubicBezTo>
                        <a:pt x="96" y="64"/>
                        <a:pt x="96" y="64"/>
                        <a:pt x="96" y="64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96" y="149"/>
                        <a:pt x="103" y="156"/>
                        <a:pt x="112" y="156"/>
                      </a:cubicBezTo>
                      <a:cubicBezTo>
                        <a:pt x="121" y="156"/>
                        <a:pt x="129" y="149"/>
                        <a:pt x="129" y="140"/>
                      </a:cubicBezTo>
                      <a:cubicBezTo>
                        <a:pt x="129" y="64"/>
                        <a:pt x="129" y="64"/>
                        <a:pt x="129" y="64"/>
                      </a:cubicBezTo>
                      <a:cubicBezTo>
                        <a:pt x="195" y="138"/>
                        <a:pt x="195" y="138"/>
                        <a:pt x="195" y="138"/>
                      </a:cubicBezTo>
                      <a:cubicBezTo>
                        <a:pt x="200" y="144"/>
                        <a:pt x="210" y="146"/>
                        <a:pt x="216" y="140"/>
                      </a:cubicBezTo>
                      <a:cubicBezTo>
                        <a:pt x="223" y="135"/>
                        <a:pt x="224" y="126"/>
                        <a:pt x="219" y="1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/>
              </p:nvSpPr>
              <p:spPr bwMode="auto">
                <a:xfrm>
                  <a:off x="10493376" y="907497"/>
                  <a:ext cx="968375" cy="503238"/>
                </a:xfrm>
                <a:custGeom>
                  <a:avLst/>
                  <a:gdLst>
                    <a:gd name="T0" fmla="*/ 3 w 339"/>
                    <a:gd name="T1" fmla="*/ 169 h 176"/>
                    <a:gd name="T2" fmla="*/ 4 w 339"/>
                    <a:gd name="T3" fmla="*/ 155 h 176"/>
                    <a:gd name="T4" fmla="*/ 4 w 339"/>
                    <a:gd name="T5" fmla="*/ 155 h 176"/>
                    <a:gd name="T6" fmla="*/ 57 w 339"/>
                    <a:gd name="T7" fmla="*/ 102 h 176"/>
                    <a:gd name="T8" fmla="*/ 66 w 339"/>
                    <a:gd name="T9" fmla="*/ 99 h 176"/>
                    <a:gd name="T10" fmla="*/ 66 w 339"/>
                    <a:gd name="T11" fmla="*/ 99 h 176"/>
                    <a:gd name="T12" fmla="*/ 72 w 339"/>
                    <a:gd name="T13" fmla="*/ 105 h 176"/>
                    <a:gd name="T14" fmla="*/ 72 w 339"/>
                    <a:gd name="T15" fmla="*/ 105 h 176"/>
                    <a:gd name="T16" fmla="*/ 83 w 339"/>
                    <a:gd name="T17" fmla="*/ 144 h 176"/>
                    <a:gd name="T18" fmla="*/ 166 w 339"/>
                    <a:gd name="T19" fmla="*/ 12 h 176"/>
                    <a:gd name="T20" fmla="*/ 176 w 339"/>
                    <a:gd name="T21" fmla="*/ 7 h 176"/>
                    <a:gd name="T22" fmla="*/ 176 w 339"/>
                    <a:gd name="T23" fmla="*/ 7 h 176"/>
                    <a:gd name="T24" fmla="*/ 182 w 339"/>
                    <a:gd name="T25" fmla="*/ 16 h 176"/>
                    <a:gd name="T26" fmla="*/ 182 w 339"/>
                    <a:gd name="T27" fmla="*/ 16 h 176"/>
                    <a:gd name="T28" fmla="*/ 181 w 339"/>
                    <a:gd name="T29" fmla="*/ 99 h 176"/>
                    <a:gd name="T30" fmla="*/ 221 w 339"/>
                    <a:gd name="T31" fmla="*/ 59 h 176"/>
                    <a:gd name="T32" fmla="*/ 228 w 339"/>
                    <a:gd name="T33" fmla="*/ 57 h 176"/>
                    <a:gd name="T34" fmla="*/ 228 w 339"/>
                    <a:gd name="T35" fmla="*/ 57 h 176"/>
                    <a:gd name="T36" fmla="*/ 234 w 339"/>
                    <a:gd name="T37" fmla="*/ 61 h 176"/>
                    <a:gd name="T38" fmla="*/ 234 w 339"/>
                    <a:gd name="T39" fmla="*/ 61 h 176"/>
                    <a:gd name="T40" fmla="*/ 246 w 339"/>
                    <a:gd name="T41" fmla="*/ 84 h 176"/>
                    <a:gd name="T42" fmla="*/ 322 w 339"/>
                    <a:gd name="T43" fmla="*/ 5 h 176"/>
                    <a:gd name="T44" fmla="*/ 335 w 339"/>
                    <a:gd name="T45" fmla="*/ 4 h 176"/>
                    <a:gd name="T46" fmla="*/ 335 w 339"/>
                    <a:gd name="T47" fmla="*/ 4 h 176"/>
                    <a:gd name="T48" fmla="*/ 335 w 339"/>
                    <a:gd name="T49" fmla="*/ 18 h 176"/>
                    <a:gd name="T50" fmla="*/ 335 w 339"/>
                    <a:gd name="T51" fmla="*/ 18 h 176"/>
                    <a:gd name="T52" fmla="*/ 251 w 339"/>
                    <a:gd name="T53" fmla="*/ 106 h 176"/>
                    <a:gd name="T54" fmla="*/ 243 w 339"/>
                    <a:gd name="T55" fmla="*/ 110 h 176"/>
                    <a:gd name="T56" fmla="*/ 243 w 339"/>
                    <a:gd name="T57" fmla="*/ 110 h 176"/>
                    <a:gd name="T58" fmla="*/ 236 w 339"/>
                    <a:gd name="T59" fmla="*/ 106 h 176"/>
                    <a:gd name="T60" fmla="*/ 236 w 339"/>
                    <a:gd name="T61" fmla="*/ 106 h 176"/>
                    <a:gd name="T62" fmla="*/ 224 w 339"/>
                    <a:gd name="T63" fmla="*/ 81 h 176"/>
                    <a:gd name="T64" fmla="*/ 177 w 339"/>
                    <a:gd name="T65" fmla="*/ 126 h 176"/>
                    <a:gd name="T66" fmla="*/ 168 w 339"/>
                    <a:gd name="T67" fmla="*/ 127 h 176"/>
                    <a:gd name="T68" fmla="*/ 168 w 339"/>
                    <a:gd name="T69" fmla="*/ 127 h 176"/>
                    <a:gd name="T70" fmla="*/ 163 w 339"/>
                    <a:gd name="T71" fmla="*/ 119 h 176"/>
                    <a:gd name="T72" fmla="*/ 163 w 339"/>
                    <a:gd name="T73" fmla="*/ 119 h 176"/>
                    <a:gd name="T74" fmla="*/ 164 w 339"/>
                    <a:gd name="T75" fmla="*/ 49 h 176"/>
                    <a:gd name="T76" fmla="*/ 88 w 339"/>
                    <a:gd name="T77" fmla="*/ 171 h 176"/>
                    <a:gd name="T78" fmla="*/ 79 w 339"/>
                    <a:gd name="T79" fmla="*/ 176 h 176"/>
                    <a:gd name="T80" fmla="*/ 79 w 339"/>
                    <a:gd name="T81" fmla="*/ 176 h 176"/>
                    <a:gd name="T82" fmla="*/ 71 w 339"/>
                    <a:gd name="T83" fmla="*/ 170 h 176"/>
                    <a:gd name="T84" fmla="*/ 71 w 339"/>
                    <a:gd name="T85" fmla="*/ 170 h 176"/>
                    <a:gd name="T86" fmla="*/ 59 w 339"/>
                    <a:gd name="T87" fmla="*/ 126 h 176"/>
                    <a:gd name="T88" fmla="*/ 16 w 339"/>
                    <a:gd name="T89" fmla="*/ 170 h 176"/>
                    <a:gd name="T90" fmla="*/ 16 w 339"/>
                    <a:gd name="T91" fmla="*/ 170 h 176"/>
                    <a:gd name="T92" fmla="*/ 7 w 339"/>
                    <a:gd name="T93" fmla="*/ 172 h 176"/>
                    <a:gd name="T94" fmla="*/ 7 w 339"/>
                    <a:gd name="T95" fmla="*/ 172 h 176"/>
                    <a:gd name="T96" fmla="*/ 3 w 339"/>
                    <a:gd name="T97" fmla="*/ 169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9" h="176">
                      <a:moveTo>
                        <a:pt x="3" y="169"/>
                      </a:moveTo>
                      <a:cubicBezTo>
                        <a:pt x="0" y="166"/>
                        <a:pt x="0" y="159"/>
                        <a:pt x="4" y="155"/>
                      </a:cubicBezTo>
                      <a:cubicBezTo>
                        <a:pt x="4" y="155"/>
                        <a:pt x="4" y="155"/>
                        <a:pt x="4" y="155"/>
                      </a:cubicBezTo>
                      <a:cubicBezTo>
                        <a:pt x="57" y="102"/>
                        <a:pt x="57" y="102"/>
                        <a:pt x="57" y="102"/>
                      </a:cubicBezTo>
                      <a:cubicBezTo>
                        <a:pt x="60" y="99"/>
                        <a:pt x="63" y="98"/>
                        <a:pt x="66" y="99"/>
                      </a:cubicBezTo>
                      <a:cubicBezTo>
                        <a:pt x="66" y="99"/>
                        <a:pt x="66" y="99"/>
                        <a:pt x="66" y="99"/>
                      </a:cubicBezTo>
                      <a:cubicBezTo>
                        <a:pt x="69" y="100"/>
                        <a:pt x="71" y="102"/>
                        <a:pt x="72" y="105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83" y="144"/>
                        <a:pt x="83" y="144"/>
                        <a:pt x="83" y="144"/>
                      </a:cubicBezTo>
                      <a:cubicBezTo>
                        <a:pt x="166" y="12"/>
                        <a:pt x="166" y="12"/>
                        <a:pt x="166" y="12"/>
                      </a:cubicBezTo>
                      <a:cubicBezTo>
                        <a:pt x="168" y="8"/>
                        <a:pt x="172" y="6"/>
                        <a:pt x="176" y="7"/>
                      </a:cubicBezTo>
                      <a:cubicBezTo>
                        <a:pt x="176" y="7"/>
                        <a:pt x="176" y="7"/>
                        <a:pt x="176" y="7"/>
                      </a:cubicBezTo>
                      <a:cubicBezTo>
                        <a:pt x="180" y="8"/>
                        <a:pt x="182" y="12"/>
                        <a:pt x="182" y="16"/>
                      </a:cubicBezTo>
                      <a:cubicBezTo>
                        <a:pt x="182" y="16"/>
                        <a:pt x="182" y="16"/>
                        <a:pt x="182" y="16"/>
                      </a:cubicBezTo>
                      <a:cubicBezTo>
                        <a:pt x="181" y="99"/>
                        <a:pt x="181" y="99"/>
                        <a:pt x="181" y="99"/>
                      </a:cubicBezTo>
                      <a:cubicBezTo>
                        <a:pt x="221" y="59"/>
                        <a:pt x="221" y="59"/>
                        <a:pt x="221" y="59"/>
                      </a:cubicBezTo>
                      <a:cubicBezTo>
                        <a:pt x="223" y="57"/>
                        <a:pt x="226" y="57"/>
                        <a:pt x="228" y="57"/>
                      </a:cubicBezTo>
                      <a:cubicBezTo>
                        <a:pt x="228" y="57"/>
                        <a:pt x="228" y="57"/>
                        <a:pt x="228" y="57"/>
                      </a:cubicBezTo>
                      <a:cubicBezTo>
                        <a:pt x="231" y="58"/>
                        <a:pt x="233" y="59"/>
                        <a:pt x="234" y="61"/>
                      </a:cubicBezTo>
                      <a:cubicBezTo>
                        <a:pt x="234" y="61"/>
                        <a:pt x="234" y="61"/>
                        <a:pt x="234" y="61"/>
                      </a:cubicBezTo>
                      <a:cubicBezTo>
                        <a:pt x="246" y="84"/>
                        <a:pt x="246" y="84"/>
                        <a:pt x="246" y="84"/>
                      </a:cubicBezTo>
                      <a:cubicBezTo>
                        <a:pt x="322" y="5"/>
                        <a:pt x="322" y="5"/>
                        <a:pt x="322" y="5"/>
                      </a:cubicBezTo>
                      <a:cubicBezTo>
                        <a:pt x="326" y="1"/>
                        <a:pt x="331" y="0"/>
                        <a:pt x="335" y="4"/>
                      </a:cubicBezTo>
                      <a:cubicBezTo>
                        <a:pt x="335" y="4"/>
                        <a:pt x="335" y="4"/>
                        <a:pt x="335" y="4"/>
                      </a:cubicBezTo>
                      <a:cubicBezTo>
                        <a:pt x="339" y="8"/>
                        <a:pt x="339" y="14"/>
                        <a:pt x="335" y="18"/>
                      </a:cubicBezTo>
                      <a:cubicBezTo>
                        <a:pt x="335" y="18"/>
                        <a:pt x="335" y="18"/>
                        <a:pt x="335" y="18"/>
                      </a:cubicBezTo>
                      <a:cubicBezTo>
                        <a:pt x="251" y="106"/>
                        <a:pt x="251" y="106"/>
                        <a:pt x="251" y="106"/>
                      </a:cubicBezTo>
                      <a:cubicBezTo>
                        <a:pt x="249" y="109"/>
                        <a:pt x="246" y="110"/>
                        <a:pt x="243" y="110"/>
                      </a:cubicBezTo>
                      <a:cubicBezTo>
                        <a:pt x="243" y="110"/>
                        <a:pt x="243" y="110"/>
                        <a:pt x="243" y="110"/>
                      </a:cubicBezTo>
                      <a:cubicBezTo>
                        <a:pt x="240" y="110"/>
                        <a:pt x="238" y="108"/>
                        <a:pt x="236" y="106"/>
                      </a:cubicBezTo>
                      <a:cubicBezTo>
                        <a:pt x="236" y="106"/>
                        <a:pt x="236" y="106"/>
                        <a:pt x="236" y="106"/>
                      </a:cubicBezTo>
                      <a:cubicBezTo>
                        <a:pt x="224" y="81"/>
                        <a:pt x="224" y="81"/>
                        <a:pt x="224" y="81"/>
                      </a:cubicBezTo>
                      <a:cubicBezTo>
                        <a:pt x="177" y="126"/>
                        <a:pt x="177" y="126"/>
                        <a:pt x="177" y="126"/>
                      </a:cubicBezTo>
                      <a:cubicBezTo>
                        <a:pt x="174" y="128"/>
                        <a:pt x="171" y="129"/>
                        <a:pt x="168" y="127"/>
                      </a:cubicBezTo>
                      <a:cubicBezTo>
                        <a:pt x="168" y="127"/>
                        <a:pt x="168" y="127"/>
                        <a:pt x="168" y="127"/>
                      </a:cubicBezTo>
                      <a:cubicBezTo>
                        <a:pt x="165" y="126"/>
                        <a:pt x="163" y="123"/>
                        <a:pt x="163" y="119"/>
                      </a:cubicBezTo>
                      <a:cubicBezTo>
                        <a:pt x="163" y="119"/>
                        <a:pt x="163" y="119"/>
                        <a:pt x="163" y="119"/>
                      </a:cubicBezTo>
                      <a:cubicBezTo>
                        <a:pt x="164" y="49"/>
                        <a:pt x="164" y="49"/>
                        <a:pt x="164" y="49"/>
                      </a:cubicBezTo>
                      <a:cubicBezTo>
                        <a:pt x="88" y="171"/>
                        <a:pt x="88" y="171"/>
                        <a:pt x="88" y="171"/>
                      </a:cubicBezTo>
                      <a:cubicBezTo>
                        <a:pt x="86" y="174"/>
                        <a:pt x="82" y="176"/>
                        <a:pt x="79" y="176"/>
                      </a:cubicBezTo>
                      <a:cubicBezTo>
                        <a:pt x="79" y="176"/>
                        <a:pt x="79" y="176"/>
                        <a:pt x="79" y="176"/>
                      </a:cubicBezTo>
                      <a:cubicBezTo>
                        <a:pt x="75" y="176"/>
                        <a:pt x="72" y="173"/>
                        <a:pt x="71" y="170"/>
                      </a:cubicBezTo>
                      <a:cubicBezTo>
                        <a:pt x="71" y="170"/>
                        <a:pt x="71" y="170"/>
                        <a:pt x="71" y="170"/>
                      </a:cubicBezTo>
                      <a:cubicBezTo>
                        <a:pt x="59" y="126"/>
                        <a:pt x="59" y="126"/>
                        <a:pt x="59" y="126"/>
                      </a:cubicBezTo>
                      <a:cubicBezTo>
                        <a:pt x="16" y="170"/>
                        <a:pt x="16" y="170"/>
                        <a:pt x="16" y="170"/>
                      </a:cubicBezTo>
                      <a:cubicBezTo>
                        <a:pt x="16" y="170"/>
                        <a:pt x="16" y="170"/>
                        <a:pt x="16" y="170"/>
                      </a:cubicBezTo>
                      <a:cubicBezTo>
                        <a:pt x="14" y="172"/>
                        <a:pt x="10" y="173"/>
                        <a:pt x="7" y="172"/>
                      </a:cubicBezTo>
                      <a:cubicBezTo>
                        <a:pt x="7" y="172"/>
                        <a:pt x="7" y="172"/>
                        <a:pt x="7" y="172"/>
                      </a:cubicBezTo>
                      <a:cubicBezTo>
                        <a:pt x="6" y="172"/>
                        <a:pt x="4" y="171"/>
                        <a:pt x="3" y="1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600075" y="2114550"/>
            <a:ext cx="2843213" cy="2798763"/>
            <a:chOff x="600075" y="2114550"/>
            <a:chExt cx="2843213" cy="2798763"/>
          </a:xfrm>
        </p:grpSpPr>
        <p:sp>
          <p:nvSpPr>
            <p:cNvPr id="13" name="文本框 147"/>
            <p:cNvSpPr txBox="1"/>
            <p:nvPr/>
          </p:nvSpPr>
          <p:spPr>
            <a:xfrm>
              <a:off x="600075" y="4451350"/>
              <a:ext cx="2843213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自行性调节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20" name="组合 34"/>
            <p:cNvGrpSpPr>
              <a:grpSpLocks/>
            </p:cNvGrpSpPr>
            <p:nvPr/>
          </p:nvGrpSpPr>
          <p:grpSpPr bwMode="auto">
            <a:xfrm>
              <a:off x="879475" y="2114550"/>
              <a:ext cx="2165350" cy="2165350"/>
              <a:chOff x="591563" y="2152192"/>
              <a:chExt cx="2166266" cy="2166266"/>
            </a:xfrm>
          </p:grpSpPr>
          <p:grpSp>
            <p:nvGrpSpPr>
              <p:cNvPr id="13322" name="组合 3"/>
              <p:cNvGrpSpPr>
                <a:grpSpLocks/>
              </p:cNvGrpSpPr>
              <p:nvPr/>
            </p:nvGrpSpPr>
            <p:grpSpPr bwMode="auto">
              <a:xfrm>
                <a:off x="591563" y="2152192"/>
                <a:ext cx="2166266" cy="2166266"/>
                <a:chOff x="1779588" y="2717359"/>
                <a:chExt cx="2280532" cy="2280532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1779588" y="2717359"/>
                  <a:ext cx="2280532" cy="22805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1893280" y="2831051"/>
                  <a:ext cx="2053148" cy="205314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1006434" y="2592095"/>
                <a:ext cx="1336523" cy="1293647"/>
                <a:chOff x="3030538" y="663575"/>
                <a:chExt cx="1435101" cy="1389063"/>
              </a:xfrm>
              <a:solidFill>
                <a:schemeClr val="bg1"/>
              </a:solidFill>
            </p:grpSpPr>
            <p:sp>
              <p:nvSpPr>
                <p:cNvPr id="26" name="Freeform 11"/>
                <p:cNvSpPr>
                  <a:spLocks noEditPoints="1"/>
                </p:cNvSpPr>
                <p:nvPr/>
              </p:nvSpPr>
              <p:spPr bwMode="auto">
                <a:xfrm>
                  <a:off x="3030538" y="671513"/>
                  <a:ext cx="1098550" cy="1103313"/>
                </a:xfrm>
                <a:custGeom>
                  <a:avLst/>
                  <a:gdLst>
                    <a:gd name="T0" fmla="*/ 188 w 376"/>
                    <a:gd name="T1" fmla="*/ 0 h 377"/>
                    <a:gd name="T2" fmla="*/ 0 w 376"/>
                    <a:gd name="T3" fmla="*/ 189 h 377"/>
                    <a:gd name="T4" fmla="*/ 188 w 376"/>
                    <a:gd name="T5" fmla="*/ 377 h 377"/>
                    <a:gd name="T6" fmla="*/ 376 w 376"/>
                    <a:gd name="T7" fmla="*/ 189 h 377"/>
                    <a:gd name="T8" fmla="*/ 188 w 376"/>
                    <a:gd name="T9" fmla="*/ 0 h 377"/>
                    <a:gd name="T10" fmla="*/ 188 w 376"/>
                    <a:gd name="T11" fmla="*/ 329 h 377"/>
                    <a:gd name="T12" fmla="*/ 48 w 376"/>
                    <a:gd name="T13" fmla="*/ 189 h 377"/>
                    <a:gd name="T14" fmla="*/ 188 w 376"/>
                    <a:gd name="T15" fmla="*/ 48 h 377"/>
                    <a:gd name="T16" fmla="*/ 328 w 376"/>
                    <a:gd name="T17" fmla="*/ 189 h 377"/>
                    <a:gd name="T18" fmla="*/ 188 w 376"/>
                    <a:gd name="T19" fmla="*/ 329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6" h="377">
                      <a:moveTo>
                        <a:pt x="188" y="0"/>
                      </a:moveTo>
                      <a:cubicBezTo>
                        <a:pt x="84" y="0"/>
                        <a:pt x="0" y="85"/>
                        <a:pt x="0" y="189"/>
                      </a:cubicBezTo>
                      <a:cubicBezTo>
                        <a:pt x="0" y="292"/>
                        <a:pt x="84" y="377"/>
                        <a:pt x="188" y="377"/>
                      </a:cubicBezTo>
                      <a:cubicBezTo>
                        <a:pt x="292" y="377"/>
                        <a:pt x="376" y="292"/>
                        <a:pt x="376" y="189"/>
                      </a:cubicBezTo>
                      <a:cubicBezTo>
                        <a:pt x="376" y="85"/>
                        <a:pt x="292" y="0"/>
                        <a:pt x="188" y="0"/>
                      </a:cubicBezTo>
                      <a:close/>
                      <a:moveTo>
                        <a:pt x="188" y="329"/>
                      </a:moveTo>
                      <a:cubicBezTo>
                        <a:pt x="111" y="329"/>
                        <a:pt x="48" y="266"/>
                        <a:pt x="48" y="189"/>
                      </a:cubicBezTo>
                      <a:cubicBezTo>
                        <a:pt x="48" y="111"/>
                        <a:pt x="111" y="48"/>
                        <a:pt x="188" y="48"/>
                      </a:cubicBezTo>
                      <a:cubicBezTo>
                        <a:pt x="265" y="48"/>
                        <a:pt x="328" y="111"/>
                        <a:pt x="328" y="189"/>
                      </a:cubicBezTo>
                      <a:cubicBezTo>
                        <a:pt x="328" y="266"/>
                        <a:pt x="265" y="329"/>
                        <a:pt x="188" y="3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7" name="Freeform 12"/>
                <p:cNvSpPr>
                  <a:spLocks/>
                </p:cNvSpPr>
                <p:nvPr/>
              </p:nvSpPr>
              <p:spPr bwMode="auto">
                <a:xfrm>
                  <a:off x="3933826" y="1538288"/>
                  <a:ext cx="111125" cy="115888"/>
                </a:xfrm>
                <a:custGeom>
                  <a:avLst/>
                  <a:gdLst>
                    <a:gd name="T0" fmla="*/ 34 w 38"/>
                    <a:gd name="T1" fmla="*/ 4 h 40"/>
                    <a:gd name="T2" fmla="*/ 34 w 38"/>
                    <a:gd name="T3" fmla="*/ 19 h 40"/>
                    <a:gd name="T4" fmla="*/ 19 w 38"/>
                    <a:gd name="T5" fmla="*/ 35 h 40"/>
                    <a:gd name="T6" fmla="*/ 4 w 38"/>
                    <a:gd name="T7" fmla="*/ 36 h 40"/>
                    <a:gd name="T8" fmla="*/ 4 w 38"/>
                    <a:gd name="T9" fmla="*/ 36 h 40"/>
                    <a:gd name="T10" fmla="*/ 5 w 38"/>
                    <a:gd name="T11" fmla="*/ 21 h 40"/>
                    <a:gd name="T12" fmla="*/ 19 w 38"/>
                    <a:gd name="T13" fmla="*/ 6 h 40"/>
                    <a:gd name="T14" fmla="*/ 34 w 38"/>
                    <a:gd name="T1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40">
                      <a:moveTo>
                        <a:pt x="34" y="4"/>
                      </a:moveTo>
                      <a:cubicBezTo>
                        <a:pt x="38" y="8"/>
                        <a:pt x="38" y="15"/>
                        <a:pt x="34" y="19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5" y="39"/>
                        <a:pt x="8" y="40"/>
                        <a:pt x="4" y="36"/>
                      </a:cubicBez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0" y="32"/>
                        <a:pt x="1" y="26"/>
                        <a:pt x="5" y="21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24" y="1"/>
                        <a:pt x="30" y="0"/>
                        <a:pt x="3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8" name="Freeform 13"/>
                <p:cNvSpPr>
                  <a:spLocks/>
                </p:cNvSpPr>
                <p:nvPr/>
              </p:nvSpPr>
              <p:spPr bwMode="auto">
                <a:xfrm>
                  <a:off x="3971926" y="1573213"/>
                  <a:ext cx="493713" cy="479425"/>
                </a:xfrm>
                <a:custGeom>
                  <a:avLst/>
                  <a:gdLst>
                    <a:gd name="T0" fmla="*/ 163 w 169"/>
                    <a:gd name="T1" fmla="*/ 104 h 164"/>
                    <a:gd name="T2" fmla="*/ 162 w 169"/>
                    <a:gd name="T3" fmla="*/ 129 h 164"/>
                    <a:gd name="T4" fmla="*/ 137 w 169"/>
                    <a:gd name="T5" fmla="*/ 155 h 164"/>
                    <a:gd name="T6" fmla="*/ 112 w 169"/>
                    <a:gd name="T7" fmla="*/ 158 h 164"/>
                    <a:gd name="T8" fmla="*/ 112 w 169"/>
                    <a:gd name="T9" fmla="*/ 158 h 164"/>
                    <a:gd name="T10" fmla="*/ 7 w 169"/>
                    <a:gd name="T11" fmla="*/ 33 h 164"/>
                    <a:gd name="T12" fmla="*/ 32 w 169"/>
                    <a:gd name="T13" fmla="*/ 7 h 164"/>
                    <a:gd name="T14" fmla="*/ 163 w 169"/>
                    <a:gd name="T15" fmla="*/ 10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64">
                      <a:moveTo>
                        <a:pt x="163" y="104"/>
                      </a:moveTo>
                      <a:cubicBezTo>
                        <a:pt x="169" y="110"/>
                        <a:pt x="169" y="121"/>
                        <a:pt x="162" y="129"/>
                      </a:cubicBezTo>
                      <a:cubicBezTo>
                        <a:pt x="137" y="155"/>
                        <a:pt x="137" y="155"/>
                        <a:pt x="137" y="155"/>
                      </a:cubicBezTo>
                      <a:cubicBezTo>
                        <a:pt x="130" y="163"/>
                        <a:pt x="119" y="164"/>
                        <a:pt x="112" y="158"/>
                      </a:cubicBezTo>
                      <a:cubicBezTo>
                        <a:pt x="112" y="158"/>
                        <a:pt x="112" y="158"/>
                        <a:pt x="112" y="158"/>
                      </a:cubicBezTo>
                      <a:cubicBezTo>
                        <a:pt x="105" y="151"/>
                        <a:pt x="0" y="41"/>
                        <a:pt x="7" y="33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9" y="0"/>
                        <a:pt x="156" y="97"/>
                        <a:pt x="163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29" name="Freeform 14"/>
                <p:cNvSpPr>
                  <a:spLocks/>
                </p:cNvSpPr>
                <p:nvPr/>
              </p:nvSpPr>
              <p:spPr bwMode="auto">
                <a:xfrm>
                  <a:off x="4000501" y="771525"/>
                  <a:ext cx="271463" cy="58738"/>
                </a:xfrm>
                <a:custGeom>
                  <a:avLst/>
                  <a:gdLst>
                    <a:gd name="T0" fmla="*/ 93 w 93"/>
                    <a:gd name="T1" fmla="*/ 10 h 20"/>
                    <a:gd name="T2" fmla="*/ 83 w 93"/>
                    <a:gd name="T3" fmla="*/ 20 h 20"/>
                    <a:gd name="T4" fmla="*/ 9 w 93"/>
                    <a:gd name="T5" fmla="*/ 20 h 20"/>
                    <a:gd name="T6" fmla="*/ 0 w 93"/>
                    <a:gd name="T7" fmla="*/ 10 h 20"/>
                    <a:gd name="T8" fmla="*/ 0 w 93"/>
                    <a:gd name="T9" fmla="*/ 10 h 20"/>
                    <a:gd name="T10" fmla="*/ 9 w 93"/>
                    <a:gd name="T11" fmla="*/ 0 h 20"/>
                    <a:gd name="T12" fmla="*/ 83 w 93"/>
                    <a:gd name="T13" fmla="*/ 0 h 20"/>
                    <a:gd name="T14" fmla="*/ 93 w 9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3" h="20">
                      <a:moveTo>
                        <a:pt x="93" y="10"/>
                      </a:moveTo>
                      <a:cubicBezTo>
                        <a:pt x="93" y="15"/>
                        <a:pt x="89" y="20"/>
                        <a:pt x="83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4" y="20"/>
                        <a:pt x="0" y="15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9" y="0"/>
                        <a:pt x="93" y="4"/>
                        <a:pt x="9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30" name="Freeform 15"/>
                <p:cNvSpPr>
                  <a:spLocks/>
                </p:cNvSpPr>
                <p:nvPr/>
              </p:nvSpPr>
              <p:spPr bwMode="auto">
                <a:xfrm>
                  <a:off x="4108451" y="663575"/>
                  <a:ext cx="55563" cy="271463"/>
                </a:xfrm>
                <a:custGeom>
                  <a:avLst/>
                  <a:gdLst>
                    <a:gd name="T0" fmla="*/ 9 w 19"/>
                    <a:gd name="T1" fmla="*/ 0 h 93"/>
                    <a:gd name="T2" fmla="*/ 19 w 19"/>
                    <a:gd name="T3" fmla="*/ 10 h 93"/>
                    <a:gd name="T4" fmla="*/ 19 w 19"/>
                    <a:gd name="T5" fmla="*/ 84 h 93"/>
                    <a:gd name="T6" fmla="*/ 9 w 19"/>
                    <a:gd name="T7" fmla="*/ 93 h 93"/>
                    <a:gd name="T8" fmla="*/ 9 w 19"/>
                    <a:gd name="T9" fmla="*/ 93 h 93"/>
                    <a:gd name="T10" fmla="*/ 0 w 19"/>
                    <a:gd name="T11" fmla="*/ 84 h 93"/>
                    <a:gd name="T12" fmla="*/ 0 w 19"/>
                    <a:gd name="T13" fmla="*/ 10 h 93"/>
                    <a:gd name="T14" fmla="*/ 9 w 19"/>
                    <a:gd name="T1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93">
                      <a:moveTo>
                        <a:pt x="9" y="0"/>
                      </a:moveTo>
                      <a:cubicBezTo>
                        <a:pt x="15" y="0"/>
                        <a:pt x="19" y="4"/>
                        <a:pt x="19" y="10"/>
                      </a:cubicBezTo>
                      <a:cubicBezTo>
                        <a:pt x="19" y="84"/>
                        <a:pt x="19" y="84"/>
                        <a:pt x="19" y="84"/>
                      </a:cubicBezTo>
                      <a:cubicBezTo>
                        <a:pt x="19" y="89"/>
                        <a:pt x="15" y="93"/>
                        <a:pt x="9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4" y="93"/>
                        <a:pt x="0" y="89"/>
                        <a:pt x="0" y="8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31" name="Freeform 16"/>
                <p:cNvSpPr>
                  <a:spLocks/>
                </p:cNvSpPr>
                <p:nvPr/>
              </p:nvSpPr>
              <p:spPr bwMode="auto">
                <a:xfrm>
                  <a:off x="3590926" y="844550"/>
                  <a:ext cx="354013" cy="287338"/>
                </a:xfrm>
                <a:custGeom>
                  <a:avLst/>
                  <a:gdLst>
                    <a:gd name="T0" fmla="*/ 105 w 121"/>
                    <a:gd name="T1" fmla="*/ 93 h 98"/>
                    <a:gd name="T2" fmla="*/ 7 w 121"/>
                    <a:gd name="T3" fmla="*/ 15 h 98"/>
                    <a:gd name="T4" fmla="*/ 7 w 121"/>
                    <a:gd name="T5" fmla="*/ 15 h 98"/>
                    <a:gd name="T6" fmla="*/ 1 w 121"/>
                    <a:gd name="T7" fmla="*/ 7 h 98"/>
                    <a:gd name="T8" fmla="*/ 1 w 121"/>
                    <a:gd name="T9" fmla="*/ 7 h 98"/>
                    <a:gd name="T10" fmla="*/ 9 w 121"/>
                    <a:gd name="T11" fmla="*/ 0 h 98"/>
                    <a:gd name="T12" fmla="*/ 9 w 121"/>
                    <a:gd name="T13" fmla="*/ 0 h 98"/>
                    <a:gd name="T14" fmla="*/ 119 w 121"/>
                    <a:gd name="T15" fmla="*/ 88 h 98"/>
                    <a:gd name="T16" fmla="*/ 119 w 121"/>
                    <a:gd name="T17" fmla="*/ 88 h 98"/>
                    <a:gd name="T18" fmla="*/ 115 w 121"/>
                    <a:gd name="T19" fmla="*/ 98 h 98"/>
                    <a:gd name="T20" fmla="*/ 115 w 121"/>
                    <a:gd name="T21" fmla="*/ 98 h 98"/>
                    <a:gd name="T22" fmla="*/ 112 w 121"/>
                    <a:gd name="T23" fmla="*/ 98 h 98"/>
                    <a:gd name="T24" fmla="*/ 112 w 121"/>
                    <a:gd name="T25" fmla="*/ 98 h 98"/>
                    <a:gd name="T26" fmla="*/ 105 w 121"/>
                    <a:gd name="T27" fmla="*/ 9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1" h="98">
                      <a:moveTo>
                        <a:pt x="105" y="93"/>
                      </a:moveTo>
                      <a:cubicBezTo>
                        <a:pt x="91" y="51"/>
                        <a:pt x="53" y="19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4"/>
                        <a:pt x="0" y="11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3"/>
                        <a:pt x="5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1" y="5"/>
                        <a:pt x="103" y="41"/>
                        <a:pt x="119" y="88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21" y="92"/>
                        <a:pt x="118" y="96"/>
                        <a:pt x="115" y="98"/>
                      </a:cubicBezTo>
                      <a:cubicBezTo>
                        <a:pt x="115" y="98"/>
                        <a:pt x="115" y="98"/>
                        <a:pt x="115" y="98"/>
                      </a:cubicBezTo>
                      <a:cubicBezTo>
                        <a:pt x="114" y="98"/>
                        <a:pt x="113" y="98"/>
                        <a:pt x="112" y="98"/>
                      </a:cubicBezTo>
                      <a:cubicBezTo>
                        <a:pt x="112" y="98"/>
                        <a:pt x="112" y="98"/>
                        <a:pt x="112" y="98"/>
                      </a:cubicBezTo>
                      <a:cubicBezTo>
                        <a:pt x="109" y="98"/>
                        <a:pt x="106" y="96"/>
                        <a:pt x="105" y="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  <p:sp>
              <p:nvSpPr>
                <p:cNvPr id="32" name="Oval 17"/>
                <p:cNvSpPr>
                  <a:spLocks noChangeArrowheads="1"/>
                </p:cNvSpPr>
                <p:nvPr/>
              </p:nvSpPr>
              <p:spPr bwMode="auto">
                <a:xfrm>
                  <a:off x="3906838" y="1149350"/>
                  <a:ext cx="52388" cy="523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13321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82625"/>
          </a:xfrm>
        </p:spPr>
        <p:txBody>
          <a:bodyPr/>
          <a:lstStyle/>
          <a:p>
            <a:r>
              <a:rPr lang="zh-CN" altLang="en-US" smtClean="0"/>
              <a:t>法律调整利益的基本途径：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第二节：法对利益的调整作用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82625"/>
          </a:xfrm>
        </p:spPr>
        <p:txBody>
          <a:bodyPr/>
          <a:lstStyle/>
          <a:p>
            <a:r>
              <a:rPr lang="zh-CN" altLang="en-US" dirty="0" smtClean="0"/>
              <a:t>法律调整利益的基本原则：</a:t>
            </a:r>
          </a:p>
        </p:txBody>
      </p:sp>
      <p:sp>
        <p:nvSpPr>
          <p:cNvPr id="14340" name="Text Box 44"/>
          <p:cNvSpPr txBox="1">
            <a:spLocks noChangeArrowheads="1"/>
          </p:cNvSpPr>
          <p:nvPr/>
        </p:nvSpPr>
        <p:spPr bwMode="auto">
          <a:xfrm>
            <a:off x="1098550" y="2095500"/>
            <a:ext cx="5888038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defTabSz="720725"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 defTabSz="720725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defTabSz="720725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defTabSz="720725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defTabSz="72072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sz="2400" dirty="0"/>
              <a:t>不损害社会利益原则</a:t>
            </a:r>
            <a:endParaRPr lang="en-US" altLang="zh-CN" sz="2400" dirty="0"/>
          </a:p>
          <a:p>
            <a:pPr eaLnBrk="1" hangingPunct="1">
              <a:lnSpc>
                <a:spcPct val="135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sz="2400" dirty="0"/>
              <a:t>利益兼顾原则</a:t>
            </a:r>
            <a:endParaRPr lang="en-US" altLang="zh-CN" sz="2400" dirty="0"/>
          </a:p>
          <a:p>
            <a:pPr eaLnBrk="1" hangingPunct="1">
              <a:lnSpc>
                <a:spcPct val="135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sz="2400" dirty="0"/>
              <a:t>缩小利益差异原则</a:t>
            </a:r>
            <a:endParaRPr lang="en-US" altLang="zh-CN" sz="2400" dirty="0"/>
          </a:p>
          <a:p>
            <a:pPr eaLnBrk="1" hangingPunct="1">
              <a:lnSpc>
                <a:spcPct val="135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sz="2400" dirty="0"/>
              <a:t>少数利益保护原则</a:t>
            </a:r>
            <a:endParaRPr lang="en-US" altLang="zh-CN" sz="2400" dirty="0"/>
          </a:p>
          <a:p>
            <a:pPr eaLnBrk="1" hangingPunct="1">
              <a:lnSpc>
                <a:spcPct val="135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sz="2400" dirty="0"/>
              <a:t>利益限制的衡量原则</a:t>
            </a:r>
            <a:endParaRPr lang="en-US" altLang="zh-CN" sz="2400" dirty="0"/>
          </a:p>
          <a:p>
            <a:pPr eaLnBrk="1" hangingPunct="1">
              <a:lnSpc>
                <a:spcPct val="135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sz="2400" dirty="0"/>
              <a:t>相互冲突的利益调整原则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2949</TotalTime>
  <Words>299</Words>
  <Application>Microsoft Office PowerPoint</Application>
  <PresentationFormat>全屏显示(4:3)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Office 主题</vt:lpstr>
      <vt:lpstr>法理学</vt:lpstr>
      <vt:lpstr>第一节 利益的释义</vt:lpstr>
      <vt:lpstr>第一节：利益的释义</vt:lpstr>
      <vt:lpstr>第一节：利益的释义</vt:lpstr>
      <vt:lpstr>第二节 法对利益的调整作用</vt:lpstr>
      <vt:lpstr>第二节：法对利益的调整作用</vt:lpstr>
      <vt:lpstr>第二节：法对利益的调整作用</vt:lpstr>
      <vt:lpstr>第二节：法对利益的调整作用</vt:lpstr>
      <vt:lpstr>第二节：法对利益的调整作用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219</cp:revision>
  <dcterms:created xsi:type="dcterms:W3CDTF">2009-04-16T11:43:59Z</dcterms:created>
  <dcterms:modified xsi:type="dcterms:W3CDTF">2015-09-08T11:28:08Z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