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8"/>
  </p:notesMasterIdLst>
  <p:handoutMasterIdLst>
    <p:handoutMasterId r:id="rId19"/>
  </p:handoutMasterIdLst>
  <p:sldIdLst>
    <p:sldId id="308" r:id="rId2"/>
    <p:sldId id="309" r:id="rId3"/>
    <p:sldId id="302" r:id="rId4"/>
    <p:sldId id="310" r:id="rId5"/>
    <p:sldId id="311" r:id="rId6"/>
    <p:sldId id="304" r:id="rId7"/>
    <p:sldId id="312" r:id="rId8"/>
    <p:sldId id="313" r:id="rId9"/>
    <p:sldId id="314" r:id="rId10"/>
    <p:sldId id="294" r:id="rId11"/>
    <p:sldId id="315" r:id="rId12"/>
    <p:sldId id="316" r:id="rId13"/>
    <p:sldId id="289" r:id="rId14"/>
    <p:sldId id="317" r:id="rId15"/>
    <p:sldId id="319" r:id="rId16"/>
    <p:sldId id="318" r:id="rId17"/>
  </p:sldIdLst>
  <p:sldSz cx="9144000" cy="6858000" type="screen4x3"/>
  <p:notesSz cx="6858000" cy="9144000"/>
  <p:custDataLst>
    <p:tags r:id="rId20"/>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9" autoAdjust="0"/>
    <p:restoredTop sz="94622" autoAdjust="0"/>
  </p:normalViewPr>
  <p:slideViewPr>
    <p:cSldViewPr snapToGrid="0" snapToObjects="1">
      <p:cViewPr varScale="1">
        <p:scale>
          <a:sx n="74" d="100"/>
          <a:sy n="74" d="100"/>
        </p:scale>
        <p:origin x="1104" y="72"/>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dgm:spPr>
        <a:solidFill>
          <a:schemeClr val="accent6"/>
        </a:solidFill>
      </dgm:spPr>
      <dgm:t>
        <a:bodyPr/>
        <a:lstStyle/>
        <a:p>
          <a:pPr algn="l" rtl="0"/>
          <a:r>
            <a:rPr lang="zh-CN" altLang="en-US" dirty="0" smtClean="0"/>
            <a:t>法具有的性质：</a:t>
          </a:r>
          <a:endParaRPr lang="zh-CN"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dgm:spPr>
        <a:solidFill>
          <a:schemeClr val="accent1"/>
        </a:solidFill>
      </dgm:spPr>
      <dgm:t>
        <a:bodyPr/>
        <a:lstStyle/>
        <a:p>
          <a:pPr rtl="0"/>
          <a:r>
            <a:rPr lang="zh-CN" altLang="en-US" dirty="0" smtClean="0"/>
            <a:t>利益性</a:t>
          </a:r>
          <a:endParaRPr lang="zh-CN"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30673776-A622-4DA0-82CE-2ABE0CA3DFC4}">
      <dgm:prSet/>
      <dgm:spPr>
        <a:solidFill>
          <a:schemeClr val="accent1"/>
        </a:solidFill>
      </dgm:spPr>
      <dgm:t>
        <a:bodyPr/>
        <a:lstStyle/>
        <a:p>
          <a:pPr rtl="0"/>
          <a:r>
            <a:rPr lang="zh-CN" altLang="en-US" dirty="0" smtClean="0"/>
            <a:t>争议性</a:t>
          </a:r>
          <a:endParaRPr lang="zh-CN" dirty="0"/>
        </a:p>
      </dgm:t>
    </dgm:pt>
    <dgm:pt modelId="{CC1943A6-9248-4F86-A6C9-121CC06A903B}" type="parTrans" cxnId="{4FDCBC23-8F8B-4080-91FC-9123F9CB5873}">
      <dgm:prSet/>
      <dgm:spPr/>
      <dgm:t>
        <a:bodyPr/>
        <a:lstStyle/>
        <a:p>
          <a:endParaRPr lang="zh-CN" altLang="en-US"/>
        </a:p>
      </dgm:t>
    </dgm:pt>
    <dgm:pt modelId="{F82A2022-AE18-449C-A588-C4FA7E7526D7}" type="sibTrans" cxnId="{4FDCBC23-8F8B-4080-91FC-9123F9CB5873}">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37" custLinFactNeighborY="22161">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2" custScaleY="121000">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44384DBC-8B07-4F4B-BA78-E8FB87FE5251}" type="pres">
      <dgm:prSet presAssocID="{30673776-A622-4DA0-82CE-2ABE0CA3DFC4}" presName="vertTwo" presStyleCnt="0"/>
      <dgm:spPr/>
    </dgm:pt>
    <dgm:pt modelId="{355634D6-6B78-4CBC-AF4B-BB92D5B0648E}" type="pres">
      <dgm:prSet presAssocID="{30673776-A622-4DA0-82CE-2ABE0CA3DFC4}" presName="txTwo" presStyleLbl="node2" presStyleIdx="1" presStyleCnt="2" custScaleY="121000" custLinFactY="30008" custLinFactNeighborX="97417" custLinFactNeighborY="100000">
        <dgm:presLayoutVars>
          <dgm:chPref val="3"/>
        </dgm:presLayoutVars>
      </dgm:prSet>
      <dgm:spPr/>
      <dgm:t>
        <a:bodyPr/>
        <a:lstStyle/>
        <a:p>
          <a:endParaRPr lang="zh-CN" altLang="en-US"/>
        </a:p>
      </dgm:t>
    </dgm:pt>
    <dgm:pt modelId="{FA123AA2-91F3-49A6-A4A1-149884E7AE23}" type="pres">
      <dgm:prSet presAssocID="{30673776-A622-4DA0-82CE-2ABE0CA3DFC4}" presName="horzTwo" presStyleCnt="0"/>
      <dgm:spPr/>
    </dgm:pt>
  </dgm:ptLst>
  <dgm:cxnLst>
    <dgm:cxn modelId="{939E476E-E3DD-4513-9283-073AA4077328}" type="presOf" srcId="{FC87D4E3-CF2E-40AB-A1BC-0994157F40C9}" destId="{19476F20-F908-481C-BE17-59B16F122F85}" srcOrd="0" destOrd="0" presId="urn:microsoft.com/office/officeart/2005/8/layout/hierarchy4"/>
    <dgm:cxn modelId="{7686314F-62BF-41F3-89A0-0CA577A08FA3}" type="presOf" srcId="{0685CB44-2EB6-4BEB-9421-A8E9C89211CC}" destId="{36291917-73D1-4E37-8105-AAEE6E6E1DFB}" srcOrd="0" destOrd="0" presId="urn:microsoft.com/office/officeart/2005/8/layout/hierarchy4"/>
    <dgm:cxn modelId="{E7A2B07C-DDA7-40F9-99F9-776031D16E70}" srcId="{5EF813B0-8CA0-4CE8-86BC-93203524793A}" destId="{0685CB44-2EB6-4BEB-9421-A8E9C89211CC}" srcOrd="0" destOrd="0" parTransId="{10B66626-4B98-47A4-8852-9C577710B91A}" sibTransId="{E0E9610C-19A7-4565-A576-146314593BA8}"/>
    <dgm:cxn modelId="{0EEADF73-318B-4DB4-A4C8-5275B4B58A97}" type="presOf" srcId="{5EF813B0-8CA0-4CE8-86BC-93203524793A}" destId="{98AAE6EC-2819-4F76-8C9F-D3FCF984025E}" srcOrd="0" destOrd="0" presId="urn:microsoft.com/office/officeart/2005/8/layout/hierarchy4"/>
    <dgm:cxn modelId="{26924241-D4D6-4963-9DDF-80C2D9AAF100}" srcId="{FC87D4E3-CF2E-40AB-A1BC-0994157F40C9}" destId="{5EF813B0-8CA0-4CE8-86BC-93203524793A}" srcOrd="0" destOrd="0" parTransId="{F599AD0B-79F1-4CAB-9888-7AEE5356E6F9}" sibTransId="{A33D5126-DB8A-46EA-9EE3-C7BB8B590FA9}"/>
    <dgm:cxn modelId="{4FDCBC23-8F8B-4080-91FC-9123F9CB5873}" srcId="{5EF813B0-8CA0-4CE8-86BC-93203524793A}" destId="{30673776-A622-4DA0-82CE-2ABE0CA3DFC4}" srcOrd="1" destOrd="0" parTransId="{CC1943A6-9248-4F86-A6C9-121CC06A903B}" sibTransId="{F82A2022-AE18-449C-A588-C4FA7E7526D7}"/>
    <dgm:cxn modelId="{2F6BF632-F42E-4CB9-AB21-A2DD806BEFE2}" type="presOf" srcId="{30673776-A622-4DA0-82CE-2ABE0CA3DFC4}" destId="{355634D6-6B78-4CBC-AF4B-BB92D5B0648E}" srcOrd="0" destOrd="0" presId="urn:microsoft.com/office/officeart/2005/8/layout/hierarchy4"/>
    <dgm:cxn modelId="{A54FA100-10AC-4951-AC06-A21A25F38AC4}" type="presParOf" srcId="{19476F20-F908-481C-BE17-59B16F122F85}" destId="{2A5FAE4A-5878-4FEF-91F3-7AE0BF0A9631}" srcOrd="0" destOrd="0" presId="urn:microsoft.com/office/officeart/2005/8/layout/hierarchy4"/>
    <dgm:cxn modelId="{C2C16DCC-97B8-4576-A249-F627676202E7}" type="presParOf" srcId="{2A5FAE4A-5878-4FEF-91F3-7AE0BF0A9631}" destId="{98AAE6EC-2819-4F76-8C9F-D3FCF984025E}" srcOrd="0" destOrd="0" presId="urn:microsoft.com/office/officeart/2005/8/layout/hierarchy4"/>
    <dgm:cxn modelId="{F0231D8C-A989-4764-90BC-C07DB5E641FC}" type="presParOf" srcId="{2A5FAE4A-5878-4FEF-91F3-7AE0BF0A9631}" destId="{87AD6406-90A0-49F9-A4B7-7CDC3F3A542D}" srcOrd="1" destOrd="0" presId="urn:microsoft.com/office/officeart/2005/8/layout/hierarchy4"/>
    <dgm:cxn modelId="{1E8C0A4D-2075-4D34-8EEA-881AC355119B}" type="presParOf" srcId="{2A5FAE4A-5878-4FEF-91F3-7AE0BF0A9631}" destId="{5A301438-F895-4D97-A70B-F684A62CF04F}" srcOrd="2" destOrd="0" presId="urn:microsoft.com/office/officeart/2005/8/layout/hierarchy4"/>
    <dgm:cxn modelId="{13774F8E-B41F-4777-97FD-E1B17AB0EA44}" type="presParOf" srcId="{5A301438-F895-4D97-A70B-F684A62CF04F}" destId="{730DC136-554B-4C45-952B-FC172126D046}" srcOrd="0" destOrd="0" presId="urn:microsoft.com/office/officeart/2005/8/layout/hierarchy4"/>
    <dgm:cxn modelId="{D1947B87-FE9E-43BB-84AE-A7E774CF9230}" type="presParOf" srcId="{730DC136-554B-4C45-952B-FC172126D046}" destId="{36291917-73D1-4E37-8105-AAEE6E6E1DFB}" srcOrd="0" destOrd="0" presId="urn:microsoft.com/office/officeart/2005/8/layout/hierarchy4"/>
    <dgm:cxn modelId="{732F67CE-8B96-4149-99F3-6ADCB7A459E4}" type="presParOf" srcId="{730DC136-554B-4C45-952B-FC172126D046}" destId="{7EE84CC6-5428-4ABD-9902-0A7E80D6A455}" srcOrd="1" destOrd="0" presId="urn:microsoft.com/office/officeart/2005/8/layout/hierarchy4"/>
    <dgm:cxn modelId="{75F64D90-767C-4B38-B564-027908FB3BBB}" type="presParOf" srcId="{5A301438-F895-4D97-A70B-F684A62CF04F}" destId="{5673B8ED-FCEB-429C-9C58-7FA488EE05F1}" srcOrd="1" destOrd="0" presId="urn:microsoft.com/office/officeart/2005/8/layout/hierarchy4"/>
    <dgm:cxn modelId="{4129B2C8-6FCB-42CA-9914-F6653E99716C}" type="presParOf" srcId="{5A301438-F895-4D97-A70B-F684A62CF04F}" destId="{44384DBC-8B07-4F4B-BA78-E8FB87FE5251}" srcOrd="2" destOrd="0" presId="urn:microsoft.com/office/officeart/2005/8/layout/hierarchy4"/>
    <dgm:cxn modelId="{6635573B-AE54-442D-A4A4-57654EF471BE}" type="presParOf" srcId="{44384DBC-8B07-4F4B-BA78-E8FB87FE5251}" destId="{355634D6-6B78-4CBC-AF4B-BB92D5B0648E}" srcOrd="0" destOrd="0" presId="urn:microsoft.com/office/officeart/2005/8/layout/hierarchy4"/>
    <dgm:cxn modelId="{3AB200AE-AEC5-4979-9DDF-87833A2DD187}" type="presParOf" srcId="{44384DBC-8B07-4F4B-BA78-E8FB87FE5251}" destId="{FA123AA2-91F3-49A6-A4A1-149884E7AE2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4708" y="41605"/>
          <a:ext cx="6373505" cy="650948"/>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zh-CN" altLang="en-US" sz="2700" kern="1200" dirty="0" smtClean="0"/>
            <a:t>法具有的性质：</a:t>
          </a:r>
          <a:endParaRPr lang="zh-CN" sz="2700" kern="1200" dirty="0"/>
        </a:p>
      </dsp:txBody>
      <dsp:txXfrm>
        <a:off x="23774" y="60671"/>
        <a:ext cx="6335373" cy="612816"/>
      </dsp:txXfrm>
    </dsp:sp>
    <dsp:sp modelId="{36291917-73D1-4E37-8105-AAEE6E6E1DFB}">
      <dsp:nvSpPr>
        <dsp:cNvPr id="0" name=""/>
        <dsp:cNvSpPr/>
      </dsp:nvSpPr>
      <dsp:spPr>
        <a:xfrm>
          <a:off x="8575" y="836182"/>
          <a:ext cx="3052333" cy="1395351"/>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altLang="en-US" sz="2700" kern="1200" dirty="0" smtClean="0"/>
            <a:t>利益性</a:t>
          </a:r>
          <a:endParaRPr lang="zh-CN" sz="2700" kern="1200" dirty="0"/>
        </a:p>
      </dsp:txBody>
      <dsp:txXfrm>
        <a:off x="49443" y="877050"/>
        <a:ext cx="2970597" cy="1313615"/>
      </dsp:txXfrm>
    </dsp:sp>
    <dsp:sp modelId="{355634D6-6B78-4CBC-AF4B-BB92D5B0648E}">
      <dsp:nvSpPr>
        <dsp:cNvPr id="0" name=""/>
        <dsp:cNvSpPr/>
      </dsp:nvSpPr>
      <dsp:spPr>
        <a:xfrm>
          <a:off x="3325880" y="836896"/>
          <a:ext cx="3052333" cy="1395351"/>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zh-CN" altLang="en-US" sz="2700" kern="1200" dirty="0" smtClean="0"/>
            <a:t>争议性</a:t>
          </a:r>
          <a:endParaRPr lang="zh-CN" sz="2700" kern="1200" dirty="0"/>
        </a:p>
      </dsp:txBody>
      <dsp:txXfrm>
        <a:off x="3366748" y="877764"/>
        <a:ext cx="2970597" cy="13136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42651082-508C-4B3F-B61A-96D91D488A2D}" type="slidenum">
              <a:rPr lang="ko-KR" altLang="en-US"/>
              <a:pPr>
                <a:defRPr/>
              </a:pPr>
              <a:t>‹#›</a:t>
            </a:fld>
            <a:endParaRPr lang="en-US" altLang="ko-KR"/>
          </a:p>
        </p:txBody>
      </p:sp>
    </p:spTree>
    <p:extLst>
      <p:ext uri="{BB962C8B-B14F-4D97-AF65-F5344CB8AC3E}">
        <p14:creationId xmlns:p14="http://schemas.microsoft.com/office/powerpoint/2010/main" val="2225889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548A3DC6-6B33-493B-8680-3AFA65846BAA}" type="slidenum">
              <a:rPr lang="zh-CN" altLang="en-US"/>
              <a:pPr>
                <a:defRPr/>
              </a:pPr>
              <a:t>‹#›</a:t>
            </a:fld>
            <a:endParaRPr lang="en-US" altLang="zh-CN"/>
          </a:p>
        </p:txBody>
      </p:sp>
    </p:spTree>
    <p:extLst>
      <p:ext uri="{BB962C8B-B14F-4D97-AF65-F5344CB8AC3E}">
        <p14:creationId xmlns:p14="http://schemas.microsoft.com/office/powerpoint/2010/main" val="3332815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893D1F01-2DF3-4649-B8A1-283BC929427D}" type="slidenum">
              <a:rPr lang="zh-CN" altLang="en-US"/>
              <a:pPr>
                <a:defRPr/>
              </a:pPr>
              <a:t>‹#›</a:t>
            </a:fld>
            <a:endParaRPr lang="zh-CN" altLang="en-US"/>
          </a:p>
        </p:txBody>
      </p:sp>
    </p:spTree>
    <p:extLst>
      <p:ext uri="{BB962C8B-B14F-4D97-AF65-F5344CB8AC3E}">
        <p14:creationId xmlns:p14="http://schemas.microsoft.com/office/powerpoint/2010/main" val="22525967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613457-C031-4331-A043-D3ED662CF216}" type="slidenum">
              <a:rPr lang="zh-CN" altLang="en-US"/>
              <a:pPr>
                <a:defRPr/>
              </a:pPr>
              <a:t>‹#›</a:t>
            </a:fld>
            <a:endParaRPr lang="zh-CN" altLang="en-US"/>
          </a:p>
        </p:txBody>
      </p:sp>
    </p:spTree>
    <p:extLst>
      <p:ext uri="{BB962C8B-B14F-4D97-AF65-F5344CB8AC3E}">
        <p14:creationId xmlns:p14="http://schemas.microsoft.com/office/powerpoint/2010/main" val="244453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7EB6BC-916E-4A99-BCC6-429DEFD367C9}" type="slidenum">
              <a:rPr lang="zh-CN" altLang="en-US"/>
              <a:pPr>
                <a:defRPr/>
              </a:pPr>
              <a:t>‹#›</a:t>
            </a:fld>
            <a:endParaRPr lang="zh-CN" altLang="en-US"/>
          </a:p>
        </p:txBody>
      </p:sp>
    </p:spTree>
    <p:extLst>
      <p:ext uri="{BB962C8B-B14F-4D97-AF65-F5344CB8AC3E}">
        <p14:creationId xmlns:p14="http://schemas.microsoft.com/office/powerpoint/2010/main" val="2096060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07845F8-5DBF-46C7-9647-33F06D8AAC04}" type="slidenum">
              <a:rPr lang="zh-CN" altLang="en-US"/>
              <a:pPr>
                <a:defRPr/>
              </a:pPr>
              <a:t>‹#›</a:t>
            </a:fld>
            <a:endParaRPr lang="zh-CN" altLang="en-US"/>
          </a:p>
        </p:txBody>
      </p:sp>
    </p:spTree>
    <p:extLst>
      <p:ext uri="{BB962C8B-B14F-4D97-AF65-F5344CB8AC3E}">
        <p14:creationId xmlns:p14="http://schemas.microsoft.com/office/powerpoint/2010/main" val="1176096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0456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2B94A06-FABB-4DD1-B555-65F50FBEB75D}" type="slidenum">
              <a:rPr lang="zh-CN" altLang="en-US"/>
              <a:pPr>
                <a:defRPr/>
              </a:pPr>
              <a:t>‹#›</a:t>
            </a:fld>
            <a:endParaRPr lang="zh-CN" altLang="en-US"/>
          </a:p>
        </p:txBody>
      </p:sp>
    </p:spTree>
    <p:extLst>
      <p:ext uri="{BB962C8B-B14F-4D97-AF65-F5344CB8AC3E}">
        <p14:creationId xmlns:p14="http://schemas.microsoft.com/office/powerpoint/2010/main" val="352200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B4C780-6AE5-4020-A87E-CF1B763DCFC9}" type="slidenum">
              <a:rPr lang="zh-CN" altLang="en-US"/>
              <a:pPr>
                <a:defRPr/>
              </a:pPr>
              <a:t>‹#›</a:t>
            </a:fld>
            <a:endParaRPr lang="zh-CN" altLang="en-US"/>
          </a:p>
        </p:txBody>
      </p:sp>
    </p:spTree>
    <p:extLst>
      <p:ext uri="{BB962C8B-B14F-4D97-AF65-F5344CB8AC3E}">
        <p14:creationId xmlns:p14="http://schemas.microsoft.com/office/powerpoint/2010/main" val="96346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88F1419-7EDA-43C3-8FBF-D9B8934BF46F}" type="slidenum">
              <a:rPr lang="zh-CN" altLang="en-US"/>
              <a:pPr>
                <a:defRPr/>
              </a:pPr>
              <a:t>‹#›</a:t>
            </a:fld>
            <a:endParaRPr lang="zh-CN" altLang="en-US"/>
          </a:p>
        </p:txBody>
      </p:sp>
    </p:spTree>
    <p:extLst>
      <p:ext uri="{BB962C8B-B14F-4D97-AF65-F5344CB8AC3E}">
        <p14:creationId xmlns:p14="http://schemas.microsoft.com/office/powerpoint/2010/main" val="413750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D58D1CF-6E36-4C5C-A3FC-5D44F92AB0CC}" type="slidenum">
              <a:rPr lang="zh-CN" altLang="en-US"/>
              <a:pPr>
                <a:defRPr/>
              </a:pPr>
              <a:t>‹#›</a:t>
            </a:fld>
            <a:endParaRPr lang="zh-CN" altLang="en-US"/>
          </a:p>
        </p:txBody>
      </p:sp>
    </p:spTree>
    <p:extLst>
      <p:ext uri="{BB962C8B-B14F-4D97-AF65-F5344CB8AC3E}">
        <p14:creationId xmlns:p14="http://schemas.microsoft.com/office/powerpoint/2010/main" val="264775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058FE41-8EF5-4B75-B19F-1E6063A69982}" type="slidenum">
              <a:rPr lang="zh-CN" altLang="en-US"/>
              <a:pPr>
                <a:defRPr/>
              </a:pPr>
              <a:t>‹#›</a:t>
            </a:fld>
            <a:endParaRPr lang="zh-CN" altLang="en-US"/>
          </a:p>
        </p:txBody>
      </p:sp>
    </p:spTree>
    <p:extLst>
      <p:ext uri="{BB962C8B-B14F-4D97-AF65-F5344CB8AC3E}">
        <p14:creationId xmlns:p14="http://schemas.microsoft.com/office/powerpoint/2010/main" val="228068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69664E9-261F-4FA5-93B7-F9494E0640E8}" type="slidenum">
              <a:rPr lang="zh-CN" altLang="en-US"/>
              <a:pPr>
                <a:defRPr/>
              </a:pPr>
              <a:t>‹#›</a:t>
            </a:fld>
            <a:endParaRPr lang="zh-CN" altLang="en-US"/>
          </a:p>
        </p:txBody>
      </p:sp>
    </p:spTree>
    <p:extLst>
      <p:ext uri="{BB962C8B-B14F-4D97-AF65-F5344CB8AC3E}">
        <p14:creationId xmlns:p14="http://schemas.microsoft.com/office/powerpoint/2010/main" val="357186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B48E8D7-A2A1-44F0-9A75-CFE20FE53B16}" type="slidenum">
              <a:rPr lang="zh-CN" altLang="en-US"/>
              <a:pPr>
                <a:defRPr/>
              </a:pPr>
              <a:t>‹#›</a:t>
            </a:fld>
            <a:endParaRPr lang="zh-CN" altLang="en-US"/>
          </a:p>
        </p:txBody>
      </p:sp>
    </p:spTree>
    <p:extLst>
      <p:ext uri="{BB962C8B-B14F-4D97-AF65-F5344CB8AC3E}">
        <p14:creationId xmlns:p14="http://schemas.microsoft.com/office/powerpoint/2010/main" val="75223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0864C01-2F1D-4769-A3FC-9BF562FA2605}" type="slidenum">
              <a:rPr lang="zh-CN" altLang="en-US"/>
              <a:pPr>
                <a:defRPr/>
              </a:pPr>
              <a:t>‹#›</a:t>
            </a:fld>
            <a:endParaRPr lang="zh-CN" altLang="en-US"/>
          </a:p>
        </p:txBody>
      </p:sp>
    </p:spTree>
    <p:extLst>
      <p:ext uri="{BB962C8B-B14F-4D97-AF65-F5344CB8AC3E}">
        <p14:creationId xmlns:p14="http://schemas.microsoft.com/office/powerpoint/2010/main" val="284866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5630C056-3746-4818-8AB4-C0A4D57C4EB7}"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750"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1"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第五章 法学的概念</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第二节：法学的特征</a:t>
            </a:r>
          </a:p>
        </p:txBody>
      </p:sp>
      <p:grpSp>
        <p:nvGrpSpPr>
          <p:cNvPr id="15363" name="组合 27"/>
          <p:cNvGrpSpPr>
            <a:grpSpLocks/>
          </p:cNvGrpSpPr>
          <p:nvPr/>
        </p:nvGrpSpPr>
        <p:grpSpPr bwMode="auto">
          <a:xfrm>
            <a:off x="730250" y="4157663"/>
            <a:ext cx="7486650" cy="715962"/>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法以权利义务双向规定为调整机制</a:t>
              </a:r>
            </a:p>
          </p:txBody>
        </p:sp>
      </p:grpSp>
      <p:grpSp>
        <p:nvGrpSpPr>
          <p:cNvPr id="15364" name="组合 30"/>
          <p:cNvGrpSpPr>
            <a:grpSpLocks/>
          </p:cNvGrpSpPr>
          <p:nvPr/>
        </p:nvGrpSpPr>
        <p:grpSpPr bwMode="auto">
          <a:xfrm>
            <a:off x="730250" y="2989263"/>
            <a:ext cx="7486650" cy="715962"/>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法由国家专门机关制定、认可和解释</a:t>
              </a:r>
            </a:p>
          </p:txBody>
        </p:sp>
      </p:grpSp>
      <p:grpSp>
        <p:nvGrpSpPr>
          <p:cNvPr id="15365" name="组合 33"/>
          <p:cNvGrpSpPr>
            <a:grpSpLocks/>
          </p:cNvGrpSpPr>
          <p:nvPr/>
        </p:nvGrpSpPr>
        <p:grpSpPr bwMode="auto">
          <a:xfrm>
            <a:off x="730250" y="1833563"/>
            <a:ext cx="7486650" cy="715962"/>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法是调整行为关系的规范</a:t>
              </a:r>
            </a:p>
          </p:txBody>
        </p:sp>
      </p:grpSp>
      <p:grpSp>
        <p:nvGrpSpPr>
          <p:cNvPr id="15366" name="组合 27"/>
          <p:cNvGrpSpPr>
            <a:grpSpLocks/>
          </p:cNvGrpSpPr>
          <p:nvPr/>
        </p:nvGrpSpPr>
        <p:grpSpPr bwMode="auto">
          <a:xfrm>
            <a:off x="730250" y="5133975"/>
            <a:ext cx="7486650" cy="715963"/>
            <a:chOff x="1260709" y="1965572"/>
            <a:chExt cx="6073257" cy="545910"/>
          </a:xfrm>
        </p:grpSpPr>
        <p:sp>
          <p:nvSpPr>
            <p:cNvPr id="13" name="矩形 12"/>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14" name="矩形 13"/>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法通过程序而强制予以实施</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500"/>
                                        <p:tgtEl>
                                          <p:spTgt spid="15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fade">
                                      <p:cBhvr>
                                        <p:cTn id="12" dur="500"/>
                                        <p:tgtEl>
                                          <p:spTgt spid="153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63"/>
                                        </p:tgtEl>
                                        <p:attrNameLst>
                                          <p:attrName>style.visibility</p:attrName>
                                        </p:attrNameLst>
                                      </p:cBhvr>
                                      <p:to>
                                        <p:strVal val="visible"/>
                                      </p:to>
                                    </p:set>
                                    <p:animEffect transition="in" filter="fade">
                                      <p:cBhvr>
                                        <p:cTn id="17" dur="500"/>
                                        <p:tgtEl>
                                          <p:spTgt spid="153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fade">
                                      <p:cBhvr>
                                        <p:cTn id="2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第三节 法学的本质</a:t>
            </a:r>
          </a:p>
        </p:txBody>
      </p:sp>
      <p:sp>
        <p:nvSpPr>
          <p:cNvPr id="16387"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第三节：法学的本质</a:t>
            </a:r>
          </a:p>
        </p:txBody>
      </p:sp>
      <p:sp>
        <p:nvSpPr>
          <p:cNvPr id="4" name="内容占位符 2"/>
          <p:cNvSpPr>
            <a:spLocks noGrp="1"/>
          </p:cNvSpPr>
          <p:nvPr>
            <p:ph sz="quarter" idx="4294967295"/>
          </p:nvPr>
        </p:nvSpPr>
        <p:spPr>
          <a:xfrm>
            <a:off x="550863" y="1254125"/>
            <a:ext cx="6911975" cy="600075"/>
          </a:xfrm>
        </p:spPr>
        <p:txBody>
          <a:bodyPr/>
          <a:lstStyle/>
          <a:p>
            <a:r>
              <a:rPr lang="zh-CN" altLang="en-US" smtClean="0"/>
              <a:t>法的本质的理解</a:t>
            </a:r>
          </a:p>
        </p:txBody>
      </p:sp>
      <p:sp>
        <p:nvSpPr>
          <p:cNvPr id="5" name="矩形 4"/>
          <p:cNvSpPr/>
          <p:nvPr/>
        </p:nvSpPr>
        <p:spPr>
          <a:xfrm>
            <a:off x="901700" y="2162175"/>
            <a:ext cx="6840538" cy="647700"/>
          </a:xfrm>
          <a:prstGeom prst="rect">
            <a:avLst/>
          </a:prstGeom>
          <a:solidFill>
            <a:srgbClr val="008DCA"/>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en-US" altLang="zh-CN" dirty="0">
                <a:solidFill>
                  <a:schemeClr val="bg1"/>
                </a:solidFill>
              </a:rPr>
              <a:t>  </a:t>
            </a:r>
            <a:r>
              <a:rPr lang="zh-CN" altLang="en-US" dirty="0">
                <a:solidFill>
                  <a:schemeClr val="bg1"/>
                </a:solidFill>
              </a:rPr>
              <a:t>第一层含义：</a:t>
            </a:r>
            <a:endParaRPr lang="zh-CN" altLang="en-US" dirty="0">
              <a:solidFill>
                <a:schemeClr val="bg1"/>
              </a:solidFill>
            </a:endParaRPr>
          </a:p>
        </p:txBody>
      </p:sp>
      <p:sp>
        <p:nvSpPr>
          <p:cNvPr id="6" name="矩形 5"/>
          <p:cNvSpPr>
            <a:spLocks noChangeArrowheads="1"/>
          </p:cNvSpPr>
          <p:nvPr/>
        </p:nvSpPr>
        <p:spPr bwMode="auto">
          <a:xfrm>
            <a:off x="911225" y="3021013"/>
            <a:ext cx="68310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n"/>
            </a:pPr>
            <a:r>
              <a:rPr lang="zh-CN" altLang="en-US" sz="2400"/>
              <a:t>法是意志和规律的结合。法由人创制，不能不反映人的意志。</a:t>
            </a:r>
            <a:endParaRPr lang="zh-CN" altLang="en-US" sz="2400">
              <a:latin typeface="黑体" panose="02010609060101010101" pitchFamily="49" charset="-122"/>
            </a:endParaRPr>
          </a:p>
        </p:txBody>
      </p:sp>
      <p:sp>
        <p:nvSpPr>
          <p:cNvPr id="7" name="矩形 6"/>
          <p:cNvSpPr/>
          <p:nvPr/>
        </p:nvSpPr>
        <p:spPr>
          <a:xfrm>
            <a:off x="911225" y="4349750"/>
            <a:ext cx="6840538" cy="647700"/>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en-US" altLang="zh-CN" dirty="0">
                <a:solidFill>
                  <a:schemeClr val="bg1"/>
                </a:solidFill>
              </a:rPr>
              <a:t>  2</a:t>
            </a:r>
            <a:r>
              <a:rPr lang="en-US" altLang="zh-CN" dirty="0">
                <a:solidFill>
                  <a:schemeClr val="bg1"/>
                </a:solidFill>
              </a:rPr>
              <a:t>.</a:t>
            </a:r>
            <a:r>
              <a:rPr lang="zh-CN" altLang="en-US" dirty="0">
                <a:solidFill>
                  <a:schemeClr val="bg1"/>
                </a:solidFill>
              </a:rPr>
              <a:t>狭义</a:t>
            </a:r>
            <a:endParaRPr lang="zh-CN" altLang="en-US" dirty="0">
              <a:solidFill>
                <a:schemeClr val="bg1"/>
              </a:solidFill>
            </a:endParaRPr>
          </a:p>
        </p:txBody>
      </p:sp>
      <p:sp>
        <p:nvSpPr>
          <p:cNvPr id="8" name="矩形 7"/>
          <p:cNvSpPr>
            <a:spLocks noChangeArrowheads="1"/>
          </p:cNvSpPr>
          <p:nvPr/>
        </p:nvSpPr>
        <p:spPr bwMode="auto">
          <a:xfrm>
            <a:off x="920750" y="5195888"/>
            <a:ext cx="6831013"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n"/>
            </a:pPr>
            <a:r>
              <a:rPr lang="zh-CN" altLang="en-US" sz="2400"/>
              <a:t>法是阶级统治和社会管理的手段。法在经济、政治和文化方面是占统治地位的阶级意志的体现。</a:t>
            </a:r>
            <a:endParaRPr lang="zh-CN" altLang="en-US" sz="2400">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第三节：法学的本质</a:t>
            </a:r>
          </a:p>
        </p:txBody>
      </p:sp>
      <p:graphicFrame>
        <p:nvGraphicFramePr>
          <p:cNvPr id="4" name="图示 3"/>
          <p:cNvGraphicFramePr/>
          <p:nvPr/>
        </p:nvGraphicFramePr>
        <p:xfrm>
          <a:off x="1043189" y="3749604"/>
          <a:ext cx="6378214" cy="2232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内容占位符 2"/>
          <p:cNvSpPr>
            <a:spLocks noGrp="1"/>
          </p:cNvSpPr>
          <p:nvPr>
            <p:ph sz="quarter" idx="4294967295"/>
          </p:nvPr>
        </p:nvSpPr>
        <p:spPr>
          <a:xfrm>
            <a:off x="901700" y="1362075"/>
            <a:ext cx="6045200" cy="1935163"/>
          </a:xfrm>
        </p:spPr>
        <p:txBody>
          <a:bodyPr/>
          <a:lstStyle/>
          <a:p>
            <a:pPr>
              <a:defRPr/>
            </a:pPr>
            <a:r>
              <a:rPr lang="zh-CN" altLang="en-US" dirty="0" smtClean="0"/>
              <a:t>法的共同性含义：</a:t>
            </a:r>
            <a:endParaRPr lang="en-US" altLang="zh-CN" dirty="0" smtClean="0"/>
          </a:p>
          <a:p>
            <a:pPr marL="0" indent="0">
              <a:buFont typeface="Wingdings" panose="05000000000000000000" pitchFamily="2" charset="2"/>
              <a:buNone/>
              <a:defRPr/>
            </a:pPr>
            <a:r>
              <a:rPr lang="en-US" altLang="zh-CN" dirty="0"/>
              <a:t> </a:t>
            </a:r>
            <a:r>
              <a:rPr lang="en-US" altLang="zh-CN" dirty="0" smtClean="0"/>
              <a:t>        </a:t>
            </a:r>
            <a:r>
              <a:rPr lang="zh-CN" altLang="en-US" dirty="0" smtClean="0"/>
              <a:t>指某些法律内容、形式、作用、效果并不以阶级为界限，而是带有相同或相似性</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第四节 法学的分类</a:t>
            </a:r>
          </a:p>
        </p:txBody>
      </p:sp>
      <p:sp>
        <p:nvSpPr>
          <p:cNvPr id="19459"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2"/>
          <p:cNvGrpSpPr>
            <a:grpSpLocks/>
          </p:cNvGrpSpPr>
          <p:nvPr/>
        </p:nvGrpSpPr>
        <p:grpSpPr bwMode="auto">
          <a:xfrm>
            <a:off x="901700" y="1212850"/>
            <a:ext cx="4284663" cy="1079500"/>
            <a:chOff x="901700" y="1212096"/>
            <a:chExt cx="4284449" cy="1079500"/>
          </a:xfrm>
        </p:grpSpPr>
        <p:sp>
          <p:nvSpPr>
            <p:cNvPr id="20486" name="椭圆形标注 6"/>
            <p:cNvSpPr>
              <a:spLocks noChangeArrowheads="1"/>
            </p:cNvSpPr>
            <p:nvPr/>
          </p:nvSpPr>
          <p:spPr bwMode="auto">
            <a:xfrm>
              <a:off x="901700" y="1212096"/>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487" name="Freeform 26"/>
            <p:cNvSpPr>
              <a:spLocks noEditPoints="1" noChangeArrowheads="1"/>
            </p:cNvSpPr>
            <p:nvPr/>
          </p:nvSpPr>
          <p:spPr bwMode="auto">
            <a:xfrm>
              <a:off x="1076325" y="1385133"/>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0488" name="矩形 1"/>
            <p:cNvSpPr>
              <a:spLocks noChangeArrowheads="1"/>
            </p:cNvSpPr>
            <p:nvPr/>
          </p:nvSpPr>
          <p:spPr bwMode="auto">
            <a:xfrm>
              <a:off x="2058988" y="1412976"/>
              <a:ext cx="312716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一般分类</a:t>
              </a:r>
              <a:endParaRPr lang="zh-CN" altLang="en-US" sz="1800">
                <a:solidFill>
                  <a:srgbClr val="008DCA"/>
                </a:solidFill>
                <a:latin typeface="Arial" panose="020B0604020202020204" pitchFamily="34" charset="0"/>
                <a:ea typeface="宋体" panose="02010600030101010101" pitchFamily="2" charset="-122"/>
              </a:endParaRPr>
            </a:p>
          </p:txBody>
        </p:sp>
      </p:grpSp>
      <p:sp>
        <p:nvSpPr>
          <p:cNvPr id="20483" name="矩形 8"/>
          <p:cNvSpPr>
            <a:spLocks noChangeArrowheads="1"/>
          </p:cNvSpPr>
          <p:nvPr/>
        </p:nvSpPr>
        <p:spPr bwMode="auto">
          <a:xfrm>
            <a:off x="1311275" y="2782888"/>
            <a:ext cx="64373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通过对经验事实的观察和分析来建立和检验各种理论命题。</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20484" name="标题 1"/>
          <p:cNvSpPr>
            <a:spLocks noGrp="1"/>
          </p:cNvSpPr>
          <p:nvPr>
            <p:ph type="title"/>
          </p:nvPr>
        </p:nvSpPr>
        <p:spPr>
          <a:xfrm>
            <a:off x="901700" y="88900"/>
            <a:ext cx="7975600" cy="533400"/>
          </a:xfrm>
        </p:spPr>
        <p:txBody>
          <a:bodyPr/>
          <a:lstStyle/>
          <a:p>
            <a:r>
              <a:rPr lang="zh-CN" altLang="en-US" smtClean="0"/>
              <a:t>第四节：法学的分类</a:t>
            </a:r>
          </a:p>
        </p:txBody>
      </p:sp>
      <p:sp>
        <p:nvSpPr>
          <p:cNvPr id="9" name="矩形 8"/>
          <p:cNvSpPr>
            <a:spLocks noChangeArrowheads="1"/>
          </p:cNvSpPr>
          <p:nvPr/>
        </p:nvSpPr>
        <p:spPr bwMode="auto">
          <a:xfrm>
            <a:off x="1720850" y="2673350"/>
            <a:ext cx="4572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l"/>
            </a:pPr>
            <a:r>
              <a:rPr lang="zh-CN" altLang="en-US" sz="2400"/>
              <a:t>成文法与不成文法</a:t>
            </a:r>
            <a:endParaRPr lang="en-US" altLang="zh-CN" sz="2400"/>
          </a:p>
          <a:p>
            <a:pPr eaLnBrk="1" hangingPunct="1">
              <a:lnSpc>
                <a:spcPct val="120000"/>
              </a:lnSpc>
              <a:buClr>
                <a:schemeClr val="folHlink"/>
              </a:buClr>
              <a:buSzPct val="110000"/>
              <a:buFont typeface="Wingdings" panose="05000000000000000000" pitchFamily="2" charset="2"/>
              <a:buChar char="l"/>
            </a:pPr>
            <a:r>
              <a:rPr lang="zh-CN" altLang="en-US" sz="2400"/>
              <a:t>实体法和程序法</a:t>
            </a:r>
            <a:endParaRPr lang="en-US" altLang="zh-CN" sz="2400"/>
          </a:p>
          <a:p>
            <a:pPr eaLnBrk="1" hangingPunct="1">
              <a:lnSpc>
                <a:spcPct val="120000"/>
              </a:lnSpc>
              <a:buClr>
                <a:schemeClr val="folHlink"/>
              </a:buClr>
              <a:buSzPct val="110000"/>
              <a:buFont typeface="Wingdings" panose="05000000000000000000" pitchFamily="2" charset="2"/>
              <a:buChar char="l"/>
            </a:pPr>
            <a:r>
              <a:rPr lang="zh-CN" altLang="en-US" sz="2400"/>
              <a:t>根本法和普通法</a:t>
            </a:r>
            <a:endParaRPr lang="en-US" altLang="zh-CN" sz="2400"/>
          </a:p>
          <a:p>
            <a:pPr eaLnBrk="1" hangingPunct="1">
              <a:lnSpc>
                <a:spcPct val="120000"/>
              </a:lnSpc>
              <a:buClr>
                <a:schemeClr val="folHlink"/>
              </a:buClr>
              <a:buSzPct val="110000"/>
              <a:buFont typeface="Wingdings" panose="05000000000000000000" pitchFamily="2" charset="2"/>
              <a:buChar char="l"/>
            </a:pPr>
            <a:r>
              <a:rPr lang="zh-CN" altLang="en-US" sz="2400"/>
              <a:t>一般法和特别法</a:t>
            </a:r>
            <a:endParaRPr lang="en-US" altLang="zh-CN" sz="2400"/>
          </a:p>
          <a:p>
            <a:pPr eaLnBrk="1" hangingPunct="1">
              <a:lnSpc>
                <a:spcPct val="120000"/>
              </a:lnSpc>
              <a:buClr>
                <a:schemeClr val="folHlink"/>
              </a:buClr>
              <a:buSzPct val="110000"/>
              <a:buFont typeface="Wingdings" panose="05000000000000000000" pitchFamily="2" charset="2"/>
              <a:buChar char="l"/>
            </a:pPr>
            <a:r>
              <a:rPr lang="zh-CN" altLang="en-US" sz="2400"/>
              <a:t>国内法和国际法。</a:t>
            </a:r>
            <a:endParaRPr lang="zh-CN" altLang="en-US" sz="240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arn(inVertical)">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组合 2"/>
          <p:cNvGrpSpPr>
            <a:grpSpLocks/>
          </p:cNvGrpSpPr>
          <p:nvPr/>
        </p:nvGrpSpPr>
        <p:grpSpPr bwMode="auto">
          <a:xfrm>
            <a:off x="901700" y="1212850"/>
            <a:ext cx="4284663" cy="1079500"/>
            <a:chOff x="901700" y="1212096"/>
            <a:chExt cx="4284449" cy="1079500"/>
          </a:xfrm>
        </p:grpSpPr>
        <p:sp>
          <p:nvSpPr>
            <p:cNvPr id="21510" name="椭圆形标注 6"/>
            <p:cNvSpPr>
              <a:spLocks noChangeArrowheads="1"/>
            </p:cNvSpPr>
            <p:nvPr/>
          </p:nvSpPr>
          <p:spPr bwMode="auto">
            <a:xfrm>
              <a:off x="901700" y="1212096"/>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1511" name="Freeform 26"/>
            <p:cNvSpPr>
              <a:spLocks noEditPoints="1" noChangeArrowheads="1"/>
            </p:cNvSpPr>
            <p:nvPr/>
          </p:nvSpPr>
          <p:spPr bwMode="auto">
            <a:xfrm>
              <a:off x="1076325" y="1385133"/>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21512" name="矩形 1"/>
            <p:cNvSpPr>
              <a:spLocks noChangeArrowheads="1"/>
            </p:cNvSpPr>
            <p:nvPr/>
          </p:nvSpPr>
          <p:spPr bwMode="auto">
            <a:xfrm>
              <a:off x="2058988" y="1412976"/>
              <a:ext cx="312716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spcBef>
                  <a:spcPct val="0"/>
                </a:spcBef>
                <a:buClrTx/>
                <a:buFontTx/>
                <a:buNone/>
              </a:pPr>
              <a:r>
                <a:rPr lang="zh-CN" altLang="en-US" sz="3300" b="1">
                  <a:solidFill>
                    <a:srgbClr val="008DCA"/>
                  </a:solidFill>
                  <a:latin typeface="微软雅黑" panose="020B0503020204020204" pitchFamily="34" charset="-122"/>
                  <a:ea typeface="微软雅黑" panose="020B0503020204020204" pitchFamily="34" charset="-122"/>
                  <a:sym typeface="微软雅黑" panose="020B0503020204020204" pitchFamily="34" charset="-122"/>
                </a:rPr>
                <a:t>特殊分类</a:t>
              </a:r>
              <a:endParaRPr lang="zh-CN" altLang="en-US" sz="1800">
                <a:solidFill>
                  <a:srgbClr val="008DCA"/>
                </a:solidFill>
                <a:latin typeface="Arial" panose="020B0604020202020204" pitchFamily="34" charset="0"/>
                <a:ea typeface="宋体" panose="02010600030101010101" pitchFamily="2" charset="-122"/>
              </a:endParaRPr>
            </a:p>
          </p:txBody>
        </p:sp>
      </p:grpSp>
      <p:sp>
        <p:nvSpPr>
          <p:cNvPr id="21507" name="矩形 8"/>
          <p:cNvSpPr>
            <a:spLocks noChangeArrowheads="1"/>
          </p:cNvSpPr>
          <p:nvPr/>
        </p:nvSpPr>
        <p:spPr bwMode="auto">
          <a:xfrm>
            <a:off x="1311275" y="2782888"/>
            <a:ext cx="64373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通过对经验事实的观察和分析来建立和检验各种理论命题。</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21508" name="标题 1"/>
          <p:cNvSpPr>
            <a:spLocks noGrp="1"/>
          </p:cNvSpPr>
          <p:nvPr>
            <p:ph type="title"/>
          </p:nvPr>
        </p:nvSpPr>
        <p:spPr>
          <a:xfrm>
            <a:off x="901700" y="88900"/>
            <a:ext cx="7975600" cy="533400"/>
          </a:xfrm>
        </p:spPr>
        <p:txBody>
          <a:bodyPr/>
          <a:lstStyle/>
          <a:p>
            <a:r>
              <a:rPr lang="zh-CN" altLang="en-US" smtClean="0"/>
              <a:t>第四节：法学的分类</a:t>
            </a:r>
          </a:p>
        </p:txBody>
      </p:sp>
      <p:sp>
        <p:nvSpPr>
          <p:cNvPr id="9" name="矩形 8"/>
          <p:cNvSpPr>
            <a:spLocks noChangeArrowheads="1"/>
          </p:cNvSpPr>
          <p:nvPr/>
        </p:nvSpPr>
        <p:spPr bwMode="auto">
          <a:xfrm>
            <a:off x="1720850" y="2673350"/>
            <a:ext cx="45720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l"/>
            </a:pPr>
            <a:r>
              <a:rPr lang="zh-CN" altLang="en-US" sz="2400"/>
              <a:t>公法和私法</a:t>
            </a:r>
            <a:endParaRPr lang="en-US" altLang="zh-CN" sz="2400"/>
          </a:p>
          <a:p>
            <a:pPr eaLnBrk="1" hangingPunct="1">
              <a:lnSpc>
                <a:spcPct val="120000"/>
              </a:lnSpc>
              <a:buClr>
                <a:schemeClr val="folHlink"/>
              </a:buClr>
              <a:buSzPct val="110000"/>
              <a:buFont typeface="Wingdings" panose="05000000000000000000" pitchFamily="2" charset="2"/>
              <a:buChar char="l"/>
            </a:pPr>
            <a:r>
              <a:rPr lang="zh-CN" altLang="en-US" sz="2400"/>
              <a:t>普通法和衡平法</a:t>
            </a:r>
            <a:endParaRPr lang="en-US" altLang="zh-CN" sz="2400"/>
          </a:p>
          <a:p>
            <a:pPr eaLnBrk="1" hangingPunct="1">
              <a:lnSpc>
                <a:spcPct val="120000"/>
              </a:lnSpc>
              <a:buClr>
                <a:schemeClr val="folHlink"/>
              </a:buClr>
              <a:buSzPct val="110000"/>
              <a:buFont typeface="Wingdings" panose="05000000000000000000" pitchFamily="2" charset="2"/>
              <a:buChar char="l"/>
            </a:pPr>
            <a:r>
              <a:rPr lang="zh-CN" altLang="en-US" sz="2400"/>
              <a:t>联邦法联邦成员法。 </a:t>
            </a:r>
            <a:endParaRPr lang="zh-CN" altLang="en-US" sz="240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up)">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法学的定义</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第一节：法学的定义</a:t>
            </a:r>
          </a:p>
        </p:txBody>
      </p:sp>
      <p:grpSp>
        <p:nvGrpSpPr>
          <p:cNvPr id="3" name="组合 2"/>
          <p:cNvGrpSpPr/>
          <p:nvPr/>
        </p:nvGrpSpPr>
        <p:grpSpPr>
          <a:xfrm>
            <a:off x="3275013" y="2114550"/>
            <a:ext cx="2843212" cy="2798763"/>
            <a:chOff x="3275013" y="2114550"/>
            <a:chExt cx="2843212" cy="2798763"/>
          </a:xfrm>
        </p:grpSpPr>
        <p:sp>
          <p:nvSpPr>
            <p:cNvPr id="14" name="文本框 148"/>
            <p:cNvSpPr txBox="1"/>
            <p:nvPr/>
          </p:nvSpPr>
          <p:spPr>
            <a:xfrm>
              <a:off x="3275013" y="4451350"/>
              <a:ext cx="2843212"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象征公平</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8198" name="组合 32"/>
            <p:cNvGrpSpPr>
              <a:grpSpLocks/>
            </p:cNvGrpSpPr>
            <p:nvPr/>
          </p:nvGrpSpPr>
          <p:grpSpPr bwMode="auto">
            <a:xfrm>
              <a:off x="3513138" y="2114550"/>
              <a:ext cx="2165350" cy="2165350"/>
              <a:chOff x="3213626" y="2152192"/>
              <a:chExt cx="2166266" cy="2166266"/>
            </a:xfrm>
          </p:grpSpPr>
          <p:grpSp>
            <p:nvGrpSpPr>
              <p:cNvPr id="8208" name="组合 6"/>
              <p:cNvGrpSpPr>
                <a:grpSpLocks/>
              </p:cNvGrpSpPr>
              <p:nvPr/>
            </p:nvGrpSpPr>
            <p:grpSpPr bwMode="auto">
              <a:xfrm>
                <a:off x="3213626" y="2152192"/>
                <a:ext cx="2166266" cy="2166266"/>
                <a:chOff x="1779588" y="2717359"/>
                <a:chExt cx="2280532" cy="2280532"/>
              </a:xfrm>
            </p:grpSpPr>
            <p:sp>
              <p:nvSpPr>
                <p:cNvPr id="8" name="椭圆 7"/>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9" name="椭圆 8"/>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16" name="组合 15"/>
              <p:cNvGrpSpPr/>
              <p:nvPr/>
            </p:nvGrpSpPr>
            <p:grpSpPr>
              <a:xfrm>
                <a:off x="3683984" y="2617827"/>
                <a:ext cx="1225550" cy="1131888"/>
                <a:chOff x="10590213" y="4900613"/>
                <a:chExt cx="1225550" cy="1131888"/>
              </a:xfrm>
              <a:solidFill>
                <a:schemeClr val="bg1"/>
              </a:solidFill>
            </p:grpSpPr>
            <p:sp>
              <p:nvSpPr>
                <p:cNvPr id="17" name="Freeform 110"/>
                <p:cNvSpPr>
                  <a:spLocks noEditPoints="1"/>
                </p:cNvSpPr>
                <p:nvPr/>
              </p:nvSpPr>
              <p:spPr bwMode="auto">
                <a:xfrm>
                  <a:off x="11083925" y="4900613"/>
                  <a:ext cx="731838" cy="735013"/>
                </a:xfrm>
                <a:custGeom>
                  <a:avLst/>
                  <a:gdLst>
                    <a:gd name="T0" fmla="*/ 233 w 256"/>
                    <a:gd name="T1" fmla="*/ 24 h 257"/>
                    <a:gd name="T2" fmla="*/ 149 w 256"/>
                    <a:gd name="T3" fmla="*/ 24 h 257"/>
                    <a:gd name="T4" fmla="*/ 0 w 256"/>
                    <a:gd name="T5" fmla="*/ 173 h 257"/>
                    <a:gd name="T6" fmla="*/ 84 w 256"/>
                    <a:gd name="T7" fmla="*/ 257 h 257"/>
                    <a:gd name="T8" fmla="*/ 233 w 256"/>
                    <a:gd name="T9" fmla="*/ 108 h 257"/>
                    <a:gd name="T10" fmla="*/ 233 w 256"/>
                    <a:gd name="T11" fmla="*/ 24 h 257"/>
                    <a:gd name="T12" fmla="*/ 50 w 256"/>
                    <a:gd name="T13" fmla="*/ 174 h 257"/>
                    <a:gd name="T14" fmla="*/ 40 w 256"/>
                    <a:gd name="T15" fmla="*/ 164 h 257"/>
                    <a:gd name="T16" fmla="*/ 166 w 256"/>
                    <a:gd name="T17" fmla="*/ 38 h 257"/>
                    <a:gd name="T18" fmla="*/ 176 w 256"/>
                    <a:gd name="T19" fmla="*/ 38 h 257"/>
                    <a:gd name="T20" fmla="*/ 176 w 256"/>
                    <a:gd name="T21" fmla="*/ 48 h 257"/>
                    <a:gd name="T22" fmla="*/ 50 w 256"/>
                    <a:gd name="T23" fmla="*/ 174 h 257"/>
                    <a:gd name="T24" fmla="*/ 71 w 256"/>
                    <a:gd name="T25" fmla="*/ 195 h 257"/>
                    <a:gd name="T26" fmla="*/ 61 w 256"/>
                    <a:gd name="T27" fmla="*/ 185 h 257"/>
                    <a:gd name="T28" fmla="*/ 198 w 256"/>
                    <a:gd name="T29" fmla="*/ 49 h 257"/>
                    <a:gd name="T30" fmla="*/ 208 w 256"/>
                    <a:gd name="T31" fmla="*/ 49 h 257"/>
                    <a:gd name="T32" fmla="*/ 208 w 256"/>
                    <a:gd name="T33" fmla="*/ 59 h 257"/>
                    <a:gd name="T34" fmla="*/ 71 w 256"/>
                    <a:gd name="T35" fmla="*/ 195 h 257"/>
                    <a:gd name="T36" fmla="*/ 92 w 256"/>
                    <a:gd name="T37" fmla="*/ 216 h 257"/>
                    <a:gd name="T38" fmla="*/ 82 w 256"/>
                    <a:gd name="T39" fmla="*/ 206 h 257"/>
                    <a:gd name="T40" fmla="*/ 208 w 256"/>
                    <a:gd name="T41" fmla="*/ 80 h 257"/>
                    <a:gd name="T42" fmla="*/ 218 w 256"/>
                    <a:gd name="T43" fmla="*/ 80 h 257"/>
                    <a:gd name="T44" fmla="*/ 218 w 256"/>
                    <a:gd name="T45" fmla="*/ 90 h 257"/>
                    <a:gd name="T46" fmla="*/ 92 w 256"/>
                    <a:gd name="T47" fmla="*/ 21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6" h="257">
                      <a:moveTo>
                        <a:pt x="233" y="24"/>
                      </a:moveTo>
                      <a:cubicBezTo>
                        <a:pt x="210" y="0"/>
                        <a:pt x="172" y="0"/>
                        <a:pt x="149" y="24"/>
                      </a:cubicBezTo>
                      <a:cubicBezTo>
                        <a:pt x="0" y="173"/>
                        <a:pt x="0" y="173"/>
                        <a:pt x="0" y="173"/>
                      </a:cubicBezTo>
                      <a:cubicBezTo>
                        <a:pt x="84" y="257"/>
                        <a:pt x="84" y="257"/>
                        <a:pt x="84" y="257"/>
                      </a:cubicBezTo>
                      <a:cubicBezTo>
                        <a:pt x="233" y="108"/>
                        <a:pt x="233" y="108"/>
                        <a:pt x="233" y="108"/>
                      </a:cubicBezTo>
                      <a:cubicBezTo>
                        <a:pt x="256" y="85"/>
                        <a:pt x="256" y="47"/>
                        <a:pt x="233" y="24"/>
                      </a:cubicBezTo>
                      <a:close/>
                      <a:moveTo>
                        <a:pt x="50" y="174"/>
                      </a:moveTo>
                      <a:cubicBezTo>
                        <a:pt x="40" y="164"/>
                        <a:pt x="40" y="164"/>
                        <a:pt x="40" y="164"/>
                      </a:cubicBezTo>
                      <a:cubicBezTo>
                        <a:pt x="166" y="38"/>
                        <a:pt x="166" y="38"/>
                        <a:pt x="166" y="38"/>
                      </a:cubicBezTo>
                      <a:cubicBezTo>
                        <a:pt x="169" y="36"/>
                        <a:pt x="173" y="36"/>
                        <a:pt x="176" y="38"/>
                      </a:cubicBezTo>
                      <a:cubicBezTo>
                        <a:pt x="179" y="41"/>
                        <a:pt x="179" y="46"/>
                        <a:pt x="176" y="48"/>
                      </a:cubicBezTo>
                      <a:lnTo>
                        <a:pt x="50" y="174"/>
                      </a:lnTo>
                      <a:close/>
                      <a:moveTo>
                        <a:pt x="71" y="195"/>
                      </a:moveTo>
                      <a:cubicBezTo>
                        <a:pt x="61" y="185"/>
                        <a:pt x="61" y="185"/>
                        <a:pt x="61" y="185"/>
                      </a:cubicBezTo>
                      <a:cubicBezTo>
                        <a:pt x="198" y="49"/>
                        <a:pt x="198" y="49"/>
                        <a:pt x="198" y="49"/>
                      </a:cubicBezTo>
                      <a:cubicBezTo>
                        <a:pt x="200" y="46"/>
                        <a:pt x="205" y="46"/>
                        <a:pt x="208" y="49"/>
                      </a:cubicBezTo>
                      <a:cubicBezTo>
                        <a:pt x="210" y="52"/>
                        <a:pt x="210" y="56"/>
                        <a:pt x="208" y="59"/>
                      </a:cubicBezTo>
                      <a:lnTo>
                        <a:pt x="71" y="195"/>
                      </a:lnTo>
                      <a:close/>
                      <a:moveTo>
                        <a:pt x="92" y="216"/>
                      </a:moveTo>
                      <a:cubicBezTo>
                        <a:pt x="82" y="206"/>
                        <a:pt x="82" y="206"/>
                        <a:pt x="82" y="206"/>
                      </a:cubicBezTo>
                      <a:cubicBezTo>
                        <a:pt x="208" y="80"/>
                        <a:pt x="208" y="80"/>
                        <a:pt x="208" y="80"/>
                      </a:cubicBezTo>
                      <a:cubicBezTo>
                        <a:pt x="211" y="78"/>
                        <a:pt x="215" y="78"/>
                        <a:pt x="218" y="80"/>
                      </a:cubicBezTo>
                      <a:cubicBezTo>
                        <a:pt x="221" y="83"/>
                        <a:pt x="221" y="88"/>
                        <a:pt x="218" y="90"/>
                      </a:cubicBezTo>
                      <a:lnTo>
                        <a:pt x="92"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8" name="Freeform 111"/>
                <p:cNvSpPr>
                  <a:spLocks/>
                </p:cNvSpPr>
                <p:nvPr/>
              </p:nvSpPr>
              <p:spPr bwMode="auto">
                <a:xfrm>
                  <a:off x="10679113" y="5527676"/>
                  <a:ext cx="504825" cy="504825"/>
                </a:xfrm>
                <a:custGeom>
                  <a:avLst/>
                  <a:gdLst>
                    <a:gd name="T0" fmla="*/ 205 w 318"/>
                    <a:gd name="T1" fmla="*/ 190 h 318"/>
                    <a:gd name="T2" fmla="*/ 192 w 318"/>
                    <a:gd name="T3" fmla="*/ 176 h 318"/>
                    <a:gd name="T4" fmla="*/ 318 w 318"/>
                    <a:gd name="T5" fmla="*/ 50 h 318"/>
                    <a:gd name="T6" fmla="*/ 268 w 318"/>
                    <a:gd name="T7" fmla="*/ 0 h 318"/>
                    <a:gd name="T8" fmla="*/ 142 w 318"/>
                    <a:gd name="T9" fmla="*/ 126 h 318"/>
                    <a:gd name="T10" fmla="*/ 129 w 318"/>
                    <a:gd name="T11" fmla="*/ 113 h 318"/>
                    <a:gd name="T12" fmla="*/ 99 w 318"/>
                    <a:gd name="T13" fmla="*/ 127 h 318"/>
                    <a:gd name="T14" fmla="*/ 0 w 318"/>
                    <a:gd name="T15" fmla="*/ 289 h 318"/>
                    <a:gd name="T16" fmla="*/ 28 w 318"/>
                    <a:gd name="T17" fmla="*/ 318 h 318"/>
                    <a:gd name="T18" fmla="*/ 189 w 318"/>
                    <a:gd name="T19" fmla="*/ 221 h 318"/>
                    <a:gd name="T20" fmla="*/ 205 w 318"/>
                    <a:gd name="T21" fmla="*/ 19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318">
                      <a:moveTo>
                        <a:pt x="205" y="190"/>
                      </a:moveTo>
                      <a:lnTo>
                        <a:pt x="192" y="176"/>
                      </a:lnTo>
                      <a:lnTo>
                        <a:pt x="318" y="50"/>
                      </a:lnTo>
                      <a:lnTo>
                        <a:pt x="268" y="0"/>
                      </a:lnTo>
                      <a:lnTo>
                        <a:pt x="142" y="126"/>
                      </a:lnTo>
                      <a:lnTo>
                        <a:pt x="129" y="113"/>
                      </a:lnTo>
                      <a:lnTo>
                        <a:pt x="99" y="127"/>
                      </a:lnTo>
                      <a:lnTo>
                        <a:pt x="0" y="289"/>
                      </a:lnTo>
                      <a:lnTo>
                        <a:pt x="28" y="318"/>
                      </a:lnTo>
                      <a:lnTo>
                        <a:pt x="189" y="221"/>
                      </a:lnTo>
                      <a:lnTo>
                        <a:pt x="205"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9" name="Freeform 112"/>
                <p:cNvSpPr>
                  <a:spLocks/>
                </p:cNvSpPr>
                <p:nvPr/>
              </p:nvSpPr>
              <p:spPr bwMode="auto">
                <a:xfrm>
                  <a:off x="10590213" y="4911726"/>
                  <a:ext cx="539750" cy="538163"/>
                </a:xfrm>
                <a:custGeom>
                  <a:avLst/>
                  <a:gdLst>
                    <a:gd name="T0" fmla="*/ 94 w 189"/>
                    <a:gd name="T1" fmla="*/ 0 h 188"/>
                    <a:gd name="T2" fmla="*/ 71 w 189"/>
                    <a:gd name="T3" fmla="*/ 3 h 188"/>
                    <a:gd name="T4" fmla="*/ 73 w 189"/>
                    <a:gd name="T5" fmla="*/ 4 h 188"/>
                    <a:gd name="T6" fmla="*/ 107 w 189"/>
                    <a:gd name="T7" fmla="*/ 38 h 188"/>
                    <a:gd name="T8" fmla="*/ 107 w 189"/>
                    <a:gd name="T9" fmla="*/ 101 h 188"/>
                    <a:gd name="T10" fmla="*/ 45 w 189"/>
                    <a:gd name="T11" fmla="*/ 101 h 188"/>
                    <a:gd name="T12" fmla="*/ 11 w 189"/>
                    <a:gd name="T13" fmla="*/ 67 h 188"/>
                    <a:gd name="T14" fmla="*/ 6 w 189"/>
                    <a:gd name="T15" fmla="*/ 61 h 188"/>
                    <a:gd name="T16" fmla="*/ 0 w 189"/>
                    <a:gd name="T17" fmla="*/ 94 h 188"/>
                    <a:gd name="T18" fmla="*/ 94 w 189"/>
                    <a:gd name="T19" fmla="*/ 188 h 188"/>
                    <a:gd name="T20" fmla="*/ 189 w 189"/>
                    <a:gd name="T21" fmla="*/ 94 h 188"/>
                    <a:gd name="T22" fmla="*/ 94 w 189"/>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88">
                      <a:moveTo>
                        <a:pt x="94" y="0"/>
                      </a:moveTo>
                      <a:cubicBezTo>
                        <a:pt x="86" y="0"/>
                        <a:pt x="79" y="1"/>
                        <a:pt x="71" y="3"/>
                      </a:cubicBezTo>
                      <a:cubicBezTo>
                        <a:pt x="72" y="3"/>
                        <a:pt x="73" y="4"/>
                        <a:pt x="73" y="4"/>
                      </a:cubicBezTo>
                      <a:cubicBezTo>
                        <a:pt x="107" y="38"/>
                        <a:pt x="107" y="38"/>
                        <a:pt x="107" y="38"/>
                      </a:cubicBezTo>
                      <a:cubicBezTo>
                        <a:pt x="125" y="56"/>
                        <a:pt x="125" y="84"/>
                        <a:pt x="107" y="101"/>
                      </a:cubicBezTo>
                      <a:cubicBezTo>
                        <a:pt x="90" y="118"/>
                        <a:pt x="62" y="118"/>
                        <a:pt x="45" y="101"/>
                      </a:cubicBezTo>
                      <a:cubicBezTo>
                        <a:pt x="11" y="67"/>
                        <a:pt x="11" y="67"/>
                        <a:pt x="11" y="67"/>
                      </a:cubicBezTo>
                      <a:cubicBezTo>
                        <a:pt x="9" y="65"/>
                        <a:pt x="8" y="63"/>
                        <a:pt x="6" y="61"/>
                      </a:cubicBezTo>
                      <a:cubicBezTo>
                        <a:pt x="2" y="72"/>
                        <a:pt x="0" y="82"/>
                        <a:pt x="0" y="94"/>
                      </a:cubicBezTo>
                      <a:cubicBezTo>
                        <a:pt x="0" y="146"/>
                        <a:pt x="42" y="188"/>
                        <a:pt x="94" y="188"/>
                      </a:cubicBezTo>
                      <a:cubicBezTo>
                        <a:pt x="146" y="188"/>
                        <a:pt x="189" y="146"/>
                        <a:pt x="189" y="94"/>
                      </a:cubicBezTo>
                      <a:cubicBezTo>
                        <a:pt x="189" y="42"/>
                        <a:pt x="146"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20" name="Freeform 113"/>
                <p:cNvSpPr>
                  <a:spLocks noEditPoints="1"/>
                </p:cNvSpPr>
                <p:nvPr/>
              </p:nvSpPr>
              <p:spPr bwMode="auto">
                <a:xfrm>
                  <a:off x="11255375" y="5549901"/>
                  <a:ext cx="485775" cy="482600"/>
                </a:xfrm>
                <a:custGeom>
                  <a:avLst/>
                  <a:gdLst>
                    <a:gd name="T0" fmla="*/ 149 w 170"/>
                    <a:gd name="T1" fmla="*/ 149 h 169"/>
                    <a:gd name="T2" fmla="*/ 149 w 170"/>
                    <a:gd name="T3" fmla="*/ 75 h 169"/>
                    <a:gd name="T4" fmla="*/ 74 w 170"/>
                    <a:gd name="T5" fmla="*/ 0 h 169"/>
                    <a:gd name="T6" fmla="*/ 0 w 170"/>
                    <a:gd name="T7" fmla="*/ 74 h 169"/>
                    <a:gd name="T8" fmla="*/ 75 w 170"/>
                    <a:gd name="T9" fmla="*/ 149 h 169"/>
                    <a:gd name="T10" fmla="*/ 149 w 170"/>
                    <a:gd name="T11" fmla="*/ 149 h 169"/>
                    <a:gd name="T12" fmla="*/ 99 w 170"/>
                    <a:gd name="T13" fmla="*/ 99 h 169"/>
                    <a:gd name="T14" fmla="*/ 130 w 170"/>
                    <a:gd name="T15" fmla="*/ 99 h 169"/>
                    <a:gd name="T16" fmla="*/ 130 w 170"/>
                    <a:gd name="T17" fmla="*/ 129 h 169"/>
                    <a:gd name="T18" fmla="*/ 99 w 170"/>
                    <a:gd name="T19" fmla="*/ 129 h 169"/>
                    <a:gd name="T20" fmla="*/ 99 w 170"/>
                    <a:gd name="T21" fmla="*/ 9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9">
                      <a:moveTo>
                        <a:pt x="149" y="149"/>
                      </a:moveTo>
                      <a:cubicBezTo>
                        <a:pt x="170" y="129"/>
                        <a:pt x="170" y="95"/>
                        <a:pt x="149" y="75"/>
                      </a:cubicBezTo>
                      <a:cubicBezTo>
                        <a:pt x="74" y="0"/>
                        <a:pt x="74" y="0"/>
                        <a:pt x="74" y="0"/>
                      </a:cubicBezTo>
                      <a:cubicBezTo>
                        <a:pt x="0" y="74"/>
                        <a:pt x="0" y="74"/>
                        <a:pt x="0" y="74"/>
                      </a:cubicBezTo>
                      <a:cubicBezTo>
                        <a:pt x="75" y="149"/>
                        <a:pt x="75" y="149"/>
                        <a:pt x="75" y="149"/>
                      </a:cubicBezTo>
                      <a:cubicBezTo>
                        <a:pt x="96" y="169"/>
                        <a:pt x="129" y="169"/>
                        <a:pt x="149" y="149"/>
                      </a:cubicBezTo>
                      <a:close/>
                      <a:moveTo>
                        <a:pt x="99" y="99"/>
                      </a:moveTo>
                      <a:cubicBezTo>
                        <a:pt x="107" y="90"/>
                        <a:pt x="121" y="90"/>
                        <a:pt x="130" y="99"/>
                      </a:cubicBezTo>
                      <a:cubicBezTo>
                        <a:pt x="138" y="107"/>
                        <a:pt x="138" y="121"/>
                        <a:pt x="130" y="129"/>
                      </a:cubicBezTo>
                      <a:cubicBezTo>
                        <a:pt x="121" y="138"/>
                        <a:pt x="107" y="138"/>
                        <a:pt x="99" y="129"/>
                      </a:cubicBezTo>
                      <a:cubicBezTo>
                        <a:pt x="91" y="121"/>
                        <a:pt x="91" y="107"/>
                        <a:pt x="99"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grpSp>
        </p:grpSp>
      </p:grpSp>
      <p:grpSp>
        <p:nvGrpSpPr>
          <p:cNvPr id="4" name="组合 3"/>
          <p:cNvGrpSpPr/>
          <p:nvPr/>
        </p:nvGrpSpPr>
        <p:grpSpPr>
          <a:xfrm>
            <a:off x="5988050" y="2114550"/>
            <a:ext cx="2843213" cy="2798763"/>
            <a:chOff x="5988050" y="2114550"/>
            <a:chExt cx="2843213" cy="2798763"/>
          </a:xfrm>
        </p:grpSpPr>
        <p:sp>
          <p:nvSpPr>
            <p:cNvPr id="15" name="文本框 148"/>
            <p:cNvSpPr txBox="1"/>
            <p:nvPr/>
          </p:nvSpPr>
          <p:spPr>
            <a:xfrm>
              <a:off x="5988050"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神明裁定</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8199" name="组合 33"/>
            <p:cNvGrpSpPr>
              <a:grpSpLocks/>
            </p:cNvGrpSpPr>
            <p:nvPr/>
          </p:nvGrpSpPr>
          <p:grpSpPr bwMode="auto">
            <a:xfrm>
              <a:off x="6145213" y="2114550"/>
              <a:ext cx="2166937" cy="2165350"/>
              <a:chOff x="6031555" y="2152192"/>
              <a:chExt cx="2166266" cy="2166266"/>
            </a:xfrm>
          </p:grpSpPr>
          <p:grpSp>
            <p:nvGrpSpPr>
              <p:cNvPr id="10" name="组合 9"/>
              <p:cNvGrpSpPr/>
              <p:nvPr/>
            </p:nvGrpSpPr>
            <p:grpSpPr>
              <a:xfrm>
                <a:off x="6031555" y="2152192"/>
                <a:ext cx="2166266" cy="2166266"/>
                <a:chOff x="1779588" y="2717359"/>
                <a:chExt cx="2280532" cy="2280532"/>
              </a:xfrm>
              <a:solidFill>
                <a:srgbClr val="444041"/>
              </a:solidFill>
            </p:grpSpPr>
            <p:sp>
              <p:nvSpPr>
                <p:cNvPr id="11" name="椭圆 10"/>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sp>
              <p:nvSpPr>
                <p:cNvPr id="12" name="椭圆 11"/>
                <p:cNvSpPr/>
                <p:nvPr/>
              </p:nvSpPr>
              <p:spPr>
                <a:xfrm>
                  <a:off x="1893854" y="2831625"/>
                  <a:ext cx="2052000" cy="2052000"/>
                </a:xfrm>
                <a:prstGeom prst="ellipse">
                  <a:avLst/>
                </a:prstGeom>
                <a:solidFill>
                  <a:schemeClr val="accent1"/>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grpSp>
          <p:grpSp>
            <p:nvGrpSpPr>
              <p:cNvPr id="21" name="组合 20"/>
              <p:cNvGrpSpPr/>
              <p:nvPr/>
            </p:nvGrpSpPr>
            <p:grpSpPr>
              <a:xfrm>
                <a:off x="6523344" y="2662194"/>
                <a:ext cx="1182687" cy="1275421"/>
                <a:chOff x="10279063" y="621034"/>
                <a:chExt cx="1397000" cy="1506538"/>
              </a:xfrm>
              <a:solidFill>
                <a:schemeClr val="bg1"/>
              </a:solidFill>
            </p:grpSpPr>
            <p:sp>
              <p:nvSpPr>
                <p:cNvPr id="22" name="Freeform 38"/>
                <p:cNvSpPr>
                  <a:spLocks noEditPoints="1"/>
                </p:cNvSpPr>
                <p:nvPr/>
              </p:nvSpPr>
              <p:spPr bwMode="auto">
                <a:xfrm>
                  <a:off x="10279063" y="621034"/>
                  <a:ext cx="1397000" cy="1038225"/>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3" name="Freeform 39"/>
                <p:cNvSpPr>
                  <a:spLocks/>
                </p:cNvSpPr>
                <p:nvPr/>
              </p:nvSpPr>
              <p:spPr bwMode="auto">
                <a:xfrm>
                  <a:off x="10655300" y="1681484"/>
                  <a:ext cx="639763" cy="446088"/>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4" name="Freeform 40"/>
                <p:cNvSpPr>
                  <a:spLocks/>
                </p:cNvSpPr>
                <p:nvPr/>
              </p:nvSpPr>
              <p:spPr bwMode="auto">
                <a:xfrm>
                  <a:off x="10493376" y="907497"/>
                  <a:ext cx="968375" cy="503238"/>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grpSp>
        <p:nvGrpSpPr>
          <p:cNvPr id="2" name="组合 1"/>
          <p:cNvGrpSpPr/>
          <p:nvPr/>
        </p:nvGrpSpPr>
        <p:grpSpPr>
          <a:xfrm>
            <a:off x="600075" y="2114550"/>
            <a:ext cx="2843213" cy="2798763"/>
            <a:chOff x="600075" y="2114550"/>
            <a:chExt cx="2843213" cy="2798763"/>
          </a:xfrm>
        </p:grpSpPr>
        <p:sp>
          <p:nvSpPr>
            <p:cNvPr id="13" name="文本框 147"/>
            <p:cNvSpPr txBox="1"/>
            <p:nvPr/>
          </p:nvSpPr>
          <p:spPr>
            <a:xfrm>
              <a:off x="600075" y="4451350"/>
              <a:ext cx="2843213" cy="461963"/>
            </a:xfrm>
            <a:prstGeom prst="rect">
              <a:avLst/>
            </a:prstGeom>
            <a:noFill/>
          </p:spPr>
          <p:txBody>
            <a:bodyPr>
              <a:spAutoFit/>
            </a:bodyPr>
            <a:lstStyle/>
            <a:p>
              <a:pPr algn="ctr" eaLnBrk="1" hangingPunct="1">
                <a:spcBef>
                  <a:spcPct val="20000"/>
                </a:spcBef>
                <a:buClr>
                  <a:schemeClr val="folHlink"/>
                </a:buClr>
                <a:buSzPct val="110000"/>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法与刑通用</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8200" name="组合 34"/>
            <p:cNvGrpSpPr>
              <a:grpSpLocks/>
            </p:cNvGrpSpPr>
            <p:nvPr/>
          </p:nvGrpSpPr>
          <p:grpSpPr bwMode="auto">
            <a:xfrm>
              <a:off x="879475" y="2114550"/>
              <a:ext cx="2165350" cy="2165350"/>
              <a:chOff x="591563" y="2152192"/>
              <a:chExt cx="2166266" cy="2166266"/>
            </a:xfrm>
          </p:grpSpPr>
          <p:grpSp>
            <p:nvGrpSpPr>
              <p:cNvPr id="8202" name="组合 3"/>
              <p:cNvGrpSpPr>
                <a:grpSpLocks/>
              </p:cNvGrpSpPr>
              <p:nvPr/>
            </p:nvGrpSpPr>
            <p:grpSpPr bwMode="auto">
              <a:xfrm>
                <a:off x="591563" y="2152192"/>
                <a:ext cx="2166266" cy="2166266"/>
                <a:chOff x="1779588" y="2717359"/>
                <a:chExt cx="2280532" cy="2280532"/>
              </a:xfrm>
            </p:grpSpPr>
            <p:sp>
              <p:nvSpPr>
                <p:cNvPr id="5" name="椭圆 4"/>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6" name="椭圆 5"/>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25" name="组合 24"/>
              <p:cNvGrpSpPr/>
              <p:nvPr/>
            </p:nvGrpSpPr>
            <p:grpSpPr>
              <a:xfrm>
                <a:off x="1006434" y="2592095"/>
                <a:ext cx="1336523" cy="1293647"/>
                <a:chOff x="3030538" y="663575"/>
                <a:chExt cx="1435101" cy="1389063"/>
              </a:xfrm>
              <a:solidFill>
                <a:schemeClr val="bg1"/>
              </a:solidFill>
            </p:grpSpPr>
            <p:sp>
              <p:nvSpPr>
                <p:cNvPr id="26" name="Freeform 11"/>
                <p:cNvSpPr>
                  <a:spLocks noEditPoints="1"/>
                </p:cNvSpPr>
                <p:nvPr/>
              </p:nvSpPr>
              <p:spPr bwMode="auto">
                <a:xfrm>
                  <a:off x="3030538" y="671513"/>
                  <a:ext cx="1098550" cy="1103313"/>
                </a:xfrm>
                <a:custGeom>
                  <a:avLst/>
                  <a:gdLst>
                    <a:gd name="T0" fmla="*/ 188 w 376"/>
                    <a:gd name="T1" fmla="*/ 0 h 377"/>
                    <a:gd name="T2" fmla="*/ 0 w 376"/>
                    <a:gd name="T3" fmla="*/ 189 h 377"/>
                    <a:gd name="T4" fmla="*/ 188 w 376"/>
                    <a:gd name="T5" fmla="*/ 377 h 377"/>
                    <a:gd name="T6" fmla="*/ 376 w 376"/>
                    <a:gd name="T7" fmla="*/ 189 h 377"/>
                    <a:gd name="T8" fmla="*/ 188 w 376"/>
                    <a:gd name="T9" fmla="*/ 0 h 377"/>
                    <a:gd name="T10" fmla="*/ 188 w 376"/>
                    <a:gd name="T11" fmla="*/ 329 h 377"/>
                    <a:gd name="T12" fmla="*/ 48 w 376"/>
                    <a:gd name="T13" fmla="*/ 189 h 377"/>
                    <a:gd name="T14" fmla="*/ 188 w 376"/>
                    <a:gd name="T15" fmla="*/ 48 h 377"/>
                    <a:gd name="T16" fmla="*/ 328 w 376"/>
                    <a:gd name="T17" fmla="*/ 189 h 377"/>
                    <a:gd name="T18" fmla="*/ 188 w 376"/>
                    <a:gd name="T19" fmla="*/ 32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7" name="Freeform 12"/>
                <p:cNvSpPr>
                  <a:spLocks/>
                </p:cNvSpPr>
                <p:nvPr/>
              </p:nvSpPr>
              <p:spPr bwMode="auto">
                <a:xfrm>
                  <a:off x="3933826" y="1538288"/>
                  <a:ext cx="111125" cy="115888"/>
                </a:xfrm>
                <a:custGeom>
                  <a:avLst/>
                  <a:gdLst>
                    <a:gd name="T0" fmla="*/ 34 w 38"/>
                    <a:gd name="T1" fmla="*/ 4 h 40"/>
                    <a:gd name="T2" fmla="*/ 34 w 38"/>
                    <a:gd name="T3" fmla="*/ 19 h 40"/>
                    <a:gd name="T4" fmla="*/ 19 w 38"/>
                    <a:gd name="T5" fmla="*/ 35 h 40"/>
                    <a:gd name="T6" fmla="*/ 4 w 38"/>
                    <a:gd name="T7" fmla="*/ 36 h 40"/>
                    <a:gd name="T8" fmla="*/ 4 w 38"/>
                    <a:gd name="T9" fmla="*/ 36 h 40"/>
                    <a:gd name="T10" fmla="*/ 5 w 38"/>
                    <a:gd name="T11" fmla="*/ 21 h 40"/>
                    <a:gd name="T12" fmla="*/ 19 w 38"/>
                    <a:gd name="T13" fmla="*/ 6 h 40"/>
                    <a:gd name="T14" fmla="*/ 34 w 38"/>
                    <a:gd name="T15" fmla="*/ 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8" name="Freeform 13"/>
                <p:cNvSpPr>
                  <a:spLocks/>
                </p:cNvSpPr>
                <p:nvPr/>
              </p:nvSpPr>
              <p:spPr bwMode="auto">
                <a:xfrm>
                  <a:off x="3971926" y="1573213"/>
                  <a:ext cx="493713" cy="479425"/>
                </a:xfrm>
                <a:custGeom>
                  <a:avLst/>
                  <a:gdLst>
                    <a:gd name="T0" fmla="*/ 163 w 169"/>
                    <a:gd name="T1" fmla="*/ 104 h 164"/>
                    <a:gd name="T2" fmla="*/ 162 w 169"/>
                    <a:gd name="T3" fmla="*/ 129 h 164"/>
                    <a:gd name="T4" fmla="*/ 137 w 169"/>
                    <a:gd name="T5" fmla="*/ 155 h 164"/>
                    <a:gd name="T6" fmla="*/ 112 w 169"/>
                    <a:gd name="T7" fmla="*/ 158 h 164"/>
                    <a:gd name="T8" fmla="*/ 112 w 169"/>
                    <a:gd name="T9" fmla="*/ 158 h 164"/>
                    <a:gd name="T10" fmla="*/ 7 w 169"/>
                    <a:gd name="T11" fmla="*/ 33 h 164"/>
                    <a:gd name="T12" fmla="*/ 32 w 169"/>
                    <a:gd name="T13" fmla="*/ 7 h 164"/>
                    <a:gd name="T14" fmla="*/ 163 w 169"/>
                    <a:gd name="T15" fmla="*/ 10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9" name="Freeform 14"/>
                <p:cNvSpPr>
                  <a:spLocks/>
                </p:cNvSpPr>
                <p:nvPr/>
              </p:nvSpPr>
              <p:spPr bwMode="auto">
                <a:xfrm>
                  <a:off x="4000501" y="771525"/>
                  <a:ext cx="271463" cy="58738"/>
                </a:xfrm>
                <a:custGeom>
                  <a:avLst/>
                  <a:gdLst>
                    <a:gd name="T0" fmla="*/ 93 w 93"/>
                    <a:gd name="T1" fmla="*/ 10 h 20"/>
                    <a:gd name="T2" fmla="*/ 83 w 93"/>
                    <a:gd name="T3" fmla="*/ 20 h 20"/>
                    <a:gd name="T4" fmla="*/ 9 w 93"/>
                    <a:gd name="T5" fmla="*/ 20 h 20"/>
                    <a:gd name="T6" fmla="*/ 0 w 93"/>
                    <a:gd name="T7" fmla="*/ 10 h 20"/>
                    <a:gd name="T8" fmla="*/ 0 w 93"/>
                    <a:gd name="T9" fmla="*/ 10 h 20"/>
                    <a:gd name="T10" fmla="*/ 9 w 93"/>
                    <a:gd name="T11" fmla="*/ 0 h 20"/>
                    <a:gd name="T12" fmla="*/ 83 w 93"/>
                    <a:gd name="T13" fmla="*/ 0 h 20"/>
                    <a:gd name="T14" fmla="*/ 93 w 9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0" name="Freeform 15"/>
                <p:cNvSpPr>
                  <a:spLocks/>
                </p:cNvSpPr>
                <p:nvPr/>
              </p:nvSpPr>
              <p:spPr bwMode="auto">
                <a:xfrm>
                  <a:off x="4108451" y="663575"/>
                  <a:ext cx="55563" cy="271463"/>
                </a:xfrm>
                <a:custGeom>
                  <a:avLst/>
                  <a:gdLst>
                    <a:gd name="T0" fmla="*/ 9 w 19"/>
                    <a:gd name="T1" fmla="*/ 0 h 93"/>
                    <a:gd name="T2" fmla="*/ 19 w 19"/>
                    <a:gd name="T3" fmla="*/ 10 h 93"/>
                    <a:gd name="T4" fmla="*/ 19 w 19"/>
                    <a:gd name="T5" fmla="*/ 84 h 93"/>
                    <a:gd name="T6" fmla="*/ 9 w 19"/>
                    <a:gd name="T7" fmla="*/ 93 h 93"/>
                    <a:gd name="T8" fmla="*/ 9 w 19"/>
                    <a:gd name="T9" fmla="*/ 93 h 93"/>
                    <a:gd name="T10" fmla="*/ 0 w 19"/>
                    <a:gd name="T11" fmla="*/ 84 h 93"/>
                    <a:gd name="T12" fmla="*/ 0 w 19"/>
                    <a:gd name="T13" fmla="*/ 10 h 93"/>
                    <a:gd name="T14" fmla="*/ 9 w 19"/>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1" name="Freeform 16"/>
                <p:cNvSpPr>
                  <a:spLocks/>
                </p:cNvSpPr>
                <p:nvPr/>
              </p:nvSpPr>
              <p:spPr bwMode="auto">
                <a:xfrm>
                  <a:off x="3590926" y="844550"/>
                  <a:ext cx="354013" cy="287338"/>
                </a:xfrm>
                <a:custGeom>
                  <a:avLst/>
                  <a:gdLst>
                    <a:gd name="T0" fmla="*/ 105 w 121"/>
                    <a:gd name="T1" fmla="*/ 93 h 98"/>
                    <a:gd name="T2" fmla="*/ 7 w 121"/>
                    <a:gd name="T3" fmla="*/ 15 h 98"/>
                    <a:gd name="T4" fmla="*/ 7 w 121"/>
                    <a:gd name="T5" fmla="*/ 15 h 98"/>
                    <a:gd name="T6" fmla="*/ 1 w 121"/>
                    <a:gd name="T7" fmla="*/ 7 h 98"/>
                    <a:gd name="T8" fmla="*/ 1 w 121"/>
                    <a:gd name="T9" fmla="*/ 7 h 98"/>
                    <a:gd name="T10" fmla="*/ 9 w 121"/>
                    <a:gd name="T11" fmla="*/ 0 h 98"/>
                    <a:gd name="T12" fmla="*/ 9 w 121"/>
                    <a:gd name="T13" fmla="*/ 0 h 98"/>
                    <a:gd name="T14" fmla="*/ 119 w 121"/>
                    <a:gd name="T15" fmla="*/ 88 h 98"/>
                    <a:gd name="T16" fmla="*/ 119 w 121"/>
                    <a:gd name="T17" fmla="*/ 88 h 98"/>
                    <a:gd name="T18" fmla="*/ 115 w 121"/>
                    <a:gd name="T19" fmla="*/ 98 h 98"/>
                    <a:gd name="T20" fmla="*/ 115 w 121"/>
                    <a:gd name="T21" fmla="*/ 98 h 98"/>
                    <a:gd name="T22" fmla="*/ 112 w 121"/>
                    <a:gd name="T23" fmla="*/ 98 h 98"/>
                    <a:gd name="T24" fmla="*/ 112 w 121"/>
                    <a:gd name="T25" fmla="*/ 98 h 98"/>
                    <a:gd name="T26" fmla="*/ 105 w 121"/>
                    <a:gd name="T27"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2" name="Oval 17"/>
                <p:cNvSpPr>
                  <a:spLocks noChangeArrowheads="1"/>
                </p:cNvSpPr>
                <p:nvPr/>
              </p:nvSpPr>
              <p:spPr bwMode="auto">
                <a:xfrm>
                  <a:off x="3906838" y="1149350"/>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sp>
        <p:nvSpPr>
          <p:cNvPr id="8201" name="内容占位符 2"/>
          <p:cNvSpPr>
            <a:spLocks noGrp="1"/>
          </p:cNvSpPr>
          <p:nvPr>
            <p:ph idx="1"/>
          </p:nvPr>
        </p:nvSpPr>
        <p:spPr>
          <a:xfrm>
            <a:off x="647700" y="1260475"/>
            <a:ext cx="8229600" cy="558800"/>
          </a:xfrm>
        </p:spPr>
        <p:txBody>
          <a:bodyPr/>
          <a:lstStyle/>
          <a:p>
            <a:r>
              <a:rPr lang="zh-CN" altLang="en-US" dirty="0" smtClean="0"/>
              <a:t>中国古代法的词义</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01">
                                            <p:txEl>
                                              <p:pRg st="0" end="0"/>
                                            </p:txEl>
                                          </p:spTgt>
                                        </p:tgtEl>
                                        <p:attrNameLst>
                                          <p:attrName>style.visibility</p:attrName>
                                        </p:attrNameLst>
                                      </p:cBhvr>
                                      <p:to>
                                        <p:strVal val="visible"/>
                                      </p:to>
                                    </p:set>
                                    <p:animEffect transition="in" filter="fade">
                                      <p:cBhvr>
                                        <p:cTn id="7" dur="500"/>
                                        <p:tgtEl>
                                          <p:spTgt spid="82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第一节：法学的定义</a:t>
            </a:r>
          </a:p>
        </p:txBody>
      </p:sp>
      <p:grpSp>
        <p:nvGrpSpPr>
          <p:cNvPr id="3" name="组合 2"/>
          <p:cNvGrpSpPr/>
          <p:nvPr/>
        </p:nvGrpSpPr>
        <p:grpSpPr>
          <a:xfrm>
            <a:off x="3168650" y="2114550"/>
            <a:ext cx="2949575" cy="2736850"/>
            <a:chOff x="3168650" y="2114550"/>
            <a:chExt cx="2949575" cy="2736850"/>
          </a:xfrm>
        </p:grpSpPr>
        <p:sp>
          <p:nvSpPr>
            <p:cNvPr id="14" name="文本框 148"/>
            <p:cNvSpPr txBox="1"/>
            <p:nvPr/>
          </p:nvSpPr>
          <p:spPr>
            <a:xfrm>
              <a:off x="3168650" y="4451350"/>
              <a:ext cx="2949575" cy="400050"/>
            </a:xfrm>
            <a:prstGeom prst="rect">
              <a:avLst/>
            </a:prstGeom>
            <a:noFill/>
          </p:spPr>
          <p:txBody>
            <a:bodyPr>
              <a:spAutoFit/>
            </a:bodyPr>
            <a:lstStyle/>
            <a:p>
              <a:pPr algn="ctr" eaLnBrk="1" hangingPunct="1">
                <a:spcBef>
                  <a:spcPct val="20000"/>
                </a:spcBef>
                <a:buClr>
                  <a:schemeClr val="folHlink"/>
                </a:buClr>
                <a:buSzPct val="110000"/>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具体规则、词义明确</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9222" name="组合 32"/>
            <p:cNvGrpSpPr>
              <a:grpSpLocks/>
            </p:cNvGrpSpPr>
            <p:nvPr/>
          </p:nvGrpSpPr>
          <p:grpSpPr bwMode="auto">
            <a:xfrm>
              <a:off x="3513138" y="2114550"/>
              <a:ext cx="2165350" cy="2165350"/>
              <a:chOff x="3213626" y="2152192"/>
              <a:chExt cx="2166266" cy="2166266"/>
            </a:xfrm>
          </p:grpSpPr>
          <p:grpSp>
            <p:nvGrpSpPr>
              <p:cNvPr id="9232" name="组合 6"/>
              <p:cNvGrpSpPr>
                <a:grpSpLocks/>
              </p:cNvGrpSpPr>
              <p:nvPr/>
            </p:nvGrpSpPr>
            <p:grpSpPr bwMode="auto">
              <a:xfrm>
                <a:off x="3213626" y="2152192"/>
                <a:ext cx="2166266" cy="2166266"/>
                <a:chOff x="1779588" y="2717359"/>
                <a:chExt cx="2280532" cy="2280532"/>
              </a:xfrm>
            </p:grpSpPr>
            <p:sp>
              <p:nvSpPr>
                <p:cNvPr id="8" name="椭圆 7"/>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9" name="椭圆 8"/>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16" name="组合 15"/>
              <p:cNvGrpSpPr/>
              <p:nvPr/>
            </p:nvGrpSpPr>
            <p:grpSpPr>
              <a:xfrm>
                <a:off x="3683984" y="2617827"/>
                <a:ext cx="1225550" cy="1131888"/>
                <a:chOff x="10590213" y="4900613"/>
                <a:chExt cx="1225550" cy="1131888"/>
              </a:xfrm>
              <a:solidFill>
                <a:schemeClr val="bg1"/>
              </a:solidFill>
            </p:grpSpPr>
            <p:sp>
              <p:nvSpPr>
                <p:cNvPr id="17" name="Freeform 110"/>
                <p:cNvSpPr>
                  <a:spLocks noEditPoints="1"/>
                </p:cNvSpPr>
                <p:nvPr/>
              </p:nvSpPr>
              <p:spPr bwMode="auto">
                <a:xfrm>
                  <a:off x="11083925" y="4900613"/>
                  <a:ext cx="731838" cy="735013"/>
                </a:xfrm>
                <a:custGeom>
                  <a:avLst/>
                  <a:gdLst>
                    <a:gd name="T0" fmla="*/ 233 w 256"/>
                    <a:gd name="T1" fmla="*/ 24 h 257"/>
                    <a:gd name="T2" fmla="*/ 149 w 256"/>
                    <a:gd name="T3" fmla="*/ 24 h 257"/>
                    <a:gd name="T4" fmla="*/ 0 w 256"/>
                    <a:gd name="T5" fmla="*/ 173 h 257"/>
                    <a:gd name="T6" fmla="*/ 84 w 256"/>
                    <a:gd name="T7" fmla="*/ 257 h 257"/>
                    <a:gd name="T8" fmla="*/ 233 w 256"/>
                    <a:gd name="T9" fmla="*/ 108 h 257"/>
                    <a:gd name="T10" fmla="*/ 233 w 256"/>
                    <a:gd name="T11" fmla="*/ 24 h 257"/>
                    <a:gd name="T12" fmla="*/ 50 w 256"/>
                    <a:gd name="T13" fmla="*/ 174 h 257"/>
                    <a:gd name="T14" fmla="*/ 40 w 256"/>
                    <a:gd name="T15" fmla="*/ 164 h 257"/>
                    <a:gd name="T16" fmla="*/ 166 w 256"/>
                    <a:gd name="T17" fmla="*/ 38 h 257"/>
                    <a:gd name="T18" fmla="*/ 176 w 256"/>
                    <a:gd name="T19" fmla="*/ 38 h 257"/>
                    <a:gd name="T20" fmla="*/ 176 w 256"/>
                    <a:gd name="T21" fmla="*/ 48 h 257"/>
                    <a:gd name="T22" fmla="*/ 50 w 256"/>
                    <a:gd name="T23" fmla="*/ 174 h 257"/>
                    <a:gd name="T24" fmla="*/ 71 w 256"/>
                    <a:gd name="T25" fmla="*/ 195 h 257"/>
                    <a:gd name="T26" fmla="*/ 61 w 256"/>
                    <a:gd name="T27" fmla="*/ 185 h 257"/>
                    <a:gd name="T28" fmla="*/ 198 w 256"/>
                    <a:gd name="T29" fmla="*/ 49 h 257"/>
                    <a:gd name="T30" fmla="*/ 208 w 256"/>
                    <a:gd name="T31" fmla="*/ 49 h 257"/>
                    <a:gd name="T32" fmla="*/ 208 w 256"/>
                    <a:gd name="T33" fmla="*/ 59 h 257"/>
                    <a:gd name="T34" fmla="*/ 71 w 256"/>
                    <a:gd name="T35" fmla="*/ 195 h 257"/>
                    <a:gd name="T36" fmla="*/ 92 w 256"/>
                    <a:gd name="T37" fmla="*/ 216 h 257"/>
                    <a:gd name="T38" fmla="*/ 82 w 256"/>
                    <a:gd name="T39" fmla="*/ 206 h 257"/>
                    <a:gd name="T40" fmla="*/ 208 w 256"/>
                    <a:gd name="T41" fmla="*/ 80 h 257"/>
                    <a:gd name="T42" fmla="*/ 218 w 256"/>
                    <a:gd name="T43" fmla="*/ 80 h 257"/>
                    <a:gd name="T44" fmla="*/ 218 w 256"/>
                    <a:gd name="T45" fmla="*/ 90 h 257"/>
                    <a:gd name="T46" fmla="*/ 92 w 256"/>
                    <a:gd name="T47" fmla="*/ 216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6" h="257">
                      <a:moveTo>
                        <a:pt x="233" y="24"/>
                      </a:moveTo>
                      <a:cubicBezTo>
                        <a:pt x="210" y="0"/>
                        <a:pt x="172" y="0"/>
                        <a:pt x="149" y="24"/>
                      </a:cubicBezTo>
                      <a:cubicBezTo>
                        <a:pt x="0" y="173"/>
                        <a:pt x="0" y="173"/>
                        <a:pt x="0" y="173"/>
                      </a:cubicBezTo>
                      <a:cubicBezTo>
                        <a:pt x="84" y="257"/>
                        <a:pt x="84" y="257"/>
                        <a:pt x="84" y="257"/>
                      </a:cubicBezTo>
                      <a:cubicBezTo>
                        <a:pt x="233" y="108"/>
                        <a:pt x="233" y="108"/>
                        <a:pt x="233" y="108"/>
                      </a:cubicBezTo>
                      <a:cubicBezTo>
                        <a:pt x="256" y="85"/>
                        <a:pt x="256" y="47"/>
                        <a:pt x="233" y="24"/>
                      </a:cubicBezTo>
                      <a:close/>
                      <a:moveTo>
                        <a:pt x="50" y="174"/>
                      </a:moveTo>
                      <a:cubicBezTo>
                        <a:pt x="40" y="164"/>
                        <a:pt x="40" y="164"/>
                        <a:pt x="40" y="164"/>
                      </a:cubicBezTo>
                      <a:cubicBezTo>
                        <a:pt x="166" y="38"/>
                        <a:pt x="166" y="38"/>
                        <a:pt x="166" y="38"/>
                      </a:cubicBezTo>
                      <a:cubicBezTo>
                        <a:pt x="169" y="36"/>
                        <a:pt x="173" y="36"/>
                        <a:pt x="176" y="38"/>
                      </a:cubicBezTo>
                      <a:cubicBezTo>
                        <a:pt x="179" y="41"/>
                        <a:pt x="179" y="46"/>
                        <a:pt x="176" y="48"/>
                      </a:cubicBezTo>
                      <a:lnTo>
                        <a:pt x="50" y="174"/>
                      </a:lnTo>
                      <a:close/>
                      <a:moveTo>
                        <a:pt x="71" y="195"/>
                      </a:moveTo>
                      <a:cubicBezTo>
                        <a:pt x="61" y="185"/>
                        <a:pt x="61" y="185"/>
                        <a:pt x="61" y="185"/>
                      </a:cubicBezTo>
                      <a:cubicBezTo>
                        <a:pt x="198" y="49"/>
                        <a:pt x="198" y="49"/>
                        <a:pt x="198" y="49"/>
                      </a:cubicBezTo>
                      <a:cubicBezTo>
                        <a:pt x="200" y="46"/>
                        <a:pt x="205" y="46"/>
                        <a:pt x="208" y="49"/>
                      </a:cubicBezTo>
                      <a:cubicBezTo>
                        <a:pt x="210" y="52"/>
                        <a:pt x="210" y="56"/>
                        <a:pt x="208" y="59"/>
                      </a:cubicBezTo>
                      <a:lnTo>
                        <a:pt x="71" y="195"/>
                      </a:lnTo>
                      <a:close/>
                      <a:moveTo>
                        <a:pt x="92" y="216"/>
                      </a:moveTo>
                      <a:cubicBezTo>
                        <a:pt x="82" y="206"/>
                        <a:pt x="82" y="206"/>
                        <a:pt x="82" y="206"/>
                      </a:cubicBezTo>
                      <a:cubicBezTo>
                        <a:pt x="208" y="80"/>
                        <a:pt x="208" y="80"/>
                        <a:pt x="208" y="80"/>
                      </a:cubicBezTo>
                      <a:cubicBezTo>
                        <a:pt x="211" y="78"/>
                        <a:pt x="215" y="78"/>
                        <a:pt x="218" y="80"/>
                      </a:cubicBezTo>
                      <a:cubicBezTo>
                        <a:pt x="221" y="83"/>
                        <a:pt x="221" y="88"/>
                        <a:pt x="218" y="90"/>
                      </a:cubicBezTo>
                      <a:lnTo>
                        <a:pt x="92"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8" name="Freeform 111"/>
                <p:cNvSpPr>
                  <a:spLocks/>
                </p:cNvSpPr>
                <p:nvPr/>
              </p:nvSpPr>
              <p:spPr bwMode="auto">
                <a:xfrm>
                  <a:off x="10679113" y="5527676"/>
                  <a:ext cx="504825" cy="504825"/>
                </a:xfrm>
                <a:custGeom>
                  <a:avLst/>
                  <a:gdLst>
                    <a:gd name="T0" fmla="*/ 205 w 318"/>
                    <a:gd name="T1" fmla="*/ 190 h 318"/>
                    <a:gd name="T2" fmla="*/ 192 w 318"/>
                    <a:gd name="T3" fmla="*/ 176 h 318"/>
                    <a:gd name="T4" fmla="*/ 318 w 318"/>
                    <a:gd name="T5" fmla="*/ 50 h 318"/>
                    <a:gd name="T6" fmla="*/ 268 w 318"/>
                    <a:gd name="T7" fmla="*/ 0 h 318"/>
                    <a:gd name="T8" fmla="*/ 142 w 318"/>
                    <a:gd name="T9" fmla="*/ 126 h 318"/>
                    <a:gd name="T10" fmla="*/ 129 w 318"/>
                    <a:gd name="T11" fmla="*/ 113 h 318"/>
                    <a:gd name="T12" fmla="*/ 99 w 318"/>
                    <a:gd name="T13" fmla="*/ 127 h 318"/>
                    <a:gd name="T14" fmla="*/ 0 w 318"/>
                    <a:gd name="T15" fmla="*/ 289 h 318"/>
                    <a:gd name="T16" fmla="*/ 28 w 318"/>
                    <a:gd name="T17" fmla="*/ 318 h 318"/>
                    <a:gd name="T18" fmla="*/ 189 w 318"/>
                    <a:gd name="T19" fmla="*/ 221 h 318"/>
                    <a:gd name="T20" fmla="*/ 205 w 318"/>
                    <a:gd name="T21" fmla="*/ 19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318">
                      <a:moveTo>
                        <a:pt x="205" y="190"/>
                      </a:moveTo>
                      <a:lnTo>
                        <a:pt x="192" y="176"/>
                      </a:lnTo>
                      <a:lnTo>
                        <a:pt x="318" y="50"/>
                      </a:lnTo>
                      <a:lnTo>
                        <a:pt x="268" y="0"/>
                      </a:lnTo>
                      <a:lnTo>
                        <a:pt x="142" y="126"/>
                      </a:lnTo>
                      <a:lnTo>
                        <a:pt x="129" y="113"/>
                      </a:lnTo>
                      <a:lnTo>
                        <a:pt x="99" y="127"/>
                      </a:lnTo>
                      <a:lnTo>
                        <a:pt x="0" y="289"/>
                      </a:lnTo>
                      <a:lnTo>
                        <a:pt x="28" y="318"/>
                      </a:lnTo>
                      <a:lnTo>
                        <a:pt x="189" y="221"/>
                      </a:lnTo>
                      <a:lnTo>
                        <a:pt x="205"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19" name="Freeform 112"/>
                <p:cNvSpPr>
                  <a:spLocks/>
                </p:cNvSpPr>
                <p:nvPr/>
              </p:nvSpPr>
              <p:spPr bwMode="auto">
                <a:xfrm>
                  <a:off x="10590213" y="4911726"/>
                  <a:ext cx="539750" cy="538163"/>
                </a:xfrm>
                <a:custGeom>
                  <a:avLst/>
                  <a:gdLst>
                    <a:gd name="T0" fmla="*/ 94 w 189"/>
                    <a:gd name="T1" fmla="*/ 0 h 188"/>
                    <a:gd name="T2" fmla="*/ 71 w 189"/>
                    <a:gd name="T3" fmla="*/ 3 h 188"/>
                    <a:gd name="T4" fmla="*/ 73 w 189"/>
                    <a:gd name="T5" fmla="*/ 4 h 188"/>
                    <a:gd name="T6" fmla="*/ 107 w 189"/>
                    <a:gd name="T7" fmla="*/ 38 h 188"/>
                    <a:gd name="T8" fmla="*/ 107 w 189"/>
                    <a:gd name="T9" fmla="*/ 101 h 188"/>
                    <a:gd name="T10" fmla="*/ 45 w 189"/>
                    <a:gd name="T11" fmla="*/ 101 h 188"/>
                    <a:gd name="T12" fmla="*/ 11 w 189"/>
                    <a:gd name="T13" fmla="*/ 67 h 188"/>
                    <a:gd name="T14" fmla="*/ 6 w 189"/>
                    <a:gd name="T15" fmla="*/ 61 h 188"/>
                    <a:gd name="T16" fmla="*/ 0 w 189"/>
                    <a:gd name="T17" fmla="*/ 94 h 188"/>
                    <a:gd name="T18" fmla="*/ 94 w 189"/>
                    <a:gd name="T19" fmla="*/ 188 h 188"/>
                    <a:gd name="T20" fmla="*/ 189 w 189"/>
                    <a:gd name="T21" fmla="*/ 94 h 188"/>
                    <a:gd name="T22" fmla="*/ 94 w 189"/>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88">
                      <a:moveTo>
                        <a:pt x="94" y="0"/>
                      </a:moveTo>
                      <a:cubicBezTo>
                        <a:pt x="86" y="0"/>
                        <a:pt x="79" y="1"/>
                        <a:pt x="71" y="3"/>
                      </a:cubicBezTo>
                      <a:cubicBezTo>
                        <a:pt x="72" y="3"/>
                        <a:pt x="73" y="4"/>
                        <a:pt x="73" y="4"/>
                      </a:cubicBezTo>
                      <a:cubicBezTo>
                        <a:pt x="107" y="38"/>
                        <a:pt x="107" y="38"/>
                        <a:pt x="107" y="38"/>
                      </a:cubicBezTo>
                      <a:cubicBezTo>
                        <a:pt x="125" y="56"/>
                        <a:pt x="125" y="84"/>
                        <a:pt x="107" y="101"/>
                      </a:cubicBezTo>
                      <a:cubicBezTo>
                        <a:pt x="90" y="118"/>
                        <a:pt x="62" y="118"/>
                        <a:pt x="45" y="101"/>
                      </a:cubicBezTo>
                      <a:cubicBezTo>
                        <a:pt x="11" y="67"/>
                        <a:pt x="11" y="67"/>
                        <a:pt x="11" y="67"/>
                      </a:cubicBezTo>
                      <a:cubicBezTo>
                        <a:pt x="9" y="65"/>
                        <a:pt x="8" y="63"/>
                        <a:pt x="6" y="61"/>
                      </a:cubicBezTo>
                      <a:cubicBezTo>
                        <a:pt x="2" y="72"/>
                        <a:pt x="0" y="82"/>
                        <a:pt x="0" y="94"/>
                      </a:cubicBezTo>
                      <a:cubicBezTo>
                        <a:pt x="0" y="146"/>
                        <a:pt x="42" y="188"/>
                        <a:pt x="94" y="188"/>
                      </a:cubicBezTo>
                      <a:cubicBezTo>
                        <a:pt x="146" y="188"/>
                        <a:pt x="189" y="146"/>
                        <a:pt x="189" y="94"/>
                      </a:cubicBezTo>
                      <a:cubicBezTo>
                        <a:pt x="189" y="42"/>
                        <a:pt x="146"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sp>
              <p:nvSpPr>
                <p:cNvPr id="20" name="Freeform 113"/>
                <p:cNvSpPr>
                  <a:spLocks noEditPoints="1"/>
                </p:cNvSpPr>
                <p:nvPr/>
              </p:nvSpPr>
              <p:spPr bwMode="auto">
                <a:xfrm>
                  <a:off x="11255375" y="5549901"/>
                  <a:ext cx="485775" cy="482600"/>
                </a:xfrm>
                <a:custGeom>
                  <a:avLst/>
                  <a:gdLst>
                    <a:gd name="T0" fmla="*/ 149 w 170"/>
                    <a:gd name="T1" fmla="*/ 149 h 169"/>
                    <a:gd name="T2" fmla="*/ 149 w 170"/>
                    <a:gd name="T3" fmla="*/ 75 h 169"/>
                    <a:gd name="T4" fmla="*/ 74 w 170"/>
                    <a:gd name="T5" fmla="*/ 0 h 169"/>
                    <a:gd name="T6" fmla="*/ 0 w 170"/>
                    <a:gd name="T7" fmla="*/ 74 h 169"/>
                    <a:gd name="T8" fmla="*/ 75 w 170"/>
                    <a:gd name="T9" fmla="*/ 149 h 169"/>
                    <a:gd name="T10" fmla="*/ 149 w 170"/>
                    <a:gd name="T11" fmla="*/ 149 h 169"/>
                    <a:gd name="T12" fmla="*/ 99 w 170"/>
                    <a:gd name="T13" fmla="*/ 99 h 169"/>
                    <a:gd name="T14" fmla="*/ 130 w 170"/>
                    <a:gd name="T15" fmla="*/ 99 h 169"/>
                    <a:gd name="T16" fmla="*/ 130 w 170"/>
                    <a:gd name="T17" fmla="*/ 129 h 169"/>
                    <a:gd name="T18" fmla="*/ 99 w 170"/>
                    <a:gd name="T19" fmla="*/ 129 h 169"/>
                    <a:gd name="T20" fmla="*/ 99 w 170"/>
                    <a:gd name="T21" fmla="*/ 9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69">
                      <a:moveTo>
                        <a:pt x="149" y="149"/>
                      </a:moveTo>
                      <a:cubicBezTo>
                        <a:pt x="170" y="129"/>
                        <a:pt x="170" y="95"/>
                        <a:pt x="149" y="75"/>
                      </a:cubicBezTo>
                      <a:cubicBezTo>
                        <a:pt x="74" y="0"/>
                        <a:pt x="74" y="0"/>
                        <a:pt x="74" y="0"/>
                      </a:cubicBezTo>
                      <a:cubicBezTo>
                        <a:pt x="0" y="74"/>
                        <a:pt x="0" y="74"/>
                        <a:pt x="0" y="74"/>
                      </a:cubicBezTo>
                      <a:cubicBezTo>
                        <a:pt x="75" y="149"/>
                        <a:pt x="75" y="149"/>
                        <a:pt x="75" y="149"/>
                      </a:cubicBezTo>
                      <a:cubicBezTo>
                        <a:pt x="96" y="169"/>
                        <a:pt x="129" y="169"/>
                        <a:pt x="149" y="149"/>
                      </a:cubicBezTo>
                      <a:close/>
                      <a:moveTo>
                        <a:pt x="99" y="99"/>
                      </a:moveTo>
                      <a:cubicBezTo>
                        <a:pt x="107" y="90"/>
                        <a:pt x="121" y="90"/>
                        <a:pt x="130" y="99"/>
                      </a:cubicBezTo>
                      <a:cubicBezTo>
                        <a:pt x="138" y="107"/>
                        <a:pt x="138" y="121"/>
                        <a:pt x="130" y="129"/>
                      </a:cubicBezTo>
                      <a:cubicBezTo>
                        <a:pt x="121" y="138"/>
                        <a:pt x="107" y="138"/>
                        <a:pt x="99" y="129"/>
                      </a:cubicBezTo>
                      <a:cubicBezTo>
                        <a:pt x="91" y="121"/>
                        <a:pt x="91" y="107"/>
                        <a:pt x="99"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solidFill>
                      <a:srgbClr val="90C43C"/>
                    </a:solidFill>
                  </a:endParaRPr>
                </a:p>
              </p:txBody>
            </p:sp>
          </p:grpSp>
        </p:grpSp>
      </p:grpSp>
      <p:grpSp>
        <p:nvGrpSpPr>
          <p:cNvPr id="4" name="组合 3"/>
          <p:cNvGrpSpPr/>
          <p:nvPr/>
        </p:nvGrpSpPr>
        <p:grpSpPr>
          <a:xfrm>
            <a:off x="5988050" y="2114550"/>
            <a:ext cx="2843213" cy="3044825"/>
            <a:chOff x="5988050" y="2114550"/>
            <a:chExt cx="2843213" cy="3044825"/>
          </a:xfrm>
        </p:grpSpPr>
        <p:sp>
          <p:nvSpPr>
            <p:cNvPr id="15" name="文本框 148"/>
            <p:cNvSpPr txBox="1"/>
            <p:nvPr/>
          </p:nvSpPr>
          <p:spPr>
            <a:xfrm>
              <a:off x="5988050" y="4451350"/>
              <a:ext cx="2843213" cy="708025"/>
            </a:xfrm>
            <a:prstGeom prst="rect">
              <a:avLst/>
            </a:prstGeom>
            <a:noFill/>
          </p:spPr>
          <p:txBody>
            <a:bodyPr>
              <a:spAutoFit/>
            </a:bodyPr>
            <a:lstStyle/>
            <a:p>
              <a:pPr eaLnBrk="1" hangingPunct="1">
                <a:spcBef>
                  <a:spcPct val="20000"/>
                </a:spcBef>
                <a:buClr>
                  <a:schemeClr val="folHlink"/>
                </a:buClr>
                <a:buSzPct val="110000"/>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代表永恒、普遍有效的正义原则和道德公理</a:t>
              </a:r>
            </a:p>
          </p:txBody>
        </p:sp>
        <p:grpSp>
          <p:nvGrpSpPr>
            <p:cNvPr id="9223" name="组合 33"/>
            <p:cNvGrpSpPr>
              <a:grpSpLocks/>
            </p:cNvGrpSpPr>
            <p:nvPr/>
          </p:nvGrpSpPr>
          <p:grpSpPr bwMode="auto">
            <a:xfrm>
              <a:off x="6145213" y="2114550"/>
              <a:ext cx="2166937" cy="2165350"/>
              <a:chOff x="6031555" y="2152192"/>
              <a:chExt cx="2166266" cy="2166266"/>
            </a:xfrm>
          </p:grpSpPr>
          <p:grpSp>
            <p:nvGrpSpPr>
              <p:cNvPr id="10" name="组合 9"/>
              <p:cNvGrpSpPr/>
              <p:nvPr/>
            </p:nvGrpSpPr>
            <p:grpSpPr>
              <a:xfrm>
                <a:off x="6031555" y="2152192"/>
                <a:ext cx="2166266" cy="2166266"/>
                <a:chOff x="1779588" y="2717359"/>
                <a:chExt cx="2280532" cy="2280532"/>
              </a:xfrm>
              <a:solidFill>
                <a:srgbClr val="444041"/>
              </a:solidFill>
            </p:grpSpPr>
            <p:sp>
              <p:nvSpPr>
                <p:cNvPr id="11" name="椭圆 10"/>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sp>
              <p:nvSpPr>
                <p:cNvPr id="12" name="椭圆 11"/>
                <p:cNvSpPr/>
                <p:nvPr/>
              </p:nvSpPr>
              <p:spPr>
                <a:xfrm>
                  <a:off x="1893854" y="2831625"/>
                  <a:ext cx="2052000" cy="2052000"/>
                </a:xfrm>
                <a:prstGeom prst="ellipse">
                  <a:avLst/>
                </a:prstGeom>
                <a:solidFill>
                  <a:schemeClr val="accent1"/>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solidFill>
                      <a:schemeClr val="tx1">
                        <a:lumMod val="65000"/>
                        <a:lumOff val="35000"/>
                      </a:schemeClr>
                    </a:solidFill>
                  </a:endParaRPr>
                </a:p>
              </p:txBody>
            </p:sp>
          </p:grpSp>
          <p:grpSp>
            <p:nvGrpSpPr>
              <p:cNvPr id="21" name="组合 20"/>
              <p:cNvGrpSpPr/>
              <p:nvPr/>
            </p:nvGrpSpPr>
            <p:grpSpPr>
              <a:xfrm>
                <a:off x="6523344" y="2662194"/>
                <a:ext cx="1182687" cy="1275421"/>
                <a:chOff x="10279063" y="621034"/>
                <a:chExt cx="1397000" cy="1506538"/>
              </a:xfrm>
              <a:solidFill>
                <a:schemeClr val="bg1"/>
              </a:solidFill>
            </p:grpSpPr>
            <p:sp>
              <p:nvSpPr>
                <p:cNvPr id="22" name="Freeform 38"/>
                <p:cNvSpPr>
                  <a:spLocks noEditPoints="1"/>
                </p:cNvSpPr>
                <p:nvPr/>
              </p:nvSpPr>
              <p:spPr bwMode="auto">
                <a:xfrm>
                  <a:off x="10279063" y="621034"/>
                  <a:ext cx="1397000" cy="1038225"/>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3" name="Freeform 39"/>
                <p:cNvSpPr>
                  <a:spLocks/>
                </p:cNvSpPr>
                <p:nvPr/>
              </p:nvSpPr>
              <p:spPr bwMode="auto">
                <a:xfrm>
                  <a:off x="10655300" y="1681484"/>
                  <a:ext cx="639763" cy="446088"/>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4" name="Freeform 40"/>
                <p:cNvSpPr>
                  <a:spLocks/>
                </p:cNvSpPr>
                <p:nvPr/>
              </p:nvSpPr>
              <p:spPr bwMode="auto">
                <a:xfrm>
                  <a:off x="10493376" y="907497"/>
                  <a:ext cx="968375" cy="503238"/>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grpSp>
        <p:nvGrpSpPr>
          <p:cNvPr id="2" name="组合 1"/>
          <p:cNvGrpSpPr/>
          <p:nvPr/>
        </p:nvGrpSpPr>
        <p:grpSpPr>
          <a:xfrm>
            <a:off x="455613" y="2114550"/>
            <a:ext cx="2843212" cy="2709863"/>
            <a:chOff x="455613" y="2114550"/>
            <a:chExt cx="2843212" cy="2709863"/>
          </a:xfrm>
        </p:grpSpPr>
        <p:sp>
          <p:nvSpPr>
            <p:cNvPr id="13" name="文本框 147"/>
            <p:cNvSpPr txBox="1"/>
            <p:nvPr/>
          </p:nvSpPr>
          <p:spPr>
            <a:xfrm>
              <a:off x="455613" y="4424363"/>
              <a:ext cx="2843212" cy="400050"/>
            </a:xfrm>
            <a:prstGeom prst="rect">
              <a:avLst/>
            </a:prstGeom>
            <a:noFill/>
          </p:spPr>
          <p:txBody>
            <a:bodyPr>
              <a:spAutoFit/>
            </a:bodyPr>
            <a:lstStyle/>
            <a:p>
              <a:pPr algn="ctr" eaLnBrk="1" hangingPunct="1">
                <a:spcBef>
                  <a:spcPct val="20000"/>
                </a:spcBef>
                <a:buClr>
                  <a:schemeClr val="folHlink"/>
                </a:buClr>
                <a:buSzPct val="110000"/>
                <a:defRPr/>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兼有权利、公平</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9224" name="组合 34"/>
            <p:cNvGrpSpPr>
              <a:grpSpLocks/>
            </p:cNvGrpSpPr>
            <p:nvPr/>
          </p:nvGrpSpPr>
          <p:grpSpPr bwMode="auto">
            <a:xfrm>
              <a:off x="879475" y="2114550"/>
              <a:ext cx="2165350" cy="2165350"/>
              <a:chOff x="591563" y="2152192"/>
              <a:chExt cx="2166266" cy="2166266"/>
            </a:xfrm>
          </p:grpSpPr>
          <p:grpSp>
            <p:nvGrpSpPr>
              <p:cNvPr id="9226" name="组合 3"/>
              <p:cNvGrpSpPr>
                <a:grpSpLocks/>
              </p:cNvGrpSpPr>
              <p:nvPr/>
            </p:nvGrpSpPr>
            <p:grpSpPr bwMode="auto">
              <a:xfrm>
                <a:off x="591563" y="2152192"/>
                <a:ext cx="2166266" cy="2166266"/>
                <a:chOff x="1779588" y="2717359"/>
                <a:chExt cx="2280532" cy="2280532"/>
              </a:xfrm>
            </p:grpSpPr>
            <p:sp>
              <p:nvSpPr>
                <p:cNvPr id="5" name="椭圆 4"/>
                <p:cNvSpPr/>
                <p:nvPr/>
              </p:nvSpPr>
              <p:spPr>
                <a:xfrm>
                  <a:off x="1779588" y="2717359"/>
                  <a:ext cx="2280532" cy="2280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6" name="椭圆 5"/>
                <p:cNvSpPr/>
                <p:nvPr/>
              </p:nvSpPr>
              <p:spPr>
                <a:xfrm>
                  <a:off x="1893280" y="2831051"/>
                  <a:ext cx="2053148" cy="205314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grpSp>
          <p:grpSp>
            <p:nvGrpSpPr>
              <p:cNvPr id="25" name="组合 24"/>
              <p:cNvGrpSpPr/>
              <p:nvPr/>
            </p:nvGrpSpPr>
            <p:grpSpPr>
              <a:xfrm>
                <a:off x="1006434" y="2592095"/>
                <a:ext cx="1336523" cy="1293647"/>
                <a:chOff x="3030538" y="663575"/>
                <a:chExt cx="1435101" cy="1389063"/>
              </a:xfrm>
              <a:solidFill>
                <a:schemeClr val="bg1"/>
              </a:solidFill>
            </p:grpSpPr>
            <p:sp>
              <p:nvSpPr>
                <p:cNvPr id="26" name="Freeform 11"/>
                <p:cNvSpPr>
                  <a:spLocks noEditPoints="1"/>
                </p:cNvSpPr>
                <p:nvPr/>
              </p:nvSpPr>
              <p:spPr bwMode="auto">
                <a:xfrm>
                  <a:off x="3030538" y="671513"/>
                  <a:ext cx="1098550" cy="1103313"/>
                </a:xfrm>
                <a:custGeom>
                  <a:avLst/>
                  <a:gdLst>
                    <a:gd name="T0" fmla="*/ 188 w 376"/>
                    <a:gd name="T1" fmla="*/ 0 h 377"/>
                    <a:gd name="T2" fmla="*/ 0 w 376"/>
                    <a:gd name="T3" fmla="*/ 189 h 377"/>
                    <a:gd name="T4" fmla="*/ 188 w 376"/>
                    <a:gd name="T5" fmla="*/ 377 h 377"/>
                    <a:gd name="T6" fmla="*/ 376 w 376"/>
                    <a:gd name="T7" fmla="*/ 189 h 377"/>
                    <a:gd name="T8" fmla="*/ 188 w 376"/>
                    <a:gd name="T9" fmla="*/ 0 h 377"/>
                    <a:gd name="T10" fmla="*/ 188 w 376"/>
                    <a:gd name="T11" fmla="*/ 329 h 377"/>
                    <a:gd name="T12" fmla="*/ 48 w 376"/>
                    <a:gd name="T13" fmla="*/ 189 h 377"/>
                    <a:gd name="T14" fmla="*/ 188 w 376"/>
                    <a:gd name="T15" fmla="*/ 48 h 377"/>
                    <a:gd name="T16" fmla="*/ 328 w 376"/>
                    <a:gd name="T17" fmla="*/ 189 h 377"/>
                    <a:gd name="T18" fmla="*/ 188 w 376"/>
                    <a:gd name="T19" fmla="*/ 32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7" name="Freeform 12"/>
                <p:cNvSpPr>
                  <a:spLocks/>
                </p:cNvSpPr>
                <p:nvPr/>
              </p:nvSpPr>
              <p:spPr bwMode="auto">
                <a:xfrm>
                  <a:off x="3933826" y="1538288"/>
                  <a:ext cx="111125" cy="115888"/>
                </a:xfrm>
                <a:custGeom>
                  <a:avLst/>
                  <a:gdLst>
                    <a:gd name="T0" fmla="*/ 34 w 38"/>
                    <a:gd name="T1" fmla="*/ 4 h 40"/>
                    <a:gd name="T2" fmla="*/ 34 w 38"/>
                    <a:gd name="T3" fmla="*/ 19 h 40"/>
                    <a:gd name="T4" fmla="*/ 19 w 38"/>
                    <a:gd name="T5" fmla="*/ 35 h 40"/>
                    <a:gd name="T6" fmla="*/ 4 w 38"/>
                    <a:gd name="T7" fmla="*/ 36 h 40"/>
                    <a:gd name="T8" fmla="*/ 4 w 38"/>
                    <a:gd name="T9" fmla="*/ 36 h 40"/>
                    <a:gd name="T10" fmla="*/ 5 w 38"/>
                    <a:gd name="T11" fmla="*/ 21 h 40"/>
                    <a:gd name="T12" fmla="*/ 19 w 38"/>
                    <a:gd name="T13" fmla="*/ 6 h 40"/>
                    <a:gd name="T14" fmla="*/ 34 w 38"/>
                    <a:gd name="T15" fmla="*/ 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8" name="Freeform 13"/>
                <p:cNvSpPr>
                  <a:spLocks/>
                </p:cNvSpPr>
                <p:nvPr/>
              </p:nvSpPr>
              <p:spPr bwMode="auto">
                <a:xfrm>
                  <a:off x="3971926" y="1573213"/>
                  <a:ext cx="493713" cy="479425"/>
                </a:xfrm>
                <a:custGeom>
                  <a:avLst/>
                  <a:gdLst>
                    <a:gd name="T0" fmla="*/ 163 w 169"/>
                    <a:gd name="T1" fmla="*/ 104 h 164"/>
                    <a:gd name="T2" fmla="*/ 162 w 169"/>
                    <a:gd name="T3" fmla="*/ 129 h 164"/>
                    <a:gd name="T4" fmla="*/ 137 w 169"/>
                    <a:gd name="T5" fmla="*/ 155 h 164"/>
                    <a:gd name="T6" fmla="*/ 112 w 169"/>
                    <a:gd name="T7" fmla="*/ 158 h 164"/>
                    <a:gd name="T8" fmla="*/ 112 w 169"/>
                    <a:gd name="T9" fmla="*/ 158 h 164"/>
                    <a:gd name="T10" fmla="*/ 7 w 169"/>
                    <a:gd name="T11" fmla="*/ 33 h 164"/>
                    <a:gd name="T12" fmla="*/ 32 w 169"/>
                    <a:gd name="T13" fmla="*/ 7 h 164"/>
                    <a:gd name="T14" fmla="*/ 163 w 169"/>
                    <a:gd name="T15" fmla="*/ 10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29" name="Freeform 14"/>
                <p:cNvSpPr>
                  <a:spLocks/>
                </p:cNvSpPr>
                <p:nvPr/>
              </p:nvSpPr>
              <p:spPr bwMode="auto">
                <a:xfrm>
                  <a:off x="4000501" y="771525"/>
                  <a:ext cx="271463" cy="58738"/>
                </a:xfrm>
                <a:custGeom>
                  <a:avLst/>
                  <a:gdLst>
                    <a:gd name="T0" fmla="*/ 93 w 93"/>
                    <a:gd name="T1" fmla="*/ 10 h 20"/>
                    <a:gd name="T2" fmla="*/ 83 w 93"/>
                    <a:gd name="T3" fmla="*/ 20 h 20"/>
                    <a:gd name="T4" fmla="*/ 9 w 93"/>
                    <a:gd name="T5" fmla="*/ 20 h 20"/>
                    <a:gd name="T6" fmla="*/ 0 w 93"/>
                    <a:gd name="T7" fmla="*/ 10 h 20"/>
                    <a:gd name="T8" fmla="*/ 0 w 93"/>
                    <a:gd name="T9" fmla="*/ 10 h 20"/>
                    <a:gd name="T10" fmla="*/ 9 w 93"/>
                    <a:gd name="T11" fmla="*/ 0 h 20"/>
                    <a:gd name="T12" fmla="*/ 83 w 93"/>
                    <a:gd name="T13" fmla="*/ 0 h 20"/>
                    <a:gd name="T14" fmla="*/ 93 w 9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0" name="Freeform 15"/>
                <p:cNvSpPr>
                  <a:spLocks/>
                </p:cNvSpPr>
                <p:nvPr/>
              </p:nvSpPr>
              <p:spPr bwMode="auto">
                <a:xfrm>
                  <a:off x="4108451" y="663575"/>
                  <a:ext cx="55563" cy="271463"/>
                </a:xfrm>
                <a:custGeom>
                  <a:avLst/>
                  <a:gdLst>
                    <a:gd name="T0" fmla="*/ 9 w 19"/>
                    <a:gd name="T1" fmla="*/ 0 h 93"/>
                    <a:gd name="T2" fmla="*/ 19 w 19"/>
                    <a:gd name="T3" fmla="*/ 10 h 93"/>
                    <a:gd name="T4" fmla="*/ 19 w 19"/>
                    <a:gd name="T5" fmla="*/ 84 h 93"/>
                    <a:gd name="T6" fmla="*/ 9 w 19"/>
                    <a:gd name="T7" fmla="*/ 93 h 93"/>
                    <a:gd name="T8" fmla="*/ 9 w 19"/>
                    <a:gd name="T9" fmla="*/ 93 h 93"/>
                    <a:gd name="T10" fmla="*/ 0 w 19"/>
                    <a:gd name="T11" fmla="*/ 84 h 93"/>
                    <a:gd name="T12" fmla="*/ 0 w 19"/>
                    <a:gd name="T13" fmla="*/ 10 h 93"/>
                    <a:gd name="T14" fmla="*/ 9 w 19"/>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1" name="Freeform 16"/>
                <p:cNvSpPr>
                  <a:spLocks/>
                </p:cNvSpPr>
                <p:nvPr/>
              </p:nvSpPr>
              <p:spPr bwMode="auto">
                <a:xfrm>
                  <a:off x="3590926" y="844550"/>
                  <a:ext cx="354013" cy="287338"/>
                </a:xfrm>
                <a:custGeom>
                  <a:avLst/>
                  <a:gdLst>
                    <a:gd name="T0" fmla="*/ 105 w 121"/>
                    <a:gd name="T1" fmla="*/ 93 h 98"/>
                    <a:gd name="T2" fmla="*/ 7 w 121"/>
                    <a:gd name="T3" fmla="*/ 15 h 98"/>
                    <a:gd name="T4" fmla="*/ 7 w 121"/>
                    <a:gd name="T5" fmla="*/ 15 h 98"/>
                    <a:gd name="T6" fmla="*/ 1 w 121"/>
                    <a:gd name="T7" fmla="*/ 7 h 98"/>
                    <a:gd name="T8" fmla="*/ 1 w 121"/>
                    <a:gd name="T9" fmla="*/ 7 h 98"/>
                    <a:gd name="T10" fmla="*/ 9 w 121"/>
                    <a:gd name="T11" fmla="*/ 0 h 98"/>
                    <a:gd name="T12" fmla="*/ 9 w 121"/>
                    <a:gd name="T13" fmla="*/ 0 h 98"/>
                    <a:gd name="T14" fmla="*/ 119 w 121"/>
                    <a:gd name="T15" fmla="*/ 88 h 98"/>
                    <a:gd name="T16" fmla="*/ 119 w 121"/>
                    <a:gd name="T17" fmla="*/ 88 h 98"/>
                    <a:gd name="T18" fmla="*/ 115 w 121"/>
                    <a:gd name="T19" fmla="*/ 98 h 98"/>
                    <a:gd name="T20" fmla="*/ 115 w 121"/>
                    <a:gd name="T21" fmla="*/ 98 h 98"/>
                    <a:gd name="T22" fmla="*/ 112 w 121"/>
                    <a:gd name="T23" fmla="*/ 98 h 98"/>
                    <a:gd name="T24" fmla="*/ 112 w 121"/>
                    <a:gd name="T25" fmla="*/ 98 h 98"/>
                    <a:gd name="T26" fmla="*/ 105 w 121"/>
                    <a:gd name="T27" fmla="*/ 9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sp>
              <p:nvSpPr>
                <p:cNvPr id="32" name="Oval 17"/>
                <p:cNvSpPr>
                  <a:spLocks noChangeArrowheads="1"/>
                </p:cNvSpPr>
                <p:nvPr/>
              </p:nvSpPr>
              <p:spPr bwMode="auto">
                <a:xfrm>
                  <a:off x="3906838" y="1149350"/>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Clr>
                      <a:schemeClr val="folHlink"/>
                    </a:buClr>
                    <a:buSzPct val="110000"/>
                    <a:defRPr/>
                  </a:pPr>
                  <a:endParaRPr lang="zh-CN" altLang="en-US"/>
                </a:p>
              </p:txBody>
            </p:sp>
          </p:grpSp>
        </p:grpSp>
      </p:grpSp>
      <p:sp>
        <p:nvSpPr>
          <p:cNvPr id="9225" name="内容占位符 2"/>
          <p:cNvSpPr>
            <a:spLocks noGrp="1"/>
          </p:cNvSpPr>
          <p:nvPr>
            <p:ph idx="1"/>
          </p:nvPr>
        </p:nvSpPr>
        <p:spPr>
          <a:xfrm>
            <a:off x="647700" y="1260475"/>
            <a:ext cx="8229600" cy="558800"/>
          </a:xfrm>
        </p:spPr>
        <p:txBody>
          <a:bodyPr/>
          <a:lstStyle/>
          <a:p>
            <a:r>
              <a:rPr lang="zh-CN" altLang="en-US" dirty="0" smtClean="0"/>
              <a:t>法在西文中的含义</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5">
                                            <p:txEl>
                                              <p:pRg st="0" end="0"/>
                                            </p:txEl>
                                          </p:spTgt>
                                        </p:tgtEl>
                                        <p:attrNameLst>
                                          <p:attrName>style.visibility</p:attrName>
                                        </p:attrNameLst>
                                      </p:cBhvr>
                                      <p:to>
                                        <p:strVal val="visible"/>
                                      </p:to>
                                    </p:set>
                                    <p:animEffect transition="in" filter="fade">
                                      <p:cBhvr>
                                        <p:cTn id="7" dur="500"/>
                                        <p:tgtEl>
                                          <p:spTgt spid="9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第一节：法学的定义</a:t>
            </a:r>
          </a:p>
        </p:txBody>
      </p:sp>
      <p:sp>
        <p:nvSpPr>
          <p:cNvPr id="4" name="内容占位符 2"/>
          <p:cNvSpPr>
            <a:spLocks noGrp="1"/>
          </p:cNvSpPr>
          <p:nvPr>
            <p:ph sz="quarter" idx="4294967295"/>
          </p:nvPr>
        </p:nvSpPr>
        <p:spPr>
          <a:xfrm>
            <a:off x="550863" y="1254125"/>
            <a:ext cx="6911975" cy="600075"/>
          </a:xfrm>
        </p:spPr>
        <p:txBody>
          <a:bodyPr/>
          <a:lstStyle/>
          <a:p>
            <a:r>
              <a:rPr lang="zh-CN" altLang="en-US" smtClean="0"/>
              <a:t>我国当代法学中法律的理解</a:t>
            </a:r>
          </a:p>
        </p:txBody>
      </p:sp>
      <p:sp>
        <p:nvSpPr>
          <p:cNvPr id="5" name="矩形 4"/>
          <p:cNvSpPr/>
          <p:nvPr/>
        </p:nvSpPr>
        <p:spPr>
          <a:xfrm>
            <a:off x="901700" y="2162175"/>
            <a:ext cx="6840538" cy="647700"/>
          </a:xfrm>
          <a:prstGeom prst="rect">
            <a:avLst/>
          </a:prstGeom>
          <a:solidFill>
            <a:srgbClr val="008DCA"/>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en-US" altLang="zh-CN" dirty="0">
                <a:solidFill>
                  <a:schemeClr val="bg1"/>
                </a:solidFill>
              </a:rPr>
              <a:t>  1</a:t>
            </a:r>
            <a:r>
              <a:rPr lang="en-US" altLang="zh-CN" dirty="0">
                <a:solidFill>
                  <a:schemeClr val="bg1"/>
                </a:solidFill>
              </a:rPr>
              <a:t>.</a:t>
            </a:r>
            <a:r>
              <a:rPr lang="zh-CN" altLang="en-US" dirty="0">
                <a:solidFill>
                  <a:schemeClr val="bg1"/>
                </a:solidFill>
              </a:rPr>
              <a:t>广义理解</a:t>
            </a:r>
            <a:endParaRPr lang="zh-CN" altLang="en-US" dirty="0">
              <a:solidFill>
                <a:schemeClr val="bg1"/>
              </a:solidFill>
            </a:endParaRPr>
          </a:p>
        </p:txBody>
      </p:sp>
      <p:sp>
        <p:nvSpPr>
          <p:cNvPr id="6" name="矩形 5"/>
          <p:cNvSpPr>
            <a:spLocks noChangeArrowheads="1"/>
          </p:cNvSpPr>
          <p:nvPr/>
        </p:nvSpPr>
        <p:spPr bwMode="auto">
          <a:xfrm>
            <a:off x="911225" y="3021013"/>
            <a:ext cx="6831013"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n"/>
            </a:pPr>
            <a:r>
              <a:rPr lang="zh-CN" altLang="en-US" sz="2400"/>
              <a:t>指法的整体，包括法律、有法律效力的解释及其行政机关为执行法律而制定的规范性文件。</a:t>
            </a:r>
            <a:endParaRPr lang="zh-CN" altLang="en-US" sz="2400">
              <a:latin typeface="黑体" panose="02010609060101010101" pitchFamily="49" charset="-122"/>
            </a:endParaRPr>
          </a:p>
        </p:txBody>
      </p:sp>
      <p:sp>
        <p:nvSpPr>
          <p:cNvPr id="7" name="矩形 6"/>
          <p:cNvSpPr/>
          <p:nvPr/>
        </p:nvSpPr>
        <p:spPr>
          <a:xfrm>
            <a:off x="911225" y="4349750"/>
            <a:ext cx="6840538" cy="647700"/>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en-US" altLang="zh-CN" dirty="0">
                <a:solidFill>
                  <a:schemeClr val="bg1"/>
                </a:solidFill>
              </a:rPr>
              <a:t>  2</a:t>
            </a:r>
            <a:r>
              <a:rPr lang="en-US" altLang="zh-CN" dirty="0">
                <a:solidFill>
                  <a:schemeClr val="bg1"/>
                </a:solidFill>
              </a:rPr>
              <a:t>.</a:t>
            </a:r>
            <a:r>
              <a:rPr lang="zh-CN" altLang="en-US" dirty="0">
                <a:solidFill>
                  <a:schemeClr val="bg1"/>
                </a:solidFill>
              </a:rPr>
              <a:t>狭义</a:t>
            </a:r>
            <a:endParaRPr lang="zh-CN" altLang="en-US" dirty="0">
              <a:solidFill>
                <a:schemeClr val="bg1"/>
              </a:solidFill>
            </a:endParaRPr>
          </a:p>
        </p:txBody>
      </p:sp>
      <p:sp>
        <p:nvSpPr>
          <p:cNvPr id="8" name="矩形 7"/>
          <p:cNvSpPr>
            <a:spLocks noChangeArrowheads="1"/>
          </p:cNvSpPr>
          <p:nvPr/>
        </p:nvSpPr>
        <p:spPr bwMode="auto">
          <a:xfrm>
            <a:off x="920750" y="5195888"/>
            <a:ext cx="6831013"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n"/>
            </a:pPr>
            <a:r>
              <a:rPr lang="zh-CN" altLang="en-US" sz="2400"/>
              <a:t>指拥有立法权的国家机关依照立法程序制定的规范性文件。</a:t>
            </a:r>
            <a:endParaRPr lang="zh-CN" altLang="en-US" sz="2400">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第一节：法学的定义</a:t>
            </a:r>
          </a:p>
        </p:txBody>
      </p:sp>
      <p:sp>
        <p:nvSpPr>
          <p:cNvPr id="11267" name="内容占位符 2"/>
          <p:cNvSpPr>
            <a:spLocks noGrp="1"/>
          </p:cNvSpPr>
          <p:nvPr>
            <p:ph idx="1"/>
          </p:nvPr>
        </p:nvSpPr>
        <p:spPr>
          <a:xfrm>
            <a:off x="457200" y="1412875"/>
            <a:ext cx="8229600" cy="539750"/>
          </a:xfrm>
        </p:spPr>
        <p:txBody>
          <a:bodyPr/>
          <a:lstStyle/>
          <a:p>
            <a:r>
              <a:rPr lang="zh-CN" altLang="en-US" smtClean="0"/>
              <a:t>非马克思主义关于法的定义</a:t>
            </a:r>
          </a:p>
        </p:txBody>
      </p:sp>
      <p:grpSp>
        <p:nvGrpSpPr>
          <p:cNvPr id="2" name="组合 1"/>
          <p:cNvGrpSpPr/>
          <p:nvPr/>
        </p:nvGrpSpPr>
        <p:grpSpPr>
          <a:xfrm>
            <a:off x="752475" y="2466975"/>
            <a:ext cx="2355850" cy="3116263"/>
            <a:chOff x="752475" y="2466975"/>
            <a:chExt cx="2355850" cy="3116263"/>
          </a:xfrm>
        </p:grpSpPr>
        <p:sp>
          <p:nvSpPr>
            <p:cNvPr id="5" name="矩形 4"/>
            <p:cNvSpPr/>
            <p:nvPr/>
          </p:nvSpPr>
          <p:spPr>
            <a:xfrm>
              <a:off x="752475" y="2466975"/>
              <a:ext cx="2355850" cy="311626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9" name="任意多边形 8"/>
            <p:cNvSpPr/>
            <p:nvPr/>
          </p:nvSpPr>
          <p:spPr>
            <a:xfrm>
              <a:off x="752475" y="3098800"/>
              <a:ext cx="2355850" cy="2484438"/>
            </a:xfrm>
            <a:custGeom>
              <a:avLst/>
              <a:gdLst>
                <a:gd name="connsiteX0" fmla="*/ 1175287 w 2356338"/>
                <a:gd name="connsiteY0" fmla="*/ 0 h 2856024"/>
                <a:gd name="connsiteX1" fmla="*/ 1474827 w 2356338"/>
                <a:gd name="connsiteY1" fmla="*/ 140960 h 2856024"/>
                <a:gd name="connsiteX2" fmla="*/ 2356338 w 2356338"/>
                <a:gd name="connsiteY2" fmla="*/ 140960 h 2856024"/>
                <a:gd name="connsiteX3" fmla="*/ 2356338 w 2356338"/>
                <a:gd name="connsiteY3" fmla="*/ 2856024 h 2856024"/>
                <a:gd name="connsiteX4" fmla="*/ 0 w 2356338"/>
                <a:gd name="connsiteY4" fmla="*/ 2856024 h 2856024"/>
                <a:gd name="connsiteX5" fmla="*/ 0 w 2356338"/>
                <a:gd name="connsiteY5" fmla="*/ 140960 h 2856024"/>
                <a:gd name="connsiteX6" fmla="*/ 875747 w 2356338"/>
                <a:gd name="connsiteY6" fmla="*/ 140960 h 285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38" h="2856024">
                  <a:moveTo>
                    <a:pt x="1175287" y="0"/>
                  </a:moveTo>
                  <a:lnTo>
                    <a:pt x="1474827" y="140960"/>
                  </a:lnTo>
                  <a:lnTo>
                    <a:pt x="2356338" y="140960"/>
                  </a:lnTo>
                  <a:lnTo>
                    <a:pt x="2356338" y="2856024"/>
                  </a:lnTo>
                  <a:lnTo>
                    <a:pt x="0" y="2856024"/>
                  </a:lnTo>
                  <a:lnTo>
                    <a:pt x="0" y="140960"/>
                  </a:lnTo>
                  <a:lnTo>
                    <a:pt x="875747" y="1409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lstStyle/>
            <a:p>
              <a:pPr eaLnBrk="1" hangingPunct="1">
                <a:lnSpc>
                  <a:spcPct val="120000"/>
                </a:lnSpc>
                <a:spcBef>
                  <a:spcPct val="20000"/>
                </a:spcBef>
                <a:buClr>
                  <a:schemeClr val="folHlink"/>
                </a:buClr>
                <a:buSzPct val="110000"/>
                <a:defRPr/>
              </a:pPr>
              <a:r>
                <a:rPr lang="zh-CN" altLang="en-US" sz="2000" dirty="0"/>
                <a:t>着重</a:t>
              </a:r>
              <a:r>
                <a:rPr lang="zh-CN" altLang="en-US" sz="2000" dirty="0"/>
                <a:t>以简化或抽象化的形式揭示法是什么，有规则说、命令说和判决说三种</a:t>
              </a:r>
              <a:endParaRPr lang="zh-CN" altLang="en-US" sz="2000" dirty="0">
                <a:latin typeface="微软雅黑" panose="020B0503020204020204" pitchFamily="34" charset="-122"/>
                <a:ea typeface="微软雅黑" panose="020B0503020204020204" pitchFamily="34" charset="-122"/>
              </a:endParaRPr>
            </a:p>
          </p:txBody>
        </p:sp>
        <p:sp>
          <p:nvSpPr>
            <p:cNvPr id="11274" name="文本框 20"/>
            <p:cNvSpPr txBox="1">
              <a:spLocks noChangeArrowheads="1"/>
            </p:cNvSpPr>
            <p:nvPr/>
          </p:nvSpPr>
          <p:spPr bwMode="auto">
            <a:xfrm>
              <a:off x="752475" y="2613025"/>
              <a:ext cx="2355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buClr>
                  <a:schemeClr val="folHlink"/>
                </a:buClr>
                <a:buSzPct val="110000"/>
                <a:buFont typeface="Wingdings" panose="05000000000000000000" pitchFamily="2" charset="2"/>
                <a:buNone/>
              </a:pPr>
              <a:r>
                <a:rPr lang="zh-CN" altLang="en-US" sz="2000" b="1">
                  <a:latin typeface="微软雅黑" panose="020B0503020204020204" pitchFamily="34" charset="-122"/>
                  <a:ea typeface="微软雅黑" panose="020B0503020204020204" pitchFamily="34" charset="-122"/>
                </a:rPr>
                <a:t>法的本体</a:t>
              </a:r>
            </a:p>
          </p:txBody>
        </p:sp>
      </p:grpSp>
      <p:grpSp>
        <p:nvGrpSpPr>
          <p:cNvPr id="3" name="组合 2"/>
          <p:cNvGrpSpPr/>
          <p:nvPr/>
        </p:nvGrpSpPr>
        <p:grpSpPr>
          <a:xfrm>
            <a:off x="3349625" y="2466975"/>
            <a:ext cx="2355850" cy="3116263"/>
            <a:chOff x="3349625" y="2466975"/>
            <a:chExt cx="2355850" cy="3116263"/>
          </a:xfrm>
        </p:grpSpPr>
        <p:sp>
          <p:nvSpPr>
            <p:cNvPr id="4" name="矩形 3"/>
            <p:cNvSpPr/>
            <p:nvPr/>
          </p:nvSpPr>
          <p:spPr>
            <a:xfrm>
              <a:off x="3349625" y="2466975"/>
              <a:ext cx="2355850" cy="311626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10" name="任意多边形 9"/>
            <p:cNvSpPr/>
            <p:nvPr/>
          </p:nvSpPr>
          <p:spPr>
            <a:xfrm>
              <a:off x="3349625" y="3098800"/>
              <a:ext cx="2355850" cy="2484438"/>
            </a:xfrm>
            <a:custGeom>
              <a:avLst/>
              <a:gdLst>
                <a:gd name="connsiteX0" fmla="*/ 1175287 w 2356338"/>
                <a:gd name="connsiteY0" fmla="*/ 0 h 2856024"/>
                <a:gd name="connsiteX1" fmla="*/ 1474827 w 2356338"/>
                <a:gd name="connsiteY1" fmla="*/ 140960 h 2856024"/>
                <a:gd name="connsiteX2" fmla="*/ 2356338 w 2356338"/>
                <a:gd name="connsiteY2" fmla="*/ 140960 h 2856024"/>
                <a:gd name="connsiteX3" fmla="*/ 2356338 w 2356338"/>
                <a:gd name="connsiteY3" fmla="*/ 2856024 h 2856024"/>
                <a:gd name="connsiteX4" fmla="*/ 0 w 2356338"/>
                <a:gd name="connsiteY4" fmla="*/ 2856024 h 2856024"/>
                <a:gd name="connsiteX5" fmla="*/ 0 w 2356338"/>
                <a:gd name="connsiteY5" fmla="*/ 140960 h 2856024"/>
                <a:gd name="connsiteX6" fmla="*/ 875747 w 2356338"/>
                <a:gd name="connsiteY6" fmla="*/ 140960 h 285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38" h="2856024">
                  <a:moveTo>
                    <a:pt x="1175287" y="0"/>
                  </a:moveTo>
                  <a:lnTo>
                    <a:pt x="1474827" y="140960"/>
                  </a:lnTo>
                  <a:lnTo>
                    <a:pt x="2356338" y="140960"/>
                  </a:lnTo>
                  <a:lnTo>
                    <a:pt x="2356338" y="2856024"/>
                  </a:lnTo>
                  <a:lnTo>
                    <a:pt x="0" y="2856024"/>
                  </a:lnTo>
                  <a:lnTo>
                    <a:pt x="0" y="140960"/>
                  </a:lnTo>
                  <a:lnTo>
                    <a:pt x="875747" y="1409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lstStyle/>
            <a:p>
              <a:pPr eaLnBrk="1" hangingPunct="1">
                <a:lnSpc>
                  <a:spcPct val="120000"/>
                </a:lnSpc>
                <a:spcBef>
                  <a:spcPct val="20000"/>
                </a:spcBef>
                <a:buClr>
                  <a:schemeClr val="folHlink"/>
                </a:buClr>
                <a:buSzPct val="110000"/>
                <a:defRPr/>
              </a:pPr>
              <a:r>
                <a:rPr lang="zh-CN" altLang="en-US" sz="2000" dirty="0"/>
                <a:t>着重</a:t>
              </a:r>
              <a:r>
                <a:rPr lang="zh-CN" altLang="en-US" sz="2000" dirty="0"/>
                <a:t>说明法的基础或法从何出，比较有代表性的有神意论、理性论、权力说及公意论</a:t>
              </a:r>
              <a:endParaRPr lang="zh-CN" altLang="en-US" sz="2000" dirty="0">
                <a:latin typeface="微软雅黑" panose="020B0503020204020204" pitchFamily="34" charset="-122"/>
                <a:ea typeface="微软雅黑" panose="020B0503020204020204" pitchFamily="34" charset="-122"/>
              </a:endParaRPr>
            </a:p>
          </p:txBody>
        </p:sp>
        <p:sp>
          <p:nvSpPr>
            <p:cNvPr id="11275" name="文本框 21"/>
            <p:cNvSpPr txBox="1">
              <a:spLocks noChangeArrowheads="1"/>
            </p:cNvSpPr>
            <p:nvPr/>
          </p:nvSpPr>
          <p:spPr bwMode="auto">
            <a:xfrm>
              <a:off x="3349625" y="2613025"/>
              <a:ext cx="2355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buClr>
                  <a:schemeClr val="folHlink"/>
                </a:buClr>
                <a:buSzPct val="110000"/>
                <a:buFontTx/>
                <a:buNone/>
              </a:pPr>
              <a:r>
                <a:rPr lang="zh-CN" altLang="en-US" sz="2000" b="1">
                  <a:latin typeface="微软雅黑" panose="020B0503020204020204" pitchFamily="34" charset="-122"/>
                  <a:ea typeface="微软雅黑" panose="020B0503020204020204" pitchFamily="34" charset="-122"/>
                </a:rPr>
                <a:t>法的本源</a:t>
              </a:r>
              <a:endParaRPr lang="zh-CN" altLang="en-US" sz="2000" b="1">
                <a:solidFill>
                  <a:srgbClr val="3E3D4F"/>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5946775" y="2466975"/>
            <a:ext cx="2355850" cy="3116263"/>
            <a:chOff x="5946775" y="2466975"/>
            <a:chExt cx="2355850" cy="3116263"/>
          </a:xfrm>
        </p:grpSpPr>
        <p:sp>
          <p:nvSpPr>
            <p:cNvPr id="6" name="矩形 5"/>
            <p:cNvSpPr/>
            <p:nvPr/>
          </p:nvSpPr>
          <p:spPr>
            <a:xfrm>
              <a:off x="5946775" y="2466975"/>
              <a:ext cx="2355850" cy="311626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11" name="任意多边形 10"/>
            <p:cNvSpPr/>
            <p:nvPr/>
          </p:nvSpPr>
          <p:spPr>
            <a:xfrm>
              <a:off x="5946775" y="3098800"/>
              <a:ext cx="2355850" cy="2484438"/>
            </a:xfrm>
            <a:custGeom>
              <a:avLst/>
              <a:gdLst>
                <a:gd name="connsiteX0" fmla="*/ 1175287 w 2356338"/>
                <a:gd name="connsiteY0" fmla="*/ 0 h 2856024"/>
                <a:gd name="connsiteX1" fmla="*/ 1474827 w 2356338"/>
                <a:gd name="connsiteY1" fmla="*/ 140960 h 2856024"/>
                <a:gd name="connsiteX2" fmla="*/ 2356338 w 2356338"/>
                <a:gd name="connsiteY2" fmla="*/ 140960 h 2856024"/>
                <a:gd name="connsiteX3" fmla="*/ 2356338 w 2356338"/>
                <a:gd name="connsiteY3" fmla="*/ 2856024 h 2856024"/>
                <a:gd name="connsiteX4" fmla="*/ 0 w 2356338"/>
                <a:gd name="connsiteY4" fmla="*/ 2856024 h 2856024"/>
                <a:gd name="connsiteX5" fmla="*/ 0 w 2356338"/>
                <a:gd name="connsiteY5" fmla="*/ 140960 h 2856024"/>
                <a:gd name="connsiteX6" fmla="*/ 875747 w 2356338"/>
                <a:gd name="connsiteY6" fmla="*/ 140960 h 285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38" h="2856024">
                  <a:moveTo>
                    <a:pt x="1175287" y="0"/>
                  </a:moveTo>
                  <a:lnTo>
                    <a:pt x="1474827" y="140960"/>
                  </a:lnTo>
                  <a:lnTo>
                    <a:pt x="2356338" y="140960"/>
                  </a:lnTo>
                  <a:lnTo>
                    <a:pt x="2356338" y="2856024"/>
                  </a:lnTo>
                  <a:lnTo>
                    <a:pt x="0" y="2856024"/>
                  </a:lnTo>
                  <a:lnTo>
                    <a:pt x="0" y="140960"/>
                  </a:lnTo>
                  <a:lnTo>
                    <a:pt x="875747" y="1409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lstStyle/>
            <a:p>
              <a:pPr eaLnBrk="1" hangingPunct="1">
                <a:lnSpc>
                  <a:spcPct val="120000"/>
                </a:lnSpc>
                <a:spcBef>
                  <a:spcPct val="20000"/>
                </a:spcBef>
                <a:buClr>
                  <a:schemeClr val="folHlink"/>
                </a:buClr>
                <a:buSzPct val="110000"/>
                <a:defRPr/>
              </a:pPr>
              <a:r>
                <a:rPr lang="zh-CN" altLang="en-US" sz="2000" dirty="0"/>
                <a:t>着重</a:t>
              </a:r>
              <a:r>
                <a:rPr lang="zh-CN" altLang="en-US" sz="2000" dirty="0"/>
                <a:t>说明法的工具性，有正义论、社会控制论和事业说等不同解释</a:t>
              </a:r>
              <a:endParaRPr lang="zh-CN" altLang="en-US" sz="2000" dirty="0">
                <a:latin typeface="微软雅黑" panose="020B0503020204020204" pitchFamily="34" charset="-122"/>
                <a:ea typeface="微软雅黑" panose="020B0503020204020204" pitchFamily="34" charset="-122"/>
              </a:endParaRPr>
            </a:p>
          </p:txBody>
        </p:sp>
        <p:sp>
          <p:nvSpPr>
            <p:cNvPr id="11276" name="文本框 22"/>
            <p:cNvSpPr txBox="1">
              <a:spLocks noChangeArrowheads="1"/>
            </p:cNvSpPr>
            <p:nvPr/>
          </p:nvSpPr>
          <p:spPr bwMode="auto">
            <a:xfrm>
              <a:off x="5946775" y="2613025"/>
              <a:ext cx="2355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buClr>
                  <a:schemeClr val="folHlink"/>
                </a:buClr>
                <a:buSzPct val="110000"/>
                <a:buFontTx/>
                <a:buNone/>
              </a:pPr>
              <a:r>
                <a:rPr lang="zh-CN" altLang="en-US" sz="2000" b="1">
                  <a:latin typeface="微软雅黑" panose="020B0503020204020204" pitchFamily="34" charset="-122"/>
                  <a:ea typeface="微软雅黑" panose="020B0503020204020204" pitchFamily="34" charset="-122"/>
                </a:rPr>
                <a:t>法的作用</a:t>
              </a:r>
              <a:endParaRPr lang="zh-CN" altLang="en-US" sz="2000" b="1">
                <a:solidFill>
                  <a:srgbClr val="3E3D4F"/>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圆角矩形 10"/>
          <p:cNvSpPr>
            <a:spLocks noChangeArrowheads="1"/>
          </p:cNvSpPr>
          <p:nvPr/>
        </p:nvSpPr>
        <p:spPr bwMode="auto">
          <a:xfrm>
            <a:off x="1311275" y="2652713"/>
            <a:ext cx="6635750" cy="1833562"/>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1" name="矩形 8"/>
          <p:cNvSpPr>
            <a:spLocks noChangeArrowheads="1"/>
          </p:cNvSpPr>
          <p:nvPr/>
        </p:nvSpPr>
        <p:spPr bwMode="auto">
          <a:xfrm>
            <a:off x="1311275" y="2782888"/>
            <a:ext cx="64373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具有形式主义的或神密主义的特点，它们最大的缺陷是没有揭示或故意掩盖法的阶级本质，而如果没有揭示这一本质，任何法的定义都是肤浅的，甚至是无益的。</a:t>
            </a:r>
            <a:endParaRPr lang="en-US" altLang="zh-CN" sz="2400">
              <a:solidFill>
                <a:schemeClr val="bg1"/>
              </a:solidFill>
              <a:latin typeface="微软雅黑" panose="020B0503020204020204" pitchFamily="34" charset="-122"/>
              <a:ea typeface="微软雅黑" panose="020B0503020204020204" pitchFamily="34" charset="-122"/>
            </a:endParaRPr>
          </a:p>
        </p:txBody>
      </p:sp>
      <p:sp>
        <p:nvSpPr>
          <p:cNvPr id="12292" name="标题 1"/>
          <p:cNvSpPr>
            <a:spLocks noGrp="1"/>
          </p:cNvSpPr>
          <p:nvPr>
            <p:ph type="title"/>
          </p:nvPr>
        </p:nvSpPr>
        <p:spPr>
          <a:xfrm>
            <a:off x="901700" y="88900"/>
            <a:ext cx="7975600" cy="533400"/>
          </a:xfrm>
        </p:spPr>
        <p:txBody>
          <a:bodyPr/>
          <a:lstStyle/>
          <a:p>
            <a:r>
              <a:rPr lang="zh-CN" altLang="en-US" smtClean="0"/>
              <a:t>第一节：法学的定义</a:t>
            </a:r>
          </a:p>
        </p:txBody>
      </p:sp>
      <p:sp>
        <p:nvSpPr>
          <p:cNvPr id="9" name="内容占位符 2"/>
          <p:cNvSpPr txBox="1">
            <a:spLocks/>
          </p:cNvSpPr>
          <p:nvPr/>
        </p:nvSpPr>
        <p:spPr>
          <a:xfrm>
            <a:off x="457200" y="1412875"/>
            <a:ext cx="8229600" cy="539750"/>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dirty="0" smtClean="0"/>
              <a:t>非马克思主义关于法的本质的基本性质</a:t>
            </a:r>
            <a:endParaRPr lang="zh-CN" altLang="en-US" kern="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additive="base">
                                        <p:cTn id="13" dur="1500" fill="hold"/>
                                        <p:tgtEl>
                                          <p:spTgt spid="12290"/>
                                        </p:tgtEl>
                                        <p:attrNameLst>
                                          <p:attrName>ppt_x</p:attrName>
                                        </p:attrNameLst>
                                      </p:cBhvr>
                                      <p:tavLst>
                                        <p:tav tm="0">
                                          <p:val>
                                            <p:strVal val="#ppt_x"/>
                                          </p:val>
                                        </p:tav>
                                        <p:tav tm="100000">
                                          <p:val>
                                            <p:strVal val="#ppt_x"/>
                                          </p:val>
                                        </p:tav>
                                      </p:tavLst>
                                    </p:anim>
                                    <p:anim calcmode="lin" valueType="num">
                                      <p:cBhvr additive="base">
                                        <p:cTn id="14" dur="1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圆角矩形 10"/>
          <p:cNvSpPr>
            <a:spLocks noChangeArrowheads="1"/>
          </p:cNvSpPr>
          <p:nvPr/>
        </p:nvSpPr>
        <p:spPr bwMode="auto">
          <a:xfrm>
            <a:off x="1311275" y="2652713"/>
            <a:ext cx="6635750" cy="2438400"/>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15" name="矩形 8"/>
          <p:cNvSpPr>
            <a:spLocks noChangeArrowheads="1"/>
          </p:cNvSpPr>
          <p:nvPr/>
        </p:nvSpPr>
        <p:spPr bwMode="auto">
          <a:xfrm>
            <a:off x="1311275" y="2782888"/>
            <a:ext cx="64373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dirty="0">
                <a:solidFill>
                  <a:schemeClr val="bg1"/>
                </a:solidFill>
                <a:latin typeface="微软雅黑" panose="020B0503020204020204" pitchFamily="34" charset="-122"/>
                <a:ea typeface="微软雅黑" panose="020B0503020204020204" pitchFamily="34" charset="-122"/>
              </a:rPr>
              <a:t>根据马克思主义法的一般理论，法是由国家专门机关创制的、以权利义务为调整机制并通过国家强制力保证的调整行为关系的规范体系，它是意志与规律的结合，是阶级统治和社会管理的手段，它应当是通过利益调整从而实现社会正义的工具。</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3316" name="标题 1"/>
          <p:cNvSpPr>
            <a:spLocks noGrp="1"/>
          </p:cNvSpPr>
          <p:nvPr>
            <p:ph type="title"/>
          </p:nvPr>
        </p:nvSpPr>
        <p:spPr>
          <a:xfrm>
            <a:off x="901700" y="88900"/>
            <a:ext cx="7975600" cy="533400"/>
          </a:xfrm>
        </p:spPr>
        <p:txBody>
          <a:bodyPr/>
          <a:lstStyle/>
          <a:p>
            <a:r>
              <a:rPr lang="zh-CN" altLang="en-US" smtClean="0"/>
              <a:t>第一节：法学的定义</a:t>
            </a:r>
          </a:p>
        </p:txBody>
      </p:sp>
      <p:sp>
        <p:nvSpPr>
          <p:cNvPr id="9" name="内容占位符 2"/>
          <p:cNvSpPr txBox="1">
            <a:spLocks/>
          </p:cNvSpPr>
          <p:nvPr/>
        </p:nvSpPr>
        <p:spPr>
          <a:xfrm>
            <a:off x="457200" y="1412875"/>
            <a:ext cx="8229600" cy="539750"/>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dirty="0" smtClean="0"/>
              <a:t>马克思主义的法的定义</a:t>
            </a:r>
            <a:endParaRPr lang="zh-CN" altLang="en-US" kern="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314"/>
                                        </p:tgtEl>
                                        <p:attrNameLst>
                                          <p:attrName>style.visibility</p:attrName>
                                        </p:attrNameLst>
                                      </p:cBhvr>
                                      <p:to>
                                        <p:strVal val="visible"/>
                                      </p:to>
                                    </p:set>
                                    <p:animEffect transition="in" filter="fade">
                                      <p:cBhvr>
                                        <p:cTn id="13"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法学的特征</a:t>
            </a:r>
          </a:p>
        </p:txBody>
      </p:sp>
      <p:sp>
        <p:nvSpPr>
          <p:cNvPr id="14339"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2761</TotalTime>
  <Words>592</Words>
  <Application>Microsoft Office PowerPoint</Application>
  <PresentationFormat>全屏显示(4:3)</PresentationFormat>
  <Paragraphs>71</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Verdana</vt:lpstr>
      <vt:lpstr>굴림</vt:lpstr>
      <vt:lpstr>Arial</vt:lpstr>
      <vt:lpstr>Calibri</vt:lpstr>
      <vt:lpstr>黑体</vt:lpstr>
      <vt:lpstr>Wingdings</vt:lpstr>
      <vt:lpstr>Webdings</vt:lpstr>
      <vt:lpstr>宋体</vt:lpstr>
      <vt:lpstr>Times New Roman</vt:lpstr>
      <vt:lpstr>微软雅黑</vt:lpstr>
      <vt:lpstr>Office 主题</vt:lpstr>
      <vt:lpstr>法理学</vt:lpstr>
      <vt:lpstr>第一节 法学的定义</vt:lpstr>
      <vt:lpstr>第一节：法学的定义</vt:lpstr>
      <vt:lpstr>第一节：法学的定义</vt:lpstr>
      <vt:lpstr>第一节：法学的定义</vt:lpstr>
      <vt:lpstr>第一节：法学的定义</vt:lpstr>
      <vt:lpstr>第一节：法学的定义</vt:lpstr>
      <vt:lpstr>第一节：法学的定义</vt:lpstr>
      <vt:lpstr>第二节 法学的特征</vt:lpstr>
      <vt:lpstr>第二节：法学的特征</vt:lpstr>
      <vt:lpstr>第三节 法学的本质</vt:lpstr>
      <vt:lpstr>第三节：法学的本质</vt:lpstr>
      <vt:lpstr>第三节：法学的本质</vt:lpstr>
      <vt:lpstr>第四节 法学的分类</vt:lpstr>
      <vt:lpstr>第四节：法学的分类</vt:lpstr>
      <vt:lpstr>第四节：法学的分类</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192</cp:revision>
  <dcterms:created xsi:type="dcterms:W3CDTF">2009-04-16T11:43:59Z</dcterms:created>
  <dcterms:modified xsi:type="dcterms:W3CDTF">2015-09-08T10:52:40Z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