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
  </p:notesMasterIdLst>
  <p:handoutMasterIdLst>
    <p:handoutMasterId r:id="rId11"/>
  </p:handoutMasterIdLst>
  <p:sldIdLst>
    <p:sldId id="308" r:id="rId2"/>
    <p:sldId id="309" r:id="rId3"/>
    <p:sldId id="311" r:id="rId4"/>
    <p:sldId id="312" r:id="rId5"/>
    <p:sldId id="313" r:id="rId6"/>
    <p:sldId id="310" r:id="rId7"/>
    <p:sldId id="314" r:id="rId8"/>
    <p:sldId id="315" r:id="rId9"/>
  </p:sldIdLst>
  <p:sldSz cx="9144000" cy="6858000" type="screen4x3"/>
  <p:notesSz cx="6858000" cy="9144000"/>
  <p:custDataLst>
    <p:tags r:id="rId12"/>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01D35485-F8F9-49B4-89EB-C40AE7894C65}" type="slidenum">
              <a:rPr lang="ko-KR" altLang="en-US"/>
              <a:pPr>
                <a:defRPr/>
              </a:pPr>
              <a:t>‹#›</a:t>
            </a:fld>
            <a:endParaRPr lang="en-US" altLang="ko-KR"/>
          </a:p>
        </p:txBody>
      </p:sp>
    </p:spTree>
    <p:extLst>
      <p:ext uri="{BB962C8B-B14F-4D97-AF65-F5344CB8AC3E}">
        <p14:creationId xmlns:p14="http://schemas.microsoft.com/office/powerpoint/2010/main" val="151757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33D01FB3-ECCE-4836-937E-873FA3096773}" type="slidenum">
              <a:rPr lang="zh-CN" altLang="en-US"/>
              <a:pPr>
                <a:defRPr/>
              </a:pPr>
              <a:t>‹#›</a:t>
            </a:fld>
            <a:endParaRPr lang="en-US" altLang="zh-CN"/>
          </a:p>
        </p:txBody>
      </p:sp>
    </p:spTree>
    <p:extLst>
      <p:ext uri="{BB962C8B-B14F-4D97-AF65-F5344CB8AC3E}">
        <p14:creationId xmlns:p14="http://schemas.microsoft.com/office/powerpoint/2010/main" val="1939920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83B86463-47E4-4A68-A168-1E8DA2412035}" type="slidenum">
              <a:rPr lang="zh-CN" altLang="en-US"/>
              <a:pPr>
                <a:defRPr/>
              </a:pPr>
              <a:t>‹#›</a:t>
            </a:fld>
            <a:endParaRPr lang="zh-CN" altLang="en-US"/>
          </a:p>
        </p:txBody>
      </p:sp>
    </p:spTree>
    <p:extLst>
      <p:ext uri="{BB962C8B-B14F-4D97-AF65-F5344CB8AC3E}">
        <p14:creationId xmlns:p14="http://schemas.microsoft.com/office/powerpoint/2010/main" val="1519998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0E47AD-BA88-4757-9248-841DABD3200F}" type="slidenum">
              <a:rPr lang="zh-CN" altLang="en-US"/>
              <a:pPr>
                <a:defRPr/>
              </a:pPr>
              <a:t>‹#›</a:t>
            </a:fld>
            <a:endParaRPr lang="zh-CN" altLang="en-US"/>
          </a:p>
        </p:txBody>
      </p:sp>
    </p:spTree>
    <p:extLst>
      <p:ext uri="{BB962C8B-B14F-4D97-AF65-F5344CB8AC3E}">
        <p14:creationId xmlns:p14="http://schemas.microsoft.com/office/powerpoint/2010/main" val="19844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E007E3-62DE-4C68-A0EC-EC290EFD6E04}" type="slidenum">
              <a:rPr lang="zh-CN" altLang="en-US"/>
              <a:pPr>
                <a:defRPr/>
              </a:pPr>
              <a:t>‹#›</a:t>
            </a:fld>
            <a:endParaRPr lang="zh-CN" altLang="en-US"/>
          </a:p>
        </p:txBody>
      </p:sp>
    </p:spTree>
    <p:extLst>
      <p:ext uri="{BB962C8B-B14F-4D97-AF65-F5344CB8AC3E}">
        <p14:creationId xmlns:p14="http://schemas.microsoft.com/office/powerpoint/2010/main" val="273300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1764DA-B33A-4F5C-BF45-8A0746D83280}" type="slidenum">
              <a:rPr lang="zh-CN" altLang="en-US"/>
              <a:pPr>
                <a:defRPr/>
              </a:pPr>
              <a:t>‹#›</a:t>
            </a:fld>
            <a:endParaRPr lang="zh-CN" altLang="en-US"/>
          </a:p>
        </p:txBody>
      </p:sp>
    </p:spTree>
    <p:extLst>
      <p:ext uri="{BB962C8B-B14F-4D97-AF65-F5344CB8AC3E}">
        <p14:creationId xmlns:p14="http://schemas.microsoft.com/office/powerpoint/2010/main" val="426583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04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5D8066-9132-4F4A-8487-F77899D3B437}" type="slidenum">
              <a:rPr lang="zh-CN" altLang="en-US"/>
              <a:pPr>
                <a:defRPr/>
              </a:pPr>
              <a:t>‹#›</a:t>
            </a:fld>
            <a:endParaRPr lang="zh-CN" altLang="en-US"/>
          </a:p>
        </p:txBody>
      </p:sp>
    </p:spTree>
    <p:extLst>
      <p:ext uri="{BB962C8B-B14F-4D97-AF65-F5344CB8AC3E}">
        <p14:creationId xmlns:p14="http://schemas.microsoft.com/office/powerpoint/2010/main" val="408914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0D957D-5A80-48A5-A61F-22893EF4AFFD}" type="slidenum">
              <a:rPr lang="zh-CN" altLang="en-US"/>
              <a:pPr>
                <a:defRPr/>
              </a:pPr>
              <a:t>‹#›</a:t>
            </a:fld>
            <a:endParaRPr lang="zh-CN" altLang="en-US"/>
          </a:p>
        </p:txBody>
      </p:sp>
    </p:spTree>
    <p:extLst>
      <p:ext uri="{BB962C8B-B14F-4D97-AF65-F5344CB8AC3E}">
        <p14:creationId xmlns:p14="http://schemas.microsoft.com/office/powerpoint/2010/main" val="117939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9F84A2-3D95-4DED-92CC-65814C1202FD}" type="slidenum">
              <a:rPr lang="zh-CN" altLang="en-US"/>
              <a:pPr>
                <a:defRPr/>
              </a:pPr>
              <a:t>‹#›</a:t>
            </a:fld>
            <a:endParaRPr lang="zh-CN" altLang="en-US"/>
          </a:p>
        </p:txBody>
      </p:sp>
    </p:spTree>
    <p:extLst>
      <p:ext uri="{BB962C8B-B14F-4D97-AF65-F5344CB8AC3E}">
        <p14:creationId xmlns:p14="http://schemas.microsoft.com/office/powerpoint/2010/main" val="380500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6D6D30D-DD13-40AD-BAA4-92D9643E87B6}" type="slidenum">
              <a:rPr lang="zh-CN" altLang="en-US"/>
              <a:pPr>
                <a:defRPr/>
              </a:pPr>
              <a:t>‹#›</a:t>
            </a:fld>
            <a:endParaRPr lang="zh-CN" altLang="en-US"/>
          </a:p>
        </p:txBody>
      </p:sp>
    </p:spTree>
    <p:extLst>
      <p:ext uri="{BB962C8B-B14F-4D97-AF65-F5344CB8AC3E}">
        <p14:creationId xmlns:p14="http://schemas.microsoft.com/office/powerpoint/2010/main" val="36402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691B03B-97F2-4533-9022-E3BFE2529D57}" type="slidenum">
              <a:rPr lang="zh-CN" altLang="en-US"/>
              <a:pPr>
                <a:defRPr/>
              </a:pPr>
              <a:t>‹#›</a:t>
            </a:fld>
            <a:endParaRPr lang="zh-CN" altLang="en-US"/>
          </a:p>
        </p:txBody>
      </p:sp>
    </p:spTree>
    <p:extLst>
      <p:ext uri="{BB962C8B-B14F-4D97-AF65-F5344CB8AC3E}">
        <p14:creationId xmlns:p14="http://schemas.microsoft.com/office/powerpoint/2010/main" val="1831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BE9DBB1-1A38-44E8-881F-F4B188337B80}" type="slidenum">
              <a:rPr lang="zh-CN" altLang="en-US"/>
              <a:pPr>
                <a:defRPr/>
              </a:pPr>
              <a:t>‹#›</a:t>
            </a:fld>
            <a:endParaRPr lang="zh-CN" altLang="en-US"/>
          </a:p>
        </p:txBody>
      </p:sp>
    </p:spTree>
    <p:extLst>
      <p:ext uri="{BB962C8B-B14F-4D97-AF65-F5344CB8AC3E}">
        <p14:creationId xmlns:p14="http://schemas.microsoft.com/office/powerpoint/2010/main" val="20018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982A77F-A09B-41F5-B6E3-BE786C9EEAD6}" type="slidenum">
              <a:rPr lang="zh-CN" altLang="en-US"/>
              <a:pPr>
                <a:defRPr/>
              </a:pPr>
              <a:t>‹#›</a:t>
            </a:fld>
            <a:endParaRPr lang="zh-CN" altLang="en-US"/>
          </a:p>
        </p:txBody>
      </p:sp>
    </p:spTree>
    <p:extLst>
      <p:ext uri="{BB962C8B-B14F-4D97-AF65-F5344CB8AC3E}">
        <p14:creationId xmlns:p14="http://schemas.microsoft.com/office/powerpoint/2010/main" val="97706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D466C6-FEE7-479F-8D77-F73DB02554DB}" type="slidenum">
              <a:rPr lang="zh-CN" altLang="en-US"/>
              <a:pPr>
                <a:defRPr/>
              </a:pPr>
              <a:t>‹#›</a:t>
            </a:fld>
            <a:endParaRPr lang="zh-CN" altLang="en-US"/>
          </a:p>
        </p:txBody>
      </p:sp>
    </p:spTree>
    <p:extLst>
      <p:ext uri="{BB962C8B-B14F-4D97-AF65-F5344CB8AC3E}">
        <p14:creationId xmlns:p14="http://schemas.microsoft.com/office/powerpoint/2010/main" val="232531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FE919615-8BBD-41FE-AA77-2A0974F804C7}"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第八章 法律体系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法律体系释义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7"/>
              <a:ext cx="6437313" cy="163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由一国现行的全部法律规范按照不同的法律部门分类组合而成的一个呈体系化的有机联系的统一整体。</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第一节：法律体系释义</a:t>
            </a:r>
          </a:p>
        </p:txBody>
      </p:sp>
      <p:sp>
        <p:nvSpPr>
          <p:cNvPr id="9" name="内容占位符 2"/>
          <p:cNvSpPr txBox="1">
            <a:spLocks/>
          </p:cNvSpPr>
          <p:nvPr/>
        </p:nvSpPr>
        <p:spPr>
          <a:xfrm>
            <a:off x="774700" y="1466850"/>
            <a:ext cx="5908675" cy="55880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法律体系的含义：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circle(in)">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第一节：法律体系释义</a:t>
            </a:r>
          </a:p>
        </p:txBody>
      </p:sp>
      <p:grpSp>
        <p:nvGrpSpPr>
          <p:cNvPr id="9219" name="组合 27"/>
          <p:cNvGrpSpPr>
            <a:grpSpLocks/>
          </p:cNvGrpSpPr>
          <p:nvPr/>
        </p:nvGrpSpPr>
        <p:grpSpPr bwMode="auto">
          <a:xfrm>
            <a:off x="90487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理想化</a:t>
              </a:r>
              <a:r>
                <a:rPr lang="zh-CN" altLang="en-US" dirty="0"/>
                <a:t>要求是门类齐全、内在协调</a:t>
              </a:r>
            </a:p>
          </p:txBody>
        </p:sp>
      </p:grpSp>
      <p:grpSp>
        <p:nvGrpSpPr>
          <p:cNvPr id="9220" name="组合 30"/>
          <p:cNvGrpSpPr>
            <a:grpSpLocks/>
          </p:cNvGrpSpPr>
          <p:nvPr/>
        </p:nvGrpSpPr>
        <p:grpSpPr bwMode="auto">
          <a:xfrm>
            <a:off x="90487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一个由法律部门分类组合而形成的呈体系化的有机整体</a:t>
              </a:r>
            </a:p>
          </p:txBody>
        </p:sp>
      </p:grpSp>
      <p:grpSp>
        <p:nvGrpSpPr>
          <p:cNvPr id="9221" name="组合 33"/>
          <p:cNvGrpSpPr>
            <a:grpSpLocks/>
          </p:cNvGrpSpPr>
          <p:nvPr/>
        </p:nvGrpSpPr>
        <p:grpSpPr bwMode="auto">
          <a:xfrm>
            <a:off x="901700"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一个国家的全部现行法律构成的整体</a:t>
              </a:r>
            </a:p>
          </p:txBody>
        </p:sp>
      </p:grpSp>
      <p:sp>
        <p:nvSpPr>
          <p:cNvPr id="12" name="内容占位符 2"/>
          <p:cNvSpPr txBox="1">
            <a:spLocks/>
          </p:cNvSpPr>
          <p:nvPr/>
        </p:nvSpPr>
        <p:spPr>
          <a:xfrm>
            <a:off x="774700" y="1466850"/>
            <a:ext cx="5908675" cy="55880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法律体系的特点：</a:t>
            </a:r>
          </a:p>
        </p:txBody>
      </p:sp>
      <p:grpSp>
        <p:nvGrpSpPr>
          <p:cNvPr id="9223" name="组合 27"/>
          <p:cNvGrpSpPr>
            <a:grpSpLocks/>
          </p:cNvGrpSpPr>
          <p:nvPr/>
        </p:nvGrpSpPr>
        <p:grpSpPr bwMode="auto">
          <a:xfrm>
            <a:off x="901700"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客观法则和主观属性的有机统一</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fade">
                                      <p:cBhvr>
                                        <p:cTn id="12" dur="1000"/>
                                        <p:tgtEl>
                                          <p:spTgt spid="9221"/>
                                        </p:tgtEl>
                                      </p:cBhvr>
                                    </p:animEffect>
                                    <p:anim calcmode="lin" valueType="num">
                                      <p:cBhvr>
                                        <p:cTn id="13" dur="1000" fill="hold"/>
                                        <p:tgtEl>
                                          <p:spTgt spid="9221"/>
                                        </p:tgtEl>
                                        <p:attrNameLst>
                                          <p:attrName>ppt_x</p:attrName>
                                        </p:attrNameLst>
                                      </p:cBhvr>
                                      <p:tavLst>
                                        <p:tav tm="0">
                                          <p:val>
                                            <p:strVal val="#ppt_x"/>
                                          </p:val>
                                        </p:tav>
                                        <p:tav tm="100000">
                                          <p:val>
                                            <p:strVal val="#ppt_x"/>
                                          </p:val>
                                        </p:tav>
                                      </p:tavLst>
                                    </p:anim>
                                    <p:anim calcmode="lin" valueType="num">
                                      <p:cBhvr>
                                        <p:cTn id="14"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fade">
                                      <p:cBhvr>
                                        <p:cTn id="19" dur="1000"/>
                                        <p:tgtEl>
                                          <p:spTgt spid="9220"/>
                                        </p:tgtEl>
                                      </p:cBhvr>
                                    </p:animEffect>
                                    <p:anim calcmode="lin" valueType="num">
                                      <p:cBhvr>
                                        <p:cTn id="20" dur="1000" fill="hold"/>
                                        <p:tgtEl>
                                          <p:spTgt spid="9220"/>
                                        </p:tgtEl>
                                        <p:attrNameLst>
                                          <p:attrName>ppt_x</p:attrName>
                                        </p:attrNameLst>
                                      </p:cBhvr>
                                      <p:tavLst>
                                        <p:tav tm="0">
                                          <p:val>
                                            <p:strVal val="#ppt_x"/>
                                          </p:val>
                                        </p:tav>
                                        <p:tav tm="100000">
                                          <p:val>
                                            <p:strVal val="#ppt_x"/>
                                          </p:val>
                                        </p:tav>
                                      </p:tavLst>
                                    </p:anim>
                                    <p:anim calcmode="lin" valueType="num">
                                      <p:cBhvr>
                                        <p:cTn id="21"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9219"/>
                                        </p:tgtEl>
                                        <p:attrNameLst>
                                          <p:attrName>style.visibility</p:attrName>
                                        </p:attrNameLst>
                                      </p:cBhvr>
                                      <p:to>
                                        <p:strVal val="visible"/>
                                      </p:to>
                                    </p:set>
                                    <p:animEffect transition="in" filter="fade">
                                      <p:cBhvr>
                                        <p:cTn id="26" dur="1000"/>
                                        <p:tgtEl>
                                          <p:spTgt spid="9219"/>
                                        </p:tgtEl>
                                      </p:cBhvr>
                                    </p:animEffect>
                                    <p:anim calcmode="lin" valueType="num">
                                      <p:cBhvr>
                                        <p:cTn id="27" dur="1000" fill="hold"/>
                                        <p:tgtEl>
                                          <p:spTgt spid="9219"/>
                                        </p:tgtEl>
                                        <p:attrNameLst>
                                          <p:attrName>ppt_x</p:attrName>
                                        </p:attrNameLst>
                                      </p:cBhvr>
                                      <p:tavLst>
                                        <p:tav tm="0">
                                          <p:val>
                                            <p:strVal val="#ppt_x"/>
                                          </p:val>
                                        </p:tav>
                                        <p:tav tm="100000">
                                          <p:val>
                                            <p:strVal val="#ppt_x"/>
                                          </p:val>
                                        </p:tav>
                                      </p:tavLst>
                                    </p:anim>
                                    <p:anim calcmode="lin" valueType="num">
                                      <p:cBhvr>
                                        <p:cTn id="28"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9223"/>
                                        </p:tgtEl>
                                        <p:attrNameLst>
                                          <p:attrName>style.visibility</p:attrName>
                                        </p:attrNameLst>
                                      </p:cBhvr>
                                      <p:to>
                                        <p:strVal val="visible"/>
                                      </p:to>
                                    </p:set>
                                    <p:animEffect transition="in" filter="fade">
                                      <p:cBhvr>
                                        <p:cTn id="33" dur="1000"/>
                                        <p:tgtEl>
                                          <p:spTgt spid="9223"/>
                                        </p:tgtEl>
                                      </p:cBhvr>
                                    </p:animEffect>
                                    <p:anim calcmode="lin" valueType="num">
                                      <p:cBhvr>
                                        <p:cTn id="34" dur="1000" fill="hold"/>
                                        <p:tgtEl>
                                          <p:spTgt spid="9223"/>
                                        </p:tgtEl>
                                        <p:attrNameLst>
                                          <p:attrName>ppt_x</p:attrName>
                                        </p:attrNameLst>
                                      </p:cBhvr>
                                      <p:tavLst>
                                        <p:tav tm="0">
                                          <p:val>
                                            <p:strVal val="#ppt_x"/>
                                          </p:val>
                                        </p:tav>
                                        <p:tav tm="100000">
                                          <p:val>
                                            <p:strVal val="#ppt_x"/>
                                          </p:val>
                                        </p:tav>
                                      </p:tavLst>
                                    </p:anim>
                                    <p:anim calcmode="lin" valueType="num">
                                      <p:cBhvr>
                                        <p:cTn id="35" dur="1000" fill="hold"/>
                                        <p:tgtEl>
                                          <p:spTgt spid="92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901700" y="2511425"/>
            <a:ext cx="7121525" cy="2336800"/>
            <a:chOff x="901700" y="2511044"/>
            <a:chExt cx="7121838" cy="3181417"/>
          </a:xfrm>
        </p:grpSpPr>
        <p:sp>
          <p:nvSpPr>
            <p:cNvPr id="10245"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6" name="矩形 8"/>
            <p:cNvSpPr>
              <a:spLocks noChangeArrowheads="1"/>
            </p:cNvSpPr>
            <p:nvPr/>
          </p:nvSpPr>
          <p:spPr bwMode="auto">
            <a:xfrm>
              <a:off x="1311275" y="2782887"/>
              <a:ext cx="6437313" cy="163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后者是根据法律的历史渊源和传统以及由此形成的不同存在样式和运行方式，而对现存的和历史上存在过的各种法律制度所做的分类。</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10243" name="标题 1"/>
          <p:cNvSpPr>
            <a:spLocks noGrp="1"/>
          </p:cNvSpPr>
          <p:nvPr>
            <p:ph type="title"/>
          </p:nvPr>
        </p:nvSpPr>
        <p:spPr>
          <a:xfrm>
            <a:off x="901700" y="88900"/>
            <a:ext cx="7975600" cy="533400"/>
          </a:xfrm>
        </p:spPr>
        <p:txBody>
          <a:bodyPr/>
          <a:lstStyle/>
          <a:p>
            <a:r>
              <a:rPr lang="zh-CN" altLang="en-US" smtClean="0"/>
              <a:t>第一节：法律体系释义</a:t>
            </a:r>
          </a:p>
        </p:txBody>
      </p:sp>
      <p:sp>
        <p:nvSpPr>
          <p:cNvPr id="9" name="内容占位符 2"/>
          <p:cNvSpPr txBox="1">
            <a:spLocks/>
          </p:cNvSpPr>
          <p:nvPr/>
        </p:nvSpPr>
        <p:spPr>
          <a:xfrm>
            <a:off x="774700" y="1466850"/>
            <a:ext cx="5908675" cy="55880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法律体系不同于法系：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wipe(up)">
                                      <p:cBhvr>
                                        <p:cTn id="13"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法律部门的划分</a:t>
            </a:r>
          </a:p>
        </p:txBody>
      </p:sp>
      <p:sp>
        <p:nvSpPr>
          <p:cNvPr id="1126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a:grpSpLocks/>
          </p:cNvGrpSpPr>
          <p:nvPr/>
        </p:nvGrpSpPr>
        <p:grpSpPr bwMode="auto">
          <a:xfrm>
            <a:off x="901700" y="2511425"/>
            <a:ext cx="7121525" cy="2336800"/>
            <a:chOff x="901700" y="2511044"/>
            <a:chExt cx="7121838" cy="3181417"/>
          </a:xfrm>
        </p:grpSpPr>
        <p:sp>
          <p:nvSpPr>
            <p:cNvPr id="1229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矩形 8"/>
            <p:cNvSpPr>
              <a:spLocks noChangeArrowheads="1"/>
            </p:cNvSpPr>
            <p:nvPr/>
          </p:nvSpPr>
          <p:spPr bwMode="auto">
            <a:xfrm>
              <a:off x="1311275" y="2782887"/>
              <a:ext cx="6437313" cy="163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按照法律规范自身的不同性质、调整社会关系的不同领域和不同方法等所划分的不同法律规范的总和。</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12291" name="标题 1"/>
          <p:cNvSpPr>
            <a:spLocks noGrp="1"/>
          </p:cNvSpPr>
          <p:nvPr>
            <p:ph type="title"/>
          </p:nvPr>
        </p:nvSpPr>
        <p:spPr>
          <a:xfrm>
            <a:off x="901700" y="88900"/>
            <a:ext cx="7975600" cy="533400"/>
          </a:xfrm>
        </p:spPr>
        <p:txBody>
          <a:bodyPr/>
          <a:lstStyle/>
          <a:p>
            <a:r>
              <a:rPr lang="zh-CN" altLang="en-US" smtClean="0"/>
              <a:t>第二节 法律部门的划分</a:t>
            </a:r>
          </a:p>
        </p:txBody>
      </p:sp>
      <p:sp>
        <p:nvSpPr>
          <p:cNvPr id="9" name="内容占位符 2"/>
          <p:cNvSpPr txBox="1">
            <a:spLocks/>
          </p:cNvSpPr>
          <p:nvPr/>
        </p:nvSpPr>
        <p:spPr>
          <a:xfrm>
            <a:off x="774700" y="1466850"/>
            <a:ext cx="5908675" cy="55880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法律部门的含义：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up)">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 法律部门的划分</a:t>
            </a:r>
          </a:p>
        </p:txBody>
      </p:sp>
      <p:sp>
        <p:nvSpPr>
          <p:cNvPr id="12" name="内容占位符 2"/>
          <p:cNvSpPr txBox="1">
            <a:spLocks/>
          </p:cNvSpPr>
          <p:nvPr/>
        </p:nvSpPr>
        <p:spPr>
          <a:xfrm>
            <a:off x="774700" y="1466850"/>
            <a:ext cx="5908675" cy="55880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我国法律部门的种类：</a:t>
            </a:r>
          </a:p>
        </p:txBody>
      </p:sp>
      <p:grpSp>
        <p:nvGrpSpPr>
          <p:cNvPr id="13316" name="组合 1"/>
          <p:cNvGrpSpPr>
            <a:grpSpLocks/>
          </p:cNvGrpSpPr>
          <p:nvPr/>
        </p:nvGrpSpPr>
        <p:grpSpPr bwMode="auto">
          <a:xfrm>
            <a:off x="1004888" y="2398713"/>
            <a:ext cx="6281737" cy="3683000"/>
            <a:chOff x="1210782" y="2470960"/>
            <a:chExt cx="6282463" cy="3683546"/>
          </a:xfrm>
        </p:grpSpPr>
        <p:grpSp>
          <p:nvGrpSpPr>
            <p:cNvPr id="4" name="组合 3"/>
            <p:cNvGrpSpPr/>
            <p:nvPr/>
          </p:nvGrpSpPr>
          <p:grpSpPr>
            <a:xfrm>
              <a:off x="1210782" y="3061092"/>
              <a:ext cx="6282460" cy="2480266"/>
              <a:chOff x="2659551" y="2762250"/>
              <a:chExt cx="6818275" cy="2832100"/>
            </a:xfrm>
            <a:solidFill>
              <a:srgbClr val="487AB5"/>
            </a:solidFill>
          </p:grpSpPr>
          <p:sp>
            <p:nvSpPr>
              <p:cNvPr id="5" name="六边形 4"/>
              <p:cNvSpPr/>
              <p:nvPr/>
            </p:nvSpPr>
            <p:spPr>
              <a:xfrm>
                <a:off x="3986303" y="2762250"/>
                <a:ext cx="1546854"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行政法律部门</a:t>
                </a:r>
                <a:endParaRPr lang="zh-CN" altLang="en-US" sz="2000" b="1" dirty="0"/>
              </a:p>
            </p:txBody>
          </p:sp>
          <p:sp>
            <p:nvSpPr>
              <p:cNvPr id="6" name="六边形 5"/>
              <p:cNvSpPr/>
              <p:nvPr/>
            </p:nvSpPr>
            <p:spPr>
              <a:xfrm>
                <a:off x="3986305" y="4260850"/>
                <a:ext cx="1546854"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经济法法律部门</a:t>
                </a:r>
                <a:endParaRPr lang="zh-CN" altLang="en-US" sz="2000" b="1" dirty="0"/>
              </a:p>
            </p:txBody>
          </p:sp>
          <p:sp>
            <p:nvSpPr>
              <p:cNvPr id="7" name="六边形 6"/>
              <p:cNvSpPr/>
              <p:nvPr/>
            </p:nvSpPr>
            <p:spPr>
              <a:xfrm>
                <a:off x="6604219" y="2762250"/>
                <a:ext cx="1546859"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诉讼法法律部门</a:t>
                </a:r>
                <a:endParaRPr lang="zh-CN" altLang="en-US" sz="2000" b="1" dirty="0"/>
              </a:p>
            </p:txBody>
          </p:sp>
          <p:sp>
            <p:nvSpPr>
              <p:cNvPr id="8" name="六边形 7"/>
              <p:cNvSpPr/>
              <p:nvPr/>
            </p:nvSpPr>
            <p:spPr>
              <a:xfrm>
                <a:off x="6604219" y="4260850"/>
                <a:ext cx="1546859"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科教文卫法律部门</a:t>
                </a:r>
                <a:endParaRPr lang="zh-CN" altLang="en-US" sz="2000" b="1" dirty="0"/>
              </a:p>
            </p:txBody>
          </p:sp>
          <p:sp>
            <p:nvSpPr>
              <p:cNvPr id="9" name="六边形 8"/>
              <p:cNvSpPr/>
              <p:nvPr/>
            </p:nvSpPr>
            <p:spPr>
              <a:xfrm>
                <a:off x="2659551" y="3511550"/>
                <a:ext cx="1546854"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民商法法律部门</a:t>
                </a:r>
                <a:endParaRPr lang="zh-CN" altLang="en-US" sz="2000" b="1" dirty="0"/>
              </a:p>
            </p:txBody>
          </p:sp>
          <p:sp>
            <p:nvSpPr>
              <p:cNvPr id="10" name="六边形 9"/>
              <p:cNvSpPr/>
              <p:nvPr/>
            </p:nvSpPr>
            <p:spPr>
              <a:xfrm>
                <a:off x="7930967" y="3511550"/>
                <a:ext cx="1546859"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资源环境法律部门</a:t>
                </a:r>
                <a:endParaRPr lang="zh-CN" altLang="en-US" sz="2000" b="1" dirty="0"/>
              </a:p>
            </p:txBody>
          </p:sp>
        </p:grpSp>
        <p:sp>
          <p:nvSpPr>
            <p:cNvPr id="13" name="六边形 12"/>
            <p:cNvSpPr/>
            <p:nvPr/>
          </p:nvSpPr>
          <p:spPr>
            <a:xfrm>
              <a:off x="1226659" y="2470960"/>
              <a:ext cx="1425740" cy="1168573"/>
            </a:xfrm>
            <a:prstGeom prst="hexagon">
              <a:avLst/>
            </a:prstGeom>
            <a:solidFill>
              <a:srgbClr val="487A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军事法法律部门</a:t>
              </a:r>
              <a:endParaRPr lang="zh-CN" altLang="en-US" sz="2000" b="1" dirty="0"/>
            </a:p>
          </p:txBody>
        </p:sp>
        <p:sp>
          <p:nvSpPr>
            <p:cNvPr id="14" name="六边形 13"/>
            <p:cNvSpPr/>
            <p:nvPr/>
          </p:nvSpPr>
          <p:spPr>
            <a:xfrm>
              <a:off x="3649464" y="4985933"/>
              <a:ext cx="1424152" cy="1168573"/>
            </a:xfrm>
            <a:prstGeom prst="hexagon">
              <a:avLst/>
            </a:prstGeom>
            <a:solidFill>
              <a:srgbClr val="487A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劳动法法律部门</a:t>
              </a:r>
              <a:endParaRPr lang="zh-CN" altLang="en-US" sz="2000" b="1" dirty="0"/>
            </a:p>
          </p:txBody>
        </p:sp>
        <p:sp>
          <p:nvSpPr>
            <p:cNvPr id="15" name="六边形 14"/>
            <p:cNvSpPr/>
            <p:nvPr/>
          </p:nvSpPr>
          <p:spPr>
            <a:xfrm>
              <a:off x="6067505" y="2475723"/>
              <a:ext cx="1425740" cy="1168573"/>
            </a:xfrm>
            <a:prstGeom prst="hexagon">
              <a:avLst/>
            </a:prstGeom>
            <a:solidFill>
              <a:srgbClr val="487A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刑法法律部门</a:t>
              </a:r>
              <a:endParaRPr lang="zh-CN" altLang="en-US" sz="2000" b="1" dirty="0"/>
            </a:p>
          </p:txBody>
        </p:sp>
        <p:sp>
          <p:nvSpPr>
            <p:cNvPr id="16" name="六边形 15"/>
            <p:cNvSpPr/>
            <p:nvPr/>
          </p:nvSpPr>
          <p:spPr>
            <a:xfrm>
              <a:off x="3655815" y="3717332"/>
              <a:ext cx="1425740" cy="1168573"/>
            </a:xfrm>
            <a:prstGeom prst="hexagon">
              <a:avLst/>
            </a:prstGeom>
            <a:solidFill>
              <a:srgbClr val="487A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dirty="0"/>
                <a:t>宪法法律部门</a:t>
              </a:r>
              <a:endParaRPr lang="zh-CN" altLang="en-US" sz="2000" b="1"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 calcmode="lin" valueType="num">
                                      <p:cBhvr>
                                        <p:cTn id="12" dur="500" fill="hold"/>
                                        <p:tgtEl>
                                          <p:spTgt spid="13316"/>
                                        </p:tgtEl>
                                        <p:attrNameLst>
                                          <p:attrName>ppt_w</p:attrName>
                                        </p:attrNameLst>
                                      </p:cBhvr>
                                      <p:tavLst>
                                        <p:tav tm="0">
                                          <p:val>
                                            <p:fltVal val="0"/>
                                          </p:val>
                                        </p:tav>
                                        <p:tav tm="100000">
                                          <p:val>
                                            <p:strVal val="#ppt_w"/>
                                          </p:val>
                                        </p:tav>
                                      </p:tavLst>
                                    </p:anim>
                                    <p:anim calcmode="lin" valueType="num">
                                      <p:cBhvr>
                                        <p:cTn id="13" dur="500" fill="hold"/>
                                        <p:tgtEl>
                                          <p:spTgt spid="13316"/>
                                        </p:tgtEl>
                                        <p:attrNameLst>
                                          <p:attrName>ppt_h</p:attrName>
                                        </p:attrNameLst>
                                      </p:cBhvr>
                                      <p:tavLst>
                                        <p:tav tm="0">
                                          <p:val>
                                            <p:fltVal val="0"/>
                                          </p:val>
                                        </p:tav>
                                        <p:tav tm="100000">
                                          <p:val>
                                            <p:strVal val="#ppt_h"/>
                                          </p:val>
                                        </p:tav>
                                      </p:tavLst>
                                    </p:anim>
                                    <p:animEffect transition="in" filter="fade">
                                      <p:cBhvr>
                                        <p:cTn id="14"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2695</TotalTime>
  <Words>244</Words>
  <Application>Microsoft Office PowerPoint</Application>
  <PresentationFormat>全屏显示(4:3)</PresentationFormat>
  <Paragraphs>35</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法律体系释义</vt:lpstr>
      <vt:lpstr>第一节：法律体系释义</vt:lpstr>
      <vt:lpstr>第一节：法律体系释义</vt:lpstr>
      <vt:lpstr>第一节：法律体系释义</vt:lpstr>
      <vt:lpstr>第二节 法律部门的划分</vt:lpstr>
      <vt:lpstr>第二节 法律部门的划分</vt:lpstr>
      <vt:lpstr>第二节 法律部门的划分</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188</cp:revision>
  <dcterms:created xsi:type="dcterms:W3CDTF">2009-04-16T11:43:59Z</dcterms:created>
  <dcterms:modified xsi:type="dcterms:W3CDTF">2015-09-08T11:04:30Z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