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30"/>
  </p:notesMasterIdLst>
  <p:handoutMasterIdLst>
    <p:handoutMasterId r:id="rId31"/>
  </p:handoutMasterIdLst>
  <p:sldIdLst>
    <p:sldId id="308" r:id="rId2"/>
    <p:sldId id="309" r:id="rId3"/>
    <p:sldId id="315" r:id="rId4"/>
    <p:sldId id="314" r:id="rId5"/>
    <p:sldId id="310" r:id="rId6"/>
    <p:sldId id="316" r:id="rId7"/>
    <p:sldId id="317" r:id="rId8"/>
    <p:sldId id="318" r:id="rId9"/>
    <p:sldId id="319" r:id="rId10"/>
    <p:sldId id="311" r:id="rId11"/>
    <p:sldId id="320" r:id="rId12"/>
    <p:sldId id="321" r:id="rId13"/>
    <p:sldId id="322" r:id="rId14"/>
    <p:sldId id="323" r:id="rId15"/>
    <p:sldId id="324" r:id="rId16"/>
    <p:sldId id="312" r:id="rId17"/>
    <p:sldId id="325" r:id="rId18"/>
    <p:sldId id="326" r:id="rId19"/>
    <p:sldId id="327" r:id="rId20"/>
    <p:sldId id="328" r:id="rId21"/>
    <p:sldId id="329" r:id="rId22"/>
    <p:sldId id="330" r:id="rId23"/>
    <p:sldId id="331" r:id="rId24"/>
    <p:sldId id="332" r:id="rId25"/>
    <p:sldId id="313" r:id="rId26"/>
    <p:sldId id="333" r:id="rId27"/>
    <p:sldId id="334" r:id="rId28"/>
    <p:sldId id="335" r:id="rId29"/>
  </p:sldIdLst>
  <p:sldSz cx="9144000" cy="6858000" type="screen4x3"/>
  <p:notesSz cx="6858000" cy="9144000"/>
  <p:custDataLst>
    <p:tags r:id="rId32"/>
  </p:custDataLst>
  <p:defaultTextStyle>
    <a:defPPr>
      <a:defRPr lang="en-US"/>
    </a:defPPr>
    <a:lvl1pPr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1pPr>
    <a:lvl2pPr marL="4572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2pPr>
    <a:lvl3pPr marL="9144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3pPr>
    <a:lvl4pPr marL="13716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4pPr>
    <a:lvl5pPr marL="18288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5pPr>
    <a:lvl6pPr marL="22860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6pPr>
    <a:lvl7pPr marL="27432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7pPr>
    <a:lvl8pPr marL="32004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8pPr>
    <a:lvl9pPr marL="36576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9pPr>
  </p:defaultTextStyle>
  <p:extLst>
    <p:ext uri="{EFAFB233-063F-42B5-8137-9DF3F51BA10A}">
      <p15:sldGuideLst xmlns:p15="http://schemas.microsoft.com/office/powerpoint/2012/main">
        <p15:guide id="1" orient="horz" pos="2160">
          <p15:clr>
            <a:srgbClr val="A4A3A4"/>
          </p15:clr>
        </p15:guide>
        <p15:guide id="2" pos="450">
          <p15:clr>
            <a:srgbClr val="A4A3A4"/>
          </p15:clr>
        </p15:guide>
        <p15:guide id="3" pos="543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DCA"/>
    <a:srgbClr val="BE6119"/>
    <a:srgbClr val="BE6111"/>
    <a:srgbClr val="6699FF"/>
    <a:srgbClr val="FF0000"/>
    <a:srgbClr val="99CCFF"/>
    <a:srgbClr val="00FFF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49" autoAdjust="0"/>
    <p:restoredTop sz="94622" autoAdjust="0"/>
  </p:normalViewPr>
  <p:slideViewPr>
    <p:cSldViewPr snapToGrid="0" snapToObjects="1">
      <p:cViewPr varScale="1">
        <p:scale>
          <a:sx n="74" d="100"/>
          <a:sy n="74" d="100"/>
        </p:scale>
        <p:origin x="1104" y="72"/>
      </p:cViewPr>
      <p:guideLst>
        <p:guide orient="horz" pos="2160"/>
        <p:guide pos="450"/>
        <p:guide pos="543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66" d="100"/>
          <a:sy n="66" d="100"/>
        </p:scale>
        <p:origin x="0" y="0"/>
      </p:cViewPr>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87D4E3-CF2E-40AB-A1BC-0994157F40C9}" type="doc">
      <dgm:prSet loTypeId="urn:microsoft.com/office/officeart/2005/8/layout/hierarchy4" loCatId="relationship" qsTypeId="urn:microsoft.com/office/officeart/2005/8/quickstyle/simple1" qsCatId="simple" csTypeId="urn:microsoft.com/office/officeart/2005/8/colors/colorful1" csCatId="colorful" phldr="1"/>
      <dgm:spPr/>
      <dgm:t>
        <a:bodyPr/>
        <a:lstStyle/>
        <a:p>
          <a:endParaRPr lang="zh-CN" altLang="en-US"/>
        </a:p>
      </dgm:t>
    </dgm:pt>
    <dgm:pt modelId="{5EF813B0-8CA0-4CE8-86BC-93203524793A}">
      <dgm:prSet custT="1"/>
      <dgm:spPr>
        <a:solidFill>
          <a:schemeClr val="accent6"/>
        </a:solidFill>
      </dgm:spPr>
      <dgm:t>
        <a:bodyPr/>
        <a:lstStyle/>
        <a:p>
          <a:pPr algn="l" rtl="0"/>
          <a:r>
            <a:rPr lang="zh-CN" altLang="en-US" sz="2400" dirty="0" smtClean="0"/>
            <a:t>公民的行为能力分类：</a:t>
          </a:r>
          <a:endParaRPr lang="zh-CN" altLang="en-US" sz="2400" dirty="0"/>
        </a:p>
      </dgm:t>
    </dgm:pt>
    <dgm:pt modelId="{F599AD0B-79F1-4CAB-9888-7AEE5356E6F9}" type="parTrans" cxnId="{26924241-D4D6-4963-9DDF-80C2D9AAF100}">
      <dgm:prSet/>
      <dgm:spPr/>
      <dgm:t>
        <a:bodyPr/>
        <a:lstStyle/>
        <a:p>
          <a:endParaRPr lang="zh-CN" altLang="en-US"/>
        </a:p>
      </dgm:t>
    </dgm:pt>
    <dgm:pt modelId="{A33D5126-DB8A-46EA-9EE3-C7BB8B590FA9}" type="sibTrans" cxnId="{26924241-D4D6-4963-9DDF-80C2D9AAF100}">
      <dgm:prSet/>
      <dgm:spPr/>
      <dgm:t>
        <a:bodyPr/>
        <a:lstStyle/>
        <a:p>
          <a:endParaRPr lang="zh-CN" altLang="en-US"/>
        </a:p>
      </dgm:t>
    </dgm:pt>
    <dgm:pt modelId="{0685CB44-2EB6-4BEB-9421-A8E9C89211CC}">
      <dgm:prSet/>
      <dgm:spPr>
        <a:solidFill>
          <a:schemeClr val="accent1"/>
        </a:solidFill>
      </dgm:spPr>
      <dgm:t>
        <a:bodyPr/>
        <a:lstStyle/>
        <a:p>
          <a:pPr rtl="0"/>
          <a:r>
            <a:rPr lang="zh-CN" altLang="en-US" dirty="0" smtClean="0"/>
            <a:t>完全行为能力人</a:t>
          </a:r>
          <a:endParaRPr lang="zh-CN" dirty="0"/>
        </a:p>
      </dgm:t>
    </dgm:pt>
    <dgm:pt modelId="{10B66626-4B98-47A4-8852-9C577710B91A}" type="parTrans" cxnId="{E7A2B07C-DDA7-40F9-99F9-776031D16E70}">
      <dgm:prSet/>
      <dgm:spPr/>
      <dgm:t>
        <a:bodyPr/>
        <a:lstStyle/>
        <a:p>
          <a:endParaRPr lang="zh-CN" altLang="en-US"/>
        </a:p>
      </dgm:t>
    </dgm:pt>
    <dgm:pt modelId="{E0E9610C-19A7-4565-A576-146314593BA8}" type="sibTrans" cxnId="{E7A2B07C-DDA7-40F9-99F9-776031D16E70}">
      <dgm:prSet/>
      <dgm:spPr/>
      <dgm:t>
        <a:bodyPr/>
        <a:lstStyle/>
        <a:p>
          <a:endParaRPr lang="zh-CN" altLang="en-US"/>
        </a:p>
      </dgm:t>
    </dgm:pt>
    <dgm:pt modelId="{30673776-A622-4DA0-82CE-2ABE0CA3DFC4}">
      <dgm:prSet/>
      <dgm:spPr>
        <a:solidFill>
          <a:schemeClr val="accent1"/>
        </a:solidFill>
      </dgm:spPr>
      <dgm:t>
        <a:bodyPr/>
        <a:lstStyle/>
        <a:p>
          <a:pPr rtl="0"/>
          <a:r>
            <a:rPr lang="zh-CN" altLang="en-US" dirty="0" smtClean="0"/>
            <a:t>限制行为能力人</a:t>
          </a:r>
          <a:endParaRPr lang="zh-CN" dirty="0"/>
        </a:p>
      </dgm:t>
    </dgm:pt>
    <dgm:pt modelId="{CC1943A6-9248-4F86-A6C9-121CC06A903B}" type="parTrans" cxnId="{4FDCBC23-8F8B-4080-91FC-9123F9CB5873}">
      <dgm:prSet/>
      <dgm:spPr/>
      <dgm:t>
        <a:bodyPr/>
        <a:lstStyle/>
        <a:p>
          <a:endParaRPr lang="zh-CN" altLang="en-US"/>
        </a:p>
      </dgm:t>
    </dgm:pt>
    <dgm:pt modelId="{F82A2022-AE18-449C-A588-C4FA7E7526D7}" type="sibTrans" cxnId="{4FDCBC23-8F8B-4080-91FC-9123F9CB5873}">
      <dgm:prSet/>
      <dgm:spPr/>
      <dgm:t>
        <a:bodyPr/>
        <a:lstStyle/>
        <a:p>
          <a:endParaRPr lang="zh-CN" altLang="en-US"/>
        </a:p>
      </dgm:t>
    </dgm:pt>
    <dgm:pt modelId="{A5EE91BF-9BFE-48E6-99F2-F03D09E3A20C}">
      <dgm:prSet/>
      <dgm:spPr>
        <a:solidFill>
          <a:schemeClr val="accent1"/>
        </a:solidFill>
      </dgm:spPr>
      <dgm:t>
        <a:bodyPr/>
        <a:lstStyle/>
        <a:p>
          <a:pPr rtl="0"/>
          <a:r>
            <a:rPr lang="zh-CN" altLang="en-US" dirty="0" smtClean="0"/>
            <a:t>无行为能力人</a:t>
          </a:r>
          <a:endParaRPr lang="zh-CN" dirty="0"/>
        </a:p>
      </dgm:t>
    </dgm:pt>
    <dgm:pt modelId="{3BB84F68-1217-4A77-BFF0-76333B038D62}" type="parTrans" cxnId="{3EA2BC1B-A4C6-4542-91EA-31F092ADA0C0}">
      <dgm:prSet/>
      <dgm:spPr/>
      <dgm:t>
        <a:bodyPr/>
        <a:lstStyle/>
        <a:p>
          <a:endParaRPr lang="zh-CN" altLang="en-US"/>
        </a:p>
      </dgm:t>
    </dgm:pt>
    <dgm:pt modelId="{32A85CE9-2E0E-4519-A30D-49C293A5BE2C}" type="sibTrans" cxnId="{3EA2BC1B-A4C6-4542-91EA-31F092ADA0C0}">
      <dgm:prSet/>
      <dgm:spPr/>
      <dgm:t>
        <a:bodyPr/>
        <a:lstStyle/>
        <a:p>
          <a:endParaRPr lang="zh-CN" altLang="en-US"/>
        </a:p>
      </dgm:t>
    </dgm:pt>
    <dgm:pt modelId="{19476F20-F908-481C-BE17-59B16F122F85}" type="pres">
      <dgm:prSet presAssocID="{FC87D4E3-CF2E-40AB-A1BC-0994157F40C9}" presName="Name0" presStyleCnt="0">
        <dgm:presLayoutVars>
          <dgm:chPref val="1"/>
          <dgm:dir/>
          <dgm:animOne val="branch"/>
          <dgm:animLvl val="lvl"/>
          <dgm:resizeHandles/>
        </dgm:presLayoutVars>
      </dgm:prSet>
      <dgm:spPr/>
      <dgm:t>
        <a:bodyPr/>
        <a:lstStyle/>
        <a:p>
          <a:endParaRPr lang="zh-CN" altLang="en-US"/>
        </a:p>
      </dgm:t>
    </dgm:pt>
    <dgm:pt modelId="{2A5FAE4A-5878-4FEF-91F3-7AE0BF0A9631}" type="pres">
      <dgm:prSet presAssocID="{5EF813B0-8CA0-4CE8-86BC-93203524793A}" presName="vertOne" presStyleCnt="0"/>
      <dgm:spPr/>
    </dgm:pt>
    <dgm:pt modelId="{98AAE6EC-2819-4F76-8C9F-D3FCF984025E}" type="pres">
      <dgm:prSet presAssocID="{5EF813B0-8CA0-4CE8-86BC-93203524793A}" presName="txOne" presStyleLbl="node0" presStyleIdx="0" presStyleCnt="1" custScaleY="56448" custLinFactNeighborX="36" custLinFactNeighborY="62053">
        <dgm:presLayoutVars>
          <dgm:chPref val="3"/>
        </dgm:presLayoutVars>
      </dgm:prSet>
      <dgm:spPr/>
      <dgm:t>
        <a:bodyPr/>
        <a:lstStyle/>
        <a:p>
          <a:endParaRPr lang="zh-CN" altLang="en-US"/>
        </a:p>
      </dgm:t>
    </dgm:pt>
    <dgm:pt modelId="{87AD6406-90A0-49F9-A4B7-7CDC3F3A542D}" type="pres">
      <dgm:prSet presAssocID="{5EF813B0-8CA0-4CE8-86BC-93203524793A}" presName="parTransOne" presStyleCnt="0"/>
      <dgm:spPr/>
    </dgm:pt>
    <dgm:pt modelId="{5A301438-F895-4D97-A70B-F684A62CF04F}" type="pres">
      <dgm:prSet presAssocID="{5EF813B0-8CA0-4CE8-86BC-93203524793A}" presName="horzOne" presStyleCnt="0"/>
      <dgm:spPr/>
    </dgm:pt>
    <dgm:pt modelId="{730DC136-554B-4C45-952B-FC172126D046}" type="pres">
      <dgm:prSet presAssocID="{0685CB44-2EB6-4BEB-9421-A8E9C89211CC}" presName="vertTwo" presStyleCnt="0"/>
      <dgm:spPr/>
    </dgm:pt>
    <dgm:pt modelId="{36291917-73D1-4E37-8105-AAEE6E6E1DFB}" type="pres">
      <dgm:prSet presAssocID="{0685CB44-2EB6-4BEB-9421-A8E9C89211CC}" presName="txTwo" presStyleLbl="node2" presStyleIdx="0" presStyleCnt="3" custScaleY="121000" custLinFactNeighborX="-281" custLinFactNeighborY="85">
        <dgm:presLayoutVars>
          <dgm:chPref val="3"/>
        </dgm:presLayoutVars>
      </dgm:prSet>
      <dgm:spPr/>
      <dgm:t>
        <a:bodyPr/>
        <a:lstStyle/>
        <a:p>
          <a:endParaRPr lang="zh-CN" altLang="en-US"/>
        </a:p>
      </dgm:t>
    </dgm:pt>
    <dgm:pt modelId="{7EE84CC6-5428-4ABD-9902-0A7E80D6A455}" type="pres">
      <dgm:prSet presAssocID="{0685CB44-2EB6-4BEB-9421-A8E9C89211CC}" presName="horzTwo" presStyleCnt="0"/>
      <dgm:spPr/>
    </dgm:pt>
    <dgm:pt modelId="{5673B8ED-FCEB-429C-9C58-7FA488EE05F1}" type="pres">
      <dgm:prSet presAssocID="{E0E9610C-19A7-4565-A576-146314593BA8}" presName="sibSpaceTwo" presStyleCnt="0"/>
      <dgm:spPr/>
    </dgm:pt>
    <dgm:pt modelId="{44384DBC-8B07-4F4B-BA78-E8FB87FE5251}" type="pres">
      <dgm:prSet presAssocID="{30673776-A622-4DA0-82CE-2ABE0CA3DFC4}" presName="vertTwo" presStyleCnt="0"/>
      <dgm:spPr/>
    </dgm:pt>
    <dgm:pt modelId="{355634D6-6B78-4CBC-AF4B-BB92D5B0648E}" type="pres">
      <dgm:prSet presAssocID="{30673776-A622-4DA0-82CE-2ABE0CA3DFC4}" presName="txTwo" presStyleLbl="node2" presStyleIdx="1" presStyleCnt="3" custScaleY="118908" custLinFactNeighborX="1921" custLinFactNeighborY="86">
        <dgm:presLayoutVars>
          <dgm:chPref val="3"/>
        </dgm:presLayoutVars>
      </dgm:prSet>
      <dgm:spPr/>
      <dgm:t>
        <a:bodyPr/>
        <a:lstStyle/>
        <a:p>
          <a:endParaRPr lang="zh-CN" altLang="en-US"/>
        </a:p>
      </dgm:t>
    </dgm:pt>
    <dgm:pt modelId="{FA123AA2-91F3-49A6-A4A1-149884E7AE23}" type="pres">
      <dgm:prSet presAssocID="{30673776-A622-4DA0-82CE-2ABE0CA3DFC4}" presName="horzTwo" presStyleCnt="0"/>
      <dgm:spPr/>
    </dgm:pt>
    <dgm:pt modelId="{86CEF7D4-5335-43C8-91D0-F773E2644168}" type="pres">
      <dgm:prSet presAssocID="{F82A2022-AE18-449C-A588-C4FA7E7526D7}" presName="sibSpaceTwo" presStyleCnt="0"/>
      <dgm:spPr/>
    </dgm:pt>
    <dgm:pt modelId="{2FE884BD-153B-452B-97C8-AF99B826530D}" type="pres">
      <dgm:prSet presAssocID="{A5EE91BF-9BFE-48E6-99F2-F03D09E3A20C}" presName="vertTwo" presStyleCnt="0"/>
      <dgm:spPr/>
    </dgm:pt>
    <dgm:pt modelId="{C00FAF9E-D8B4-4FE0-BDDC-78F332FB318D}" type="pres">
      <dgm:prSet presAssocID="{A5EE91BF-9BFE-48E6-99F2-F03D09E3A20C}" presName="txTwo" presStyleLbl="node2" presStyleIdx="2" presStyleCnt="3" custScaleY="119641">
        <dgm:presLayoutVars>
          <dgm:chPref val="3"/>
        </dgm:presLayoutVars>
      </dgm:prSet>
      <dgm:spPr/>
      <dgm:t>
        <a:bodyPr/>
        <a:lstStyle/>
        <a:p>
          <a:endParaRPr lang="zh-CN" altLang="en-US"/>
        </a:p>
      </dgm:t>
    </dgm:pt>
    <dgm:pt modelId="{2AA1B028-F9BF-4CAB-BF49-6B8E66FA8C54}" type="pres">
      <dgm:prSet presAssocID="{A5EE91BF-9BFE-48E6-99F2-F03D09E3A20C}" presName="horzTwo" presStyleCnt="0"/>
      <dgm:spPr/>
    </dgm:pt>
  </dgm:ptLst>
  <dgm:cxnLst>
    <dgm:cxn modelId="{BFB9AB62-7C13-4731-9613-B7B06A11011C}" type="presOf" srcId="{0685CB44-2EB6-4BEB-9421-A8E9C89211CC}" destId="{36291917-73D1-4E37-8105-AAEE6E6E1DFB}" srcOrd="0" destOrd="0" presId="urn:microsoft.com/office/officeart/2005/8/layout/hierarchy4"/>
    <dgm:cxn modelId="{709B0DE0-5D20-40D9-BA4F-D15FA5E0AD28}" type="presOf" srcId="{30673776-A622-4DA0-82CE-2ABE0CA3DFC4}" destId="{355634D6-6B78-4CBC-AF4B-BB92D5B0648E}" srcOrd="0" destOrd="0" presId="urn:microsoft.com/office/officeart/2005/8/layout/hierarchy4"/>
    <dgm:cxn modelId="{3EA2BC1B-A4C6-4542-91EA-31F092ADA0C0}" srcId="{5EF813B0-8CA0-4CE8-86BC-93203524793A}" destId="{A5EE91BF-9BFE-48E6-99F2-F03D09E3A20C}" srcOrd="2" destOrd="0" parTransId="{3BB84F68-1217-4A77-BFF0-76333B038D62}" sibTransId="{32A85CE9-2E0E-4519-A30D-49C293A5BE2C}"/>
    <dgm:cxn modelId="{259A9757-C78B-4EBE-903C-7237C8238399}" type="presOf" srcId="{5EF813B0-8CA0-4CE8-86BC-93203524793A}" destId="{98AAE6EC-2819-4F76-8C9F-D3FCF984025E}" srcOrd="0" destOrd="0" presId="urn:microsoft.com/office/officeart/2005/8/layout/hierarchy4"/>
    <dgm:cxn modelId="{D10A98EF-CBBE-47A8-BB94-75EB8DF17DEE}" type="presOf" srcId="{A5EE91BF-9BFE-48E6-99F2-F03D09E3A20C}" destId="{C00FAF9E-D8B4-4FE0-BDDC-78F332FB318D}" srcOrd="0" destOrd="0" presId="urn:microsoft.com/office/officeart/2005/8/layout/hierarchy4"/>
    <dgm:cxn modelId="{9D8D495B-6A83-476F-8795-F611F4B3F643}" type="presOf" srcId="{FC87D4E3-CF2E-40AB-A1BC-0994157F40C9}" destId="{19476F20-F908-481C-BE17-59B16F122F85}" srcOrd="0" destOrd="0" presId="urn:microsoft.com/office/officeart/2005/8/layout/hierarchy4"/>
    <dgm:cxn modelId="{E7A2B07C-DDA7-40F9-99F9-776031D16E70}" srcId="{5EF813B0-8CA0-4CE8-86BC-93203524793A}" destId="{0685CB44-2EB6-4BEB-9421-A8E9C89211CC}" srcOrd="0" destOrd="0" parTransId="{10B66626-4B98-47A4-8852-9C577710B91A}" sibTransId="{E0E9610C-19A7-4565-A576-146314593BA8}"/>
    <dgm:cxn modelId="{4FDCBC23-8F8B-4080-91FC-9123F9CB5873}" srcId="{5EF813B0-8CA0-4CE8-86BC-93203524793A}" destId="{30673776-A622-4DA0-82CE-2ABE0CA3DFC4}" srcOrd="1" destOrd="0" parTransId="{CC1943A6-9248-4F86-A6C9-121CC06A903B}" sibTransId="{F82A2022-AE18-449C-A588-C4FA7E7526D7}"/>
    <dgm:cxn modelId="{26924241-D4D6-4963-9DDF-80C2D9AAF100}" srcId="{FC87D4E3-CF2E-40AB-A1BC-0994157F40C9}" destId="{5EF813B0-8CA0-4CE8-86BC-93203524793A}" srcOrd="0" destOrd="0" parTransId="{F599AD0B-79F1-4CAB-9888-7AEE5356E6F9}" sibTransId="{A33D5126-DB8A-46EA-9EE3-C7BB8B590FA9}"/>
    <dgm:cxn modelId="{8A410494-A51C-45BD-8BB1-1269B7FC081D}" type="presParOf" srcId="{19476F20-F908-481C-BE17-59B16F122F85}" destId="{2A5FAE4A-5878-4FEF-91F3-7AE0BF0A9631}" srcOrd="0" destOrd="0" presId="urn:microsoft.com/office/officeart/2005/8/layout/hierarchy4"/>
    <dgm:cxn modelId="{CFA3F1B6-05E9-40F9-AC40-3D4D537F9EFD}" type="presParOf" srcId="{2A5FAE4A-5878-4FEF-91F3-7AE0BF0A9631}" destId="{98AAE6EC-2819-4F76-8C9F-D3FCF984025E}" srcOrd="0" destOrd="0" presId="urn:microsoft.com/office/officeart/2005/8/layout/hierarchy4"/>
    <dgm:cxn modelId="{DC0C275D-4350-4230-889E-A479CE49C624}" type="presParOf" srcId="{2A5FAE4A-5878-4FEF-91F3-7AE0BF0A9631}" destId="{87AD6406-90A0-49F9-A4B7-7CDC3F3A542D}" srcOrd="1" destOrd="0" presId="urn:microsoft.com/office/officeart/2005/8/layout/hierarchy4"/>
    <dgm:cxn modelId="{9CAEDCB1-46E9-40A7-B787-8E924835E1B0}" type="presParOf" srcId="{2A5FAE4A-5878-4FEF-91F3-7AE0BF0A9631}" destId="{5A301438-F895-4D97-A70B-F684A62CF04F}" srcOrd="2" destOrd="0" presId="urn:microsoft.com/office/officeart/2005/8/layout/hierarchy4"/>
    <dgm:cxn modelId="{B95B1C94-9F38-4120-86A3-B0181288CF8B}" type="presParOf" srcId="{5A301438-F895-4D97-A70B-F684A62CF04F}" destId="{730DC136-554B-4C45-952B-FC172126D046}" srcOrd="0" destOrd="0" presId="urn:microsoft.com/office/officeart/2005/8/layout/hierarchy4"/>
    <dgm:cxn modelId="{D1A71088-F2BE-4572-BE33-A001D2B971DA}" type="presParOf" srcId="{730DC136-554B-4C45-952B-FC172126D046}" destId="{36291917-73D1-4E37-8105-AAEE6E6E1DFB}" srcOrd="0" destOrd="0" presId="urn:microsoft.com/office/officeart/2005/8/layout/hierarchy4"/>
    <dgm:cxn modelId="{6D03292D-5B9B-434A-BFEB-3719128146B8}" type="presParOf" srcId="{730DC136-554B-4C45-952B-FC172126D046}" destId="{7EE84CC6-5428-4ABD-9902-0A7E80D6A455}" srcOrd="1" destOrd="0" presId="urn:microsoft.com/office/officeart/2005/8/layout/hierarchy4"/>
    <dgm:cxn modelId="{B8CD0028-E568-4E24-9330-4A9FAC1226D4}" type="presParOf" srcId="{5A301438-F895-4D97-A70B-F684A62CF04F}" destId="{5673B8ED-FCEB-429C-9C58-7FA488EE05F1}" srcOrd="1" destOrd="0" presId="urn:microsoft.com/office/officeart/2005/8/layout/hierarchy4"/>
    <dgm:cxn modelId="{BE77F90F-7C2F-45A4-8984-E4C5D43F7AB4}" type="presParOf" srcId="{5A301438-F895-4D97-A70B-F684A62CF04F}" destId="{44384DBC-8B07-4F4B-BA78-E8FB87FE5251}" srcOrd="2" destOrd="0" presId="urn:microsoft.com/office/officeart/2005/8/layout/hierarchy4"/>
    <dgm:cxn modelId="{BE3155FA-7D7A-40C9-8B45-CC9CDB76095F}" type="presParOf" srcId="{44384DBC-8B07-4F4B-BA78-E8FB87FE5251}" destId="{355634D6-6B78-4CBC-AF4B-BB92D5B0648E}" srcOrd="0" destOrd="0" presId="urn:microsoft.com/office/officeart/2005/8/layout/hierarchy4"/>
    <dgm:cxn modelId="{EE098231-1B81-4AA6-AAE1-66184F23F4C9}" type="presParOf" srcId="{44384DBC-8B07-4F4B-BA78-E8FB87FE5251}" destId="{FA123AA2-91F3-49A6-A4A1-149884E7AE23}" srcOrd="1" destOrd="0" presId="urn:microsoft.com/office/officeart/2005/8/layout/hierarchy4"/>
    <dgm:cxn modelId="{B94C161F-BA74-40AD-BEDC-B5F166842606}" type="presParOf" srcId="{5A301438-F895-4D97-A70B-F684A62CF04F}" destId="{86CEF7D4-5335-43C8-91D0-F773E2644168}" srcOrd="3" destOrd="0" presId="urn:microsoft.com/office/officeart/2005/8/layout/hierarchy4"/>
    <dgm:cxn modelId="{75EAC2F8-B785-44A0-A9E3-4A0619635E99}" type="presParOf" srcId="{5A301438-F895-4D97-A70B-F684A62CF04F}" destId="{2FE884BD-153B-452B-97C8-AF99B826530D}" srcOrd="4" destOrd="0" presId="urn:microsoft.com/office/officeart/2005/8/layout/hierarchy4"/>
    <dgm:cxn modelId="{3123017D-58D1-4FCD-9EC0-DD2CCCFB6A24}" type="presParOf" srcId="{2FE884BD-153B-452B-97C8-AF99B826530D}" destId="{C00FAF9E-D8B4-4FE0-BDDC-78F332FB318D}" srcOrd="0" destOrd="0" presId="urn:microsoft.com/office/officeart/2005/8/layout/hierarchy4"/>
    <dgm:cxn modelId="{125F1494-8A70-488A-AD79-57673EBD1903}" type="presParOf" srcId="{2FE884BD-153B-452B-97C8-AF99B826530D}" destId="{2AA1B028-F9BF-4CAB-BF49-6B8E66FA8C54}"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AE6EC-2819-4F76-8C9F-D3FCF984025E}">
      <dsp:nvSpPr>
        <dsp:cNvPr id="0" name=""/>
        <dsp:cNvSpPr/>
      </dsp:nvSpPr>
      <dsp:spPr>
        <a:xfrm>
          <a:off x="4502" y="118519"/>
          <a:ext cx="6260193" cy="1192669"/>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dirty="0" smtClean="0"/>
            <a:t>公民的行为能力分类：</a:t>
          </a:r>
          <a:endParaRPr lang="zh-CN" altLang="en-US" sz="2400" kern="1200" dirty="0"/>
        </a:p>
      </dsp:txBody>
      <dsp:txXfrm>
        <a:off x="39434" y="153451"/>
        <a:ext cx="6190329" cy="1122805"/>
      </dsp:txXfrm>
    </dsp:sp>
    <dsp:sp modelId="{36291917-73D1-4E37-8105-AAEE6E6E1DFB}">
      <dsp:nvSpPr>
        <dsp:cNvPr id="0" name=""/>
        <dsp:cNvSpPr/>
      </dsp:nvSpPr>
      <dsp:spPr>
        <a:xfrm>
          <a:off x="2819" y="1384359"/>
          <a:ext cx="1972213" cy="2556566"/>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zh-CN" altLang="en-US" sz="4000" kern="1200" dirty="0" smtClean="0"/>
            <a:t>完全行为能力人</a:t>
          </a:r>
          <a:endParaRPr lang="zh-CN" sz="4000" kern="1200" dirty="0"/>
        </a:p>
      </dsp:txBody>
      <dsp:txXfrm>
        <a:off x="60583" y="1442123"/>
        <a:ext cx="1856685" cy="2441038"/>
      </dsp:txXfrm>
    </dsp:sp>
    <dsp:sp modelId="{355634D6-6B78-4CBC-AF4B-BB92D5B0648E}">
      <dsp:nvSpPr>
        <dsp:cNvPr id="0" name=""/>
        <dsp:cNvSpPr/>
      </dsp:nvSpPr>
      <dsp:spPr>
        <a:xfrm>
          <a:off x="2184127" y="1384380"/>
          <a:ext cx="1972213" cy="2512364"/>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zh-CN" altLang="en-US" sz="4000" kern="1200" dirty="0" smtClean="0"/>
            <a:t>限制行为能力人</a:t>
          </a:r>
          <a:endParaRPr lang="zh-CN" sz="4000" kern="1200" dirty="0"/>
        </a:p>
      </dsp:txBody>
      <dsp:txXfrm>
        <a:off x="2241891" y="1442144"/>
        <a:ext cx="1856685" cy="2396836"/>
      </dsp:txXfrm>
    </dsp:sp>
    <dsp:sp modelId="{C00FAF9E-D8B4-4FE0-BDDC-78F332FB318D}">
      <dsp:nvSpPr>
        <dsp:cNvPr id="0" name=""/>
        <dsp:cNvSpPr/>
      </dsp:nvSpPr>
      <dsp:spPr>
        <a:xfrm>
          <a:off x="4284120" y="1382563"/>
          <a:ext cx="1972213" cy="2527852"/>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zh-CN" altLang="en-US" sz="4000" kern="1200" dirty="0" smtClean="0"/>
            <a:t>无行为能力人</a:t>
          </a:r>
          <a:endParaRPr lang="zh-CN" sz="4000" kern="1200" dirty="0"/>
        </a:p>
      </dsp:txBody>
      <dsp:txXfrm>
        <a:off x="4341884" y="1440327"/>
        <a:ext cx="1856685" cy="241232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ClrTx/>
              <a:buSzTx/>
              <a:defRPr sz="1200">
                <a:latin typeface="Times New Roman" pitchFamily="18" charset="0"/>
              </a:defRPr>
            </a:lvl1pPr>
          </a:lstStyle>
          <a:p>
            <a:pPr>
              <a:defRPr/>
            </a:pPr>
            <a:endParaRPr lang="en-US" altLang="ko-KR"/>
          </a:p>
        </p:txBody>
      </p:sp>
      <p:sp>
        <p:nvSpPr>
          <p:cNvPr id="6861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defRPr sz="1200">
                <a:latin typeface="Times New Roman" pitchFamily="18" charset="0"/>
              </a:defRPr>
            </a:lvl1pPr>
          </a:lstStyle>
          <a:p>
            <a:pPr>
              <a:defRPr/>
            </a:pPr>
            <a:endParaRPr lang="en-US" altLang="ko-KR"/>
          </a:p>
        </p:txBody>
      </p:sp>
      <p:sp>
        <p:nvSpPr>
          <p:cNvPr id="6861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ClrTx/>
              <a:buSzTx/>
              <a:defRPr sz="1200">
                <a:latin typeface="Times New Roman" pitchFamily="18" charset="0"/>
              </a:defRPr>
            </a:lvl1pPr>
          </a:lstStyle>
          <a:p>
            <a:pPr>
              <a:defRPr/>
            </a:pPr>
            <a:endParaRPr lang="en-US" altLang="ko-KR"/>
          </a:p>
        </p:txBody>
      </p:sp>
      <p:sp>
        <p:nvSpPr>
          <p:cNvPr id="6861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defRPr sz="1200">
                <a:latin typeface="Times New Roman" panose="02020603050405020304" pitchFamily="18" charset="0"/>
              </a:defRPr>
            </a:lvl1pPr>
          </a:lstStyle>
          <a:p>
            <a:pPr>
              <a:defRPr/>
            </a:pPr>
            <a:fld id="{B18232C4-8AA9-427E-946B-F4924C8E988D}" type="slidenum">
              <a:rPr lang="ko-KR" altLang="en-US"/>
              <a:pPr>
                <a:defRPr/>
              </a:pPr>
              <a:t>‹#›</a:t>
            </a:fld>
            <a:endParaRPr lang="en-US" altLang="ko-KR"/>
          </a:p>
        </p:txBody>
      </p:sp>
    </p:spTree>
    <p:extLst>
      <p:ext uri="{BB962C8B-B14F-4D97-AF65-F5344CB8AC3E}">
        <p14:creationId xmlns:p14="http://schemas.microsoft.com/office/powerpoint/2010/main" val="25490832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ClrTx/>
              <a:buSzTx/>
              <a:defRPr sz="1200">
                <a:latin typeface="Arial" charset="0"/>
                <a:ea typeface="宋体" pitchFamily="2" charset="-122"/>
              </a:defRPr>
            </a:lvl1pPr>
          </a:lstStyle>
          <a:p>
            <a:pPr>
              <a:defRPr/>
            </a:pPr>
            <a:endParaRPr lang="zh-CN" altLang="en-US"/>
          </a:p>
        </p:txBody>
      </p:sp>
      <p:sp>
        <p:nvSpPr>
          <p:cNvPr id="142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ClrTx/>
              <a:buSzTx/>
              <a:defRPr sz="1200">
                <a:latin typeface="Arial" charset="0"/>
                <a:ea typeface="宋体" pitchFamily="2" charset="-122"/>
              </a:defRPr>
            </a:lvl1pPr>
          </a:lstStyle>
          <a:p>
            <a:pPr>
              <a:defRPr/>
            </a:pPr>
            <a:endParaRPr lang="en-US" altLang="zh-CN"/>
          </a:p>
        </p:txBody>
      </p:sp>
      <p:sp>
        <p:nvSpPr>
          <p:cNvPr id="410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2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buClrTx/>
              <a:buSzTx/>
              <a:defRPr sz="1200">
                <a:latin typeface="Arial" charset="0"/>
                <a:ea typeface="宋体" pitchFamily="2" charset="-122"/>
              </a:defRPr>
            </a:lvl1pPr>
          </a:lstStyle>
          <a:p>
            <a:pPr>
              <a:defRPr/>
            </a:pPr>
            <a:endParaRPr lang="en-US" altLang="zh-CN"/>
          </a:p>
        </p:txBody>
      </p:sp>
      <p:sp>
        <p:nvSpPr>
          <p:cNvPr id="142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ClrTx/>
              <a:buSzTx/>
              <a:defRPr sz="1200">
                <a:latin typeface="Arial" panose="020B0604020202020204" pitchFamily="34" charset="0"/>
                <a:ea typeface="宋体" panose="02010600030101010101" pitchFamily="2" charset="-122"/>
              </a:defRPr>
            </a:lvl1pPr>
          </a:lstStyle>
          <a:p>
            <a:pPr>
              <a:defRPr/>
            </a:pPr>
            <a:fld id="{EDD298ED-5AFD-4F94-87FD-CABAA6BDA35D}" type="slidenum">
              <a:rPr lang="zh-CN" altLang="en-US"/>
              <a:pPr>
                <a:defRPr/>
              </a:pPr>
              <a:t>‹#›</a:t>
            </a:fld>
            <a:endParaRPr lang="en-US" altLang="zh-CN"/>
          </a:p>
        </p:txBody>
      </p:sp>
    </p:spTree>
    <p:extLst>
      <p:ext uri="{BB962C8B-B14F-4D97-AF65-F5344CB8AC3E}">
        <p14:creationId xmlns:p14="http://schemas.microsoft.com/office/powerpoint/2010/main" val="42463046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ln/>
        </p:spPr>
      </p:sp>
      <p:sp>
        <p:nvSpPr>
          <p:cNvPr id="102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2:00</a:t>
            </a:r>
            <a:endParaRPr lang="zh-CN" altLang="en-US" smtClean="0">
              <a:latin typeface="Arial" panose="020B0604020202020204" pitchFamily="34" charset="0"/>
            </a:endParaRPr>
          </a:p>
        </p:txBody>
      </p:sp>
      <p:sp>
        <p:nvSpPr>
          <p:cNvPr id="102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굴림" panose="020B0600000101010101" pitchFamily="34" charset="-127"/>
              </a:defRPr>
            </a:lvl1pPr>
            <a:lvl2pPr marL="742950" indent="-285750">
              <a:defRPr sz="2400">
                <a:solidFill>
                  <a:schemeClr val="tx1"/>
                </a:solidFill>
                <a:latin typeface="Verdana" panose="020B0604030504040204" pitchFamily="34" charset="0"/>
                <a:ea typeface="굴림" panose="020B0600000101010101" pitchFamily="34" charset="-127"/>
              </a:defRPr>
            </a:lvl2pPr>
            <a:lvl3pPr marL="1143000" indent="-228600">
              <a:defRPr sz="2400">
                <a:solidFill>
                  <a:schemeClr val="tx1"/>
                </a:solidFill>
                <a:latin typeface="Verdana" panose="020B0604030504040204" pitchFamily="34" charset="0"/>
                <a:ea typeface="굴림" panose="020B0600000101010101" pitchFamily="34" charset="-127"/>
              </a:defRPr>
            </a:lvl3pPr>
            <a:lvl4pPr marL="1600200" indent="-228600">
              <a:defRPr sz="2400">
                <a:solidFill>
                  <a:schemeClr val="tx1"/>
                </a:solidFill>
                <a:latin typeface="Verdana" panose="020B0604030504040204" pitchFamily="34" charset="0"/>
                <a:ea typeface="굴림" panose="020B0600000101010101" pitchFamily="34" charset="-127"/>
              </a:defRPr>
            </a:lvl4pPr>
            <a:lvl5pPr marL="2057400" indent="-228600">
              <a:defRPr sz="2400">
                <a:solidFill>
                  <a:schemeClr val="tx1"/>
                </a:solidFill>
                <a:latin typeface="Verdana" panose="020B0604030504040204" pitchFamily="34"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9pPr>
          </a:lstStyle>
          <a:p>
            <a:fld id="{0CFBA81F-33EF-4599-AFFC-095C2AE0AEAA}" type="slidenum">
              <a:rPr lang="zh-CN" altLang="en-US" sz="1200" smtClean="0">
                <a:latin typeface="Arial" panose="020B0604020202020204" pitchFamily="34" charset="0"/>
                <a:ea typeface="宋体" panose="02010600030101010101" pitchFamily="2" charset="-122"/>
              </a:rPr>
              <a:pPr/>
              <a:t>4</a:t>
            </a:fld>
            <a:endParaRPr lang="en-US" altLang="zh-CN" sz="120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114893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a:ln/>
        </p:spPr>
      </p:sp>
      <p:sp>
        <p:nvSpPr>
          <p:cNvPr id="13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09:21</a:t>
            </a:r>
            <a:endParaRPr lang="zh-CN" altLang="en-US" smtClean="0">
              <a:latin typeface="Arial" panose="020B0604020202020204" pitchFamily="34" charset="0"/>
            </a:endParaRPr>
          </a:p>
        </p:txBody>
      </p:sp>
      <p:sp>
        <p:nvSpPr>
          <p:cNvPr id="133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굴림" panose="020B0600000101010101" pitchFamily="34" charset="-127"/>
              </a:defRPr>
            </a:lvl1pPr>
            <a:lvl2pPr marL="742950" indent="-285750">
              <a:defRPr sz="2400">
                <a:solidFill>
                  <a:schemeClr val="tx1"/>
                </a:solidFill>
                <a:latin typeface="Verdana" panose="020B0604030504040204" pitchFamily="34" charset="0"/>
                <a:ea typeface="굴림" panose="020B0600000101010101" pitchFamily="34" charset="-127"/>
              </a:defRPr>
            </a:lvl2pPr>
            <a:lvl3pPr marL="1143000" indent="-228600">
              <a:defRPr sz="2400">
                <a:solidFill>
                  <a:schemeClr val="tx1"/>
                </a:solidFill>
                <a:latin typeface="Verdana" panose="020B0604030504040204" pitchFamily="34" charset="0"/>
                <a:ea typeface="굴림" panose="020B0600000101010101" pitchFamily="34" charset="-127"/>
              </a:defRPr>
            </a:lvl3pPr>
            <a:lvl4pPr marL="1600200" indent="-228600">
              <a:defRPr sz="2400">
                <a:solidFill>
                  <a:schemeClr val="tx1"/>
                </a:solidFill>
                <a:latin typeface="Verdana" panose="020B0604030504040204" pitchFamily="34" charset="0"/>
                <a:ea typeface="굴림" panose="020B0600000101010101" pitchFamily="34" charset="-127"/>
              </a:defRPr>
            </a:lvl4pPr>
            <a:lvl5pPr marL="2057400" indent="-228600">
              <a:defRPr sz="2400">
                <a:solidFill>
                  <a:schemeClr val="tx1"/>
                </a:solidFill>
                <a:latin typeface="Verdana" panose="020B0604030504040204" pitchFamily="34"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9pPr>
          </a:lstStyle>
          <a:p>
            <a:fld id="{EA6D2371-A1EE-437C-BCD2-373E199BC36F}" type="slidenum">
              <a:rPr lang="zh-CN" altLang="en-US" sz="1200" smtClean="0">
                <a:latin typeface="Arial" panose="020B0604020202020204" pitchFamily="34" charset="0"/>
                <a:ea typeface="宋体" panose="02010600030101010101" pitchFamily="2" charset="-122"/>
              </a:rPr>
              <a:pPr/>
              <a:t>6</a:t>
            </a:fld>
            <a:endParaRPr lang="en-US" altLang="zh-CN" sz="120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219075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ln/>
        </p:spPr>
      </p:sp>
      <p:sp>
        <p:nvSpPr>
          <p:cNvPr id="153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09:21</a:t>
            </a:r>
            <a:endParaRPr lang="zh-CN" altLang="en-US" smtClean="0">
              <a:latin typeface="Arial" panose="020B0604020202020204" pitchFamily="34" charset="0"/>
            </a:endParaRPr>
          </a:p>
        </p:txBody>
      </p:sp>
      <p:sp>
        <p:nvSpPr>
          <p:cNvPr id="153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굴림" panose="020B0600000101010101" pitchFamily="34" charset="-127"/>
              </a:defRPr>
            </a:lvl1pPr>
            <a:lvl2pPr marL="742950" indent="-285750">
              <a:defRPr sz="2400">
                <a:solidFill>
                  <a:schemeClr val="tx1"/>
                </a:solidFill>
                <a:latin typeface="Verdana" panose="020B0604030504040204" pitchFamily="34" charset="0"/>
                <a:ea typeface="굴림" panose="020B0600000101010101" pitchFamily="34" charset="-127"/>
              </a:defRPr>
            </a:lvl2pPr>
            <a:lvl3pPr marL="1143000" indent="-228600">
              <a:defRPr sz="2400">
                <a:solidFill>
                  <a:schemeClr val="tx1"/>
                </a:solidFill>
                <a:latin typeface="Verdana" panose="020B0604030504040204" pitchFamily="34" charset="0"/>
                <a:ea typeface="굴림" panose="020B0600000101010101" pitchFamily="34" charset="-127"/>
              </a:defRPr>
            </a:lvl3pPr>
            <a:lvl4pPr marL="1600200" indent="-228600">
              <a:defRPr sz="2400">
                <a:solidFill>
                  <a:schemeClr val="tx1"/>
                </a:solidFill>
                <a:latin typeface="Verdana" panose="020B0604030504040204" pitchFamily="34" charset="0"/>
                <a:ea typeface="굴림" panose="020B0600000101010101" pitchFamily="34" charset="-127"/>
              </a:defRPr>
            </a:lvl4pPr>
            <a:lvl5pPr marL="2057400" indent="-228600">
              <a:defRPr sz="2400">
                <a:solidFill>
                  <a:schemeClr val="tx1"/>
                </a:solidFill>
                <a:latin typeface="Verdana" panose="020B0604030504040204" pitchFamily="34"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9pPr>
          </a:lstStyle>
          <a:p>
            <a:fld id="{73B3BCC4-BF1A-4C59-81B5-30F98B2A162B}" type="slidenum">
              <a:rPr lang="zh-CN" altLang="en-US" sz="1200" smtClean="0">
                <a:latin typeface="Arial" panose="020B0604020202020204" pitchFamily="34" charset="0"/>
                <a:ea typeface="宋体" panose="02010600030101010101" pitchFamily="2" charset="-122"/>
              </a:rPr>
              <a:pPr/>
              <a:t>7</a:t>
            </a:fld>
            <a:endParaRPr lang="en-US" altLang="zh-CN" sz="120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310599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a:ln/>
        </p:spPr>
      </p:sp>
      <p:sp>
        <p:nvSpPr>
          <p:cNvPr id="174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09:21</a:t>
            </a:r>
            <a:endParaRPr lang="zh-CN" altLang="en-US" smtClean="0">
              <a:latin typeface="Arial" panose="020B0604020202020204" pitchFamily="34" charset="0"/>
            </a:endParaRPr>
          </a:p>
        </p:txBody>
      </p:sp>
      <p:sp>
        <p:nvSpPr>
          <p:cNvPr id="174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굴림" panose="020B0600000101010101" pitchFamily="34" charset="-127"/>
              </a:defRPr>
            </a:lvl1pPr>
            <a:lvl2pPr marL="742950" indent="-285750">
              <a:defRPr sz="2400">
                <a:solidFill>
                  <a:schemeClr val="tx1"/>
                </a:solidFill>
                <a:latin typeface="Verdana" panose="020B0604030504040204" pitchFamily="34" charset="0"/>
                <a:ea typeface="굴림" panose="020B0600000101010101" pitchFamily="34" charset="-127"/>
              </a:defRPr>
            </a:lvl2pPr>
            <a:lvl3pPr marL="1143000" indent="-228600">
              <a:defRPr sz="2400">
                <a:solidFill>
                  <a:schemeClr val="tx1"/>
                </a:solidFill>
                <a:latin typeface="Verdana" panose="020B0604030504040204" pitchFamily="34" charset="0"/>
                <a:ea typeface="굴림" panose="020B0600000101010101" pitchFamily="34" charset="-127"/>
              </a:defRPr>
            </a:lvl3pPr>
            <a:lvl4pPr marL="1600200" indent="-228600">
              <a:defRPr sz="2400">
                <a:solidFill>
                  <a:schemeClr val="tx1"/>
                </a:solidFill>
                <a:latin typeface="Verdana" panose="020B0604030504040204" pitchFamily="34" charset="0"/>
                <a:ea typeface="굴림" panose="020B0600000101010101" pitchFamily="34" charset="-127"/>
              </a:defRPr>
            </a:lvl4pPr>
            <a:lvl5pPr marL="2057400" indent="-228600">
              <a:defRPr sz="2400">
                <a:solidFill>
                  <a:schemeClr val="tx1"/>
                </a:solidFill>
                <a:latin typeface="Verdana" panose="020B0604030504040204" pitchFamily="34"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9pPr>
          </a:lstStyle>
          <a:p>
            <a:fld id="{91AA63FB-DCA3-4A80-BBF3-A39857B72683}" type="slidenum">
              <a:rPr lang="zh-CN" altLang="en-US" sz="1200" smtClean="0">
                <a:latin typeface="Arial" panose="020B0604020202020204" pitchFamily="34" charset="0"/>
                <a:ea typeface="宋体" panose="02010600030101010101" pitchFamily="2" charset="-122"/>
              </a:rPr>
              <a:pPr/>
              <a:t>8</a:t>
            </a:fld>
            <a:endParaRPr lang="en-US" altLang="zh-CN" sz="120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078430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ln/>
        </p:spPr>
      </p:sp>
      <p:sp>
        <p:nvSpPr>
          <p:cNvPr id="19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09:21</a:t>
            </a:r>
            <a:endParaRPr lang="zh-CN" altLang="en-US" smtClean="0">
              <a:latin typeface="Arial" panose="020B0604020202020204" pitchFamily="34" charset="0"/>
            </a:endParaRPr>
          </a:p>
        </p:txBody>
      </p:sp>
      <p:sp>
        <p:nvSpPr>
          <p:cNvPr id="19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굴림" panose="020B0600000101010101" pitchFamily="34" charset="-127"/>
              </a:defRPr>
            </a:lvl1pPr>
            <a:lvl2pPr marL="742950" indent="-285750">
              <a:defRPr sz="2400">
                <a:solidFill>
                  <a:schemeClr val="tx1"/>
                </a:solidFill>
                <a:latin typeface="Verdana" panose="020B0604030504040204" pitchFamily="34" charset="0"/>
                <a:ea typeface="굴림" panose="020B0600000101010101" pitchFamily="34" charset="-127"/>
              </a:defRPr>
            </a:lvl2pPr>
            <a:lvl3pPr marL="1143000" indent="-228600">
              <a:defRPr sz="2400">
                <a:solidFill>
                  <a:schemeClr val="tx1"/>
                </a:solidFill>
                <a:latin typeface="Verdana" panose="020B0604030504040204" pitchFamily="34" charset="0"/>
                <a:ea typeface="굴림" panose="020B0600000101010101" pitchFamily="34" charset="-127"/>
              </a:defRPr>
            </a:lvl3pPr>
            <a:lvl4pPr marL="1600200" indent="-228600">
              <a:defRPr sz="2400">
                <a:solidFill>
                  <a:schemeClr val="tx1"/>
                </a:solidFill>
                <a:latin typeface="Verdana" panose="020B0604030504040204" pitchFamily="34" charset="0"/>
                <a:ea typeface="굴림" panose="020B0600000101010101" pitchFamily="34" charset="-127"/>
              </a:defRPr>
            </a:lvl4pPr>
            <a:lvl5pPr marL="2057400" indent="-228600">
              <a:defRPr sz="2400">
                <a:solidFill>
                  <a:schemeClr val="tx1"/>
                </a:solidFill>
                <a:latin typeface="Verdana" panose="020B0604030504040204" pitchFamily="34"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굴림" panose="020B0600000101010101" pitchFamily="34" charset="-127"/>
              </a:defRPr>
            </a:lvl9pPr>
          </a:lstStyle>
          <a:p>
            <a:fld id="{265F56CD-3E32-443B-8E81-3AF5E6732180}" type="slidenum">
              <a:rPr lang="zh-CN" altLang="en-US" sz="1200" smtClean="0">
                <a:latin typeface="Arial" panose="020B0604020202020204" pitchFamily="34" charset="0"/>
                <a:ea typeface="宋体" panose="02010600030101010101" pitchFamily="2" charset="-122"/>
              </a:rPr>
              <a:pPr/>
              <a:t>9</a:t>
            </a:fld>
            <a:endParaRPr lang="en-US" altLang="zh-CN" sz="120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001121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pic>
        <p:nvPicPr>
          <p:cNvPr id="4" name="Picture 8" descr="物流PPT封面"/>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1" name="标题占位符 1"/>
          <p:cNvSpPr>
            <a:spLocks noGrp="1"/>
          </p:cNvSpPr>
          <p:nvPr>
            <p:ph type="ctrTitle"/>
          </p:nvPr>
        </p:nvSpPr>
        <p:spPr>
          <a:xfrm>
            <a:off x="685800" y="2130425"/>
            <a:ext cx="7772400" cy="1470025"/>
          </a:xfrm>
        </p:spPr>
        <p:txBody>
          <a:bodyPr/>
          <a:lstStyle>
            <a:lvl1pPr algn="ctr">
              <a:defRPr sz="4000" b="1">
                <a:latin typeface="微软雅黑" pitchFamily="34" charset="-122"/>
                <a:ea typeface="微软雅黑" pitchFamily="34" charset="-122"/>
              </a:defRPr>
            </a:lvl1pPr>
          </a:lstStyle>
          <a:p>
            <a:r>
              <a:rPr lang="zh-CN" altLang="en-US" dirty="0"/>
              <a:t>单击此处编辑母版标题样式</a:t>
            </a:r>
          </a:p>
        </p:txBody>
      </p:sp>
      <p:sp>
        <p:nvSpPr>
          <p:cNvPr id="145412" name="文本占位符 2"/>
          <p:cNvSpPr>
            <a:spLocks noGrp="1"/>
          </p:cNvSpPr>
          <p:nvPr>
            <p:ph type="subTitle" idx="1"/>
          </p:nvPr>
        </p:nvSpPr>
        <p:spPr>
          <a:xfrm>
            <a:off x="1371600" y="3886200"/>
            <a:ext cx="6400800" cy="1752600"/>
          </a:xfrm>
        </p:spPr>
        <p:txBody>
          <a:bodyPr/>
          <a:lstStyle>
            <a:lvl1pPr marL="0" indent="0" algn="ctr">
              <a:buFont typeface="Wingdings" pitchFamily="2" charset="2"/>
              <a:buNone/>
              <a:defRPr sz="3200" b="1"/>
            </a:lvl1pPr>
          </a:lstStyle>
          <a:p>
            <a:r>
              <a:rPr lang="zh-CN" altLang="en-US" dirty="0"/>
              <a:t>单击此处编辑母版副标题样式</a:t>
            </a:r>
          </a:p>
        </p:txBody>
      </p:sp>
      <p:sp>
        <p:nvSpPr>
          <p:cNvPr id="5" name="日期占位符 3"/>
          <p:cNvSpPr>
            <a:spLocks noGrp="1"/>
          </p:cNvSpPr>
          <p:nvPr>
            <p:ph type="dt" sz="half" idx="10"/>
          </p:nvPr>
        </p:nvSpPr>
        <p:spPr>
          <a:xfrm>
            <a:off x="457200" y="6245225"/>
            <a:ext cx="2133600" cy="476250"/>
          </a:xfrm>
        </p:spPr>
        <p:txBody>
          <a:bodyPr/>
          <a:lstStyle>
            <a:lvl1pPr algn="l"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页脚占位符 4"/>
          <p:cNvSpPr>
            <a:spLocks noGrp="1"/>
          </p:cNvSpPr>
          <p:nvPr>
            <p:ph type="ftr" sz="quarter" idx="11"/>
          </p:nvPr>
        </p:nvSpPr>
        <p:spPr>
          <a:xfrm>
            <a:off x="3124200" y="6245225"/>
            <a:ext cx="2895600" cy="476250"/>
          </a:xfrm>
        </p:spPr>
        <p:txBody>
          <a:bodyP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7" name="灯片编号占位符 5"/>
          <p:cNvSpPr>
            <a:spLocks noGrp="1"/>
          </p:cNvSpPr>
          <p:nvPr>
            <p:ph type="sldNum" sz="quarter" idx="12"/>
          </p:nvPr>
        </p:nvSpPr>
        <p:spPr>
          <a:xfrm>
            <a:off x="6553200" y="6245225"/>
            <a:ext cx="2133600" cy="476250"/>
          </a:xfrm>
        </p:spPr>
        <p:txBody>
          <a:bodyPr/>
          <a:lstStyle>
            <a:lvl1pPr>
              <a:defRPr/>
            </a:lvl1pPr>
          </a:lstStyle>
          <a:p>
            <a:pPr>
              <a:defRPr/>
            </a:pPr>
            <a:fld id="{8F4C3BEA-24DB-4D0E-84EB-9155B0E58EB6}" type="slidenum">
              <a:rPr lang="zh-CN" altLang="en-US"/>
              <a:pPr>
                <a:defRPr/>
              </a:pPr>
              <a:t>‹#›</a:t>
            </a:fld>
            <a:endParaRPr lang="zh-CN" altLang="en-US"/>
          </a:p>
        </p:txBody>
      </p:sp>
    </p:spTree>
    <p:extLst>
      <p:ext uri="{BB962C8B-B14F-4D97-AF65-F5344CB8AC3E}">
        <p14:creationId xmlns:p14="http://schemas.microsoft.com/office/powerpoint/2010/main" val="159461785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4AF856D-1B91-4D5D-A72D-F6EF8CEE3D78}" type="slidenum">
              <a:rPr lang="zh-CN" altLang="en-US"/>
              <a:pPr>
                <a:defRPr/>
              </a:pPr>
              <a:t>‹#›</a:t>
            </a:fld>
            <a:endParaRPr lang="zh-CN" altLang="en-US"/>
          </a:p>
        </p:txBody>
      </p:sp>
    </p:spTree>
    <p:extLst>
      <p:ext uri="{BB962C8B-B14F-4D97-AF65-F5344CB8AC3E}">
        <p14:creationId xmlns:p14="http://schemas.microsoft.com/office/powerpoint/2010/main" val="3522325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238875" y="-242888"/>
            <a:ext cx="2447925" cy="618172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08075" y="-242888"/>
            <a:ext cx="7194550" cy="618172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617D077-F64A-48A2-82BD-F28AAC1055DC}" type="slidenum">
              <a:rPr lang="zh-CN" altLang="en-US"/>
              <a:pPr>
                <a:defRPr/>
              </a:pPr>
              <a:t>‹#›</a:t>
            </a:fld>
            <a:endParaRPr lang="zh-CN" altLang="en-US"/>
          </a:p>
        </p:txBody>
      </p:sp>
    </p:spTree>
    <p:extLst>
      <p:ext uri="{BB962C8B-B14F-4D97-AF65-F5344CB8AC3E}">
        <p14:creationId xmlns:p14="http://schemas.microsoft.com/office/powerpoint/2010/main" val="3086758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108075" y="-242888"/>
            <a:ext cx="8229600" cy="1143001"/>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12875"/>
            <a:ext cx="8229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751263"/>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CF60327-F6B2-490F-9B74-D274A1BBF726}" type="slidenum">
              <a:rPr lang="zh-CN" altLang="en-US"/>
              <a:pPr>
                <a:defRPr/>
              </a:pPr>
              <a:t>‹#›</a:t>
            </a:fld>
            <a:endParaRPr lang="zh-CN" altLang="en-US"/>
          </a:p>
        </p:txBody>
      </p:sp>
    </p:spTree>
    <p:extLst>
      <p:ext uri="{BB962C8B-B14F-4D97-AF65-F5344CB8AC3E}">
        <p14:creationId xmlns:p14="http://schemas.microsoft.com/office/powerpoint/2010/main" val="517406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870447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E976704-A9B4-462B-803A-0A2D146B3373}" type="slidenum">
              <a:rPr lang="zh-CN" altLang="en-US"/>
              <a:pPr>
                <a:defRPr/>
              </a:pPr>
              <a:t>‹#›</a:t>
            </a:fld>
            <a:endParaRPr lang="zh-CN" altLang="en-US"/>
          </a:p>
        </p:txBody>
      </p:sp>
    </p:spTree>
    <p:extLst>
      <p:ext uri="{BB962C8B-B14F-4D97-AF65-F5344CB8AC3E}">
        <p14:creationId xmlns:p14="http://schemas.microsoft.com/office/powerpoint/2010/main" val="3806339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5D3FA98-30A4-42E1-858E-87ABF6ADAB04}" type="slidenum">
              <a:rPr lang="zh-CN" altLang="en-US"/>
              <a:pPr>
                <a:defRPr/>
              </a:pPr>
              <a:t>‹#›</a:t>
            </a:fld>
            <a:endParaRPr lang="zh-CN" altLang="en-US"/>
          </a:p>
        </p:txBody>
      </p:sp>
    </p:spTree>
    <p:extLst>
      <p:ext uri="{BB962C8B-B14F-4D97-AF65-F5344CB8AC3E}">
        <p14:creationId xmlns:p14="http://schemas.microsoft.com/office/powerpoint/2010/main" val="1276430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2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2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A2D8B54-109A-48E9-91BB-A94FC1F8D713}" type="slidenum">
              <a:rPr lang="zh-CN" altLang="en-US"/>
              <a:pPr>
                <a:defRPr/>
              </a:pPr>
              <a:t>‹#›</a:t>
            </a:fld>
            <a:endParaRPr lang="zh-CN" altLang="en-US"/>
          </a:p>
        </p:txBody>
      </p:sp>
    </p:spTree>
    <p:extLst>
      <p:ext uri="{BB962C8B-B14F-4D97-AF65-F5344CB8AC3E}">
        <p14:creationId xmlns:p14="http://schemas.microsoft.com/office/powerpoint/2010/main" val="2488397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74BE6FBA-FC15-48AA-A959-A575888A6E38}" type="slidenum">
              <a:rPr lang="zh-CN" altLang="en-US"/>
              <a:pPr>
                <a:defRPr/>
              </a:pPr>
              <a:t>‹#›</a:t>
            </a:fld>
            <a:endParaRPr lang="zh-CN" altLang="en-US"/>
          </a:p>
        </p:txBody>
      </p:sp>
    </p:spTree>
    <p:extLst>
      <p:ext uri="{BB962C8B-B14F-4D97-AF65-F5344CB8AC3E}">
        <p14:creationId xmlns:p14="http://schemas.microsoft.com/office/powerpoint/2010/main" val="2156096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A9D68A6-76A4-4876-8173-DA7526B00B79}" type="slidenum">
              <a:rPr lang="zh-CN" altLang="en-US"/>
              <a:pPr>
                <a:defRPr/>
              </a:pPr>
              <a:t>‹#›</a:t>
            </a:fld>
            <a:endParaRPr lang="zh-CN" altLang="en-US"/>
          </a:p>
        </p:txBody>
      </p:sp>
    </p:spTree>
    <p:extLst>
      <p:ext uri="{BB962C8B-B14F-4D97-AF65-F5344CB8AC3E}">
        <p14:creationId xmlns:p14="http://schemas.microsoft.com/office/powerpoint/2010/main" val="2555155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7C702B0-A14D-46C6-B26E-F82959F74071}" type="slidenum">
              <a:rPr lang="zh-CN" altLang="en-US"/>
              <a:pPr>
                <a:defRPr/>
              </a:pPr>
              <a:t>‹#›</a:t>
            </a:fld>
            <a:endParaRPr lang="zh-CN" altLang="en-US"/>
          </a:p>
        </p:txBody>
      </p:sp>
    </p:spTree>
    <p:extLst>
      <p:ext uri="{BB962C8B-B14F-4D97-AF65-F5344CB8AC3E}">
        <p14:creationId xmlns:p14="http://schemas.microsoft.com/office/powerpoint/2010/main" val="64911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B24553D-930B-4584-B5A7-7ED715CFA3AC}" type="slidenum">
              <a:rPr lang="zh-CN" altLang="en-US"/>
              <a:pPr>
                <a:defRPr/>
              </a:pPr>
              <a:t>‹#›</a:t>
            </a:fld>
            <a:endParaRPr lang="zh-CN" altLang="en-US"/>
          </a:p>
        </p:txBody>
      </p:sp>
    </p:spTree>
    <p:extLst>
      <p:ext uri="{BB962C8B-B14F-4D97-AF65-F5344CB8AC3E}">
        <p14:creationId xmlns:p14="http://schemas.microsoft.com/office/powerpoint/2010/main" val="1084039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9006244-5F10-4E2A-879C-FC1F1CCCD42E}" type="slidenum">
              <a:rPr lang="zh-CN" altLang="en-US"/>
              <a:pPr>
                <a:defRPr/>
              </a:pPr>
              <a:t>‹#›</a:t>
            </a:fld>
            <a:endParaRPr lang="zh-CN" altLang="en-US"/>
          </a:p>
        </p:txBody>
      </p:sp>
    </p:spTree>
    <p:extLst>
      <p:ext uri="{BB962C8B-B14F-4D97-AF65-F5344CB8AC3E}">
        <p14:creationId xmlns:p14="http://schemas.microsoft.com/office/powerpoint/2010/main" val="2776129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1" descr="物流PPT"/>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87" name="标题占位符 1"/>
          <p:cNvSpPr>
            <a:spLocks noGrp="1"/>
          </p:cNvSpPr>
          <p:nvPr>
            <p:ph type="title"/>
          </p:nvPr>
        </p:nvSpPr>
        <p:spPr bwMode="auto">
          <a:xfrm>
            <a:off x="901700" y="88900"/>
            <a:ext cx="797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p:cNvSpPr>
          <p:nvPr>
            <p:ph type="body" idx="1"/>
          </p:nvPr>
        </p:nvSpPr>
        <p:spPr bwMode="auto">
          <a:xfrm>
            <a:off x="457200" y="14128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buClrTx/>
              <a:buSzTx/>
              <a:defRPr sz="1200">
                <a:solidFill>
                  <a:schemeClr val="tx1">
                    <a:tint val="75000"/>
                  </a:schemeClr>
                </a:solidFill>
                <a:latin typeface="+mn-lt"/>
                <a:ea typeface="+mn-ea"/>
              </a:defRPr>
            </a:lvl1pPr>
          </a:lstStyle>
          <a:p>
            <a:pPr>
              <a:defRPr/>
            </a:pP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buClrTx/>
              <a:buSzTx/>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spcBef>
                <a:spcPct val="0"/>
              </a:spcBef>
              <a:buClrTx/>
              <a:buSzTx/>
              <a:defRPr sz="1200">
                <a:solidFill>
                  <a:srgbClr val="898989"/>
                </a:solidFill>
                <a:latin typeface="Calibri" panose="020F0502020204030204" pitchFamily="34" charset="0"/>
                <a:ea typeface="黑体" panose="02010609060101010101" pitchFamily="49" charset="-122"/>
              </a:defRPr>
            </a:lvl1pPr>
          </a:lstStyle>
          <a:p>
            <a:pPr>
              <a:defRPr/>
            </a:pPr>
            <a:fld id="{DCA826A9-A8D4-4C83-B2FA-FDD68CE64BE7}" type="slidenum">
              <a:rPr lang="zh-CN" altLang="en-US"/>
              <a:pPr>
                <a:defRPr/>
              </a:pPr>
              <a:t>‹#›</a:t>
            </a:fld>
            <a:endParaRPr lang="zh-CN" altLang="en-US"/>
          </a:p>
        </p:txBody>
      </p:sp>
    </p:spTree>
    <p:custDataLst>
      <p:tags r:id="rId15"/>
    </p:custDataLst>
  </p:cSld>
  <p:clrMap bg1="lt1" tx1="dk1" bg2="lt2" tx2="dk2" accent1="accent1" accent2="accent2" accent3="accent3" accent4="accent4" accent5="accent5" accent6="accent6" hlink="hlink" folHlink="folHlink"/>
  <p:sldLayoutIdLst>
    <p:sldLayoutId id="2147483750"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1"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4387"/>
                                        </p:tgtEl>
                                        <p:attrNameLst>
                                          <p:attrName>style.visibility</p:attrName>
                                        </p:attrNameLst>
                                      </p:cBhvr>
                                      <p:to>
                                        <p:strVal val="visible"/>
                                      </p:to>
                                    </p:set>
                                    <p:animEffect transition="in" filter="strips(downRight)">
                                      <p:cBhvr>
                                        <p:cTn id="7" dur="500"/>
                                        <p:tgtEl>
                                          <p:spTgt spid="144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p:bldLst>
  </p:timing>
  <p:txStyles>
    <p:titleStyle>
      <a:lvl1pPr algn="l" rtl="0" eaLnBrk="0" fontAlgn="base" hangingPunct="0">
        <a:spcBef>
          <a:spcPct val="0"/>
        </a:spcBef>
        <a:spcAft>
          <a:spcPct val="0"/>
        </a:spcAft>
        <a:defRPr sz="2800">
          <a:solidFill>
            <a:srgbClr val="0C6BBA"/>
          </a:solidFill>
          <a:latin typeface="+mj-lt"/>
          <a:ea typeface="+mj-ea"/>
          <a:cs typeface="+mj-cs"/>
        </a:defRPr>
      </a:lvl1pPr>
      <a:lvl2pPr algn="l" rtl="0" eaLnBrk="0" fontAlgn="base" hangingPunct="0">
        <a:spcBef>
          <a:spcPct val="0"/>
        </a:spcBef>
        <a:spcAft>
          <a:spcPct val="0"/>
        </a:spcAft>
        <a:defRPr sz="2800">
          <a:solidFill>
            <a:srgbClr val="0C6BBA"/>
          </a:solidFill>
          <a:latin typeface="Calibri" pitchFamily="34" charset="0"/>
          <a:ea typeface="黑体" pitchFamily="2" charset="-122"/>
        </a:defRPr>
      </a:lvl2pPr>
      <a:lvl3pPr algn="l" rtl="0" eaLnBrk="0" fontAlgn="base" hangingPunct="0">
        <a:spcBef>
          <a:spcPct val="0"/>
        </a:spcBef>
        <a:spcAft>
          <a:spcPct val="0"/>
        </a:spcAft>
        <a:defRPr sz="2800">
          <a:solidFill>
            <a:srgbClr val="0C6BBA"/>
          </a:solidFill>
          <a:latin typeface="Calibri" pitchFamily="34" charset="0"/>
          <a:ea typeface="黑体" pitchFamily="2" charset="-122"/>
        </a:defRPr>
      </a:lvl3pPr>
      <a:lvl4pPr algn="l" rtl="0" eaLnBrk="0" fontAlgn="base" hangingPunct="0">
        <a:spcBef>
          <a:spcPct val="0"/>
        </a:spcBef>
        <a:spcAft>
          <a:spcPct val="0"/>
        </a:spcAft>
        <a:defRPr sz="2800">
          <a:solidFill>
            <a:srgbClr val="0C6BBA"/>
          </a:solidFill>
          <a:latin typeface="Calibri" pitchFamily="34" charset="0"/>
          <a:ea typeface="黑体" pitchFamily="2" charset="-122"/>
        </a:defRPr>
      </a:lvl4pPr>
      <a:lvl5pPr algn="l" rtl="0" eaLnBrk="0" fontAlgn="base" hangingPunct="0">
        <a:spcBef>
          <a:spcPct val="0"/>
        </a:spcBef>
        <a:spcAft>
          <a:spcPct val="0"/>
        </a:spcAft>
        <a:defRPr sz="2800">
          <a:solidFill>
            <a:srgbClr val="0C6BBA"/>
          </a:solidFill>
          <a:latin typeface="Calibri" pitchFamily="34" charset="0"/>
          <a:ea typeface="黑体" pitchFamily="2" charset="-122"/>
        </a:defRPr>
      </a:lvl5pPr>
      <a:lvl6pPr marL="457200" algn="ctr" rtl="0" fontAlgn="base">
        <a:spcBef>
          <a:spcPct val="0"/>
        </a:spcBef>
        <a:spcAft>
          <a:spcPct val="0"/>
        </a:spcAft>
        <a:defRPr sz="2800">
          <a:solidFill>
            <a:srgbClr val="0C6BBA"/>
          </a:solidFill>
          <a:latin typeface="Calibri" pitchFamily="34" charset="0"/>
          <a:ea typeface="黑体" pitchFamily="2" charset="-122"/>
        </a:defRPr>
      </a:lvl6pPr>
      <a:lvl7pPr marL="914400" algn="ctr" rtl="0" fontAlgn="base">
        <a:spcBef>
          <a:spcPct val="0"/>
        </a:spcBef>
        <a:spcAft>
          <a:spcPct val="0"/>
        </a:spcAft>
        <a:defRPr sz="2800">
          <a:solidFill>
            <a:srgbClr val="0C6BBA"/>
          </a:solidFill>
          <a:latin typeface="Calibri" pitchFamily="34" charset="0"/>
          <a:ea typeface="黑体" pitchFamily="2" charset="-122"/>
        </a:defRPr>
      </a:lvl7pPr>
      <a:lvl8pPr marL="1371600" algn="ctr" rtl="0" fontAlgn="base">
        <a:spcBef>
          <a:spcPct val="0"/>
        </a:spcBef>
        <a:spcAft>
          <a:spcPct val="0"/>
        </a:spcAft>
        <a:defRPr sz="2800">
          <a:solidFill>
            <a:srgbClr val="0C6BBA"/>
          </a:solidFill>
          <a:latin typeface="Calibri" pitchFamily="34" charset="0"/>
          <a:ea typeface="黑体" pitchFamily="2" charset="-122"/>
        </a:defRPr>
      </a:lvl8pPr>
      <a:lvl9pPr marL="1828800" algn="ctr" rtl="0" fontAlgn="base">
        <a:spcBef>
          <a:spcPct val="0"/>
        </a:spcBef>
        <a:spcAft>
          <a:spcPct val="0"/>
        </a:spcAft>
        <a:defRPr sz="2800">
          <a:solidFill>
            <a:srgbClr val="0C6BBA"/>
          </a:solidFill>
          <a:latin typeface="Calibri" pitchFamily="34" charset="0"/>
          <a:ea typeface="黑体" pitchFamily="2" charset="-122"/>
        </a:defRPr>
      </a:lvl9pPr>
    </p:titleStyle>
    <p:body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4.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p:txBody>
          <a:bodyPr/>
          <a:lstStyle/>
          <a:p>
            <a:pPr eaLnBrk="1" hangingPunct="1"/>
            <a:r>
              <a:rPr lang="zh-CN" altLang="en-US" sz="4800" smtClean="0"/>
              <a:t>法理学</a:t>
            </a:r>
          </a:p>
        </p:txBody>
      </p:sp>
      <p:sp>
        <p:nvSpPr>
          <p:cNvPr id="3075" name="副标题 6"/>
          <p:cNvSpPr>
            <a:spLocks noGrp="1"/>
          </p:cNvSpPr>
          <p:nvPr>
            <p:ph type="subTitle" idx="1"/>
          </p:nvPr>
        </p:nvSpPr>
        <p:spPr/>
        <p:txBody>
          <a:bodyPr/>
          <a:lstStyle/>
          <a:p>
            <a:pPr eaLnBrk="1" hangingPunct="1"/>
            <a:r>
              <a:rPr lang="zh-CN" altLang="en-US" smtClean="0"/>
              <a:t>第十一章 法律关系</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5">
                                            <p:txEl>
                                              <p:pRg st="0" end="0"/>
                                            </p:txEl>
                                          </p:spTgt>
                                        </p:tgtEl>
                                        <p:attrNameLst>
                                          <p:attrName>style.visibility</p:attrName>
                                        </p:attrNameLst>
                                      </p:cBhvr>
                                      <p:to>
                                        <p:strVal val="visible"/>
                                      </p:to>
                                    </p:set>
                                    <p:anim calcmode="lin" valueType="num">
                                      <p:cBhvr additive="base">
                                        <p:cTn id="13" dur="500" fill="hold"/>
                                        <p:tgtEl>
                                          <p:spTgt spid="307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第三节 法律关系主体</a:t>
            </a:r>
          </a:p>
        </p:txBody>
      </p:sp>
      <p:sp>
        <p:nvSpPr>
          <p:cNvPr id="20483"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组合 1"/>
          <p:cNvGrpSpPr>
            <a:grpSpLocks/>
          </p:cNvGrpSpPr>
          <p:nvPr/>
        </p:nvGrpSpPr>
        <p:grpSpPr bwMode="auto">
          <a:xfrm>
            <a:off x="901700" y="2511425"/>
            <a:ext cx="7121525" cy="2336800"/>
            <a:chOff x="901700" y="2511044"/>
            <a:chExt cx="7121838" cy="3181417"/>
          </a:xfrm>
        </p:grpSpPr>
        <p:sp>
          <p:nvSpPr>
            <p:cNvPr id="21509" name="圆角矩形 10"/>
            <p:cNvSpPr>
              <a:spLocks noChangeArrowheads="1"/>
            </p:cNvSpPr>
            <p:nvPr/>
          </p:nvSpPr>
          <p:spPr bwMode="auto">
            <a:xfrm>
              <a:off x="901700" y="2511044"/>
              <a:ext cx="7121838" cy="3181417"/>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1510" name="矩形 8"/>
            <p:cNvSpPr>
              <a:spLocks noChangeArrowheads="1"/>
            </p:cNvSpPr>
            <p:nvPr/>
          </p:nvSpPr>
          <p:spPr bwMode="auto">
            <a:xfrm>
              <a:off x="1311275" y="2782886"/>
              <a:ext cx="6437313" cy="2137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buFont typeface="Wingdings" panose="05000000000000000000" pitchFamily="2" charset="2"/>
                <a:buNone/>
              </a:pPr>
              <a:r>
                <a:rPr lang="zh-CN" altLang="en-US" sz="2400">
                  <a:solidFill>
                    <a:schemeClr val="bg1"/>
                  </a:solidFill>
                  <a:latin typeface="微软雅黑" panose="020B0503020204020204" pitchFamily="34" charset="-122"/>
                  <a:ea typeface="微软雅黑" panose="020B0503020204020204" pitchFamily="34" charset="-122"/>
                </a:rPr>
                <a:t>法律关系的参加者，是法律关系中一定权利的享有者和一定义务的承担者。在中国，能够参加法律关系的主体包括：公民（自然人）、机构和组织（法人）国家。</a:t>
              </a:r>
            </a:p>
          </p:txBody>
        </p:sp>
      </p:grpSp>
      <p:sp>
        <p:nvSpPr>
          <p:cNvPr id="21507" name="标题 1"/>
          <p:cNvSpPr>
            <a:spLocks noGrp="1"/>
          </p:cNvSpPr>
          <p:nvPr>
            <p:ph type="title"/>
          </p:nvPr>
        </p:nvSpPr>
        <p:spPr>
          <a:xfrm>
            <a:off x="901700" y="88900"/>
            <a:ext cx="7975600" cy="533400"/>
          </a:xfrm>
        </p:spPr>
        <p:txBody>
          <a:bodyPr/>
          <a:lstStyle/>
          <a:p>
            <a:r>
              <a:rPr lang="zh-CN" altLang="en-US" smtClean="0"/>
              <a:t>第三节：法律关系主体</a:t>
            </a:r>
          </a:p>
        </p:txBody>
      </p:sp>
      <p:sp>
        <p:nvSpPr>
          <p:cNvPr id="9" name="内容占位符 2"/>
          <p:cNvSpPr txBox="1">
            <a:spLocks/>
          </p:cNvSpPr>
          <p:nvPr/>
        </p:nvSpPr>
        <p:spPr>
          <a:xfrm>
            <a:off x="774700" y="1466850"/>
            <a:ext cx="7248525" cy="568325"/>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sz="2400" kern="0" dirty="0" smtClean="0"/>
              <a:t>法律关系主体的含义：</a:t>
            </a:r>
            <a:endParaRPr lang="zh-CN" altLang="en-US" sz="24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1506"/>
                                        </p:tgtEl>
                                        <p:attrNameLst>
                                          <p:attrName>style.visibility</p:attrName>
                                        </p:attrNameLst>
                                      </p:cBhvr>
                                      <p:to>
                                        <p:strVal val="visible"/>
                                      </p:to>
                                    </p:set>
                                    <p:animEffect transition="in" filter="fade">
                                      <p:cBhvr>
                                        <p:cTn id="11" dur="500"/>
                                        <p:tgtEl>
                                          <p:spTgt spid="21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t>第三节：法律关系主体</a:t>
            </a:r>
          </a:p>
        </p:txBody>
      </p:sp>
      <p:sp>
        <p:nvSpPr>
          <p:cNvPr id="4" name="内容占位符 2"/>
          <p:cNvSpPr>
            <a:spLocks noGrp="1"/>
          </p:cNvSpPr>
          <p:nvPr>
            <p:ph sz="quarter" idx="4294967295"/>
          </p:nvPr>
        </p:nvSpPr>
        <p:spPr>
          <a:xfrm>
            <a:off x="550863" y="1254125"/>
            <a:ext cx="6911975" cy="703263"/>
          </a:xfrm>
        </p:spPr>
        <p:txBody>
          <a:bodyPr/>
          <a:lstStyle/>
          <a:p>
            <a:r>
              <a:rPr lang="zh-CN" altLang="en-US" smtClean="0"/>
              <a:t>关系主体构成的资格：</a:t>
            </a:r>
            <a:r>
              <a:rPr lang="zh-CN" altLang="en-US" smtClean="0">
                <a:solidFill>
                  <a:srgbClr val="C00000"/>
                </a:solidFill>
              </a:rPr>
              <a:t>权利能力</a:t>
            </a:r>
            <a:r>
              <a:rPr lang="zh-CN" altLang="en-US" smtClean="0"/>
              <a:t>和</a:t>
            </a:r>
            <a:r>
              <a:rPr lang="zh-CN" altLang="en-US" smtClean="0">
                <a:solidFill>
                  <a:srgbClr val="C00000"/>
                </a:solidFill>
              </a:rPr>
              <a:t>行为能力</a:t>
            </a:r>
          </a:p>
        </p:txBody>
      </p:sp>
      <p:sp>
        <p:nvSpPr>
          <p:cNvPr id="5" name="矩形 4"/>
          <p:cNvSpPr/>
          <p:nvPr/>
        </p:nvSpPr>
        <p:spPr>
          <a:xfrm>
            <a:off x="1282700" y="2546350"/>
            <a:ext cx="6840538" cy="647700"/>
          </a:xfrm>
          <a:prstGeom prst="rect">
            <a:avLst/>
          </a:prstGeom>
          <a:solidFill>
            <a:srgbClr val="008DCA"/>
          </a:solidFill>
          <a:ln w="19050">
            <a:noFill/>
            <a:prstDash val="sysDash"/>
          </a:ln>
        </p:spPr>
        <p:style>
          <a:lnRef idx="2">
            <a:schemeClr val="accent5"/>
          </a:lnRef>
          <a:fillRef idx="1">
            <a:schemeClr val="lt1"/>
          </a:fillRef>
          <a:effectRef idx="0">
            <a:schemeClr val="accent5"/>
          </a:effectRef>
          <a:fontRef idx="minor">
            <a:schemeClr val="dk1"/>
          </a:fontRef>
        </p:style>
        <p:txBody>
          <a:bodyPr anchor="ctr"/>
          <a:lstStyle/>
          <a:p>
            <a:pPr eaLnBrk="1" hangingPunct="1">
              <a:spcBef>
                <a:spcPct val="20000"/>
              </a:spcBef>
              <a:buClr>
                <a:schemeClr val="folHlink"/>
              </a:buClr>
              <a:buSzPct val="110000"/>
              <a:defRPr/>
            </a:pPr>
            <a:r>
              <a:rPr lang="zh-CN" altLang="en-US" dirty="0">
                <a:solidFill>
                  <a:schemeClr val="bg1"/>
                </a:solidFill>
              </a:rPr>
              <a:t>权利能力：</a:t>
            </a:r>
            <a:endParaRPr lang="zh-CN" altLang="en-US" dirty="0">
              <a:solidFill>
                <a:schemeClr val="bg1"/>
              </a:solidFill>
            </a:endParaRPr>
          </a:p>
        </p:txBody>
      </p:sp>
      <p:sp>
        <p:nvSpPr>
          <p:cNvPr id="6" name="矩形 5"/>
          <p:cNvSpPr>
            <a:spLocks noChangeArrowheads="1"/>
          </p:cNvSpPr>
          <p:nvPr/>
        </p:nvSpPr>
        <p:spPr bwMode="auto">
          <a:xfrm>
            <a:off x="1282700" y="3208338"/>
            <a:ext cx="7024688"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20000"/>
              </a:lnSpc>
              <a:buClr>
                <a:schemeClr val="folHlink"/>
              </a:buClr>
              <a:buSzPct val="110000"/>
              <a:buFont typeface="Wingdings" panose="05000000000000000000" pitchFamily="2" charset="2"/>
              <a:buChar char="p"/>
            </a:pPr>
            <a:r>
              <a:rPr lang="zh-CN" altLang="en-US" sz="2400"/>
              <a:t>指能够参与一定的法律关系，依法享有一定权利和承担一定义务的法律资格。</a:t>
            </a:r>
            <a:endParaRPr lang="zh-CN" altLang="en-US" sz="2400">
              <a:latin typeface="黑体" panose="02010609060101010101" pitchFamily="49" charset="-122"/>
            </a:endParaRPr>
          </a:p>
        </p:txBody>
      </p:sp>
      <p:sp>
        <p:nvSpPr>
          <p:cNvPr id="7" name="矩形 6"/>
          <p:cNvSpPr/>
          <p:nvPr/>
        </p:nvSpPr>
        <p:spPr>
          <a:xfrm>
            <a:off x="1282700" y="4303713"/>
            <a:ext cx="6840538" cy="647700"/>
          </a:xfrm>
          <a:prstGeom prst="rect">
            <a:avLst/>
          </a:prstGeom>
          <a:solidFill>
            <a:schemeClr val="accent1"/>
          </a:solidFill>
          <a:ln w="19050">
            <a:noFill/>
            <a:prstDash val="sysDash"/>
          </a:ln>
        </p:spPr>
        <p:style>
          <a:lnRef idx="2">
            <a:schemeClr val="accent5"/>
          </a:lnRef>
          <a:fillRef idx="1">
            <a:schemeClr val="lt1"/>
          </a:fillRef>
          <a:effectRef idx="0">
            <a:schemeClr val="accent5"/>
          </a:effectRef>
          <a:fontRef idx="minor">
            <a:schemeClr val="dk1"/>
          </a:fontRef>
        </p:style>
        <p:txBody>
          <a:bodyPr anchor="ctr"/>
          <a:lstStyle/>
          <a:p>
            <a:pPr eaLnBrk="1" hangingPunct="1">
              <a:spcBef>
                <a:spcPct val="20000"/>
              </a:spcBef>
              <a:buClr>
                <a:schemeClr val="folHlink"/>
              </a:buClr>
              <a:buSzPct val="110000"/>
              <a:defRPr/>
            </a:pPr>
            <a:r>
              <a:rPr lang="zh-CN" altLang="en-US" dirty="0">
                <a:solidFill>
                  <a:schemeClr val="bg1"/>
                </a:solidFill>
              </a:rPr>
              <a:t>行为能力：</a:t>
            </a:r>
            <a:endParaRPr lang="zh-CN" altLang="en-US" dirty="0">
              <a:solidFill>
                <a:schemeClr val="bg1"/>
              </a:solidFill>
            </a:endParaRPr>
          </a:p>
        </p:txBody>
      </p:sp>
      <p:sp>
        <p:nvSpPr>
          <p:cNvPr id="8" name="矩形 7"/>
          <p:cNvSpPr>
            <a:spLocks noChangeArrowheads="1"/>
          </p:cNvSpPr>
          <p:nvPr/>
        </p:nvSpPr>
        <p:spPr bwMode="auto">
          <a:xfrm>
            <a:off x="1282700" y="5041900"/>
            <a:ext cx="7024688"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20000"/>
              </a:lnSpc>
              <a:buClr>
                <a:schemeClr val="folHlink"/>
              </a:buClr>
              <a:buSzPct val="110000"/>
              <a:buFont typeface="Wingdings" panose="05000000000000000000" pitchFamily="2" charset="2"/>
              <a:buChar char="p"/>
            </a:pPr>
            <a:r>
              <a:rPr lang="zh-CN" altLang="en-US" sz="2400"/>
              <a:t>指法律关系主体能够通过自己的行为实际取得权利和履行义务的能力。</a:t>
            </a:r>
            <a:endParaRPr lang="zh-CN" altLang="en-US" sz="2400">
              <a:latin typeface="黑体" panose="02010609060101010101" pitchFamily="49"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6" grpId="0" build="p"/>
      <p:bldP spid="7" grpId="0" animBg="1"/>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t>第三节：法律关系主体</a:t>
            </a:r>
          </a:p>
        </p:txBody>
      </p:sp>
      <p:sp>
        <p:nvSpPr>
          <p:cNvPr id="4" name="内容占位符 2"/>
          <p:cNvSpPr>
            <a:spLocks noGrp="1"/>
          </p:cNvSpPr>
          <p:nvPr>
            <p:ph sz="quarter" idx="4294967295"/>
          </p:nvPr>
        </p:nvSpPr>
        <p:spPr>
          <a:xfrm>
            <a:off x="550863" y="1254125"/>
            <a:ext cx="6911975" cy="546100"/>
          </a:xfrm>
        </p:spPr>
        <p:txBody>
          <a:bodyPr/>
          <a:lstStyle/>
          <a:p>
            <a:r>
              <a:rPr lang="zh-CN" altLang="en-US" smtClean="0"/>
              <a:t>确定公民行为能力的标准：</a:t>
            </a:r>
          </a:p>
        </p:txBody>
      </p:sp>
      <p:grpSp>
        <p:nvGrpSpPr>
          <p:cNvPr id="9220" name="组合 103"/>
          <p:cNvGrpSpPr>
            <a:grpSpLocks/>
          </p:cNvGrpSpPr>
          <p:nvPr/>
        </p:nvGrpSpPr>
        <p:grpSpPr bwMode="auto">
          <a:xfrm>
            <a:off x="869950" y="2644775"/>
            <a:ext cx="6675438" cy="628650"/>
            <a:chOff x="-183967" y="-3"/>
            <a:chExt cx="5486399" cy="1956157"/>
          </a:xfrm>
        </p:grpSpPr>
        <p:sp>
          <p:nvSpPr>
            <p:cNvPr id="23560" name="圆角矩形 10"/>
            <p:cNvSpPr>
              <a:spLocks noChangeArrowheads="1"/>
            </p:cNvSpPr>
            <p:nvPr/>
          </p:nvSpPr>
          <p:spPr bwMode="auto">
            <a:xfrm>
              <a:off x="-183967" y="-3"/>
              <a:ext cx="5486399" cy="1956157"/>
            </a:xfrm>
            <a:prstGeom prst="roundRect">
              <a:avLst>
                <a:gd name="adj" fmla="val 4375"/>
              </a:avLst>
            </a:prstGeom>
            <a:solidFill>
              <a:srgbClr val="FFFFFF"/>
            </a:solidFill>
            <a:ln w="9525">
              <a:solidFill>
                <a:srgbClr val="FF9400"/>
              </a:solidFill>
              <a:prstDash val="dash"/>
              <a:bevel/>
              <a:headEnd/>
              <a:tailEnd/>
            </a:ln>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4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3561" name="矩形 9"/>
            <p:cNvSpPr>
              <a:spLocks noChangeArrowheads="1"/>
            </p:cNvSpPr>
            <p:nvPr/>
          </p:nvSpPr>
          <p:spPr bwMode="auto">
            <a:xfrm>
              <a:off x="12610" y="166379"/>
              <a:ext cx="4841873" cy="1623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30000"/>
                </a:lnSpc>
                <a:spcBef>
                  <a:spcPct val="0"/>
                </a:spcBef>
                <a:buClrTx/>
                <a:buFontTx/>
                <a:buNone/>
              </a:pPr>
              <a:r>
                <a:rPr lang="en-US" altLang="zh-CN" sz="2400">
                  <a:solidFill>
                    <a:srgbClr val="595959"/>
                  </a:solidFill>
                  <a:latin typeface="微软雅黑" panose="020B0503020204020204" pitchFamily="34" charset="-122"/>
                  <a:ea typeface="微软雅黑" panose="020B0503020204020204" pitchFamily="34" charset="-122"/>
                </a:rPr>
                <a:t>1</a:t>
              </a:r>
              <a:r>
                <a:rPr lang="zh-CN" altLang="en-US" sz="2400">
                  <a:solidFill>
                    <a:srgbClr val="595959"/>
                  </a:solidFill>
                  <a:latin typeface="微软雅黑" panose="020B0503020204020204" pitchFamily="34" charset="-122"/>
                  <a:ea typeface="微软雅黑" panose="020B0503020204020204" pitchFamily="34" charset="-122"/>
                </a:rPr>
                <a:t>、能否认识自己行为的性质、意义和后果</a:t>
              </a:r>
              <a:endParaRPr lang="en-US" altLang="zh-CN" sz="24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9224" name="组合 103"/>
          <p:cNvGrpSpPr>
            <a:grpSpLocks/>
          </p:cNvGrpSpPr>
          <p:nvPr/>
        </p:nvGrpSpPr>
        <p:grpSpPr bwMode="auto">
          <a:xfrm>
            <a:off x="869950" y="3822700"/>
            <a:ext cx="6675438" cy="685800"/>
            <a:chOff x="-183967" y="0"/>
            <a:chExt cx="5486399" cy="2133556"/>
          </a:xfrm>
        </p:grpSpPr>
        <p:sp>
          <p:nvSpPr>
            <p:cNvPr id="23558" name="圆角矩形 10"/>
            <p:cNvSpPr>
              <a:spLocks noChangeArrowheads="1"/>
            </p:cNvSpPr>
            <p:nvPr/>
          </p:nvSpPr>
          <p:spPr bwMode="auto">
            <a:xfrm>
              <a:off x="-183967" y="0"/>
              <a:ext cx="5486399" cy="2133556"/>
            </a:xfrm>
            <a:prstGeom prst="roundRect">
              <a:avLst>
                <a:gd name="adj" fmla="val 4375"/>
              </a:avLst>
            </a:prstGeom>
            <a:solidFill>
              <a:srgbClr val="FFFFFF"/>
            </a:solidFill>
            <a:ln w="9525">
              <a:solidFill>
                <a:srgbClr val="FF9400"/>
              </a:solidFill>
              <a:prstDash val="dash"/>
              <a:bevel/>
              <a:headEnd/>
              <a:tailEnd/>
            </a:ln>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4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3559" name="矩形 25"/>
            <p:cNvSpPr>
              <a:spLocks noChangeArrowheads="1"/>
            </p:cNvSpPr>
            <p:nvPr/>
          </p:nvSpPr>
          <p:spPr bwMode="auto">
            <a:xfrm>
              <a:off x="-13419" y="176180"/>
              <a:ext cx="5140506" cy="178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30000"/>
                </a:lnSpc>
                <a:spcBef>
                  <a:spcPct val="0"/>
                </a:spcBef>
                <a:buClrTx/>
                <a:buFontTx/>
                <a:buNone/>
              </a:pPr>
              <a:r>
                <a:rPr lang="en-US" altLang="zh-CN" sz="2400">
                  <a:latin typeface="Verdana" panose="020B0604030504040204" pitchFamily="34" charset="0"/>
                  <a:ea typeface="굴림" panose="020B0600000101010101" pitchFamily="34" charset="-127"/>
                </a:rPr>
                <a:t>2</a:t>
              </a:r>
              <a:r>
                <a:rPr lang="zh-CN" altLang="en-US" sz="2400">
                  <a:solidFill>
                    <a:srgbClr val="595959"/>
                  </a:solidFill>
                  <a:latin typeface="微软雅黑" panose="020B0503020204020204" pitchFamily="34" charset="-122"/>
                  <a:ea typeface="微软雅黑" panose="020B0503020204020204" pitchFamily="34" charset="-122"/>
                </a:rPr>
                <a:t>，能否控制自己的行为并对自己的行为负责。</a:t>
              </a:r>
              <a:endParaRPr lang="en-US" altLang="zh-CN" sz="24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7" presetClass="entr" presetSubtype="0" fill="hold" nodeType="clickEffect">
                                  <p:stCondLst>
                                    <p:cond delay="0"/>
                                  </p:stCondLst>
                                  <p:childTnLst>
                                    <p:set>
                                      <p:cBhvr>
                                        <p:cTn id="11" dur="1" fill="hold">
                                          <p:stCondLst>
                                            <p:cond delay="0"/>
                                          </p:stCondLst>
                                        </p:cTn>
                                        <p:tgtEl>
                                          <p:spTgt spid="9220"/>
                                        </p:tgtEl>
                                        <p:attrNameLst>
                                          <p:attrName>style.visibility</p:attrName>
                                        </p:attrNameLst>
                                      </p:cBhvr>
                                      <p:to>
                                        <p:strVal val="visible"/>
                                      </p:to>
                                    </p:set>
                                    <p:animEffect transition="in" filter="fade">
                                      <p:cBhvr>
                                        <p:cTn id="12" dur="1000"/>
                                        <p:tgtEl>
                                          <p:spTgt spid="9220"/>
                                        </p:tgtEl>
                                      </p:cBhvr>
                                    </p:animEffect>
                                    <p:anim calcmode="lin" valueType="num">
                                      <p:cBhvr>
                                        <p:cTn id="13" dur="1000" fill="hold"/>
                                        <p:tgtEl>
                                          <p:spTgt spid="9220"/>
                                        </p:tgtEl>
                                        <p:attrNameLst>
                                          <p:attrName>ppt_x</p:attrName>
                                        </p:attrNameLst>
                                      </p:cBhvr>
                                      <p:tavLst>
                                        <p:tav tm="0">
                                          <p:val>
                                            <p:strVal val="#ppt_x"/>
                                          </p:val>
                                        </p:tav>
                                        <p:tav tm="100000">
                                          <p:val>
                                            <p:strVal val="#ppt_x"/>
                                          </p:val>
                                        </p:tav>
                                      </p:tavLst>
                                    </p:anim>
                                    <p:anim calcmode="lin" valueType="num">
                                      <p:cBhvr>
                                        <p:cTn id="14" dur="1000" fill="hold"/>
                                        <p:tgtEl>
                                          <p:spTgt spid="9220"/>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7" presetClass="entr" presetSubtype="0" fill="hold" nodeType="clickEffect">
                                  <p:stCondLst>
                                    <p:cond delay="0"/>
                                  </p:stCondLst>
                                  <p:childTnLst>
                                    <p:set>
                                      <p:cBhvr>
                                        <p:cTn id="18" dur="1" fill="hold">
                                          <p:stCondLst>
                                            <p:cond delay="0"/>
                                          </p:stCondLst>
                                        </p:cTn>
                                        <p:tgtEl>
                                          <p:spTgt spid="9224"/>
                                        </p:tgtEl>
                                        <p:attrNameLst>
                                          <p:attrName>style.visibility</p:attrName>
                                        </p:attrNameLst>
                                      </p:cBhvr>
                                      <p:to>
                                        <p:strVal val="visible"/>
                                      </p:to>
                                    </p:set>
                                    <p:animEffect transition="in" filter="fade">
                                      <p:cBhvr>
                                        <p:cTn id="19" dur="1000"/>
                                        <p:tgtEl>
                                          <p:spTgt spid="9224"/>
                                        </p:tgtEl>
                                      </p:cBhvr>
                                    </p:animEffect>
                                    <p:anim calcmode="lin" valueType="num">
                                      <p:cBhvr>
                                        <p:cTn id="20" dur="1000" fill="hold"/>
                                        <p:tgtEl>
                                          <p:spTgt spid="9224"/>
                                        </p:tgtEl>
                                        <p:attrNameLst>
                                          <p:attrName>ppt_x</p:attrName>
                                        </p:attrNameLst>
                                      </p:cBhvr>
                                      <p:tavLst>
                                        <p:tav tm="0">
                                          <p:val>
                                            <p:strVal val="#ppt_x"/>
                                          </p:val>
                                        </p:tav>
                                        <p:tav tm="100000">
                                          <p:val>
                                            <p:strVal val="#ppt_x"/>
                                          </p:val>
                                        </p:tav>
                                      </p:tavLst>
                                    </p:anim>
                                    <p:anim calcmode="lin" valueType="num">
                                      <p:cBhvr>
                                        <p:cTn id="21" dur="1000" fill="hold"/>
                                        <p:tgtEl>
                                          <p:spTgt spid="92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第三节：法律关系主体</a:t>
            </a:r>
          </a:p>
        </p:txBody>
      </p:sp>
      <p:graphicFrame>
        <p:nvGraphicFramePr>
          <p:cNvPr id="4" name="图示 3"/>
          <p:cNvGraphicFramePr/>
          <p:nvPr/>
        </p:nvGraphicFramePr>
        <p:xfrm>
          <a:off x="1053676" y="1764405"/>
          <a:ext cx="6264696" cy="39409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第三节：法律关系主体</a:t>
            </a:r>
          </a:p>
        </p:txBody>
      </p:sp>
      <p:sp>
        <p:nvSpPr>
          <p:cNvPr id="4" name="内容占位符 2"/>
          <p:cNvSpPr>
            <a:spLocks noGrp="1"/>
          </p:cNvSpPr>
          <p:nvPr>
            <p:ph sz="quarter" idx="4294967295"/>
          </p:nvPr>
        </p:nvSpPr>
        <p:spPr>
          <a:xfrm>
            <a:off x="550863" y="1254125"/>
            <a:ext cx="6911975" cy="546100"/>
          </a:xfrm>
        </p:spPr>
        <p:txBody>
          <a:bodyPr/>
          <a:lstStyle/>
          <a:p>
            <a:r>
              <a:rPr lang="zh-CN" altLang="en-US" smtClean="0"/>
              <a:t>法人的行为能力与公民的不同之处：</a:t>
            </a:r>
          </a:p>
        </p:txBody>
      </p:sp>
      <p:grpSp>
        <p:nvGrpSpPr>
          <p:cNvPr id="9220" name="组合 103"/>
          <p:cNvGrpSpPr>
            <a:grpSpLocks/>
          </p:cNvGrpSpPr>
          <p:nvPr/>
        </p:nvGrpSpPr>
        <p:grpSpPr bwMode="auto">
          <a:xfrm>
            <a:off x="869950" y="2644775"/>
            <a:ext cx="6675438" cy="1077913"/>
            <a:chOff x="-183967" y="-3"/>
            <a:chExt cx="5486399" cy="3351862"/>
          </a:xfrm>
        </p:grpSpPr>
        <p:sp>
          <p:nvSpPr>
            <p:cNvPr id="25608" name="圆角矩形 10"/>
            <p:cNvSpPr>
              <a:spLocks noChangeArrowheads="1"/>
            </p:cNvSpPr>
            <p:nvPr/>
          </p:nvSpPr>
          <p:spPr bwMode="auto">
            <a:xfrm>
              <a:off x="-183967" y="-3"/>
              <a:ext cx="5486399" cy="3351862"/>
            </a:xfrm>
            <a:prstGeom prst="roundRect">
              <a:avLst>
                <a:gd name="adj" fmla="val 4375"/>
              </a:avLst>
            </a:prstGeom>
            <a:solidFill>
              <a:srgbClr val="FFFFFF"/>
            </a:solidFill>
            <a:ln w="9525">
              <a:solidFill>
                <a:srgbClr val="FF9400"/>
              </a:solidFill>
              <a:prstDash val="dash"/>
              <a:bevel/>
              <a:headEnd/>
              <a:tailEnd/>
            </a:ln>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4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5609" name="矩形 9"/>
            <p:cNvSpPr>
              <a:spLocks noChangeArrowheads="1"/>
            </p:cNvSpPr>
            <p:nvPr/>
          </p:nvSpPr>
          <p:spPr bwMode="auto">
            <a:xfrm>
              <a:off x="-26819" y="38374"/>
              <a:ext cx="5329251" cy="3275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30000"/>
                </a:lnSpc>
                <a:spcBef>
                  <a:spcPct val="0"/>
                </a:spcBef>
                <a:buClrTx/>
                <a:buFontTx/>
                <a:buNone/>
              </a:pPr>
              <a:r>
                <a:rPr lang="en-US" altLang="zh-CN" sz="2400">
                  <a:solidFill>
                    <a:srgbClr val="595959"/>
                  </a:solidFill>
                  <a:latin typeface="微软雅黑" panose="020B0503020204020204" pitchFamily="34" charset="-122"/>
                  <a:ea typeface="微软雅黑" panose="020B0503020204020204" pitchFamily="34" charset="-122"/>
                </a:rPr>
                <a:t>1</a:t>
              </a:r>
              <a:r>
                <a:rPr lang="zh-CN" altLang="en-US" sz="2400">
                  <a:solidFill>
                    <a:srgbClr val="595959"/>
                  </a:solidFill>
                  <a:latin typeface="微软雅黑" panose="020B0503020204020204" pitchFamily="34" charset="-122"/>
                  <a:ea typeface="微软雅黑" panose="020B0503020204020204" pitchFamily="34" charset="-122"/>
                </a:rPr>
                <a:t>、公民的行为能力有完全和不完全之分，法人的行为能力总是有限的</a:t>
              </a:r>
              <a:endParaRPr lang="en-US" altLang="zh-CN" sz="24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9224" name="组合 103"/>
          <p:cNvGrpSpPr>
            <a:grpSpLocks/>
          </p:cNvGrpSpPr>
          <p:nvPr/>
        </p:nvGrpSpPr>
        <p:grpSpPr bwMode="auto">
          <a:xfrm>
            <a:off x="901700" y="4281488"/>
            <a:ext cx="6675438" cy="1054100"/>
            <a:chOff x="-183967" y="-180819"/>
            <a:chExt cx="5486399" cy="3275105"/>
          </a:xfrm>
        </p:grpSpPr>
        <p:sp>
          <p:nvSpPr>
            <p:cNvPr id="25606" name="圆角矩形 10"/>
            <p:cNvSpPr>
              <a:spLocks noChangeArrowheads="1"/>
            </p:cNvSpPr>
            <p:nvPr/>
          </p:nvSpPr>
          <p:spPr bwMode="auto">
            <a:xfrm>
              <a:off x="-183967" y="-3"/>
              <a:ext cx="5486399" cy="3094289"/>
            </a:xfrm>
            <a:prstGeom prst="roundRect">
              <a:avLst>
                <a:gd name="adj" fmla="val 4375"/>
              </a:avLst>
            </a:prstGeom>
            <a:solidFill>
              <a:srgbClr val="FFFFFF"/>
            </a:solidFill>
            <a:ln w="9525">
              <a:solidFill>
                <a:srgbClr val="FF9400"/>
              </a:solidFill>
              <a:prstDash val="dash"/>
              <a:bevel/>
              <a:headEnd/>
              <a:tailEnd/>
            </a:ln>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4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5607" name="矩形 25"/>
            <p:cNvSpPr>
              <a:spLocks noChangeArrowheads="1"/>
            </p:cNvSpPr>
            <p:nvPr/>
          </p:nvSpPr>
          <p:spPr bwMode="auto">
            <a:xfrm>
              <a:off x="-46148" y="-180819"/>
              <a:ext cx="5348580" cy="3275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30000"/>
                </a:lnSpc>
                <a:spcBef>
                  <a:spcPct val="0"/>
                </a:spcBef>
                <a:buClrTx/>
                <a:buFontTx/>
                <a:buNone/>
              </a:pPr>
              <a:r>
                <a:rPr lang="en-US" altLang="zh-CN" sz="2400">
                  <a:latin typeface="Verdana" panose="020B0604030504040204" pitchFamily="34" charset="0"/>
                  <a:ea typeface="굴림" panose="020B0600000101010101" pitchFamily="34" charset="-127"/>
                </a:rPr>
                <a:t>2</a:t>
              </a:r>
              <a:r>
                <a:rPr lang="zh-CN" altLang="en-US" sz="2400">
                  <a:solidFill>
                    <a:srgbClr val="595959"/>
                  </a:solidFill>
                  <a:latin typeface="微软雅黑" panose="020B0503020204020204" pitchFamily="34" charset="-122"/>
                  <a:ea typeface="微软雅黑" panose="020B0503020204020204" pitchFamily="34" charset="-122"/>
                </a:rPr>
                <a:t>、公民的行为能力和权利能力并不同时存在，而法人的行为能力和权利能力具有同步性。</a:t>
              </a:r>
              <a:endParaRPr lang="en-US" altLang="zh-CN" sz="24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7" presetClass="entr" presetSubtype="0" fill="hold" nodeType="clickEffect">
                                  <p:stCondLst>
                                    <p:cond delay="0"/>
                                  </p:stCondLst>
                                  <p:childTnLst>
                                    <p:set>
                                      <p:cBhvr>
                                        <p:cTn id="11" dur="1" fill="hold">
                                          <p:stCondLst>
                                            <p:cond delay="0"/>
                                          </p:stCondLst>
                                        </p:cTn>
                                        <p:tgtEl>
                                          <p:spTgt spid="9220"/>
                                        </p:tgtEl>
                                        <p:attrNameLst>
                                          <p:attrName>style.visibility</p:attrName>
                                        </p:attrNameLst>
                                      </p:cBhvr>
                                      <p:to>
                                        <p:strVal val="visible"/>
                                      </p:to>
                                    </p:set>
                                    <p:animEffect transition="in" filter="fade">
                                      <p:cBhvr>
                                        <p:cTn id="12" dur="1000"/>
                                        <p:tgtEl>
                                          <p:spTgt spid="9220"/>
                                        </p:tgtEl>
                                      </p:cBhvr>
                                    </p:animEffect>
                                    <p:anim calcmode="lin" valueType="num">
                                      <p:cBhvr>
                                        <p:cTn id="13" dur="1000" fill="hold"/>
                                        <p:tgtEl>
                                          <p:spTgt spid="9220"/>
                                        </p:tgtEl>
                                        <p:attrNameLst>
                                          <p:attrName>ppt_x</p:attrName>
                                        </p:attrNameLst>
                                      </p:cBhvr>
                                      <p:tavLst>
                                        <p:tav tm="0">
                                          <p:val>
                                            <p:strVal val="#ppt_x"/>
                                          </p:val>
                                        </p:tav>
                                        <p:tav tm="100000">
                                          <p:val>
                                            <p:strVal val="#ppt_x"/>
                                          </p:val>
                                        </p:tav>
                                      </p:tavLst>
                                    </p:anim>
                                    <p:anim calcmode="lin" valueType="num">
                                      <p:cBhvr>
                                        <p:cTn id="14" dur="1000" fill="hold"/>
                                        <p:tgtEl>
                                          <p:spTgt spid="9220"/>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7" presetClass="entr" presetSubtype="0" fill="hold" nodeType="clickEffect">
                                  <p:stCondLst>
                                    <p:cond delay="0"/>
                                  </p:stCondLst>
                                  <p:childTnLst>
                                    <p:set>
                                      <p:cBhvr>
                                        <p:cTn id="18" dur="1" fill="hold">
                                          <p:stCondLst>
                                            <p:cond delay="0"/>
                                          </p:stCondLst>
                                        </p:cTn>
                                        <p:tgtEl>
                                          <p:spTgt spid="9224"/>
                                        </p:tgtEl>
                                        <p:attrNameLst>
                                          <p:attrName>style.visibility</p:attrName>
                                        </p:attrNameLst>
                                      </p:cBhvr>
                                      <p:to>
                                        <p:strVal val="visible"/>
                                      </p:to>
                                    </p:set>
                                    <p:animEffect transition="in" filter="fade">
                                      <p:cBhvr>
                                        <p:cTn id="19" dur="1000"/>
                                        <p:tgtEl>
                                          <p:spTgt spid="9224"/>
                                        </p:tgtEl>
                                      </p:cBhvr>
                                    </p:animEffect>
                                    <p:anim calcmode="lin" valueType="num">
                                      <p:cBhvr>
                                        <p:cTn id="20" dur="1000" fill="hold"/>
                                        <p:tgtEl>
                                          <p:spTgt spid="9224"/>
                                        </p:tgtEl>
                                        <p:attrNameLst>
                                          <p:attrName>ppt_x</p:attrName>
                                        </p:attrNameLst>
                                      </p:cBhvr>
                                      <p:tavLst>
                                        <p:tav tm="0">
                                          <p:val>
                                            <p:strVal val="#ppt_x"/>
                                          </p:val>
                                        </p:tav>
                                        <p:tav tm="100000">
                                          <p:val>
                                            <p:strVal val="#ppt_x"/>
                                          </p:val>
                                        </p:tav>
                                      </p:tavLst>
                                    </p:anim>
                                    <p:anim calcmode="lin" valueType="num">
                                      <p:cBhvr>
                                        <p:cTn id="21" dur="1000" fill="hold"/>
                                        <p:tgtEl>
                                          <p:spTgt spid="92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第四节 法律关系客体</a:t>
            </a:r>
          </a:p>
        </p:txBody>
      </p:sp>
      <p:sp>
        <p:nvSpPr>
          <p:cNvPr id="26627"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组合 1"/>
          <p:cNvGrpSpPr>
            <a:grpSpLocks/>
          </p:cNvGrpSpPr>
          <p:nvPr/>
        </p:nvGrpSpPr>
        <p:grpSpPr bwMode="auto">
          <a:xfrm>
            <a:off x="901700" y="2511425"/>
            <a:ext cx="7121525" cy="2336800"/>
            <a:chOff x="901700" y="2511044"/>
            <a:chExt cx="7121838" cy="3181417"/>
          </a:xfrm>
        </p:grpSpPr>
        <p:sp>
          <p:nvSpPr>
            <p:cNvPr id="27653" name="圆角矩形 10"/>
            <p:cNvSpPr>
              <a:spLocks noChangeArrowheads="1"/>
            </p:cNvSpPr>
            <p:nvPr/>
          </p:nvSpPr>
          <p:spPr bwMode="auto">
            <a:xfrm>
              <a:off x="901700" y="2511044"/>
              <a:ext cx="7121838" cy="3181417"/>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7654" name="矩形 8"/>
            <p:cNvSpPr>
              <a:spLocks noChangeArrowheads="1"/>
            </p:cNvSpPr>
            <p:nvPr/>
          </p:nvSpPr>
          <p:spPr bwMode="auto">
            <a:xfrm>
              <a:off x="1311275" y="2782886"/>
              <a:ext cx="6437313" cy="628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buFont typeface="Wingdings" panose="05000000000000000000" pitchFamily="2" charset="2"/>
                <a:buNone/>
              </a:pPr>
              <a:r>
                <a:rPr lang="zh-CN" altLang="en-US" sz="2400">
                  <a:solidFill>
                    <a:schemeClr val="bg1"/>
                  </a:solidFill>
                  <a:latin typeface="微软雅黑" panose="020B0503020204020204" pitchFamily="34" charset="-122"/>
                  <a:ea typeface="微软雅黑" panose="020B0503020204020204" pitchFamily="34" charset="-122"/>
                </a:rPr>
                <a:t>指法律关系主体之间权利义务所指向的对象。</a:t>
              </a:r>
            </a:p>
          </p:txBody>
        </p:sp>
      </p:grpSp>
      <p:sp>
        <p:nvSpPr>
          <p:cNvPr id="27651" name="标题 1"/>
          <p:cNvSpPr>
            <a:spLocks noGrp="1"/>
          </p:cNvSpPr>
          <p:nvPr>
            <p:ph type="title"/>
          </p:nvPr>
        </p:nvSpPr>
        <p:spPr>
          <a:xfrm>
            <a:off x="901700" y="88900"/>
            <a:ext cx="7975600" cy="533400"/>
          </a:xfrm>
        </p:spPr>
        <p:txBody>
          <a:bodyPr/>
          <a:lstStyle/>
          <a:p>
            <a:r>
              <a:rPr lang="zh-CN" altLang="en-US" smtClean="0"/>
              <a:t>第四节：法律关系客体</a:t>
            </a:r>
          </a:p>
        </p:txBody>
      </p:sp>
      <p:sp>
        <p:nvSpPr>
          <p:cNvPr id="9" name="内容占位符 2"/>
          <p:cNvSpPr txBox="1">
            <a:spLocks/>
          </p:cNvSpPr>
          <p:nvPr/>
        </p:nvSpPr>
        <p:spPr>
          <a:xfrm>
            <a:off x="774700" y="1466850"/>
            <a:ext cx="7248525" cy="568325"/>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sz="2400" kern="0" dirty="0" smtClean="0"/>
              <a:t>法律关系客体的含义：</a:t>
            </a:r>
            <a:endParaRPr lang="zh-CN" altLang="en-US" sz="24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27650"/>
                                        </p:tgtEl>
                                        <p:attrNameLst>
                                          <p:attrName>style.visibility</p:attrName>
                                        </p:attrNameLst>
                                      </p:cBhvr>
                                      <p:to>
                                        <p:strVal val="visible"/>
                                      </p:to>
                                    </p:set>
                                    <p:animEffect transition="in" filter="fade">
                                      <p:cBhvr>
                                        <p:cTn id="11" dur="1000"/>
                                        <p:tgtEl>
                                          <p:spTgt spid="27650"/>
                                        </p:tgtEl>
                                      </p:cBhvr>
                                    </p:animEffect>
                                    <p:anim calcmode="lin" valueType="num">
                                      <p:cBhvr>
                                        <p:cTn id="12" dur="1000" fill="hold"/>
                                        <p:tgtEl>
                                          <p:spTgt spid="27650"/>
                                        </p:tgtEl>
                                        <p:attrNameLst>
                                          <p:attrName>ppt_x</p:attrName>
                                        </p:attrNameLst>
                                      </p:cBhvr>
                                      <p:tavLst>
                                        <p:tav tm="0">
                                          <p:val>
                                            <p:strVal val="#ppt_x"/>
                                          </p:val>
                                        </p:tav>
                                        <p:tav tm="100000">
                                          <p:val>
                                            <p:strVal val="#ppt_x"/>
                                          </p:val>
                                        </p:tav>
                                      </p:tavLst>
                                    </p:anim>
                                    <p:anim calcmode="lin" valueType="num">
                                      <p:cBhvr>
                                        <p:cTn id="13" dur="1000" fill="hold"/>
                                        <p:tgtEl>
                                          <p:spTgt spid="276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第四节：法律关系客体</a:t>
            </a:r>
          </a:p>
        </p:txBody>
      </p:sp>
      <p:grpSp>
        <p:nvGrpSpPr>
          <p:cNvPr id="19459" name="组合 1"/>
          <p:cNvGrpSpPr>
            <a:grpSpLocks/>
          </p:cNvGrpSpPr>
          <p:nvPr/>
        </p:nvGrpSpPr>
        <p:grpSpPr bwMode="auto">
          <a:xfrm>
            <a:off x="1423988" y="2417763"/>
            <a:ext cx="2154237" cy="2176462"/>
            <a:chOff x="1423203" y="2418164"/>
            <a:chExt cx="2154848" cy="2175706"/>
          </a:xfrm>
        </p:grpSpPr>
        <p:sp>
          <p:nvSpPr>
            <p:cNvPr id="28690" name="Freeform 675"/>
            <p:cNvSpPr>
              <a:spLocks noEditPoints="1"/>
            </p:cNvSpPr>
            <p:nvPr/>
          </p:nvSpPr>
          <p:spPr bwMode="auto">
            <a:xfrm rot="-324743">
              <a:off x="1423203" y="2418164"/>
              <a:ext cx="2154848" cy="2175706"/>
            </a:xfrm>
            <a:custGeom>
              <a:avLst/>
              <a:gdLst>
                <a:gd name="T0" fmla="*/ 2147483646 w 2622"/>
                <a:gd name="T1" fmla="*/ 2147483646 h 2622"/>
                <a:gd name="T2" fmla="*/ 2147483646 w 2622"/>
                <a:gd name="T3" fmla="*/ 2147483646 h 2622"/>
                <a:gd name="T4" fmla="*/ 2147483646 w 2622"/>
                <a:gd name="T5" fmla="*/ 2147483646 h 2622"/>
                <a:gd name="T6" fmla="*/ 2147483646 w 2622"/>
                <a:gd name="T7" fmla="*/ 2147483646 h 2622"/>
                <a:gd name="T8" fmla="*/ 2147483646 w 2622"/>
                <a:gd name="T9" fmla="*/ 2147483646 h 2622"/>
                <a:gd name="T10" fmla="*/ 2147483646 w 2622"/>
                <a:gd name="T11" fmla="*/ 2147483646 h 2622"/>
                <a:gd name="T12" fmla="*/ 2147483646 w 2622"/>
                <a:gd name="T13" fmla="*/ 2147483646 h 2622"/>
                <a:gd name="T14" fmla="*/ 2147483646 w 2622"/>
                <a:gd name="T15" fmla="*/ 2147483646 h 2622"/>
                <a:gd name="T16" fmla="*/ 2147483646 w 2622"/>
                <a:gd name="T17" fmla="*/ 2147483646 h 2622"/>
                <a:gd name="T18" fmla="*/ 2147483646 w 2622"/>
                <a:gd name="T19" fmla="*/ 2147483646 h 2622"/>
                <a:gd name="T20" fmla="*/ 2147483646 w 2622"/>
                <a:gd name="T21" fmla="*/ 2147483646 h 2622"/>
                <a:gd name="T22" fmla="*/ 2147483646 w 2622"/>
                <a:gd name="T23" fmla="*/ 2147483646 h 2622"/>
                <a:gd name="T24" fmla="*/ 2147483646 w 2622"/>
                <a:gd name="T25" fmla="*/ 2147483646 h 2622"/>
                <a:gd name="T26" fmla="*/ 2147483646 w 2622"/>
                <a:gd name="T27" fmla="*/ 2147483646 h 2622"/>
                <a:gd name="T28" fmla="*/ 2147483646 w 2622"/>
                <a:gd name="T29" fmla="*/ 2147483646 h 2622"/>
                <a:gd name="T30" fmla="*/ 2147483646 w 2622"/>
                <a:gd name="T31" fmla="*/ 2147483646 h 2622"/>
                <a:gd name="T32" fmla="*/ 2147483646 w 2622"/>
                <a:gd name="T33" fmla="*/ 2147483646 h 2622"/>
                <a:gd name="T34" fmla="*/ 2147483646 w 2622"/>
                <a:gd name="T35" fmla="*/ 2147483646 h 2622"/>
                <a:gd name="T36" fmla="*/ 2147483646 w 2622"/>
                <a:gd name="T37" fmla="*/ 2147483646 h 2622"/>
                <a:gd name="T38" fmla="*/ 2147483646 w 2622"/>
                <a:gd name="T39" fmla="*/ 2147483646 h 2622"/>
                <a:gd name="T40" fmla="*/ 2147483646 w 2622"/>
                <a:gd name="T41" fmla="*/ 2147483646 h 2622"/>
                <a:gd name="T42" fmla="*/ 2147483646 w 2622"/>
                <a:gd name="T43" fmla="*/ 2147483646 h 2622"/>
                <a:gd name="T44" fmla="*/ 2147483646 w 2622"/>
                <a:gd name="T45" fmla="*/ 2147483646 h 2622"/>
                <a:gd name="T46" fmla="*/ 2147483646 w 2622"/>
                <a:gd name="T47" fmla="*/ 2147483646 h 2622"/>
                <a:gd name="T48" fmla="*/ 2147483646 w 2622"/>
                <a:gd name="T49" fmla="*/ 2147483646 h 2622"/>
                <a:gd name="T50" fmla="*/ 2147483646 w 2622"/>
                <a:gd name="T51" fmla="*/ 2147483646 h 2622"/>
                <a:gd name="T52" fmla="*/ 2147483646 w 2622"/>
                <a:gd name="T53" fmla="*/ 2147483646 h 2622"/>
                <a:gd name="T54" fmla="*/ 2147483646 w 2622"/>
                <a:gd name="T55" fmla="*/ 2147483646 h 2622"/>
                <a:gd name="T56" fmla="*/ 2147483646 w 2622"/>
                <a:gd name="T57" fmla="*/ 2147483646 h 2622"/>
                <a:gd name="T58" fmla="*/ 2147483646 w 2622"/>
                <a:gd name="T59" fmla="*/ 2147483646 h 2622"/>
                <a:gd name="T60" fmla="*/ 2147483646 w 2622"/>
                <a:gd name="T61" fmla="*/ 2147483646 h 2622"/>
                <a:gd name="T62" fmla="*/ 2147483646 w 2622"/>
                <a:gd name="T63" fmla="*/ 2147483646 h 2622"/>
                <a:gd name="T64" fmla="*/ 2147483646 w 2622"/>
                <a:gd name="T65" fmla="*/ 2147483646 h 2622"/>
                <a:gd name="T66" fmla="*/ 2147483646 w 2622"/>
                <a:gd name="T67" fmla="*/ 2147483646 h 2622"/>
                <a:gd name="T68" fmla="*/ 2147483646 w 2622"/>
                <a:gd name="T69" fmla="*/ 2147483646 h 2622"/>
                <a:gd name="T70" fmla="*/ 2147483646 w 2622"/>
                <a:gd name="T71" fmla="*/ 2147483646 h 2622"/>
                <a:gd name="T72" fmla="*/ 2147483646 w 2622"/>
                <a:gd name="T73" fmla="*/ 2147483646 h 2622"/>
                <a:gd name="T74" fmla="*/ 2147483646 w 2622"/>
                <a:gd name="T75" fmla="*/ 2147483646 h 2622"/>
                <a:gd name="T76" fmla="*/ 2147483646 w 2622"/>
                <a:gd name="T77" fmla="*/ 2147483646 h 2622"/>
                <a:gd name="T78" fmla="*/ 2147483646 w 2622"/>
                <a:gd name="T79" fmla="*/ 2147483646 h 2622"/>
                <a:gd name="T80" fmla="*/ 2147483646 w 2622"/>
                <a:gd name="T81" fmla="*/ 2147483646 h 2622"/>
                <a:gd name="T82" fmla="*/ 2147483646 w 2622"/>
                <a:gd name="T83" fmla="*/ 2147483646 h 2622"/>
                <a:gd name="T84" fmla="*/ 2147483646 w 2622"/>
                <a:gd name="T85" fmla="*/ 2147483646 h 2622"/>
                <a:gd name="T86" fmla="*/ 2147483646 w 2622"/>
                <a:gd name="T87" fmla="*/ 2147483646 h 2622"/>
                <a:gd name="T88" fmla="*/ 2147483646 w 2622"/>
                <a:gd name="T89" fmla="*/ 2147483646 h 2622"/>
                <a:gd name="T90" fmla="*/ 2147483646 w 2622"/>
                <a:gd name="T91" fmla="*/ 2147483646 h 2622"/>
                <a:gd name="T92" fmla="*/ 2147483646 w 2622"/>
                <a:gd name="T93" fmla="*/ 2147483646 h 2622"/>
                <a:gd name="T94" fmla="*/ 2147483646 w 2622"/>
                <a:gd name="T95" fmla="*/ 2147483646 h 2622"/>
                <a:gd name="T96" fmla="*/ 2147483646 w 2622"/>
                <a:gd name="T97" fmla="*/ 2147483646 h 2622"/>
                <a:gd name="T98" fmla="*/ 2147483646 w 2622"/>
                <a:gd name="T99" fmla="*/ 2147483646 h 2622"/>
                <a:gd name="T100" fmla="*/ 2147483646 w 2622"/>
                <a:gd name="T101" fmla="*/ 2147483646 h 2622"/>
                <a:gd name="T102" fmla="*/ 2147483646 w 2622"/>
                <a:gd name="T103" fmla="*/ 2147483646 h 2622"/>
                <a:gd name="T104" fmla="*/ 2147483646 w 2622"/>
                <a:gd name="T105" fmla="*/ 2147483646 h 2622"/>
                <a:gd name="T106" fmla="*/ 2147483646 w 2622"/>
                <a:gd name="T107" fmla="*/ 2147483646 h 262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2"/>
                <a:gd name="T163" fmla="*/ 0 h 2622"/>
                <a:gd name="T164" fmla="*/ 2622 w 2622"/>
                <a:gd name="T165" fmla="*/ 2622 h 262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2" h="2622">
                  <a:moveTo>
                    <a:pt x="2622" y="1382"/>
                  </a:moveTo>
                  <a:lnTo>
                    <a:pt x="2622" y="1240"/>
                  </a:lnTo>
                  <a:lnTo>
                    <a:pt x="2520" y="1240"/>
                  </a:lnTo>
                  <a:lnTo>
                    <a:pt x="2516" y="1196"/>
                  </a:lnTo>
                  <a:lnTo>
                    <a:pt x="2512" y="1152"/>
                  </a:lnTo>
                  <a:lnTo>
                    <a:pt x="2506" y="1110"/>
                  </a:lnTo>
                  <a:lnTo>
                    <a:pt x="2498" y="1068"/>
                  </a:lnTo>
                  <a:lnTo>
                    <a:pt x="2596" y="1040"/>
                  </a:lnTo>
                  <a:lnTo>
                    <a:pt x="2560" y="904"/>
                  </a:lnTo>
                  <a:lnTo>
                    <a:pt x="2460" y="930"/>
                  </a:lnTo>
                  <a:lnTo>
                    <a:pt x="2446" y="888"/>
                  </a:lnTo>
                  <a:lnTo>
                    <a:pt x="2430" y="848"/>
                  </a:lnTo>
                  <a:lnTo>
                    <a:pt x="2412" y="808"/>
                  </a:lnTo>
                  <a:lnTo>
                    <a:pt x="2394" y="768"/>
                  </a:lnTo>
                  <a:lnTo>
                    <a:pt x="2482" y="718"/>
                  </a:lnTo>
                  <a:lnTo>
                    <a:pt x="2412" y="594"/>
                  </a:lnTo>
                  <a:lnTo>
                    <a:pt x="2322" y="646"/>
                  </a:lnTo>
                  <a:lnTo>
                    <a:pt x="2298" y="610"/>
                  </a:lnTo>
                  <a:lnTo>
                    <a:pt x="2272" y="574"/>
                  </a:lnTo>
                  <a:lnTo>
                    <a:pt x="2244" y="540"/>
                  </a:lnTo>
                  <a:lnTo>
                    <a:pt x="2216" y="508"/>
                  </a:lnTo>
                  <a:lnTo>
                    <a:pt x="2290" y="434"/>
                  </a:lnTo>
                  <a:lnTo>
                    <a:pt x="2188" y="334"/>
                  </a:lnTo>
                  <a:lnTo>
                    <a:pt x="2116" y="406"/>
                  </a:lnTo>
                  <a:lnTo>
                    <a:pt x="2082" y="378"/>
                  </a:lnTo>
                  <a:lnTo>
                    <a:pt x="2048" y="352"/>
                  </a:lnTo>
                  <a:lnTo>
                    <a:pt x="2014" y="326"/>
                  </a:lnTo>
                  <a:lnTo>
                    <a:pt x="1978" y="300"/>
                  </a:lnTo>
                  <a:lnTo>
                    <a:pt x="2028" y="212"/>
                  </a:lnTo>
                  <a:lnTo>
                    <a:pt x="1906" y="140"/>
                  </a:lnTo>
                  <a:lnTo>
                    <a:pt x="1854" y="230"/>
                  </a:lnTo>
                  <a:lnTo>
                    <a:pt x="1816" y="210"/>
                  </a:lnTo>
                  <a:lnTo>
                    <a:pt x="1776" y="194"/>
                  </a:lnTo>
                  <a:lnTo>
                    <a:pt x="1734" y="178"/>
                  </a:lnTo>
                  <a:lnTo>
                    <a:pt x="1694" y="162"/>
                  </a:lnTo>
                  <a:lnTo>
                    <a:pt x="1720" y="64"/>
                  </a:lnTo>
                  <a:lnTo>
                    <a:pt x="1582" y="26"/>
                  </a:lnTo>
                  <a:lnTo>
                    <a:pt x="1556" y="126"/>
                  </a:lnTo>
                  <a:lnTo>
                    <a:pt x="1514" y="118"/>
                  </a:lnTo>
                  <a:lnTo>
                    <a:pt x="1470" y="112"/>
                  </a:lnTo>
                  <a:lnTo>
                    <a:pt x="1426" y="106"/>
                  </a:lnTo>
                  <a:lnTo>
                    <a:pt x="1382" y="104"/>
                  </a:lnTo>
                  <a:lnTo>
                    <a:pt x="1382" y="0"/>
                  </a:lnTo>
                  <a:lnTo>
                    <a:pt x="1240" y="0"/>
                  </a:lnTo>
                  <a:lnTo>
                    <a:pt x="1240" y="104"/>
                  </a:lnTo>
                  <a:lnTo>
                    <a:pt x="1196" y="106"/>
                  </a:lnTo>
                  <a:lnTo>
                    <a:pt x="1154" y="112"/>
                  </a:lnTo>
                  <a:lnTo>
                    <a:pt x="1110" y="118"/>
                  </a:lnTo>
                  <a:lnTo>
                    <a:pt x="1068" y="126"/>
                  </a:lnTo>
                  <a:lnTo>
                    <a:pt x="1042" y="26"/>
                  </a:lnTo>
                  <a:lnTo>
                    <a:pt x="904" y="64"/>
                  </a:lnTo>
                  <a:lnTo>
                    <a:pt x="930" y="162"/>
                  </a:lnTo>
                  <a:lnTo>
                    <a:pt x="890" y="178"/>
                  </a:lnTo>
                  <a:lnTo>
                    <a:pt x="848" y="194"/>
                  </a:lnTo>
                  <a:lnTo>
                    <a:pt x="808" y="210"/>
                  </a:lnTo>
                  <a:lnTo>
                    <a:pt x="770" y="230"/>
                  </a:lnTo>
                  <a:lnTo>
                    <a:pt x="718" y="140"/>
                  </a:lnTo>
                  <a:lnTo>
                    <a:pt x="594" y="212"/>
                  </a:lnTo>
                  <a:lnTo>
                    <a:pt x="646" y="300"/>
                  </a:lnTo>
                  <a:lnTo>
                    <a:pt x="610" y="326"/>
                  </a:lnTo>
                  <a:lnTo>
                    <a:pt x="576" y="352"/>
                  </a:lnTo>
                  <a:lnTo>
                    <a:pt x="542" y="378"/>
                  </a:lnTo>
                  <a:lnTo>
                    <a:pt x="508" y="406"/>
                  </a:lnTo>
                  <a:lnTo>
                    <a:pt x="436" y="334"/>
                  </a:lnTo>
                  <a:lnTo>
                    <a:pt x="334" y="434"/>
                  </a:lnTo>
                  <a:lnTo>
                    <a:pt x="408" y="508"/>
                  </a:lnTo>
                  <a:lnTo>
                    <a:pt x="378" y="540"/>
                  </a:lnTo>
                  <a:lnTo>
                    <a:pt x="352" y="574"/>
                  </a:lnTo>
                  <a:lnTo>
                    <a:pt x="326" y="610"/>
                  </a:lnTo>
                  <a:lnTo>
                    <a:pt x="302" y="646"/>
                  </a:lnTo>
                  <a:lnTo>
                    <a:pt x="212" y="594"/>
                  </a:lnTo>
                  <a:lnTo>
                    <a:pt x="140" y="718"/>
                  </a:lnTo>
                  <a:lnTo>
                    <a:pt x="230" y="768"/>
                  </a:lnTo>
                  <a:lnTo>
                    <a:pt x="212" y="808"/>
                  </a:lnTo>
                  <a:lnTo>
                    <a:pt x="194" y="848"/>
                  </a:lnTo>
                  <a:lnTo>
                    <a:pt x="178" y="888"/>
                  </a:lnTo>
                  <a:lnTo>
                    <a:pt x="164" y="930"/>
                  </a:lnTo>
                  <a:lnTo>
                    <a:pt x="64" y="904"/>
                  </a:lnTo>
                  <a:lnTo>
                    <a:pt x="26" y="1040"/>
                  </a:lnTo>
                  <a:lnTo>
                    <a:pt x="126" y="1068"/>
                  </a:lnTo>
                  <a:lnTo>
                    <a:pt x="118" y="1110"/>
                  </a:lnTo>
                  <a:lnTo>
                    <a:pt x="112" y="1152"/>
                  </a:lnTo>
                  <a:lnTo>
                    <a:pt x="108" y="1196"/>
                  </a:lnTo>
                  <a:lnTo>
                    <a:pt x="104" y="1240"/>
                  </a:lnTo>
                  <a:lnTo>
                    <a:pt x="0" y="1240"/>
                  </a:lnTo>
                  <a:lnTo>
                    <a:pt x="0" y="1382"/>
                  </a:lnTo>
                  <a:lnTo>
                    <a:pt x="104" y="1382"/>
                  </a:lnTo>
                  <a:lnTo>
                    <a:pt x="108" y="1426"/>
                  </a:lnTo>
                  <a:lnTo>
                    <a:pt x="112" y="1470"/>
                  </a:lnTo>
                  <a:lnTo>
                    <a:pt x="118" y="1512"/>
                  </a:lnTo>
                  <a:lnTo>
                    <a:pt x="126" y="1556"/>
                  </a:lnTo>
                  <a:lnTo>
                    <a:pt x="26" y="1582"/>
                  </a:lnTo>
                  <a:lnTo>
                    <a:pt x="64" y="1720"/>
                  </a:lnTo>
                  <a:lnTo>
                    <a:pt x="164" y="1692"/>
                  </a:lnTo>
                  <a:lnTo>
                    <a:pt x="178" y="1734"/>
                  </a:lnTo>
                  <a:lnTo>
                    <a:pt x="194" y="1774"/>
                  </a:lnTo>
                  <a:lnTo>
                    <a:pt x="212" y="1814"/>
                  </a:lnTo>
                  <a:lnTo>
                    <a:pt x="230" y="1854"/>
                  </a:lnTo>
                  <a:lnTo>
                    <a:pt x="140" y="1906"/>
                  </a:lnTo>
                  <a:lnTo>
                    <a:pt x="212" y="2028"/>
                  </a:lnTo>
                  <a:lnTo>
                    <a:pt x="302" y="1978"/>
                  </a:lnTo>
                  <a:lnTo>
                    <a:pt x="326" y="2014"/>
                  </a:lnTo>
                  <a:lnTo>
                    <a:pt x="352" y="2048"/>
                  </a:lnTo>
                  <a:lnTo>
                    <a:pt x="378" y="2082"/>
                  </a:lnTo>
                  <a:lnTo>
                    <a:pt x="408" y="2116"/>
                  </a:lnTo>
                  <a:lnTo>
                    <a:pt x="334" y="2188"/>
                  </a:lnTo>
                  <a:lnTo>
                    <a:pt x="436" y="2288"/>
                  </a:lnTo>
                  <a:lnTo>
                    <a:pt x="508" y="2216"/>
                  </a:lnTo>
                  <a:lnTo>
                    <a:pt x="542" y="2244"/>
                  </a:lnTo>
                  <a:lnTo>
                    <a:pt x="576" y="2272"/>
                  </a:lnTo>
                  <a:lnTo>
                    <a:pt x="610" y="2298"/>
                  </a:lnTo>
                  <a:lnTo>
                    <a:pt x="646" y="2322"/>
                  </a:lnTo>
                  <a:lnTo>
                    <a:pt x="594" y="2412"/>
                  </a:lnTo>
                  <a:lnTo>
                    <a:pt x="718" y="2482"/>
                  </a:lnTo>
                  <a:lnTo>
                    <a:pt x="770" y="2394"/>
                  </a:lnTo>
                  <a:lnTo>
                    <a:pt x="808" y="2412"/>
                  </a:lnTo>
                  <a:lnTo>
                    <a:pt x="848" y="2430"/>
                  </a:lnTo>
                  <a:lnTo>
                    <a:pt x="890" y="2446"/>
                  </a:lnTo>
                  <a:lnTo>
                    <a:pt x="930" y="2460"/>
                  </a:lnTo>
                  <a:lnTo>
                    <a:pt x="904" y="2560"/>
                  </a:lnTo>
                  <a:lnTo>
                    <a:pt x="1042" y="2596"/>
                  </a:lnTo>
                  <a:lnTo>
                    <a:pt x="1068" y="2498"/>
                  </a:lnTo>
                  <a:lnTo>
                    <a:pt x="1110" y="2504"/>
                  </a:lnTo>
                  <a:lnTo>
                    <a:pt x="1154" y="2512"/>
                  </a:lnTo>
                  <a:lnTo>
                    <a:pt x="1196" y="2516"/>
                  </a:lnTo>
                  <a:lnTo>
                    <a:pt x="1240" y="2520"/>
                  </a:lnTo>
                  <a:lnTo>
                    <a:pt x="1240" y="2622"/>
                  </a:lnTo>
                  <a:lnTo>
                    <a:pt x="1382" y="2622"/>
                  </a:lnTo>
                  <a:lnTo>
                    <a:pt x="1382" y="2520"/>
                  </a:lnTo>
                  <a:lnTo>
                    <a:pt x="1426" y="2516"/>
                  </a:lnTo>
                  <a:lnTo>
                    <a:pt x="1470" y="2512"/>
                  </a:lnTo>
                  <a:lnTo>
                    <a:pt x="1514" y="2504"/>
                  </a:lnTo>
                  <a:lnTo>
                    <a:pt x="1556" y="2498"/>
                  </a:lnTo>
                  <a:lnTo>
                    <a:pt x="1582" y="2596"/>
                  </a:lnTo>
                  <a:lnTo>
                    <a:pt x="1720" y="2560"/>
                  </a:lnTo>
                  <a:lnTo>
                    <a:pt x="1694" y="2460"/>
                  </a:lnTo>
                  <a:lnTo>
                    <a:pt x="1734" y="2446"/>
                  </a:lnTo>
                  <a:lnTo>
                    <a:pt x="1776" y="2430"/>
                  </a:lnTo>
                  <a:lnTo>
                    <a:pt x="1816" y="2412"/>
                  </a:lnTo>
                  <a:lnTo>
                    <a:pt x="1854" y="2394"/>
                  </a:lnTo>
                  <a:lnTo>
                    <a:pt x="1906" y="2482"/>
                  </a:lnTo>
                  <a:lnTo>
                    <a:pt x="2028" y="2412"/>
                  </a:lnTo>
                  <a:lnTo>
                    <a:pt x="1978" y="2322"/>
                  </a:lnTo>
                  <a:lnTo>
                    <a:pt x="2014" y="2298"/>
                  </a:lnTo>
                  <a:lnTo>
                    <a:pt x="2048" y="2272"/>
                  </a:lnTo>
                  <a:lnTo>
                    <a:pt x="2082" y="2244"/>
                  </a:lnTo>
                  <a:lnTo>
                    <a:pt x="2116" y="2216"/>
                  </a:lnTo>
                  <a:lnTo>
                    <a:pt x="2188" y="2288"/>
                  </a:lnTo>
                  <a:lnTo>
                    <a:pt x="2290" y="2188"/>
                  </a:lnTo>
                  <a:lnTo>
                    <a:pt x="2216" y="2116"/>
                  </a:lnTo>
                  <a:lnTo>
                    <a:pt x="2244" y="2082"/>
                  </a:lnTo>
                  <a:lnTo>
                    <a:pt x="2272" y="2048"/>
                  </a:lnTo>
                  <a:lnTo>
                    <a:pt x="2298" y="2014"/>
                  </a:lnTo>
                  <a:lnTo>
                    <a:pt x="2322" y="1978"/>
                  </a:lnTo>
                  <a:lnTo>
                    <a:pt x="2412" y="2028"/>
                  </a:lnTo>
                  <a:lnTo>
                    <a:pt x="2482" y="1906"/>
                  </a:lnTo>
                  <a:lnTo>
                    <a:pt x="2394" y="1854"/>
                  </a:lnTo>
                  <a:lnTo>
                    <a:pt x="2412" y="1814"/>
                  </a:lnTo>
                  <a:lnTo>
                    <a:pt x="2430" y="1774"/>
                  </a:lnTo>
                  <a:lnTo>
                    <a:pt x="2446" y="1734"/>
                  </a:lnTo>
                  <a:lnTo>
                    <a:pt x="2460" y="1692"/>
                  </a:lnTo>
                  <a:lnTo>
                    <a:pt x="2560" y="1720"/>
                  </a:lnTo>
                  <a:lnTo>
                    <a:pt x="2596" y="1582"/>
                  </a:lnTo>
                  <a:lnTo>
                    <a:pt x="2498" y="1556"/>
                  </a:lnTo>
                  <a:lnTo>
                    <a:pt x="2506" y="1512"/>
                  </a:lnTo>
                  <a:lnTo>
                    <a:pt x="2512" y="1470"/>
                  </a:lnTo>
                  <a:lnTo>
                    <a:pt x="2516" y="1426"/>
                  </a:lnTo>
                  <a:lnTo>
                    <a:pt x="2520" y="1382"/>
                  </a:lnTo>
                  <a:lnTo>
                    <a:pt x="2622" y="1382"/>
                  </a:lnTo>
                  <a:close/>
                  <a:moveTo>
                    <a:pt x="1312" y="2420"/>
                  </a:moveTo>
                  <a:lnTo>
                    <a:pt x="1312" y="2420"/>
                  </a:lnTo>
                  <a:lnTo>
                    <a:pt x="1254" y="2420"/>
                  </a:lnTo>
                  <a:lnTo>
                    <a:pt x="1198" y="2416"/>
                  </a:lnTo>
                  <a:lnTo>
                    <a:pt x="1142" y="2408"/>
                  </a:lnTo>
                  <a:lnTo>
                    <a:pt x="1088" y="2398"/>
                  </a:lnTo>
                  <a:lnTo>
                    <a:pt x="1034" y="2386"/>
                  </a:lnTo>
                  <a:lnTo>
                    <a:pt x="982" y="2370"/>
                  </a:lnTo>
                  <a:lnTo>
                    <a:pt x="930" y="2354"/>
                  </a:lnTo>
                  <a:lnTo>
                    <a:pt x="880" y="2334"/>
                  </a:lnTo>
                  <a:lnTo>
                    <a:pt x="830" y="2312"/>
                  </a:lnTo>
                  <a:lnTo>
                    <a:pt x="782" y="2286"/>
                  </a:lnTo>
                  <a:lnTo>
                    <a:pt x="736" y="2260"/>
                  </a:lnTo>
                  <a:lnTo>
                    <a:pt x="692" y="2232"/>
                  </a:lnTo>
                  <a:lnTo>
                    <a:pt x="648" y="2200"/>
                  </a:lnTo>
                  <a:lnTo>
                    <a:pt x="606" y="2168"/>
                  </a:lnTo>
                  <a:lnTo>
                    <a:pt x="566" y="2132"/>
                  </a:lnTo>
                  <a:lnTo>
                    <a:pt x="528" y="2096"/>
                  </a:lnTo>
                  <a:lnTo>
                    <a:pt x="490" y="2058"/>
                  </a:lnTo>
                  <a:lnTo>
                    <a:pt x="456" y="2018"/>
                  </a:lnTo>
                  <a:lnTo>
                    <a:pt x="422" y="1976"/>
                  </a:lnTo>
                  <a:lnTo>
                    <a:pt x="392" y="1932"/>
                  </a:lnTo>
                  <a:lnTo>
                    <a:pt x="362" y="1886"/>
                  </a:lnTo>
                  <a:lnTo>
                    <a:pt x="336" y="1840"/>
                  </a:lnTo>
                  <a:lnTo>
                    <a:pt x="312" y="1792"/>
                  </a:lnTo>
                  <a:lnTo>
                    <a:pt x="290" y="1744"/>
                  </a:lnTo>
                  <a:lnTo>
                    <a:pt x="270" y="1692"/>
                  </a:lnTo>
                  <a:lnTo>
                    <a:pt x="252" y="1642"/>
                  </a:lnTo>
                  <a:lnTo>
                    <a:pt x="238" y="1588"/>
                  </a:lnTo>
                  <a:lnTo>
                    <a:pt x="224" y="1534"/>
                  </a:lnTo>
                  <a:lnTo>
                    <a:pt x="216" y="1480"/>
                  </a:lnTo>
                  <a:lnTo>
                    <a:pt x="208" y="1424"/>
                  </a:lnTo>
                  <a:lnTo>
                    <a:pt x="204" y="1368"/>
                  </a:lnTo>
                  <a:lnTo>
                    <a:pt x="202" y="1312"/>
                  </a:lnTo>
                  <a:lnTo>
                    <a:pt x="204" y="1254"/>
                  </a:lnTo>
                  <a:lnTo>
                    <a:pt x="208" y="1198"/>
                  </a:lnTo>
                  <a:lnTo>
                    <a:pt x="216" y="1142"/>
                  </a:lnTo>
                  <a:lnTo>
                    <a:pt x="224" y="1088"/>
                  </a:lnTo>
                  <a:lnTo>
                    <a:pt x="238" y="1034"/>
                  </a:lnTo>
                  <a:lnTo>
                    <a:pt x="252" y="982"/>
                  </a:lnTo>
                  <a:lnTo>
                    <a:pt x="270" y="930"/>
                  </a:lnTo>
                  <a:lnTo>
                    <a:pt x="290" y="880"/>
                  </a:lnTo>
                  <a:lnTo>
                    <a:pt x="312" y="830"/>
                  </a:lnTo>
                  <a:lnTo>
                    <a:pt x="336" y="782"/>
                  </a:lnTo>
                  <a:lnTo>
                    <a:pt x="362" y="736"/>
                  </a:lnTo>
                  <a:lnTo>
                    <a:pt x="392" y="692"/>
                  </a:lnTo>
                  <a:lnTo>
                    <a:pt x="422" y="648"/>
                  </a:lnTo>
                  <a:lnTo>
                    <a:pt x="456" y="606"/>
                  </a:lnTo>
                  <a:lnTo>
                    <a:pt x="490" y="566"/>
                  </a:lnTo>
                  <a:lnTo>
                    <a:pt x="528" y="526"/>
                  </a:lnTo>
                  <a:lnTo>
                    <a:pt x="566" y="490"/>
                  </a:lnTo>
                  <a:lnTo>
                    <a:pt x="606" y="456"/>
                  </a:lnTo>
                  <a:lnTo>
                    <a:pt x="648" y="422"/>
                  </a:lnTo>
                  <a:lnTo>
                    <a:pt x="692" y="392"/>
                  </a:lnTo>
                  <a:lnTo>
                    <a:pt x="736" y="362"/>
                  </a:lnTo>
                  <a:lnTo>
                    <a:pt x="782" y="336"/>
                  </a:lnTo>
                  <a:lnTo>
                    <a:pt x="830" y="312"/>
                  </a:lnTo>
                  <a:lnTo>
                    <a:pt x="880" y="290"/>
                  </a:lnTo>
                  <a:lnTo>
                    <a:pt x="930" y="270"/>
                  </a:lnTo>
                  <a:lnTo>
                    <a:pt x="982" y="252"/>
                  </a:lnTo>
                  <a:lnTo>
                    <a:pt x="1034" y="236"/>
                  </a:lnTo>
                  <a:lnTo>
                    <a:pt x="1088" y="224"/>
                  </a:lnTo>
                  <a:lnTo>
                    <a:pt x="1142" y="214"/>
                  </a:lnTo>
                  <a:lnTo>
                    <a:pt x="1198" y="208"/>
                  </a:lnTo>
                  <a:lnTo>
                    <a:pt x="1254" y="204"/>
                  </a:lnTo>
                  <a:lnTo>
                    <a:pt x="1312" y="202"/>
                  </a:lnTo>
                  <a:lnTo>
                    <a:pt x="1368" y="204"/>
                  </a:lnTo>
                  <a:lnTo>
                    <a:pt x="1426" y="208"/>
                  </a:lnTo>
                  <a:lnTo>
                    <a:pt x="1480" y="214"/>
                  </a:lnTo>
                  <a:lnTo>
                    <a:pt x="1536" y="224"/>
                  </a:lnTo>
                  <a:lnTo>
                    <a:pt x="1588" y="236"/>
                  </a:lnTo>
                  <a:lnTo>
                    <a:pt x="1642" y="252"/>
                  </a:lnTo>
                  <a:lnTo>
                    <a:pt x="1694" y="270"/>
                  </a:lnTo>
                  <a:lnTo>
                    <a:pt x="1744" y="290"/>
                  </a:lnTo>
                  <a:lnTo>
                    <a:pt x="1792" y="312"/>
                  </a:lnTo>
                  <a:lnTo>
                    <a:pt x="1840" y="336"/>
                  </a:lnTo>
                  <a:lnTo>
                    <a:pt x="1886" y="362"/>
                  </a:lnTo>
                  <a:lnTo>
                    <a:pt x="1932" y="392"/>
                  </a:lnTo>
                  <a:lnTo>
                    <a:pt x="1976" y="422"/>
                  </a:lnTo>
                  <a:lnTo>
                    <a:pt x="2018" y="456"/>
                  </a:lnTo>
                  <a:lnTo>
                    <a:pt x="2058" y="490"/>
                  </a:lnTo>
                  <a:lnTo>
                    <a:pt x="2096" y="526"/>
                  </a:lnTo>
                  <a:lnTo>
                    <a:pt x="2132" y="566"/>
                  </a:lnTo>
                  <a:lnTo>
                    <a:pt x="2168" y="606"/>
                  </a:lnTo>
                  <a:lnTo>
                    <a:pt x="2200" y="648"/>
                  </a:lnTo>
                  <a:lnTo>
                    <a:pt x="2232" y="692"/>
                  </a:lnTo>
                  <a:lnTo>
                    <a:pt x="2260" y="736"/>
                  </a:lnTo>
                  <a:lnTo>
                    <a:pt x="2288" y="782"/>
                  </a:lnTo>
                  <a:lnTo>
                    <a:pt x="2312" y="830"/>
                  </a:lnTo>
                  <a:lnTo>
                    <a:pt x="2334" y="880"/>
                  </a:lnTo>
                  <a:lnTo>
                    <a:pt x="2354" y="930"/>
                  </a:lnTo>
                  <a:lnTo>
                    <a:pt x="2372" y="982"/>
                  </a:lnTo>
                  <a:lnTo>
                    <a:pt x="2386" y="1034"/>
                  </a:lnTo>
                  <a:lnTo>
                    <a:pt x="2398" y="1088"/>
                  </a:lnTo>
                  <a:lnTo>
                    <a:pt x="2408" y="1142"/>
                  </a:lnTo>
                  <a:lnTo>
                    <a:pt x="2416" y="1198"/>
                  </a:lnTo>
                  <a:lnTo>
                    <a:pt x="2420" y="1254"/>
                  </a:lnTo>
                  <a:lnTo>
                    <a:pt x="2422" y="1312"/>
                  </a:lnTo>
                  <a:lnTo>
                    <a:pt x="2420" y="1368"/>
                  </a:lnTo>
                  <a:lnTo>
                    <a:pt x="2416" y="1424"/>
                  </a:lnTo>
                  <a:lnTo>
                    <a:pt x="2408" y="1480"/>
                  </a:lnTo>
                  <a:lnTo>
                    <a:pt x="2398" y="1534"/>
                  </a:lnTo>
                  <a:lnTo>
                    <a:pt x="2386" y="1588"/>
                  </a:lnTo>
                  <a:lnTo>
                    <a:pt x="2372" y="1642"/>
                  </a:lnTo>
                  <a:lnTo>
                    <a:pt x="2354" y="1692"/>
                  </a:lnTo>
                  <a:lnTo>
                    <a:pt x="2334" y="1744"/>
                  </a:lnTo>
                  <a:lnTo>
                    <a:pt x="2312" y="1792"/>
                  </a:lnTo>
                  <a:lnTo>
                    <a:pt x="2288" y="1840"/>
                  </a:lnTo>
                  <a:lnTo>
                    <a:pt x="2260" y="1886"/>
                  </a:lnTo>
                  <a:lnTo>
                    <a:pt x="2232" y="1932"/>
                  </a:lnTo>
                  <a:lnTo>
                    <a:pt x="2200" y="1976"/>
                  </a:lnTo>
                  <a:lnTo>
                    <a:pt x="2168" y="2018"/>
                  </a:lnTo>
                  <a:lnTo>
                    <a:pt x="2132" y="2058"/>
                  </a:lnTo>
                  <a:lnTo>
                    <a:pt x="2096" y="2096"/>
                  </a:lnTo>
                  <a:lnTo>
                    <a:pt x="2058" y="2132"/>
                  </a:lnTo>
                  <a:lnTo>
                    <a:pt x="2018" y="2168"/>
                  </a:lnTo>
                  <a:lnTo>
                    <a:pt x="1976" y="2200"/>
                  </a:lnTo>
                  <a:lnTo>
                    <a:pt x="1932" y="2232"/>
                  </a:lnTo>
                  <a:lnTo>
                    <a:pt x="1886" y="2260"/>
                  </a:lnTo>
                  <a:lnTo>
                    <a:pt x="1840" y="2286"/>
                  </a:lnTo>
                  <a:lnTo>
                    <a:pt x="1792" y="2312"/>
                  </a:lnTo>
                  <a:lnTo>
                    <a:pt x="1744" y="2334"/>
                  </a:lnTo>
                  <a:lnTo>
                    <a:pt x="1694" y="2354"/>
                  </a:lnTo>
                  <a:lnTo>
                    <a:pt x="1642" y="2370"/>
                  </a:lnTo>
                  <a:lnTo>
                    <a:pt x="1588" y="2386"/>
                  </a:lnTo>
                  <a:lnTo>
                    <a:pt x="1536" y="2398"/>
                  </a:lnTo>
                  <a:lnTo>
                    <a:pt x="1480" y="2408"/>
                  </a:lnTo>
                  <a:lnTo>
                    <a:pt x="1426" y="2416"/>
                  </a:lnTo>
                  <a:lnTo>
                    <a:pt x="1368" y="2420"/>
                  </a:lnTo>
                  <a:lnTo>
                    <a:pt x="1312" y="2420"/>
                  </a:lnTo>
                  <a:close/>
                </a:path>
              </a:pathLst>
            </a:custGeom>
            <a:solidFill>
              <a:srgbClr val="808080">
                <a:alpha val="79999"/>
              </a:srgbClr>
            </a:solidFill>
            <a:ln>
              <a:noFill/>
            </a:ln>
            <a:extLst>
              <a:ext uri="{91240B29-F687-4F45-9708-019B960494DF}">
                <a14:hiddenLine xmlns:a14="http://schemas.microsoft.com/office/drawing/2010/main" w="19050" cap="rnd">
                  <a:solidFill>
                    <a:srgbClr val="000000"/>
                  </a:solidFill>
                  <a:prstDash val="sysDot"/>
                  <a:round/>
                  <a:headEnd/>
                  <a:tailEnd/>
                </a14:hiddenLine>
              </a:ext>
            </a:extLst>
          </p:spPr>
          <p:txBody>
            <a:bodyPr wrap="none" anchor="ctr"/>
            <a:lstStyle/>
            <a:p>
              <a:endParaRPr lang="zh-CN" altLang="en-US"/>
            </a:p>
          </p:txBody>
        </p:sp>
        <p:sp>
          <p:nvSpPr>
            <p:cNvPr id="28691" name="Oval 676"/>
            <p:cNvSpPr>
              <a:spLocks noChangeArrowheads="1"/>
            </p:cNvSpPr>
            <p:nvPr/>
          </p:nvSpPr>
          <p:spPr bwMode="auto">
            <a:xfrm rot="-324743">
              <a:off x="1642722" y="2650362"/>
              <a:ext cx="1706859" cy="1710420"/>
            </a:xfrm>
            <a:prstGeom prst="ellipse">
              <a:avLst/>
            </a:prstGeom>
            <a:solidFill>
              <a:srgbClr val="007DD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buClr>
                  <a:schemeClr val="folHlink"/>
                </a:buClr>
                <a:buSzPct val="110000"/>
                <a:buFontTx/>
                <a:buNone/>
              </a:pPr>
              <a:endParaRPr kumimoji="1" lang="ko-KR" altLang="en-US" sz="2400">
                <a:latin typeface="굴림" panose="020B0600000101010101" pitchFamily="34" charset="-127"/>
                <a:ea typeface="굴림" panose="020B0600000101010101" pitchFamily="34" charset="-127"/>
              </a:endParaRPr>
            </a:p>
          </p:txBody>
        </p:sp>
        <p:sp>
          <p:nvSpPr>
            <p:cNvPr id="28692" name="WordArt 685"/>
            <p:cNvSpPr>
              <a:spLocks noChangeArrowheads="1" noChangeShapeType="1" noTextEdit="1"/>
            </p:cNvSpPr>
            <p:nvPr/>
          </p:nvSpPr>
          <p:spPr bwMode="auto">
            <a:xfrm>
              <a:off x="2490429" y="3300638"/>
              <a:ext cx="605660" cy="192668"/>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endParaRPr lang="zh-CN" altLang="en-US" sz="1400" kern="10" spc="-70">
                <a:solidFill>
                  <a:schemeClr val="bg1"/>
                </a:solidFill>
                <a:latin typeface="굴림" panose="020B0600000101010101" pitchFamily="34" charset="-127"/>
              </a:endParaRPr>
            </a:p>
          </p:txBody>
        </p:sp>
        <p:sp>
          <p:nvSpPr>
            <p:cNvPr id="11" name="文本框 28"/>
            <p:cNvSpPr txBox="1"/>
            <p:nvPr/>
          </p:nvSpPr>
          <p:spPr>
            <a:xfrm>
              <a:off x="1809074" y="3013269"/>
              <a:ext cx="1351346" cy="804583"/>
            </a:xfrm>
            <a:prstGeom prst="rect">
              <a:avLst/>
            </a:prstGeom>
            <a:noFill/>
          </p:spPr>
          <p:txBody>
            <a:bodyPr>
              <a:spAutoFit/>
            </a:bodyPr>
            <a:lstStyle/>
            <a:p>
              <a:pPr algn="ctr" eaLnBrk="1" hangingPunct="1">
                <a:lnSpc>
                  <a:spcPct val="110000"/>
                </a:lnSpc>
                <a:spcBef>
                  <a:spcPct val="20000"/>
                </a:spcBef>
                <a:buClr>
                  <a:schemeClr val="folHlink"/>
                </a:buClr>
                <a:buSzPct val="110000"/>
                <a:defRPr/>
              </a:pPr>
              <a:r>
                <a:rPr lang="zh-CN" altLang="en-US" sz="4800" b="1" dirty="0">
                  <a:solidFill>
                    <a:schemeClr val="bg1"/>
                  </a:solidFill>
                  <a:latin typeface="+mn-ea"/>
                  <a:ea typeface="+mn-ea"/>
                </a:rPr>
                <a:t>物</a:t>
              </a:r>
              <a:endParaRPr lang="zh-CN" altLang="en-US" sz="4800" b="1" dirty="0">
                <a:solidFill>
                  <a:schemeClr val="bg1"/>
                </a:solidFill>
                <a:latin typeface="+mn-ea"/>
                <a:ea typeface="+mn-ea"/>
              </a:endParaRPr>
            </a:p>
          </p:txBody>
        </p:sp>
      </p:grpSp>
      <p:grpSp>
        <p:nvGrpSpPr>
          <p:cNvPr id="19460" name="组合 6"/>
          <p:cNvGrpSpPr>
            <a:grpSpLocks/>
          </p:cNvGrpSpPr>
          <p:nvPr/>
        </p:nvGrpSpPr>
        <p:grpSpPr bwMode="auto">
          <a:xfrm>
            <a:off x="3590925" y="4251325"/>
            <a:ext cx="2020888" cy="2022475"/>
            <a:chOff x="3735388" y="1753235"/>
            <a:chExt cx="2020887" cy="2022475"/>
          </a:xfrm>
        </p:grpSpPr>
        <p:sp>
          <p:nvSpPr>
            <p:cNvPr id="28687" name="Freeform 673"/>
            <p:cNvSpPr>
              <a:spLocks noEditPoints="1"/>
            </p:cNvSpPr>
            <p:nvPr/>
          </p:nvSpPr>
          <p:spPr bwMode="auto">
            <a:xfrm rot="-324743">
              <a:off x="3735388" y="1753235"/>
              <a:ext cx="2020887" cy="2022475"/>
            </a:xfrm>
            <a:custGeom>
              <a:avLst/>
              <a:gdLst>
                <a:gd name="T0" fmla="*/ 2147483646 w 1816"/>
                <a:gd name="T1" fmla="*/ 2147483646 h 1816"/>
                <a:gd name="T2" fmla="*/ 2147483646 w 1816"/>
                <a:gd name="T3" fmla="*/ 2147483646 h 1816"/>
                <a:gd name="T4" fmla="*/ 2147483646 w 1816"/>
                <a:gd name="T5" fmla="*/ 2147483646 h 1816"/>
                <a:gd name="T6" fmla="*/ 2147483646 w 1816"/>
                <a:gd name="T7" fmla="*/ 2147483646 h 1816"/>
                <a:gd name="T8" fmla="*/ 2147483646 w 1816"/>
                <a:gd name="T9" fmla="*/ 2147483646 h 1816"/>
                <a:gd name="T10" fmla="*/ 2147483646 w 1816"/>
                <a:gd name="T11" fmla="*/ 2147483646 h 1816"/>
                <a:gd name="T12" fmla="*/ 2147483646 w 1816"/>
                <a:gd name="T13" fmla="*/ 2147483646 h 1816"/>
                <a:gd name="T14" fmla="*/ 2147483646 w 1816"/>
                <a:gd name="T15" fmla="*/ 2147483646 h 1816"/>
                <a:gd name="T16" fmla="*/ 2147483646 w 1816"/>
                <a:gd name="T17" fmla="*/ 2147483646 h 1816"/>
                <a:gd name="T18" fmla="*/ 2147483646 w 1816"/>
                <a:gd name="T19" fmla="*/ 2147483646 h 1816"/>
                <a:gd name="T20" fmla="*/ 2147483646 w 1816"/>
                <a:gd name="T21" fmla="*/ 2147483646 h 1816"/>
                <a:gd name="T22" fmla="*/ 2147483646 w 1816"/>
                <a:gd name="T23" fmla="*/ 2147483646 h 1816"/>
                <a:gd name="T24" fmla="*/ 0 w 1816"/>
                <a:gd name="T25" fmla="*/ 2147483646 h 1816"/>
                <a:gd name="T26" fmla="*/ 2147483646 w 1816"/>
                <a:gd name="T27" fmla="*/ 2147483646 h 1816"/>
                <a:gd name="T28" fmla="*/ 2147483646 w 1816"/>
                <a:gd name="T29" fmla="*/ 2147483646 h 1816"/>
                <a:gd name="T30" fmla="*/ 2147483646 w 1816"/>
                <a:gd name="T31" fmla="*/ 2147483646 h 1816"/>
                <a:gd name="T32" fmla="*/ 2147483646 w 1816"/>
                <a:gd name="T33" fmla="*/ 2147483646 h 1816"/>
                <a:gd name="T34" fmla="*/ 2147483646 w 1816"/>
                <a:gd name="T35" fmla="*/ 2147483646 h 1816"/>
                <a:gd name="T36" fmla="*/ 2147483646 w 1816"/>
                <a:gd name="T37" fmla="*/ 2147483646 h 1816"/>
                <a:gd name="T38" fmla="*/ 2147483646 w 1816"/>
                <a:gd name="T39" fmla="*/ 2147483646 h 1816"/>
                <a:gd name="T40" fmla="*/ 2147483646 w 1816"/>
                <a:gd name="T41" fmla="*/ 2147483646 h 1816"/>
                <a:gd name="T42" fmla="*/ 2147483646 w 1816"/>
                <a:gd name="T43" fmla="*/ 2147483646 h 1816"/>
                <a:gd name="T44" fmla="*/ 2147483646 w 1816"/>
                <a:gd name="T45" fmla="*/ 2147483646 h 1816"/>
                <a:gd name="T46" fmla="*/ 2147483646 w 1816"/>
                <a:gd name="T47" fmla="*/ 2147483646 h 1816"/>
                <a:gd name="T48" fmla="*/ 2147483646 w 1816"/>
                <a:gd name="T49" fmla="*/ 2147483646 h 1816"/>
                <a:gd name="T50" fmla="*/ 2147483646 w 1816"/>
                <a:gd name="T51" fmla="*/ 2147483646 h 1816"/>
                <a:gd name="T52" fmla="*/ 2147483646 w 1816"/>
                <a:gd name="T53" fmla="*/ 2147483646 h 1816"/>
                <a:gd name="T54" fmla="*/ 2147483646 w 1816"/>
                <a:gd name="T55" fmla="*/ 2147483646 h 1816"/>
                <a:gd name="T56" fmla="*/ 2147483646 w 1816"/>
                <a:gd name="T57" fmla="*/ 2147483646 h 1816"/>
                <a:gd name="T58" fmla="*/ 2147483646 w 1816"/>
                <a:gd name="T59" fmla="*/ 2147483646 h 1816"/>
                <a:gd name="T60" fmla="*/ 2147483646 w 1816"/>
                <a:gd name="T61" fmla="*/ 2147483646 h 1816"/>
                <a:gd name="T62" fmla="*/ 2147483646 w 1816"/>
                <a:gd name="T63" fmla="*/ 2147483646 h 1816"/>
                <a:gd name="T64" fmla="*/ 2147483646 w 1816"/>
                <a:gd name="T65" fmla="*/ 2147483646 h 1816"/>
                <a:gd name="T66" fmla="*/ 2147483646 w 1816"/>
                <a:gd name="T67" fmla="*/ 2147483646 h 1816"/>
                <a:gd name="T68" fmla="*/ 2147483646 w 1816"/>
                <a:gd name="T69" fmla="*/ 2147483646 h 1816"/>
                <a:gd name="T70" fmla="*/ 2147483646 w 1816"/>
                <a:gd name="T71" fmla="*/ 2147483646 h 1816"/>
                <a:gd name="T72" fmla="*/ 2147483646 w 1816"/>
                <a:gd name="T73" fmla="*/ 2147483646 h 1816"/>
                <a:gd name="T74" fmla="*/ 2147483646 w 1816"/>
                <a:gd name="T75" fmla="*/ 2147483646 h 1816"/>
                <a:gd name="T76" fmla="*/ 2147483646 w 1816"/>
                <a:gd name="T77" fmla="*/ 2147483646 h 1816"/>
                <a:gd name="T78" fmla="*/ 2147483646 w 1816"/>
                <a:gd name="T79" fmla="*/ 2147483646 h 1816"/>
                <a:gd name="T80" fmla="*/ 2147483646 w 1816"/>
                <a:gd name="T81" fmla="*/ 2147483646 h 1816"/>
                <a:gd name="T82" fmla="*/ 2147483646 w 1816"/>
                <a:gd name="T83" fmla="*/ 2147483646 h 1816"/>
                <a:gd name="T84" fmla="*/ 2147483646 w 1816"/>
                <a:gd name="T85" fmla="*/ 2147483646 h 1816"/>
                <a:gd name="T86" fmla="*/ 2147483646 w 1816"/>
                <a:gd name="T87" fmla="*/ 2147483646 h 1816"/>
                <a:gd name="T88" fmla="*/ 2147483646 w 1816"/>
                <a:gd name="T89" fmla="*/ 2147483646 h 1816"/>
                <a:gd name="T90" fmla="*/ 2147483646 w 1816"/>
                <a:gd name="T91" fmla="*/ 2147483646 h 1816"/>
                <a:gd name="T92" fmla="*/ 2147483646 w 1816"/>
                <a:gd name="T93" fmla="*/ 2147483646 h 1816"/>
                <a:gd name="T94" fmla="*/ 2147483646 w 1816"/>
                <a:gd name="T95" fmla="*/ 2147483646 h 1816"/>
                <a:gd name="T96" fmla="*/ 2147483646 w 1816"/>
                <a:gd name="T97" fmla="*/ 2147483646 h 1816"/>
                <a:gd name="T98" fmla="*/ 2147483646 w 1816"/>
                <a:gd name="T99" fmla="*/ 2147483646 h 1816"/>
                <a:gd name="T100" fmla="*/ 2147483646 w 1816"/>
                <a:gd name="T101" fmla="*/ 2147483646 h 1816"/>
                <a:gd name="T102" fmla="*/ 2147483646 w 1816"/>
                <a:gd name="T103" fmla="*/ 2147483646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rgbClr val="808080">
                <a:alpha val="79999"/>
              </a:srgbClr>
            </a:solidFill>
            <a:ln>
              <a:noFill/>
            </a:ln>
            <a:extLst>
              <a:ext uri="{91240B29-F687-4F45-9708-019B960494DF}">
                <a14:hiddenLine xmlns:a14="http://schemas.microsoft.com/office/drawing/2010/main" w="19050" cap="rnd">
                  <a:solidFill>
                    <a:srgbClr val="000000"/>
                  </a:solidFill>
                  <a:prstDash val="sysDot"/>
                  <a:round/>
                  <a:headEnd/>
                  <a:tailEnd/>
                </a14:hiddenLine>
              </a:ext>
            </a:extLst>
          </p:spPr>
          <p:txBody>
            <a:bodyPr wrap="none" anchor="ctr"/>
            <a:lstStyle/>
            <a:p>
              <a:endParaRPr lang="zh-CN" altLang="en-US"/>
            </a:p>
          </p:txBody>
        </p:sp>
        <p:sp>
          <p:nvSpPr>
            <p:cNvPr id="28688" name="Oval 677"/>
            <p:cNvSpPr>
              <a:spLocks noChangeArrowheads="1"/>
            </p:cNvSpPr>
            <p:nvPr/>
          </p:nvSpPr>
          <p:spPr bwMode="auto">
            <a:xfrm rot="-324743">
              <a:off x="4052888" y="2072323"/>
              <a:ext cx="1384300" cy="1384300"/>
            </a:xfrm>
            <a:prstGeom prst="ellipse">
              <a:avLst/>
            </a:prstGeom>
            <a:solidFill>
              <a:srgbClr val="2FA6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buClr>
                  <a:schemeClr val="folHlink"/>
                </a:buClr>
                <a:buSzPct val="110000"/>
                <a:buFontTx/>
                <a:buNone/>
              </a:pPr>
              <a:endParaRPr kumimoji="1" lang="ko-KR" altLang="en-US" sz="2400">
                <a:latin typeface="굴림" panose="020B0600000101010101" pitchFamily="34" charset="-127"/>
                <a:ea typeface="굴림" panose="020B0600000101010101" pitchFamily="34" charset="-127"/>
              </a:endParaRPr>
            </a:p>
          </p:txBody>
        </p:sp>
        <p:sp>
          <p:nvSpPr>
            <p:cNvPr id="12" name="文本框 29"/>
            <p:cNvSpPr txBox="1"/>
            <p:nvPr/>
          </p:nvSpPr>
          <p:spPr>
            <a:xfrm>
              <a:off x="4292601" y="2299335"/>
              <a:ext cx="904875" cy="1068388"/>
            </a:xfrm>
            <a:prstGeom prst="rect">
              <a:avLst/>
            </a:prstGeom>
            <a:noFill/>
          </p:spPr>
          <p:txBody>
            <a:bodyPr wrap="none">
              <a:spAutoFit/>
            </a:bodyPr>
            <a:lstStyle/>
            <a:p>
              <a:pPr algn="ctr" eaLnBrk="1" hangingPunct="1">
                <a:lnSpc>
                  <a:spcPct val="110000"/>
                </a:lnSpc>
                <a:spcBef>
                  <a:spcPct val="20000"/>
                </a:spcBef>
                <a:buClr>
                  <a:schemeClr val="folHlink"/>
                </a:buClr>
                <a:buSzPct val="110000"/>
                <a:defRPr/>
              </a:pPr>
              <a:r>
                <a:rPr lang="zh-CN" altLang="en-US" sz="2800" b="1" dirty="0">
                  <a:solidFill>
                    <a:schemeClr val="bg1"/>
                  </a:solidFill>
                  <a:latin typeface="+mn-ea"/>
                  <a:ea typeface="+mn-ea"/>
                </a:rPr>
                <a:t>精神</a:t>
              </a:r>
              <a:endParaRPr lang="en-US" altLang="zh-CN" sz="2800" b="1" dirty="0">
                <a:solidFill>
                  <a:schemeClr val="bg1"/>
                </a:solidFill>
                <a:latin typeface="+mn-ea"/>
                <a:ea typeface="+mn-ea"/>
              </a:endParaRPr>
            </a:p>
            <a:p>
              <a:pPr algn="ctr" eaLnBrk="1" hangingPunct="1">
                <a:lnSpc>
                  <a:spcPct val="110000"/>
                </a:lnSpc>
                <a:spcBef>
                  <a:spcPct val="20000"/>
                </a:spcBef>
                <a:buClr>
                  <a:schemeClr val="folHlink"/>
                </a:buClr>
                <a:buSzPct val="110000"/>
                <a:defRPr/>
              </a:pPr>
              <a:r>
                <a:rPr lang="zh-CN" altLang="en-US" sz="2800" b="1" dirty="0">
                  <a:solidFill>
                    <a:schemeClr val="bg1"/>
                  </a:solidFill>
                  <a:latin typeface="+mn-ea"/>
                  <a:ea typeface="+mn-ea"/>
                </a:rPr>
                <a:t>产品</a:t>
              </a:r>
              <a:endParaRPr lang="zh-CN" altLang="en-US" sz="2800" b="1" dirty="0">
                <a:solidFill>
                  <a:schemeClr val="bg1"/>
                </a:solidFill>
                <a:latin typeface="+mn-ea"/>
                <a:ea typeface="+mn-ea"/>
              </a:endParaRPr>
            </a:p>
          </p:txBody>
        </p:sp>
      </p:grpSp>
      <p:grpSp>
        <p:nvGrpSpPr>
          <p:cNvPr id="19461" name="组合 3"/>
          <p:cNvGrpSpPr>
            <a:grpSpLocks/>
          </p:cNvGrpSpPr>
          <p:nvPr/>
        </p:nvGrpSpPr>
        <p:grpSpPr bwMode="auto">
          <a:xfrm>
            <a:off x="4321175" y="2247900"/>
            <a:ext cx="1770063" cy="1771650"/>
            <a:chOff x="5527675" y="4535488"/>
            <a:chExt cx="1770063" cy="1771650"/>
          </a:xfrm>
        </p:grpSpPr>
        <p:sp>
          <p:nvSpPr>
            <p:cNvPr id="28684" name="Freeform 679"/>
            <p:cNvSpPr>
              <a:spLocks noEditPoints="1"/>
            </p:cNvSpPr>
            <p:nvPr/>
          </p:nvSpPr>
          <p:spPr bwMode="auto">
            <a:xfrm rot="-324743">
              <a:off x="5527675" y="4535488"/>
              <a:ext cx="1770063" cy="1771650"/>
            </a:xfrm>
            <a:custGeom>
              <a:avLst/>
              <a:gdLst>
                <a:gd name="T0" fmla="*/ 2147483646 w 1816"/>
                <a:gd name="T1" fmla="*/ 2147483646 h 1816"/>
                <a:gd name="T2" fmla="*/ 2147483646 w 1816"/>
                <a:gd name="T3" fmla="*/ 2147483646 h 1816"/>
                <a:gd name="T4" fmla="*/ 2147483646 w 1816"/>
                <a:gd name="T5" fmla="*/ 2147483646 h 1816"/>
                <a:gd name="T6" fmla="*/ 2147483646 w 1816"/>
                <a:gd name="T7" fmla="*/ 2147483646 h 1816"/>
                <a:gd name="T8" fmla="*/ 2147483646 w 1816"/>
                <a:gd name="T9" fmla="*/ 2147483646 h 1816"/>
                <a:gd name="T10" fmla="*/ 2147483646 w 1816"/>
                <a:gd name="T11" fmla="*/ 2147483646 h 1816"/>
                <a:gd name="T12" fmla="*/ 2147483646 w 1816"/>
                <a:gd name="T13" fmla="*/ 2147483646 h 1816"/>
                <a:gd name="T14" fmla="*/ 2147483646 w 1816"/>
                <a:gd name="T15" fmla="*/ 2147483646 h 1816"/>
                <a:gd name="T16" fmla="*/ 2147483646 w 1816"/>
                <a:gd name="T17" fmla="*/ 2147483646 h 1816"/>
                <a:gd name="T18" fmla="*/ 2147483646 w 1816"/>
                <a:gd name="T19" fmla="*/ 2147483646 h 1816"/>
                <a:gd name="T20" fmla="*/ 2147483646 w 1816"/>
                <a:gd name="T21" fmla="*/ 2147483646 h 1816"/>
                <a:gd name="T22" fmla="*/ 2147483646 w 1816"/>
                <a:gd name="T23" fmla="*/ 2147483646 h 1816"/>
                <a:gd name="T24" fmla="*/ 0 w 1816"/>
                <a:gd name="T25" fmla="*/ 2147483646 h 1816"/>
                <a:gd name="T26" fmla="*/ 2147483646 w 1816"/>
                <a:gd name="T27" fmla="*/ 2147483646 h 1816"/>
                <a:gd name="T28" fmla="*/ 2147483646 w 1816"/>
                <a:gd name="T29" fmla="*/ 2147483646 h 1816"/>
                <a:gd name="T30" fmla="*/ 2147483646 w 1816"/>
                <a:gd name="T31" fmla="*/ 2147483646 h 1816"/>
                <a:gd name="T32" fmla="*/ 2147483646 w 1816"/>
                <a:gd name="T33" fmla="*/ 2147483646 h 1816"/>
                <a:gd name="T34" fmla="*/ 2147483646 w 1816"/>
                <a:gd name="T35" fmla="*/ 2147483646 h 1816"/>
                <a:gd name="T36" fmla="*/ 2147483646 w 1816"/>
                <a:gd name="T37" fmla="*/ 2147483646 h 1816"/>
                <a:gd name="T38" fmla="*/ 2147483646 w 1816"/>
                <a:gd name="T39" fmla="*/ 2147483646 h 1816"/>
                <a:gd name="T40" fmla="*/ 2147483646 w 1816"/>
                <a:gd name="T41" fmla="*/ 2147483646 h 1816"/>
                <a:gd name="T42" fmla="*/ 2147483646 w 1816"/>
                <a:gd name="T43" fmla="*/ 2147483646 h 1816"/>
                <a:gd name="T44" fmla="*/ 2147483646 w 1816"/>
                <a:gd name="T45" fmla="*/ 2147483646 h 1816"/>
                <a:gd name="T46" fmla="*/ 2147483646 w 1816"/>
                <a:gd name="T47" fmla="*/ 2147483646 h 1816"/>
                <a:gd name="T48" fmla="*/ 2147483646 w 1816"/>
                <a:gd name="T49" fmla="*/ 2147483646 h 1816"/>
                <a:gd name="T50" fmla="*/ 2147483646 w 1816"/>
                <a:gd name="T51" fmla="*/ 2147483646 h 1816"/>
                <a:gd name="T52" fmla="*/ 2147483646 w 1816"/>
                <a:gd name="T53" fmla="*/ 2147483646 h 1816"/>
                <a:gd name="T54" fmla="*/ 2147483646 w 1816"/>
                <a:gd name="T55" fmla="*/ 2147483646 h 1816"/>
                <a:gd name="T56" fmla="*/ 2147483646 w 1816"/>
                <a:gd name="T57" fmla="*/ 2147483646 h 1816"/>
                <a:gd name="T58" fmla="*/ 2147483646 w 1816"/>
                <a:gd name="T59" fmla="*/ 2147483646 h 1816"/>
                <a:gd name="T60" fmla="*/ 2147483646 w 1816"/>
                <a:gd name="T61" fmla="*/ 2147483646 h 1816"/>
                <a:gd name="T62" fmla="*/ 2147483646 w 1816"/>
                <a:gd name="T63" fmla="*/ 2147483646 h 1816"/>
                <a:gd name="T64" fmla="*/ 2147483646 w 1816"/>
                <a:gd name="T65" fmla="*/ 2147483646 h 1816"/>
                <a:gd name="T66" fmla="*/ 2147483646 w 1816"/>
                <a:gd name="T67" fmla="*/ 2147483646 h 1816"/>
                <a:gd name="T68" fmla="*/ 2147483646 w 1816"/>
                <a:gd name="T69" fmla="*/ 2147483646 h 1816"/>
                <a:gd name="T70" fmla="*/ 2147483646 w 1816"/>
                <a:gd name="T71" fmla="*/ 2147483646 h 1816"/>
                <a:gd name="T72" fmla="*/ 2147483646 w 1816"/>
                <a:gd name="T73" fmla="*/ 2147483646 h 1816"/>
                <a:gd name="T74" fmla="*/ 2147483646 w 1816"/>
                <a:gd name="T75" fmla="*/ 2147483646 h 1816"/>
                <a:gd name="T76" fmla="*/ 2147483646 w 1816"/>
                <a:gd name="T77" fmla="*/ 2147483646 h 1816"/>
                <a:gd name="T78" fmla="*/ 2147483646 w 1816"/>
                <a:gd name="T79" fmla="*/ 2147483646 h 1816"/>
                <a:gd name="T80" fmla="*/ 2147483646 w 1816"/>
                <a:gd name="T81" fmla="*/ 2147483646 h 1816"/>
                <a:gd name="T82" fmla="*/ 2147483646 w 1816"/>
                <a:gd name="T83" fmla="*/ 2147483646 h 1816"/>
                <a:gd name="T84" fmla="*/ 2147483646 w 1816"/>
                <a:gd name="T85" fmla="*/ 2147483646 h 1816"/>
                <a:gd name="T86" fmla="*/ 2147483646 w 1816"/>
                <a:gd name="T87" fmla="*/ 2147483646 h 1816"/>
                <a:gd name="T88" fmla="*/ 2147483646 w 1816"/>
                <a:gd name="T89" fmla="*/ 2147483646 h 1816"/>
                <a:gd name="T90" fmla="*/ 2147483646 w 1816"/>
                <a:gd name="T91" fmla="*/ 2147483646 h 1816"/>
                <a:gd name="T92" fmla="*/ 2147483646 w 1816"/>
                <a:gd name="T93" fmla="*/ 2147483646 h 1816"/>
                <a:gd name="T94" fmla="*/ 2147483646 w 1816"/>
                <a:gd name="T95" fmla="*/ 2147483646 h 1816"/>
                <a:gd name="T96" fmla="*/ 2147483646 w 1816"/>
                <a:gd name="T97" fmla="*/ 2147483646 h 1816"/>
                <a:gd name="T98" fmla="*/ 2147483646 w 1816"/>
                <a:gd name="T99" fmla="*/ 2147483646 h 1816"/>
                <a:gd name="T100" fmla="*/ 2147483646 w 1816"/>
                <a:gd name="T101" fmla="*/ 2147483646 h 1816"/>
                <a:gd name="T102" fmla="*/ 2147483646 w 1816"/>
                <a:gd name="T103" fmla="*/ 2147483646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rgbClr val="808080">
                <a:alpha val="79999"/>
              </a:srgbClr>
            </a:solidFill>
            <a:ln>
              <a:noFill/>
            </a:ln>
            <a:extLst>
              <a:ext uri="{91240B29-F687-4F45-9708-019B960494DF}">
                <a14:hiddenLine xmlns:a14="http://schemas.microsoft.com/office/drawing/2010/main" w="19050" cap="rnd">
                  <a:solidFill>
                    <a:srgbClr val="000000"/>
                  </a:solidFill>
                  <a:prstDash val="sysDot"/>
                  <a:round/>
                  <a:headEnd/>
                  <a:tailEnd/>
                </a14:hiddenLine>
              </a:ext>
            </a:extLst>
          </p:spPr>
          <p:txBody>
            <a:bodyPr wrap="none" anchor="ctr"/>
            <a:lstStyle/>
            <a:p>
              <a:endParaRPr lang="zh-CN" altLang="en-US"/>
            </a:p>
          </p:txBody>
        </p:sp>
        <p:sp>
          <p:nvSpPr>
            <p:cNvPr id="28685" name="Oval 680"/>
            <p:cNvSpPr>
              <a:spLocks noChangeArrowheads="1"/>
            </p:cNvSpPr>
            <p:nvPr/>
          </p:nvSpPr>
          <p:spPr bwMode="auto">
            <a:xfrm rot="-324743">
              <a:off x="5805488" y="4814888"/>
              <a:ext cx="1212850" cy="1212850"/>
            </a:xfrm>
            <a:prstGeom prst="ellipse">
              <a:avLst/>
            </a:prstGeom>
            <a:solidFill>
              <a:srgbClr val="BE611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buClr>
                  <a:schemeClr val="folHlink"/>
                </a:buClr>
                <a:buSzPct val="110000"/>
                <a:buFontTx/>
                <a:buNone/>
              </a:pPr>
              <a:endParaRPr kumimoji="1" lang="ko-KR" altLang="en-US" sz="2400">
                <a:latin typeface="굴림" panose="020B0600000101010101" pitchFamily="34" charset="-127"/>
                <a:ea typeface="굴림" panose="020B0600000101010101" pitchFamily="34" charset="-127"/>
              </a:endParaRPr>
            </a:p>
          </p:txBody>
        </p:sp>
        <p:sp>
          <p:nvSpPr>
            <p:cNvPr id="13" name="文本框 30"/>
            <p:cNvSpPr txBox="1"/>
            <p:nvPr/>
          </p:nvSpPr>
          <p:spPr>
            <a:xfrm>
              <a:off x="5810250" y="5091113"/>
              <a:ext cx="1111250" cy="627063"/>
            </a:xfrm>
            <a:prstGeom prst="rect">
              <a:avLst/>
            </a:prstGeom>
            <a:noFill/>
          </p:spPr>
          <p:txBody>
            <a:bodyPr wrap="none">
              <a:spAutoFit/>
            </a:bodyPr>
            <a:lstStyle/>
            <a:p>
              <a:pPr algn="ctr" eaLnBrk="1" hangingPunct="1">
                <a:lnSpc>
                  <a:spcPct val="110000"/>
                </a:lnSpc>
                <a:spcBef>
                  <a:spcPct val="20000"/>
                </a:spcBef>
                <a:buClr>
                  <a:schemeClr val="folHlink"/>
                </a:buClr>
                <a:buSzPct val="110000"/>
                <a:defRPr/>
              </a:pPr>
              <a:r>
                <a:rPr lang="zh-CN" altLang="en-US" sz="3600" b="1" dirty="0">
                  <a:solidFill>
                    <a:schemeClr val="bg1"/>
                  </a:solidFill>
                  <a:latin typeface="+mn-ea"/>
                  <a:ea typeface="+mn-ea"/>
                </a:rPr>
                <a:t>人身</a:t>
              </a:r>
              <a:endParaRPr lang="zh-CN" altLang="en-US" sz="3600" b="1" dirty="0">
                <a:solidFill>
                  <a:schemeClr val="bg1"/>
                </a:solidFill>
                <a:latin typeface="+mn-ea"/>
                <a:ea typeface="+mn-ea"/>
              </a:endParaRPr>
            </a:p>
          </p:txBody>
        </p:sp>
      </p:grpSp>
      <p:sp>
        <p:nvSpPr>
          <p:cNvPr id="19462" name="内容占位符 15"/>
          <p:cNvSpPr>
            <a:spLocks noGrp="1"/>
          </p:cNvSpPr>
          <p:nvPr>
            <p:ph idx="1"/>
          </p:nvPr>
        </p:nvSpPr>
        <p:spPr>
          <a:xfrm>
            <a:off x="457200" y="1412875"/>
            <a:ext cx="8229600" cy="669925"/>
          </a:xfrm>
        </p:spPr>
        <p:txBody>
          <a:bodyPr/>
          <a:lstStyle/>
          <a:p>
            <a:r>
              <a:rPr lang="zh-CN" altLang="en-US" sz="2800" smtClean="0"/>
              <a:t>法律关系客体分类：</a:t>
            </a:r>
            <a:endParaRPr lang="en-US" altLang="zh-CN" smtClean="0"/>
          </a:p>
        </p:txBody>
      </p:sp>
      <p:grpSp>
        <p:nvGrpSpPr>
          <p:cNvPr id="19464" name="组合 5"/>
          <p:cNvGrpSpPr>
            <a:grpSpLocks/>
          </p:cNvGrpSpPr>
          <p:nvPr/>
        </p:nvGrpSpPr>
        <p:grpSpPr bwMode="auto">
          <a:xfrm>
            <a:off x="6157913" y="2587625"/>
            <a:ext cx="2020887" cy="2022475"/>
            <a:chOff x="6067108" y="2301875"/>
            <a:chExt cx="2020887" cy="2022475"/>
          </a:xfrm>
        </p:grpSpPr>
        <p:sp>
          <p:nvSpPr>
            <p:cNvPr id="28680" name="Freeform 673"/>
            <p:cNvSpPr>
              <a:spLocks noEditPoints="1"/>
            </p:cNvSpPr>
            <p:nvPr/>
          </p:nvSpPr>
          <p:spPr bwMode="auto">
            <a:xfrm rot="-324743">
              <a:off x="6067108" y="2301875"/>
              <a:ext cx="2020887" cy="2022475"/>
            </a:xfrm>
            <a:custGeom>
              <a:avLst/>
              <a:gdLst>
                <a:gd name="T0" fmla="*/ 2147483646 w 1816"/>
                <a:gd name="T1" fmla="*/ 2147483646 h 1816"/>
                <a:gd name="T2" fmla="*/ 2147483646 w 1816"/>
                <a:gd name="T3" fmla="*/ 2147483646 h 1816"/>
                <a:gd name="T4" fmla="*/ 2147483646 w 1816"/>
                <a:gd name="T5" fmla="*/ 2147483646 h 1816"/>
                <a:gd name="T6" fmla="*/ 2147483646 w 1816"/>
                <a:gd name="T7" fmla="*/ 2147483646 h 1816"/>
                <a:gd name="T8" fmla="*/ 2147483646 w 1816"/>
                <a:gd name="T9" fmla="*/ 2147483646 h 1816"/>
                <a:gd name="T10" fmla="*/ 2147483646 w 1816"/>
                <a:gd name="T11" fmla="*/ 2147483646 h 1816"/>
                <a:gd name="T12" fmla="*/ 2147483646 w 1816"/>
                <a:gd name="T13" fmla="*/ 2147483646 h 1816"/>
                <a:gd name="T14" fmla="*/ 2147483646 w 1816"/>
                <a:gd name="T15" fmla="*/ 2147483646 h 1816"/>
                <a:gd name="T16" fmla="*/ 2147483646 w 1816"/>
                <a:gd name="T17" fmla="*/ 2147483646 h 1816"/>
                <a:gd name="T18" fmla="*/ 2147483646 w 1816"/>
                <a:gd name="T19" fmla="*/ 2147483646 h 1816"/>
                <a:gd name="T20" fmla="*/ 2147483646 w 1816"/>
                <a:gd name="T21" fmla="*/ 2147483646 h 1816"/>
                <a:gd name="T22" fmla="*/ 2147483646 w 1816"/>
                <a:gd name="T23" fmla="*/ 2147483646 h 1816"/>
                <a:gd name="T24" fmla="*/ 0 w 1816"/>
                <a:gd name="T25" fmla="*/ 2147483646 h 1816"/>
                <a:gd name="T26" fmla="*/ 2147483646 w 1816"/>
                <a:gd name="T27" fmla="*/ 2147483646 h 1816"/>
                <a:gd name="T28" fmla="*/ 2147483646 w 1816"/>
                <a:gd name="T29" fmla="*/ 2147483646 h 1816"/>
                <a:gd name="T30" fmla="*/ 2147483646 w 1816"/>
                <a:gd name="T31" fmla="*/ 2147483646 h 1816"/>
                <a:gd name="T32" fmla="*/ 2147483646 w 1816"/>
                <a:gd name="T33" fmla="*/ 2147483646 h 1816"/>
                <a:gd name="T34" fmla="*/ 2147483646 w 1816"/>
                <a:gd name="T35" fmla="*/ 2147483646 h 1816"/>
                <a:gd name="T36" fmla="*/ 2147483646 w 1816"/>
                <a:gd name="T37" fmla="*/ 2147483646 h 1816"/>
                <a:gd name="T38" fmla="*/ 2147483646 w 1816"/>
                <a:gd name="T39" fmla="*/ 2147483646 h 1816"/>
                <a:gd name="T40" fmla="*/ 2147483646 w 1816"/>
                <a:gd name="T41" fmla="*/ 2147483646 h 1816"/>
                <a:gd name="T42" fmla="*/ 2147483646 w 1816"/>
                <a:gd name="T43" fmla="*/ 2147483646 h 1816"/>
                <a:gd name="T44" fmla="*/ 2147483646 w 1816"/>
                <a:gd name="T45" fmla="*/ 2147483646 h 1816"/>
                <a:gd name="T46" fmla="*/ 2147483646 w 1816"/>
                <a:gd name="T47" fmla="*/ 2147483646 h 1816"/>
                <a:gd name="T48" fmla="*/ 2147483646 w 1816"/>
                <a:gd name="T49" fmla="*/ 2147483646 h 1816"/>
                <a:gd name="T50" fmla="*/ 2147483646 w 1816"/>
                <a:gd name="T51" fmla="*/ 2147483646 h 1816"/>
                <a:gd name="T52" fmla="*/ 2147483646 w 1816"/>
                <a:gd name="T53" fmla="*/ 2147483646 h 1816"/>
                <a:gd name="T54" fmla="*/ 2147483646 w 1816"/>
                <a:gd name="T55" fmla="*/ 2147483646 h 1816"/>
                <a:gd name="T56" fmla="*/ 2147483646 w 1816"/>
                <a:gd name="T57" fmla="*/ 2147483646 h 1816"/>
                <a:gd name="T58" fmla="*/ 2147483646 w 1816"/>
                <a:gd name="T59" fmla="*/ 2147483646 h 1816"/>
                <a:gd name="T60" fmla="*/ 2147483646 w 1816"/>
                <a:gd name="T61" fmla="*/ 2147483646 h 1816"/>
                <a:gd name="T62" fmla="*/ 2147483646 w 1816"/>
                <a:gd name="T63" fmla="*/ 2147483646 h 1816"/>
                <a:gd name="T64" fmla="*/ 2147483646 w 1816"/>
                <a:gd name="T65" fmla="*/ 2147483646 h 1816"/>
                <a:gd name="T66" fmla="*/ 2147483646 w 1816"/>
                <a:gd name="T67" fmla="*/ 2147483646 h 1816"/>
                <a:gd name="T68" fmla="*/ 2147483646 w 1816"/>
                <a:gd name="T69" fmla="*/ 2147483646 h 1816"/>
                <a:gd name="T70" fmla="*/ 2147483646 w 1816"/>
                <a:gd name="T71" fmla="*/ 2147483646 h 1816"/>
                <a:gd name="T72" fmla="*/ 2147483646 w 1816"/>
                <a:gd name="T73" fmla="*/ 2147483646 h 1816"/>
                <a:gd name="T74" fmla="*/ 2147483646 w 1816"/>
                <a:gd name="T75" fmla="*/ 2147483646 h 1816"/>
                <a:gd name="T76" fmla="*/ 2147483646 w 1816"/>
                <a:gd name="T77" fmla="*/ 2147483646 h 1816"/>
                <a:gd name="T78" fmla="*/ 2147483646 w 1816"/>
                <a:gd name="T79" fmla="*/ 2147483646 h 1816"/>
                <a:gd name="T80" fmla="*/ 2147483646 w 1816"/>
                <a:gd name="T81" fmla="*/ 2147483646 h 1816"/>
                <a:gd name="T82" fmla="*/ 2147483646 w 1816"/>
                <a:gd name="T83" fmla="*/ 2147483646 h 1816"/>
                <a:gd name="T84" fmla="*/ 2147483646 w 1816"/>
                <a:gd name="T85" fmla="*/ 2147483646 h 1816"/>
                <a:gd name="T86" fmla="*/ 2147483646 w 1816"/>
                <a:gd name="T87" fmla="*/ 2147483646 h 1816"/>
                <a:gd name="T88" fmla="*/ 2147483646 w 1816"/>
                <a:gd name="T89" fmla="*/ 2147483646 h 1816"/>
                <a:gd name="T90" fmla="*/ 2147483646 w 1816"/>
                <a:gd name="T91" fmla="*/ 2147483646 h 1816"/>
                <a:gd name="T92" fmla="*/ 2147483646 w 1816"/>
                <a:gd name="T93" fmla="*/ 2147483646 h 1816"/>
                <a:gd name="T94" fmla="*/ 2147483646 w 1816"/>
                <a:gd name="T95" fmla="*/ 2147483646 h 1816"/>
                <a:gd name="T96" fmla="*/ 2147483646 w 1816"/>
                <a:gd name="T97" fmla="*/ 2147483646 h 1816"/>
                <a:gd name="T98" fmla="*/ 2147483646 w 1816"/>
                <a:gd name="T99" fmla="*/ 2147483646 h 1816"/>
                <a:gd name="T100" fmla="*/ 2147483646 w 1816"/>
                <a:gd name="T101" fmla="*/ 2147483646 h 1816"/>
                <a:gd name="T102" fmla="*/ 2147483646 w 1816"/>
                <a:gd name="T103" fmla="*/ 2147483646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rgbClr val="808080">
                <a:alpha val="79999"/>
              </a:srgbClr>
            </a:solidFill>
            <a:ln>
              <a:noFill/>
            </a:ln>
            <a:extLst>
              <a:ext uri="{91240B29-F687-4F45-9708-019B960494DF}">
                <a14:hiddenLine xmlns:a14="http://schemas.microsoft.com/office/drawing/2010/main" w="19050" cap="rnd">
                  <a:solidFill>
                    <a:srgbClr val="000000"/>
                  </a:solidFill>
                  <a:prstDash val="sysDot"/>
                  <a:round/>
                  <a:headEnd/>
                  <a:tailEnd/>
                </a14:hiddenLine>
              </a:ext>
            </a:extLst>
          </p:spPr>
          <p:txBody>
            <a:bodyPr wrap="none" anchor="ctr"/>
            <a:lstStyle/>
            <a:p>
              <a:endParaRPr lang="zh-CN" altLang="en-US"/>
            </a:p>
          </p:txBody>
        </p:sp>
        <p:grpSp>
          <p:nvGrpSpPr>
            <p:cNvPr id="28681" name="组合 4"/>
            <p:cNvGrpSpPr>
              <a:grpSpLocks/>
            </p:cNvGrpSpPr>
            <p:nvPr/>
          </p:nvGrpSpPr>
          <p:grpSpPr bwMode="auto">
            <a:xfrm>
              <a:off x="6384608" y="2620963"/>
              <a:ext cx="1384300" cy="1384300"/>
              <a:chOff x="6384608" y="2620963"/>
              <a:chExt cx="1384300" cy="1384300"/>
            </a:xfrm>
          </p:grpSpPr>
          <p:sp>
            <p:nvSpPr>
              <p:cNvPr id="28682" name="Oval 677"/>
              <p:cNvSpPr>
                <a:spLocks noChangeArrowheads="1"/>
              </p:cNvSpPr>
              <p:nvPr/>
            </p:nvSpPr>
            <p:spPr bwMode="auto">
              <a:xfrm rot="-324743">
                <a:off x="6384608" y="2620963"/>
                <a:ext cx="1384300" cy="1384300"/>
              </a:xfrm>
              <a:prstGeom prst="ellipse">
                <a:avLst/>
              </a:pr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buClr>
                    <a:schemeClr val="folHlink"/>
                  </a:buClr>
                  <a:buSzPct val="110000"/>
                  <a:buFontTx/>
                  <a:buNone/>
                </a:pPr>
                <a:endParaRPr kumimoji="1" lang="ko-KR" altLang="en-US" sz="2400">
                  <a:latin typeface="굴림" panose="020B0600000101010101" pitchFamily="34" charset="-127"/>
                  <a:ea typeface="굴림" panose="020B0600000101010101" pitchFamily="34" charset="-127"/>
                </a:endParaRPr>
              </a:p>
            </p:txBody>
          </p:sp>
          <p:sp>
            <p:nvSpPr>
              <p:cNvPr id="22" name="文本框 29"/>
              <p:cNvSpPr txBox="1"/>
              <p:nvPr/>
            </p:nvSpPr>
            <p:spPr>
              <a:xfrm>
                <a:off x="6624320" y="2847975"/>
                <a:ext cx="904875" cy="1127125"/>
              </a:xfrm>
              <a:prstGeom prst="rect">
                <a:avLst/>
              </a:prstGeom>
              <a:noFill/>
            </p:spPr>
            <p:txBody>
              <a:bodyPr wrap="none">
                <a:spAutoFit/>
              </a:bodyPr>
              <a:lstStyle/>
              <a:p>
                <a:pPr algn="ctr" eaLnBrk="1" hangingPunct="1">
                  <a:lnSpc>
                    <a:spcPct val="110000"/>
                  </a:lnSpc>
                  <a:spcBef>
                    <a:spcPct val="20000"/>
                  </a:spcBef>
                  <a:buClr>
                    <a:schemeClr val="folHlink"/>
                  </a:buClr>
                  <a:buSzPct val="110000"/>
                  <a:defRPr/>
                </a:pPr>
                <a:r>
                  <a:rPr lang="zh-CN" altLang="en-US" sz="2800" b="1" dirty="0">
                    <a:solidFill>
                      <a:schemeClr val="bg1"/>
                    </a:solidFill>
                    <a:latin typeface="+mn-ea"/>
                    <a:ea typeface="+mn-ea"/>
                  </a:rPr>
                  <a:t>行为</a:t>
                </a:r>
                <a:endParaRPr lang="en-US" altLang="zh-CN" sz="2800" b="1" dirty="0">
                  <a:solidFill>
                    <a:schemeClr val="bg1"/>
                  </a:solidFill>
                  <a:latin typeface="+mn-ea"/>
                  <a:ea typeface="+mn-ea"/>
                </a:endParaRPr>
              </a:p>
              <a:p>
                <a:pPr algn="ctr" eaLnBrk="1" hangingPunct="1">
                  <a:lnSpc>
                    <a:spcPct val="110000"/>
                  </a:lnSpc>
                  <a:spcBef>
                    <a:spcPct val="20000"/>
                  </a:spcBef>
                  <a:buClr>
                    <a:schemeClr val="folHlink"/>
                  </a:buClr>
                  <a:buSzPct val="110000"/>
                  <a:defRPr/>
                </a:pPr>
                <a:r>
                  <a:rPr lang="zh-CN" altLang="en-US" sz="2800" b="1" dirty="0">
                    <a:solidFill>
                      <a:schemeClr val="bg1"/>
                    </a:solidFill>
                    <a:latin typeface="+mn-ea"/>
                    <a:ea typeface="+mn-ea"/>
                  </a:rPr>
                  <a:t>结果</a:t>
                </a:r>
                <a:endParaRPr lang="zh-CN" altLang="en-US" sz="2800" b="1" dirty="0">
                  <a:solidFill>
                    <a:schemeClr val="bg1"/>
                  </a:solidFill>
                  <a:latin typeface="+mn-ea"/>
                  <a:ea typeface="+mn-ea"/>
                </a:endParaRPr>
              </a:p>
            </p:txBody>
          </p:sp>
        </p:gr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62">
                                            <p:txEl>
                                              <p:pRg st="0" end="0"/>
                                            </p:txEl>
                                          </p:spTgt>
                                        </p:tgtEl>
                                        <p:attrNameLst>
                                          <p:attrName>style.visibility</p:attrName>
                                        </p:attrNameLst>
                                      </p:cBhvr>
                                      <p:to>
                                        <p:strVal val="visible"/>
                                      </p:to>
                                    </p:set>
                                    <p:anim calcmode="lin" valueType="num">
                                      <p:cBhvr additive="base">
                                        <p:cTn id="7" dur="1000" fill="hold"/>
                                        <p:tgtEl>
                                          <p:spTgt spid="19462">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946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3" presetClass="entr" presetSubtype="16" fill="hold" nodeType="clickEffect">
                                  <p:stCondLst>
                                    <p:cond delay="0"/>
                                  </p:stCondLst>
                                  <p:childTnLst>
                                    <p:set>
                                      <p:cBhvr>
                                        <p:cTn id="12" dur="1" fill="hold">
                                          <p:stCondLst>
                                            <p:cond delay="0"/>
                                          </p:stCondLst>
                                        </p:cTn>
                                        <p:tgtEl>
                                          <p:spTgt spid="19459"/>
                                        </p:tgtEl>
                                        <p:attrNameLst>
                                          <p:attrName>style.visibility</p:attrName>
                                        </p:attrNameLst>
                                      </p:cBhvr>
                                      <p:to>
                                        <p:strVal val="visible"/>
                                      </p:to>
                                    </p:set>
                                    <p:anim calcmode="lin" valueType="num">
                                      <p:cBhvr>
                                        <p:cTn id="13" dur="1000" fill="hold"/>
                                        <p:tgtEl>
                                          <p:spTgt spid="19459"/>
                                        </p:tgtEl>
                                        <p:attrNameLst>
                                          <p:attrName>ppt_w</p:attrName>
                                        </p:attrNameLst>
                                      </p:cBhvr>
                                      <p:tavLst>
                                        <p:tav tm="0">
                                          <p:val>
                                            <p:fltVal val="0"/>
                                          </p:val>
                                        </p:tav>
                                        <p:tav tm="100000">
                                          <p:val>
                                            <p:strVal val="#ppt_w"/>
                                          </p:val>
                                        </p:tav>
                                      </p:tavLst>
                                    </p:anim>
                                    <p:anim calcmode="lin" valueType="num">
                                      <p:cBhvr>
                                        <p:cTn id="14" dur="1000" fill="hold"/>
                                        <p:tgtEl>
                                          <p:spTgt spid="19459"/>
                                        </p:tgtEl>
                                        <p:attrNameLst>
                                          <p:attrName>ppt_h</p:attrName>
                                        </p:attrNameLst>
                                      </p:cBhvr>
                                      <p:tavLst>
                                        <p:tav tm="0">
                                          <p:val>
                                            <p:fltVal val="0"/>
                                          </p:val>
                                        </p:tav>
                                        <p:tav tm="100000">
                                          <p:val>
                                            <p:strVal val="#ppt_h"/>
                                          </p:val>
                                        </p:tav>
                                      </p:tavLst>
                                    </p:anim>
                                    <p:animEffect transition="in" filter="fade">
                                      <p:cBhvr>
                                        <p:cTn id="15" dur="1000"/>
                                        <p:tgtEl>
                                          <p:spTgt spid="1945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3" presetClass="entr" presetSubtype="16" fill="hold" nodeType="clickEffect">
                                  <p:stCondLst>
                                    <p:cond delay="0"/>
                                  </p:stCondLst>
                                  <p:childTnLst>
                                    <p:set>
                                      <p:cBhvr>
                                        <p:cTn id="19" dur="1" fill="hold">
                                          <p:stCondLst>
                                            <p:cond delay="0"/>
                                          </p:stCondLst>
                                        </p:cTn>
                                        <p:tgtEl>
                                          <p:spTgt spid="19460"/>
                                        </p:tgtEl>
                                        <p:attrNameLst>
                                          <p:attrName>style.visibility</p:attrName>
                                        </p:attrNameLst>
                                      </p:cBhvr>
                                      <p:to>
                                        <p:strVal val="visible"/>
                                      </p:to>
                                    </p:set>
                                    <p:anim calcmode="lin" valueType="num">
                                      <p:cBhvr>
                                        <p:cTn id="20" dur="1000" fill="hold"/>
                                        <p:tgtEl>
                                          <p:spTgt spid="19460"/>
                                        </p:tgtEl>
                                        <p:attrNameLst>
                                          <p:attrName>ppt_w</p:attrName>
                                        </p:attrNameLst>
                                      </p:cBhvr>
                                      <p:tavLst>
                                        <p:tav tm="0">
                                          <p:val>
                                            <p:fltVal val="0"/>
                                          </p:val>
                                        </p:tav>
                                        <p:tav tm="100000">
                                          <p:val>
                                            <p:strVal val="#ppt_w"/>
                                          </p:val>
                                        </p:tav>
                                      </p:tavLst>
                                    </p:anim>
                                    <p:anim calcmode="lin" valueType="num">
                                      <p:cBhvr>
                                        <p:cTn id="21" dur="1000" fill="hold"/>
                                        <p:tgtEl>
                                          <p:spTgt spid="19460"/>
                                        </p:tgtEl>
                                        <p:attrNameLst>
                                          <p:attrName>ppt_h</p:attrName>
                                        </p:attrNameLst>
                                      </p:cBhvr>
                                      <p:tavLst>
                                        <p:tav tm="0">
                                          <p:val>
                                            <p:fltVal val="0"/>
                                          </p:val>
                                        </p:tav>
                                        <p:tav tm="100000">
                                          <p:val>
                                            <p:strVal val="#ppt_h"/>
                                          </p:val>
                                        </p:tav>
                                      </p:tavLst>
                                    </p:anim>
                                    <p:animEffect transition="in" filter="fade">
                                      <p:cBhvr>
                                        <p:cTn id="22" dur="1000"/>
                                        <p:tgtEl>
                                          <p:spTgt spid="194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3" presetClass="entr" presetSubtype="16" fill="hold" nodeType="clickEffect">
                                  <p:stCondLst>
                                    <p:cond delay="0"/>
                                  </p:stCondLst>
                                  <p:childTnLst>
                                    <p:set>
                                      <p:cBhvr>
                                        <p:cTn id="26" dur="1" fill="hold">
                                          <p:stCondLst>
                                            <p:cond delay="0"/>
                                          </p:stCondLst>
                                        </p:cTn>
                                        <p:tgtEl>
                                          <p:spTgt spid="19461"/>
                                        </p:tgtEl>
                                        <p:attrNameLst>
                                          <p:attrName>style.visibility</p:attrName>
                                        </p:attrNameLst>
                                      </p:cBhvr>
                                      <p:to>
                                        <p:strVal val="visible"/>
                                      </p:to>
                                    </p:set>
                                    <p:anim calcmode="lin" valueType="num">
                                      <p:cBhvr>
                                        <p:cTn id="27" dur="1000" fill="hold"/>
                                        <p:tgtEl>
                                          <p:spTgt spid="19461"/>
                                        </p:tgtEl>
                                        <p:attrNameLst>
                                          <p:attrName>ppt_w</p:attrName>
                                        </p:attrNameLst>
                                      </p:cBhvr>
                                      <p:tavLst>
                                        <p:tav tm="0">
                                          <p:val>
                                            <p:fltVal val="0"/>
                                          </p:val>
                                        </p:tav>
                                        <p:tav tm="100000">
                                          <p:val>
                                            <p:strVal val="#ppt_w"/>
                                          </p:val>
                                        </p:tav>
                                      </p:tavLst>
                                    </p:anim>
                                    <p:anim calcmode="lin" valueType="num">
                                      <p:cBhvr>
                                        <p:cTn id="28" dur="1000" fill="hold"/>
                                        <p:tgtEl>
                                          <p:spTgt spid="19461"/>
                                        </p:tgtEl>
                                        <p:attrNameLst>
                                          <p:attrName>ppt_h</p:attrName>
                                        </p:attrNameLst>
                                      </p:cBhvr>
                                      <p:tavLst>
                                        <p:tav tm="0">
                                          <p:val>
                                            <p:fltVal val="0"/>
                                          </p:val>
                                        </p:tav>
                                        <p:tav tm="100000">
                                          <p:val>
                                            <p:strVal val="#ppt_h"/>
                                          </p:val>
                                        </p:tav>
                                      </p:tavLst>
                                    </p:anim>
                                    <p:animEffect transition="in" filter="fade">
                                      <p:cBhvr>
                                        <p:cTn id="29" dur="1000"/>
                                        <p:tgtEl>
                                          <p:spTgt spid="1946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3" presetClass="entr" presetSubtype="16" fill="hold" nodeType="clickEffect">
                                  <p:stCondLst>
                                    <p:cond delay="0"/>
                                  </p:stCondLst>
                                  <p:childTnLst>
                                    <p:set>
                                      <p:cBhvr>
                                        <p:cTn id="33" dur="1" fill="hold">
                                          <p:stCondLst>
                                            <p:cond delay="0"/>
                                          </p:stCondLst>
                                        </p:cTn>
                                        <p:tgtEl>
                                          <p:spTgt spid="19464"/>
                                        </p:tgtEl>
                                        <p:attrNameLst>
                                          <p:attrName>style.visibility</p:attrName>
                                        </p:attrNameLst>
                                      </p:cBhvr>
                                      <p:to>
                                        <p:strVal val="visible"/>
                                      </p:to>
                                    </p:set>
                                    <p:anim calcmode="lin" valueType="num">
                                      <p:cBhvr>
                                        <p:cTn id="34" dur="1000" fill="hold"/>
                                        <p:tgtEl>
                                          <p:spTgt spid="19464"/>
                                        </p:tgtEl>
                                        <p:attrNameLst>
                                          <p:attrName>ppt_w</p:attrName>
                                        </p:attrNameLst>
                                      </p:cBhvr>
                                      <p:tavLst>
                                        <p:tav tm="0">
                                          <p:val>
                                            <p:fltVal val="0"/>
                                          </p:val>
                                        </p:tav>
                                        <p:tav tm="100000">
                                          <p:val>
                                            <p:strVal val="#ppt_w"/>
                                          </p:val>
                                        </p:tav>
                                      </p:tavLst>
                                    </p:anim>
                                    <p:anim calcmode="lin" valueType="num">
                                      <p:cBhvr>
                                        <p:cTn id="35" dur="1000" fill="hold"/>
                                        <p:tgtEl>
                                          <p:spTgt spid="19464"/>
                                        </p:tgtEl>
                                        <p:attrNameLst>
                                          <p:attrName>ppt_h</p:attrName>
                                        </p:attrNameLst>
                                      </p:cBhvr>
                                      <p:tavLst>
                                        <p:tav tm="0">
                                          <p:val>
                                            <p:fltVal val="0"/>
                                          </p:val>
                                        </p:tav>
                                        <p:tav tm="100000">
                                          <p:val>
                                            <p:strVal val="#ppt_h"/>
                                          </p:val>
                                        </p:tav>
                                      </p:tavLst>
                                    </p:anim>
                                    <p:animEffect transition="in" filter="fade">
                                      <p:cBhvr>
                                        <p:cTn id="36" dur="1000"/>
                                        <p:tgtEl>
                                          <p:spTgt spid="19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第四节：法律关系客体</a:t>
            </a:r>
          </a:p>
        </p:txBody>
      </p:sp>
      <p:grpSp>
        <p:nvGrpSpPr>
          <p:cNvPr id="29699" name="组合 27"/>
          <p:cNvGrpSpPr>
            <a:grpSpLocks/>
          </p:cNvGrpSpPr>
          <p:nvPr/>
        </p:nvGrpSpPr>
        <p:grpSpPr bwMode="auto">
          <a:xfrm>
            <a:off x="708025" y="3957638"/>
            <a:ext cx="7486650" cy="715962"/>
            <a:chOff x="1260709" y="1965572"/>
            <a:chExt cx="6073257" cy="545910"/>
          </a:xfrm>
        </p:grpSpPr>
        <p:sp>
          <p:nvSpPr>
            <p:cNvPr id="29" name="矩形 28"/>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3</a:t>
              </a:r>
              <a:endParaRPr lang="zh-CN" altLang="en-US" b="1" dirty="0">
                <a:latin typeface="Arial" panose="020B0604020202020204" pitchFamily="34" charset="0"/>
                <a:cs typeface="Arial" panose="020B0604020202020204" pitchFamily="34" charset="0"/>
              </a:endParaRPr>
            </a:p>
          </p:txBody>
        </p:sp>
        <p:sp>
          <p:nvSpPr>
            <p:cNvPr id="30" name="矩形 29"/>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dirty="0"/>
                <a:t>能够给人类带来某种物质利益，具有经济</a:t>
              </a:r>
              <a:r>
                <a:rPr lang="zh-CN" altLang="en-US" dirty="0"/>
                <a:t>价值</a:t>
              </a:r>
              <a:endParaRPr lang="zh-CN" altLang="en-US" dirty="0"/>
            </a:p>
          </p:txBody>
        </p:sp>
      </p:grpSp>
      <p:grpSp>
        <p:nvGrpSpPr>
          <p:cNvPr id="29700" name="组合 30"/>
          <p:cNvGrpSpPr>
            <a:grpSpLocks/>
          </p:cNvGrpSpPr>
          <p:nvPr/>
        </p:nvGrpSpPr>
        <p:grpSpPr bwMode="auto">
          <a:xfrm>
            <a:off x="708025" y="3152775"/>
            <a:ext cx="7486650" cy="715963"/>
            <a:chOff x="1260709" y="1965572"/>
            <a:chExt cx="6073257" cy="545910"/>
          </a:xfrm>
        </p:grpSpPr>
        <p:sp>
          <p:nvSpPr>
            <p:cNvPr id="32" name="矩形 31"/>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sp>
          <p:nvSpPr>
            <p:cNvPr id="33" name="矩形 32"/>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dirty="0"/>
                <a:t>应为人类所认识和</a:t>
              </a:r>
              <a:r>
                <a:rPr lang="zh-CN" altLang="en-US" dirty="0"/>
                <a:t>控制</a:t>
              </a:r>
              <a:endParaRPr lang="zh-CN" altLang="en-US" dirty="0"/>
            </a:p>
          </p:txBody>
        </p:sp>
      </p:grpSp>
      <p:grpSp>
        <p:nvGrpSpPr>
          <p:cNvPr id="29701" name="组合 33"/>
          <p:cNvGrpSpPr>
            <a:grpSpLocks/>
          </p:cNvGrpSpPr>
          <p:nvPr/>
        </p:nvGrpSpPr>
        <p:grpSpPr bwMode="auto">
          <a:xfrm>
            <a:off x="708025" y="2349500"/>
            <a:ext cx="7486650" cy="715963"/>
            <a:chOff x="1260709" y="1965572"/>
            <a:chExt cx="6073257" cy="545910"/>
          </a:xfrm>
        </p:grpSpPr>
        <p:sp>
          <p:nvSpPr>
            <p:cNvPr id="35" name="矩形 34"/>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36" name="矩形 35"/>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dirty="0"/>
                <a:t>应得到法律认可</a:t>
              </a:r>
            </a:p>
          </p:txBody>
        </p:sp>
      </p:grpSp>
      <p:sp>
        <p:nvSpPr>
          <p:cNvPr id="12" name="内容占位符 15"/>
          <p:cNvSpPr>
            <a:spLocks noGrp="1"/>
          </p:cNvSpPr>
          <p:nvPr>
            <p:ph idx="1"/>
          </p:nvPr>
        </p:nvSpPr>
        <p:spPr>
          <a:xfrm>
            <a:off x="457200" y="1412875"/>
            <a:ext cx="8229600" cy="669925"/>
          </a:xfrm>
        </p:spPr>
        <p:txBody>
          <a:bodyPr/>
          <a:lstStyle/>
          <a:p>
            <a:r>
              <a:rPr lang="zh-CN" altLang="en-US" sz="2800" smtClean="0"/>
              <a:t>物要成为法律关系客体必备条件：</a:t>
            </a:r>
            <a:endParaRPr lang="en-US" altLang="zh-CN" smtClean="0"/>
          </a:p>
        </p:txBody>
      </p:sp>
      <p:grpSp>
        <p:nvGrpSpPr>
          <p:cNvPr id="29703" name="组合 27"/>
          <p:cNvGrpSpPr>
            <a:grpSpLocks/>
          </p:cNvGrpSpPr>
          <p:nvPr/>
        </p:nvGrpSpPr>
        <p:grpSpPr bwMode="auto">
          <a:xfrm>
            <a:off x="708025" y="4760913"/>
            <a:ext cx="7486650" cy="715962"/>
            <a:chOff x="1260709" y="1965572"/>
            <a:chExt cx="6073257" cy="545910"/>
          </a:xfrm>
        </p:grpSpPr>
        <p:sp>
          <p:nvSpPr>
            <p:cNvPr id="14" name="矩形 13"/>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4</a:t>
              </a:r>
              <a:endParaRPr lang="zh-CN" altLang="en-US" b="1" dirty="0">
                <a:latin typeface="Arial" panose="020B0604020202020204" pitchFamily="34" charset="0"/>
                <a:cs typeface="Arial" panose="020B0604020202020204" pitchFamily="34" charset="0"/>
              </a:endParaRPr>
            </a:p>
          </p:txBody>
        </p:sp>
        <p:sp>
          <p:nvSpPr>
            <p:cNvPr id="15" name="矩形 14"/>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dirty="0"/>
                <a:t>须有独立性。有些物受到法律一定程度的</a:t>
              </a:r>
              <a:r>
                <a:rPr lang="zh-CN" altLang="en-US" dirty="0"/>
                <a:t>禁止</a:t>
              </a:r>
              <a:endParaRPr lang="zh-CN" altLang="en-US" dirty="0"/>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10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9701"/>
                                        </p:tgtEl>
                                        <p:attrNameLst>
                                          <p:attrName>style.visibility</p:attrName>
                                        </p:attrNameLst>
                                      </p:cBhvr>
                                      <p:to>
                                        <p:strVal val="visible"/>
                                      </p:to>
                                    </p:set>
                                    <p:animEffect transition="in" filter="fade">
                                      <p:cBhvr>
                                        <p:cTn id="13" dur="1000"/>
                                        <p:tgtEl>
                                          <p:spTgt spid="29701"/>
                                        </p:tgtEl>
                                      </p:cBhvr>
                                    </p:animEffect>
                                    <p:anim calcmode="lin" valueType="num">
                                      <p:cBhvr>
                                        <p:cTn id="14" dur="1000" fill="hold"/>
                                        <p:tgtEl>
                                          <p:spTgt spid="29701"/>
                                        </p:tgtEl>
                                        <p:attrNameLst>
                                          <p:attrName>ppt_x</p:attrName>
                                        </p:attrNameLst>
                                      </p:cBhvr>
                                      <p:tavLst>
                                        <p:tav tm="0">
                                          <p:val>
                                            <p:strVal val="#ppt_x"/>
                                          </p:val>
                                        </p:tav>
                                        <p:tav tm="100000">
                                          <p:val>
                                            <p:strVal val="#ppt_x"/>
                                          </p:val>
                                        </p:tav>
                                      </p:tavLst>
                                    </p:anim>
                                    <p:anim calcmode="lin" valueType="num">
                                      <p:cBhvr>
                                        <p:cTn id="15" dur="1000" fill="hold"/>
                                        <p:tgtEl>
                                          <p:spTgt spid="2970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9700"/>
                                        </p:tgtEl>
                                        <p:attrNameLst>
                                          <p:attrName>style.visibility</p:attrName>
                                        </p:attrNameLst>
                                      </p:cBhvr>
                                      <p:to>
                                        <p:strVal val="visible"/>
                                      </p:to>
                                    </p:set>
                                    <p:animEffect transition="in" filter="fade">
                                      <p:cBhvr>
                                        <p:cTn id="20" dur="1000"/>
                                        <p:tgtEl>
                                          <p:spTgt spid="29700"/>
                                        </p:tgtEl>
                                      </p:cBhvr>
                                    </p:animEffect>
                                    <p:anim calcmode="lin" valueType="num">
                                      <p:cBhvr>
                                        <p:cTn id="21" dur="1000" fill="hold"/>
                                        <p:tgtEl>
                                          <p:spTgt spid="29700"/>
                                        </p:tgtEl>
                                        <p:attrNameLst>
                                          <p:attrName>ppt_x</p:attrName>
                                        </p:attrNameLst>
                                      </p:cBhvr>
                                      <p:tavLst>
                                        <p:tav tm="0">
                                          <p:val>
                                            <p:strVal val="#ppt_x"/>
                                          </p:val>
                                        </p:tav>
                                        <p:tav tm="100000">
                                          <p:val>
                                            <p:strVal val="#ppt_x"/>
                                          </p:val>
                                        </p:tav>
                                      </p:tavLst>
                                    </p:anim>
                                    <p:anim calcmode="lin" valueType="num">
                                      <p:cBhvr>
                                        <p:cTn id="22" dur="1000" fill="hold"/>
                                        <p:tgtEl>
                                          <p:spTgt spid="29700"/>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9699"/>
                                        </p:tgtEl>
                                        <p:attrNameLst>
                                          <p:attrName>style.visibility</p:attrName>
                                        </p:attrNameLst>
                                      </p:cBhvr>
                                      <p:to>
                                        <p:strVal val="visible"/>
                                      </p:to>
                                    </p:set>
                                    <p:animEffect transition="in" filter="fade">
                                      <p:cBhvr>
                                        <p:cTn id="27" dur="1000"/>
                                        <p:tgtEl>
                                          <p:spTgt spid="29699"/>
                                        </p:tgtEl>
                                      </p:cBhvr>
                                    </p:animEffect>
                                    <p:anim calcmode="lin" valueType="num">
                                      <p:cBhvr>
                                        <p:cTn id="28" dur="1000" fill="hold"/>
                                        <p:tgtEl>
                                          <p:spTgt spid="29699"/>
                                        </p:tgtEl>
                                        <p:attrNameLst>
                                          <p:attrName>ppt_x</p:attrName>
                                        </p:attrNameLst>
                                      </p:cBhvr>
                                      <p:tavLst>
                                        <p:tav tm="0">
                                          <p:val>
                                            <p:strVal val="#ppt_x"/>
                                          </p:val>
                                        </p:tav>
                                        <p:tav tm="100000">
                                          <p:val>
                                            <p:strVal val="#ppt_x"/>
                                          </p:val>
                                        </p:tav>
                                      </p:tavLst>
                                    </p:anim>
                                    <p:anim calcmode="lin" valueType="num">
                                      <p:cBhvr>
                                        <p:cTn id="29" dur="1000" fill="hold"/>
                                        <p:tgtEl>
                                          <p:spTgt spid="2969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9703"/>
                                        </p:tgtEl>
                                        <p:attrNameLst>
                                          <p:attrName>style.visibility</p:attrName>
                                        </p:attrNameLst>
                                      </p:cBhvr>
                                      <p:to>
                                        <p:strVal val="visible"/>
                                      </p:to>
                                    </p:set>
                                    <p:animEffect transition="in" filter="fade">
                                      <p:cBhvr>
                                        <p:cTn id="34" dur="1000"/>
                                        <p:tgtEl>
                                          <p:spTgt spid="29703"/>
                                        </p:tgtEl>
                                      </p:cBhvr>
                                    </p:animEffect>
                                    <p:anim calcmode="lin" valueType="num">
                                      <p:cBhvr>
                                        <p:cTn id="35" dur="1000" fill="hold"/>
                                        <p:tgtEl>
                                          <p:spTgt spid="29703"/>
                                        </p:tgtEl>
                                        <p:attrNameLst>
                                          <p:attrName>ppt_x</p:attrName>
                                        </p:attrNameLst>
                                      </p:cBhvr>
                                      <p:tavLst>
                                        <p:tav tm="0">
                                          <p:val>
                                            <p:strVal val="#ppt_x"/>
                                          </p:val>
                                        </p:tav>
                                        <p:tav tm="100000">
                                          <p:val>
                                            <p:strVal val="#ppt_x"/>
                                          </p:val>
                                        </p:tav>
                                      </p:tavLst>
                                    </p:anim>
                                    <p:anim calcmode="lin" valueType="num">
                                      <p:cBhvr>
                                        <p:cTn id="36" dur="1000" fill="hold"/>
                                        <p:tgtEl>
                                          <p:spTgt spid="297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第一节 法律关系释义</a:t>
            </a:r>
          </a:p>
        </p:txBody>
      </p:sp>
      <p:sp>
        <p:nvSpPr>
          <p:cNvPr id="7171"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smtClean="0"/>
              <a:t>第四节：法律关系客体</a:t>
            </a:r>
          </a:p>
        </p:txBody>
      </p:sp>
      <p:grpSp>
        <p:nvGrpSpPr>
          <p:cNvPr id="30723" name="组合 27"/>
          <p:cNvGrpSpPr>
            <a:grpSpLocks/>
          </p:cNvGrpSpPr>
          <p:nvPr/>
        </p:nvGrpSpPr>
        <p:grpSpPr bwMode="auto">
          <a:xfrm>
            <a:off x="708025" y="3957638"/>
            <a:ext cx="7486650" cy="715962"/>
            <a:chOff x="1260709" y="1965572"/>
            <a:chExt cx="6073257" cy="545910"/>
          </a:xfrm>
        </p:grpSpPr>
        <p:sp>
          <p:nvSpPr>
            <p:cNvPr id="29" name="矩形 28"/>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3</a:t>
              </a:r>
              <a:endParaRPr lang="zh-CN" altLang="en-US" b="1" dirty="0">
                <a:latin typeface="Arial" panose="020B0604020202020204" pitchFamily="34" charset="0"/>
                <a:cs typeface="Arial" panose="020B0604020202020204" pitchFamily="34" charset="0"/>
              </a:endParaRPr>
            </a:p>
          </p:txBody>
        </p:sp>
        <p:sp>
          <p:nvSpPr>
            <p:cNvPr id="30" name="矩形 29"/>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dirty="0"/>
                <a:t>军事实施或武器</a:t>
              </a:r>
            </a:p>
          </p:txBody>
        </p:sp>
      </p:grpSp>
      <p:grpSp>
        <p:nvGrpSpPr>
          <p:cNvPr id="30724" name="组合 30"/>
          <p:cNvGrpSpPr>
            <a:grpSpLocks/>
          </p:cNvGrpSpPr>
          <p:nvPr/>
        </p:nvGrpSpPr>
        <p:grpSpPr bwMode="auto">
          <a:xfrm>
            <a:off x="708025" y="3152775"/>
            <a:ext cx="7486650" cy="715963"/>
            <a:chOff x="1260709" y="1965572"/>
            <a:chExt cx="6073257" cy="545910"/>
          </a:xfrm>
        </p:grpSpPr>
        <p:sp>
          <p:nvSpPr>
            <p:cNvPr id="32" name="矩形 31"/>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sp>
          <p:nvSpPr>
            <p:cNvPr id="33" name="矩形 32"/>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dirty="0"/>
                <a:t>文物或</a:t>
              </a:r>
              <a:r>
                <a:rPr lang="zh-CN" altLang="en-US" dirty="0"/>
                <a:t>贵金属</a:t>
              </a:r>
              <a:endParaRPr lang="zh-CN" altLang="en-US" dirty="0"/>
            </a:p>
          </p:txBody>
        </p:sp>
      </p:grpSp>
      <p:grpSp>
        <p:nvGrpSpPr>
          <p:cNvPr id="30725" name="组合 33"/>
          <p:cNvGrpSpPr>
            <a:grpSpLocks/>
          </p:cNvGrpSpPr>
          <p:nvPr/>
        </p:nvGrpSpPr>
        <p:grpSpPr bwMode="auto">
          <a:xfrm>
            <a:off x="708025" y="2349500"/>
            <a:ext cx="7486650" cy="715963"/>
            <a:chOff x="1260709" y="1965572"/>
            <a:chExt cx="6073257" cy="545910"/>
          </a:xfrm>
        </p:grpSpPr>
        <p:sp>
          <p:nvSpPr>
            <p:cNvPr id="35" name="矩形 34"/>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36" name="矩形 35"/>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dirty="0"/>
                <a:t>人类公共之物或国家专有之物</a:t>
              </a:r>
            </a:p>
          </p:txBody>
        </p:sp>
      </p:grpSp>
      <p:sp>
        <p:nvSpPr>
          <p:cNvPr id="12" name="内容占位符 15"/>
          <p:cNvSpPr>
            <a:spLocks noGrp="1"/>
          </p:cNvSpPr>
          <p:nvPr>
            <p:ph idx="1"/>
          </p:nvPr>
        </p:nvSpPr>
        <p:spPr>
          <a:xfrm>
            <a:off x="457200" y="1412875"/>
            <a:ext cx="8229600" cy="669925"/>
          </a:xfrm>
        </p:spPr>
        <p:txBody>
          <a:bodyPr/>
          <a:lstStyle/>
          <a:p>
            <a:r>
              <a:rPr lang="zh-CN" altLang="en-US" sz="2800" smtClean="0"/>
              <a:t>不得进入国内商品流通领域的物：</a:t>
            </a:r>
            <a:endParaRPr lang="en-US" altLang="zh-CN" smtClean="0"/>
          </a:p>
        </p:txBody>
      </p:sp>
      <p:grpSp>
        <p:nvGrpSpPr>
          <p:cNvPr id="30727" name="组合 27"/>
          <p:cNvGrpSpPr>
            <a:grpSpLocks/>
          </p:cNvGrpSpPr>
          <p:nvPr/>
        </p:nvGrpSpPr>
        <p:grpSpPr bwMode="auto">
          <a:xfrm>
            <a:off x="708025" y="4760913"/>
            <a:ext cx="7486650" cy="715962"/>
            <a:chOff x="1260709" y="1965572"/>
            <a:chExt cx="6073257" cy="545910"/>
          </a:xfrm>
        </p:grpSpPr>
        <p:sp>
          <p:nvSpPr>
            <p:cNvPr id="14" name="矩形 13"/>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4</a:t>
              </a:r>
              <a:endParaRPr lang="zh-CN" altLang="en-US" b="1" dirty="0">
                <a:latin typeface="Arial" panose="020B0604020202020204" pitchFamily="34" charset="0"/>
                <a:cs typeface="Arial" panose="020B0604020202020204" pitchFamily="34" charset="0"/>
              </a:endParaRPr>
            </a:p>
          </p:txBody>
        </p:sp>
        <p:sp>
          <p:nvSpPr>
            <p:cNvPr id="15" name="矩形 14"/>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dirty="0"/>
                <a:t>危害人类之物</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10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25"/>
                                        </p:tgtEl>
                                        <p:attrNameLst>
                                          <p:attrName>style.visibility</p:attrName>
                                        </p:attrNameLst>
                                      </p:cBhvr>
                                      <p:to>
                                        <p:strVal val="visible"/>
                                      </p:to>
                                    </p:set>
                                    <p:anim calcmode="lin" valueType="num">
                                      <p:cBhvr additive="base">
                                        <p:cTn id="13" dur="500" fill="hold"/>
                                        <p:tgtEl>
                                          <p:spTgt spid="30725"/>
                                        </p:tgtEl>
                                        <p:attrNameLst>
                                          <p:attrName>ppt_x</p:attrName>
                                        </p:attrNameLst>
                                      </p:cBhvr>
                                      <p:tavLst>
                                        <p:tav tm="0">
                                          <p:val>
                                            <p:strVal val="#ppt_x"/>
                                          </p:val>
                                        </p:tav>
                                        <p:tav tm="100000">
                                          <p:val>
                                            <p:strVal val="#ppt_x"/>
                                          </p:val>
                                        </p:tav>
                                      </p:tavLst>
                                    </p:anim>
                                    <p:anim calcmode="lin" valueType="num">
                                      <p:cBhvr additive="base">
                                        <p:cTn id="14" dur="500" fill="hold"/>
                                        <p:tgtEl>
                                          <p:spTgt spid="307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24"/>
                                        </p:tgtEl>
                                        <p:attrNameLst>
                                          <p:attrName>style.visibility</p:attrName>
                                        </p:attrNameLst>
                                      </p:cBhvr>
                                      <p:to>
                                        <p:strVal val="visible"/>
                                      </p:to>
                                    </p:set>
                                    <p:anim calcmode="lin" valueType="num">
                                      <p:cBhvr additive="base">
                                        <p:cTn id="19" dur="500" fill="hold"/>
                                        <p:tgtEl>
                                          <p:spTgt spid="30724"/>
                                        </p:tgtEl>
                                        <p:attrNameLst>
                                          <p:attrName>ppt_x</p:attrName>
                                        </p:attrNameLst>
                                      </p:cBhvr>
                                      <p:tavLst>
                                        <p:tav tm="0">
                                          <p:val>
                                            <p:strVal val="#ppt_x"/>
                                          </p:val>
                                        </p:tav>
                                        <p:tav tm="100000">
                                          <p:val>
                                            <p:strVal val="#ppt_x"/>
                                          </p:val>
                                        </p:tav>
                                      </p:tavLst>
                                    </p:anim>
                                    <p:anim calcmode="lin" valueType="num">
                                      <p:cBhvr additive="base">
                                        <p:cTn id="20" dur="500" fill="hold"/>
                                        <p:tgtEl>
                                          <p:spTgt spid="3072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723"/>
                                        </p:tgtEl>
                                        <p:attrNameLst>
                                          <p:attrName>style.visibility</p:attrName>
                                        </p:attrNameLst>
                                      </p:cBhvr>
                                      <p:to>
                                        <p:strVal val="visible"/>
                                      </p:to>
                                    </p:set>
                                    <p:anim calcmode="lin" valueType="num">
                                      <p:cBhvr additive="base">
                                        <p:cTn id="25" dur="500" fill="hold"/>
                                        <p:tgtEl>
                                          <p:spTgt spid="30723"/>
                                        </p:tgtEl>
                                        <p:attrNameLst>
                                          <p:attrName>ppt_x</p:attrName>
                                        </p:attrNameLst>
                                      </p:cBhvr>
                                      <p:tavLst>
                                        <p:tav tm="0">
                                          <p:val>
                                            <p:strVal val="#ppt_x"/>
                                          </p:val>
                                        </p:tav>
                                        <p:tav tm="100000">
                                          <p:val>
                                            <p:strVal val="#ppt_x"/>
                                          </p:val>
                                        </p:tav>
                                      </p:tavLst>
                                    </p:anim>
                                    <p:anim calcmode="lin" valueType="num">
                                      <p:cBhvr additive="base">
                                        <p:cTn id="26" dur="500" fill="hold"/>
                                        <p:tgtEl>
                                          <p:spTgt spid="3072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0727"/>
                                        </p:tgtEl>
                                        <p:attrNameLst>
                                          <p:attrName>style.visibility</p:attrName>
                                        </p:attrNameLst>
                                      </p:cBhvr>
                                      <p:to>
                                        <p:strVal val="visible"/>
                                      </p:to>
                                    </p:set>
                                    <p:anim calcmode="lin" valueType="num">
                                      <p:cBhvr additive="base">
                                        <p:cTn id="31" dur="500" fill="hold"/>
                                        <p:tgtEl>
                                          <p:spTgt spid="30727"/>
                                        </p:tgtEl>
                                        <p:attrNameLst>
                                          <p:attrName>ppt_x</p:attrName>
                                        </p:attrNameLst>
                                      </p:cBhvr>
                                      <p:tavLst>
                                        <p:tav tm="0">
                                          <p:val>
                                            <p:strVal val="#ppt_x"/>
                                          </p:val>
                                        </p:tav>
                                        <p:tav tm="100000">
                                          <p:val>
                                            <p:strVal val="#ppt_x"/>
                                          </p:val>
                                        </p:tav>
                                      </p:tavLst>
                                    </p:anim>
                                    <p:anim calcmode="lin" valueType="num">
                                      <p:cBhvr additive="base">
                                        <p:cTn id="32" dur="500" fill="hold"/>
                                        <p:tgtEl>
                                          <p:spTgt spid="307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mtClean="0"/>
              <a:t>第四节：法律关系客体</a:t>
            </a:r>
          </a:p>
        </p:txBody>
      </p:sp>
      <p:grpSp>
        <p:nvGrpSpPr>
          <p:cNvPr id="31747" name="组合 8"/>
          <p:cNvGrpSpPr>
            <a:grpSpLocks/>
          </p:cNvGrpSpPr>
          <p:nvPr/>
        </p:nvGrpSpPr>
        <p:grpSpPr bwMode="auto">
          <a:xfrm>
            <a:off x="1177925" y="2189163"/>
            <a:ext cx="6253163" cy="822325"/>
            <a:chOff x="2971800" y="2011680"/>
            <a:chExt cx="6019800" cy="487680"/>
          </a:xfrm>
        </p:grpSpPr>
        <p:sp>
          <p:nvSpPr>
            <p:cNvPr id="10" name="矩形 9"/>
            <p:cNvSpPr/>
            <p:nvPr/>
          </p:nvSpPr>
          <p:spPr>
            <a:xfrm>
              <a:off x="3581575" y="2011680"/>
              <a:ext cx="5410025" cy="487680"/>
            </a:xfrm>
            <a:prstGeom prst="rect">
              <a:avLst/>
            </a:prstGeom>
            <a:solidFill>
              <a:srgbClr val="008DC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dirty="0"/>
                <a:t>人身不得作为法律上之物</a:t>
              </a:r>
            </a:p>
          </p:txBody>
        </p:sp>
        <p:sp>
          <p:nvSpPr>
            <p:cNvPr id="11" name="矩形 10"/>
            <p:cNvSpPr/>
            <p:nvPr/>
          </p:nvSpPr>
          <p:spPr>
            <a:xfrm>
              <a:off x="2971800" y="2011680"/>
              <a:ext cx="609775" cy="48768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1</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2" name="等腰三角形 11"/>
            <p:cNvSpPr>
              <a:spLocks noChangeAspect="1"/>
            </p:cNvSpPr>
            <p:nvPr/>
          </p:nvSpPr>
          <p:spPr>
            <a:xfrm rot="5400000">
              <a:off x="3571031" y="2189805"/>
              <a:ext cx="152518" cy="131430"/>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dirty="0"/>
            </a:p>
          </p:txBody>
        </p:sp>
      </p:grpSp>
      <p:grpSp>
        <p:nvGrpSpPr>
          <p:cNvPr id="31748" name="组合 12"/>
          <p:cNvGrpSpPr>
            <a:grpSpLocks/>
          </p:cNvGrpSpPr>
          <p:nvPr/>
        </p:nvGrpSpPr>
        <p:grpSpPr bwMode="auto">
          <a:xfrm>
            <a:off x="1174750" y="3387725"/>
            <a:ext cx="6256338" cy="708025"/>
            <a:chOff x="2971800" y="2011680"/>
            <a:chExt cx="6019800" cy="487680"/>
          </a:xfrm>
        </p:grpSpPr>
        <p:sp>
          <p:nvSpPr>
            <p:cNvPr id="14" name="矩形 13"/>
            <p:cNvSpPr/>
            <p:nvPr/>
          </p:nvSpPr>
          <p:spPr>
            <a:xfrm>
              <a:off x="3581265" y="2011680"/>
              <a:ext cx="5410335" cy="487680"/>
            </a:xfrm>
            <a:prstGeom prst="rect">
              <a:avLst/>
            </a:prstGeom>
            <a:solidFill>
              <a:srgbClr val="008DC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dirty="0"/>
                <a:t>权利人对自己的人身不得进行违法或有伤风化的活动</a:t>
              </a:r>
            </a:p>
          </p:txBody>
        </p:sp>
        <p:sp>
          <p:nvSpPr>
            <p:cNvPr id="15" name="矩形 14"/>
            <p:cNvSpPr/>
            <p:nvPr/>
          </p:nvSpPr>
          <p:spPr>
            <a:xfrm>
              <a:off x="2971800" y="2011680"/>
              <a:ext cx="609465" cy="48768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2</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6" name="等腰三角形 15"/>
            <p:cNvSpPr>
              <a:spLocks noChangeAspect="1"/>
            </p:cNvSpPr>
            <p:nvPr/>
          </p:nvSpPr>
          <p:spPr>
            <a:xfrm rot="5400000">
              <a:off x="3570406" y="2189838"/>
              <a:ext cx="153083" cy="13136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dirty="0"/>
            </a:p>
          </p:txBody>
        </p:sp>
      </p:grpSp>
      <p:grpSp>
        <p:nvGrpSpPr>
          <p:cNvPr id="31749" name="组合 16"/>
          <p:cNvGrpSpPr>
            <a:grpSpLocks/>
          </p:cNvGrpSpPr>
          <p:nvPr/>
        </p:nvGrpSpPr>
        <p:grpSpPr bwMode="auto">
          <a:xfrm>
            <a:off x="1177925" y="4471988"/>
            <a:ext cx="6253163" cy="704850"/>
            <a:chOff x="2971800" y="2011680"/>
            <a:chExt cx="6019800" cy="487680"/>
          </a:xfrm>
        </p:grpSpPr>
        <p:sp>
          <p:nvSpPr>
            <p:cNvPr id="18" name="矩形 17"/>
            <p:cNvSpPr/>
            <p:nvPr/>
          </p:nvSpPr>
          <p:spPr>
            <a:xfrm>
              <a:off x="3581575" y="2011680"/>
              <a:ext cx="5410025" cy="487680"/>
            </a:xfrm>
            <a:prstGeom prst="rect">
              <a:avLst/>
            </a:prstGeom>
            <a:solidFill>
              <a:srgbClr val="008DC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dirty="0"/>
                <a:t>对人身行使权利时必须依法进行</a:t>
              </a:r>
            </a:p>
          </p:txBody>
        </p:sp>
        <p:sp>
          <p:nvSpPr>
            <p:cNvPr id="19" name="矩形 18"/>
            <p:cNvSpPr/>
            <p:nvPr/>
          </p:nvSpPr>
          <p:spPr>
            <a:xfrm>
              <a:off x="2971800" y="2011680"/>
              <a:ext cx="609775" cy="48768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3</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等腰三角形 19"/>
            <p:cNvSpPr>
              <a:spLocks noChangeAspect="1"/>
            </p:cNvSpPr>
            <p:nvPr/>
          </p:nvSpPr>
          <p:spPr>
            <a:xfrm rot="5400000">
              <a:off x="3571501" y="2189805"/>
              <a:ext cx="151576" cy="131430"/>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dirty="0"/>
            </a:p>
          </p:txBody>
        </p:sp>
      </p:grpSp>
      <p:sp>
        <p:nvSpPr>
          <p:cNvPr id="25" name="内容占位符 15"/>
          <p:cNvSpPr>
            <a:spLocks noGrp="1"/>
          </p:cNvSpPr>
          <p:nvPr>
            <p:ph idx="1"/>
          </p:nvPr>
        </p:nvSpPr>
        <p:spPr>
          <a:xfrm>
            <a:off x="457200" y="1412875"/>
            <a:ext cx="8229600" cy="669925"/>
          </a:xfrm>
        </p:spPr>
        <p:txBody>
          <a:bodyPr/>
          <a:lstStyle/>
          <a:p>
            <a:r>
              <a:rPr lang="zh-CN" altLang="en-US" sz="2800" smtClean="0"/>
              <a:t>人身作为法律关系客体须注意：</a:t>
            </a:r>
            <a:endParaRPr lang="en-US" altLang="zh-CN"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 calcmode="lin" valueType="num">
                                      <p:cBhvr additive="base">
                                        <p:cTn id="7" dur="10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1747"/>
                                        </p:tgtEl>
                                        <p:attrNameLst>
                                          <p:attrName>style.visibility</p:attrName>
                                        </p:attrNameLst>
                                      </p:cBhvr>
                                      <p:to>
                                        <p:strVal val="visible"/>
                                      </p:to>
                                    </p:set>
                                    <p:animEffect transition="in" filter="fade">
                                      <p:cBhvr>
                                        <p:cTn id="13" dur="500"/>
                                        <p:tgtEl>
                                          <p:spTgt spid="3174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1748"/>
                                        </p:tgtEl>
                                        <p:attrNameLst>
                                          <p:attrName>style.visibility</p:attrName>
                                        </p:attrNameLst>
                                      </p:cBhvr>
                                      <p:to>
                                        <p:strVal val="visible"/>
                                      </p:to>
                                    </p:set>
                                    <p:animEffect transition="in" filter="fade">
                                      <p:cBhvr>
                                        <p:cTn id="18" dur="500"/>
                                        <p:tgtEl>
                                          <p:spTgt spid="3174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1749"/>
                                        </p:tgtEl>
                                        <p:attrNameLst>
                                          <p:attrName>style.visibility</p:attrName>
                                        </p:attrNameLst>
                                      </p:cBhvr>
                                      <p:to>
                                        <p:strVal val="visible"/>
                                      </p:to>
                                    </p:set>
                                    <p:animEffect transition="in" filter="fade">
                                      <p:cBhvr>
                                        <p:cTn id="23" dur="500"/>
                                        <p:tgtEl>
                                          <p:spTgt spid="31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mtClean="0"/>
              <a:t>第四节：法律关系客体</a:t>
            </a:r>
          </a:p>
        </p:txBody>
      </p:sp>
      <p:pic>
        <p:nvPicPr>
          <p:cNvPr id="32771" name="图片 3"/>
          <p:cNvPicPr>
            <a:picLocks noChangeAspect="1"/>
          </p:cNvPicPr>
          <p:nvPr/>
        </p:nvPicPr>
        <p:blipFill>
          <a:blip r:embed="rId3">
            <a:extLst>
              <a:ext uri="{28A0092B-C50C-407E-A947-70E740481C1C}">
                <a14:useLocalDpi xmlns:a14="http://schemas.microsoft.com/office/drawing/2010/main" val="0"/>
              </a:ext>
            </a:extLst>
          </a:blip>
          <a:srcRect l="31618" r="2"/>
          <a:stretch>
            <a:fillRect/>
          </a:stretch>
        </p:blipFill>
        <p:spPr bwMode="auto">
          <a:xfrm>
            <a:off x="4722813" y="1436688"/>
            <a:ext cx="4154487" cy="28146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32772" name="图片 4"/>
          <p:cNvPicPr>
            <a:picLocks noChangeAspect="1"/>
          </p:cNvPicPr>
          <p:nvPr/>
        </p:nvPicPr>
        <p:blipFill>
          <a:blip r:embed="rId4">
            <a:extLst>
              <a:ext uri="{28A0092B-C50C-407E-A947-70E740481C1C}">
                <a14:useLocalDpi xmlns:a14="http://schemas.microsoft.com/office/drawing/2010/main" val="0"/>
              </a:ext>
            </a:extLst>
          </a:blip>
          <a:srcRect l="29414"/>
          <a:stretch>
            <a:fillRect/>
          </a:stretch>
        </p:blipFill>
        <p:spPr bwMode="auto">
          <a:xfrm>
            <a:off x="419100" y="1428750"/>
            <a:ext cx="4287838" cy="28146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2773" name="Freeform 50"/>
          <p:cNvSpPr>
            <a:spLocks noChangeAspect="1"/>
          </p:cNvSpPr>
          <p:nvPr/>
        </p:nvSpPr>
        <p:spPr bwMode="auto">
          <a:xfrm>
            <a:off x="3924300" y="2816225"/>
            <a:ext cx="1565275" cy="1444625"/>
          </a:xfrm>
          <a:custGeom>
            <a:avLst/>
            <a:gdLst>
              <a:gd name="T0" fmla="*/ 2147483646 w 231"/>
              <a:gd name="T1" fmla="*/ 2147483646 h 213"/>
              <a:gd name="T2" fmla="*/ 2147483646 w 231"/>
              <a:gd name="T3" fmla="*/ 2147483646 h 213"/>
              <a:gd name="T4" fmla="*/ 2147483646 w 231"/>
              <a:gd name="T5" fmla="*/ 2147483646 h 213"/>
              <a:gd name="T6" fmla="*/ 2147483646 w 231"/>
              <a:gd name="T7" fmla="*/ 0 h 213"/>
              <a:gd name="T8" fmla="*/ 2147483646 w 231"/>
              <a:gd name="T9" fmla="*/ 2147483646 h 213"/>
              <a:gd name="T10" fmla="*/ 2147483646 w 231"/>
              <a:gd name="T11" fmla="*/ 2147483646 h 213"/>
              <a:gd name="T12" fmla="*/ 2147483646 w 231"/>
              <a:gd name="T13" fmla="*/ 2147483646 h 2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1" h="213">
                <a:moveTo>
                  <a:pt x="231" y="70"/>
                </a:moveTo>
                <a:cubicBezTo>
                  <a:pt x="231" y="33"/>
                  <a:pt x="202" y="3"/>
                  <a:pt x="165" y="2"/>
                </a:cubicBezTo>
                <a:cubicBezTo>
                  <a:pt x="147" y="2"/>
                  <a:pt x="130" y="9"/>
                  <a:pt x="117" y="21"/>
                </a:cubicBezTo>
                <a:cubicBezTo>
                  <a:pt x="105" y="9"/>
                  <a:pt x="89" y="1"/>
                  <a:pt x="70" y="0"/>
                </a:cubicBezTo>
                <a:cubicBezTo>
                  <a:pt x="33" y="0"/>
                  <a:pt x="2" y="29"/>
                  <a:pt x="2" y="66"/>
                </a:cubicBezTo>
                <a:cubicBezTo>
                  <a:pt x="0" y="141"/>
                  <a:pt x="113" y="213"/>
                  <a:pt x="113" y="213"/>
                </a:cubicBezTo>
                <a:cubicBezTo>
                  <a:pt x="113" y="213"/>
                  <a:pt x="229" y="146"/>
                  <a:pt x="231" y="70"/>
                </a:cubicBezTo>
                <a:close/>
              </a:path>
            </a:pathLst>
          </a:custGeom>
          <a:solidFill>
            <a:srgbClr val="FFFFFF">
              <a:alpha val="50195"/>
            </a:srgbClr>
          </a:solidFill>
          <a:ln w="12700">
            <a:solidFill>
              <a:schemeClr val="bg1"/>
            </a:solidFill>
            <a:round/>
            <a:headEnd/>
            <a:tailEnd/>
          </a:ln>
        </p:spPr>
        <p:txBody>
          <a:bodyPr anchor="ctr"/>
          <a:lstStyle/>
          <a:p>
            <a:endParaRPr lang="zh-CN" altLang="en-US"/>
          </a:p>
        </p:txBody>
      </p:sp>
      <p:sp>
        <p:nvSpPr>
          <p:cNvPr id="32774" name="矩形 6"/>
          <p:cNvSpPr>
            <a:spLocks noChangeArrowheads="1"/>
          </p:cNvSpPr>
          <p:nvPr/>
        </p:nvSpPr>
        <p:spPr bwMode="auto">
          <a:xfrm>
            <a:off x="854075" y="4678363"/>
            <a:ext cx="76041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25000"/>
              </a:lnSpc>
              <a:buClr>
                <a:schemeClr val="folHlink"/>
              </a:buClr>
              <a:buSzPct val="110000"/>
              <a:buFontTx/>
              <a:buNone/>
            </a:pPr>
            <a:r>
              <a:rPr lang="zh-CN" altLang="en-US" sz="2400" dirty="0">
                <a:solidFill>
                  <a:srgbClr val="C00000"/>
                </a:solidFill>
              </a:rPr>
              <a:t>精神产品</a:t>
            </a:r>
            <a:r>
              <a:rPr lang="zh-CN" altLang="en-US" sz="2400" dirty="0"/>
              <a:t>是人通过某种物体或大脑记载下来并加以流传的思维成果。</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fade">
                                      <p:cBhvr>
                                        <p:cTn id="7" dur="500"/>
                                        <p:tgtEl>
                                          <p:spTgt spid="327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771"/>
                                        </p:tgtEl>
                                        <p:attrNameLst>
                                          <p:attrName>style.visibility</p:attrName>
                                        </p:attrNameLst>
                                      </p:cBhvr>
                                      <p:to>
                                        <p:strVal val="visible"/>
                                      </p:to>
                                    </p:set>
                                    <p:animEffect transition="in" filter="fade">
                                      <p:cBhvr>
                                        <p:cTn id="12" dur="500"/>
                                        <p:tgtEl>
                                          <p:spTgt spid="3277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774"/>
                                        </p:tgtEl>
                                        <p:attrNameLst>
                                          <p:attrName>style.visibility</p:attrName>
                                        </p:attrNameLst>
                                      </p:cBhvr>
                                      <p:to>
                                        <p:strVal val="visible"/>
                                      </p:to>
                                    </p:set>
                                    <p:animEffect transition="in" filter="fade">
                                      <p:cBhvr>
                                        <p:cTn id="17" dur="500"/>
                                        <p:tgtEl>
                                          <p:spTgt spid="32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组合 1"/>
          <p:cNvGrpSpPr>
            <a:grpSpLocks/>
          </p:cNvGrpSpPr>
          <p:nvPr/>
        </p:nvGrpSpPr>
        <p:grpSpPr bwMode="auto">
          <a:xfrm>
            <a:off x="901700" y="2511425"/>
            <a:ext cx="7121525" cy="2336800"/>
            <a:chOff x="901700" y="2511044"/>
            <a:chExt cx="7121838" cy="3181417"/>
          </a:xfrm>
        </p:grpSpPr>
        <p:sp>
          <p:nvSpPr>
            <p:cNvPr id="33797" name="圆角矩形 10"/>
            <p:cNvSpPr>
              <a:spLocks noChangeArrowheads="1"/>
            </p:cNvSpPr>
            <p:nvPr/>
          </p:nvSpPr>
          <p:spPr bwMode="auto">
            <a:xfrm>
              <a:off x="901700" y="2511044"/>
              <a:ext cx="7121838" cy="3181417"/>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3798" name="矩形 8"/>
            <p:cNvSpPr>
              <a:spLocks noChangeArrowheads="1"/>
            </p:cNvSpPr>
            <p:nvPr/>
          </p:nvSpPr>
          <p:spPr bwMode="auto">
            <a:xfrm>
              <a:off x="1311275" y="2782886"/>
              <a:ext cx="6437313" cy="1131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buFont typeface="Wingdings" panose="05000000000000000000" pitchFamily="2" charset="2"/>
                <a:buNone/>
              </a:pPr>
              <a:r>
                <a:rPr lang="zh-CN" altLang="en-US" sz="2400">
                  <a:solidFill>
                    <a:schemeClr val="bg1"/>
                  </a:solidFill>
                  <a:latin typeface="微软雅黑" panose="020B0503020204020204" pitchFamily="34" charset="-122"/>
                  <a:ea typeface="微软雅黑" panose="020B0503020204020204" pitchFamily="34" charset="-122"/>
                </a:rPr>
                <a:t>义务人完成其行为所产生的能够满足权利人利益要求的结果。</a:t>
              </a:r>
            </a:p>
          </p:txBody>
        </p:sp>
      </p:grpSp>
      <p:sp>
        <p:nvSpPr>
          <p:cNvPr id="33795" name="标题 1"/>
          <p:cNvSpPr>
            <a:spLocks noGrp="1"/>
          </p:cNvSpPr>
          <p:nvPr>
            <p:ph type="title"/>
          </p:nvPr>
        </p:nvSpPr>
        <p:spPr>
          <a:xfrm>
            <a:off x="901700" y="88900"/>
            <a:ext cx="7975600" cy="533400"/>
          </a:xfrm>
        </p:spPr>
        <p:txBody>
          <a:bodyPr/>
          <a:lstStyle/>
          <a:p>
            <a:r>
              <a:rPr lang="zh-CN" altLang="en-US" smtClean="0"/>
              <a:t>第四节：法律关系客体</a:t>
            </a:r>
          </a:p>
        </p:txBody>
      </p:sp>
      <p:sp>
        <p:nvSpPr>
          <p:cNvPr id="9" name="内容占位符 2"/>
          <p:cNvSpPr txBox="1">
            <a:spLocks/>
          </p:cNvSpPr>
          <p:nvPr/>
        </p:nvSpPr>
        <p:spPr>
          <a:xfrm>
            <a:off x="774700" y="1466850"/>
            <a:ext cx="7248525" cy="568325"/>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sz="2400" kern="0" dirty="0" smtClean="0"/>
              <a:t>行为结果的含义：</a:t>
            </a:r>
            <a:endParaRPr lang="zh-CN" altLang="en-US" sz="24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3794"/>
                                        </p:tgtEl>
                                        <p:attrNameLst>
                                          <p:attrName>style.visibility</p:attrName>
                                        </p:attrNameLst>
                                      </p:cBhvr>
                                      <p:to>
                                        <p:strVal val="visible"/>
                                      </p:to>
                                    </p:set>
                                    <p:anim calcmode="lin" valueType="num">
                                      <p:cBhvr additive="base">
                                        <p:cTn id="12" dur="500" fill="hold"/>
                                        <p:tgtEl>
                                          <p:spTgt spid="33794"/>
                                        </p:tgtEl>
                                        <p:attrNameLst>
                                          <p:attrName>ppt_x</p:attrName>
                                        </p:attrNameLst>
                                      </p:cBhvr>
                                      <p:tavLst>
                                        <p:tav tm="0">
                                          <p:val>
                                            <p:strVal val="#ppt_x"/>
                                          </p:val>
                                        </p:tav>
                                        <p:tav tm="100000">
                                          <p:val>
                                            <p:strVal val="#ppt_x"/>
                                          </p:val>
                                        </p:tav>
                                      </p:tavLst>
                                    </p:anim>
                                    <p:anim calcmode="lin" valueType="num">
                                      <p:cBhvr additive="base">
                                        <p:cTn id="13" dur="500" fill="hold"/>
                                        <p:tgtEl>
                                          <p:spTgt spid="337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901700" y="88900"/>
            <a:ext cx="7975600" cy="533400"/>
          </a:xfrm>
        </p:spPr>
        <p:txBody>
          <a:bodyPr/>
          <a:lstStyle/>
          <a:p>
            <a:r>
              <a:rPr lang="zh-CN" altLang="en-US" smtClean="0"/>
              <a:t>第四节：法律关系客体</a:t>
            </a:r>
          </a:p>
        </p:txBody>
      </p:sp>
      <p:sp>
        <p:nvSpPr>
          <p:cNvPr id="9" name="内容占位符 2"/>
          <p:cNvSpPr txBox="1">
            <a:spLocks/>
          </p:cNvSpPr>
          <p:nvPr/>
        </p:nvSpPr>
        <p:spPr>
          <a:xfrm>
            <a:off x="774700" y="1466850"/>
            <a:ext cx="7248525" cy="568325"/>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sz="2400" kern="0" dirty="0" smtClean="0"/>
              <a:t>行为结果的类型：</a:t>
            </a:r>
            <a:endParaRPr lang="zh-CN" altLang="en-US" sz="2400" kern="0" dirty="0"/>
          </a:p>
        </p:txBody>
      </p:sp>
      <p:sp>
        <p:nvSpPr>
          <p:cNvPr id="7" name="圆角矩形 6"/>
          <p:cNvSpPr/>
          <p:nvPr/>
        </p:nvSpPr>
        <p:spPr>
          <a:xfrm>
            <a:off x="1262063" y="3427413"/>
            <a:ext cx="3078162" cy="901700"/>
          </a:xfrm>
          <a:prstGeom prst="roundRect">
            <a:avLst>
              <a:gd name="adj" fmla="val 7028"/>
            </a:avLst>
          </a:prstGeom>
          <a:solidFill>
            <a:srgbClr val="EEA2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4400" b="1" dirty="0"/>
              <a:t>物化结果</a:t>
            </a:r>
            <a:endParaRPr lang="zh-CN" altLang="en-US" sz="4400" b="1" dirty="0"/>
          </a:p>
        </p:txBody>
      </p:sp>
      <p:sp>
        <p:nvSpPr>
          <p:cNvPr id="8" name="圆角矩形 7"/>
          <p:cNvSpPr/>
          <p:nvPr/>
        </p:nvSpPr>
        <p:spPr>
          <a:xfrm>
            <a:off x="4491038" y="3427413"/>
            <a:ext cx="3094037" cy="901700"/>
          </a:xfrm>
          <a:prstGeom prst="roundRect">
            <a:avLst>
              <a:gd name="adj" fmla="val 7028"/>
            </a:avLst>
          </a:prstGeom>
          <a:solidFill>
            <a:srgbClr val="E150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4400" b="1" dirty="0"/>
              <a:t>非物化结果</a:t>
            </a:r>
            <a:endParaRPr lang="zh-CN" altLang="en-US" sz="4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第五节 法律关系形成、变更与消灭</a:t>
            </a:r>
          </a:p>
        </p:txBody>
      </p:sp>
      <p:sp>
        <p:nvSpPr>
          <p:cNvPr id="35843"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901700" y="88900"/>
            <a:ext cx="7975600" cy="533400"/>
          </a:xfrm>
        </p:spPr>
        <p:txBody>
          <a:bodyPr/>
          <a:lstStyle/>
          <a:p>
            <a:r>
              <a:rPr lang="zh-CN" altLang="en-US" smtClean="0"/>
              <a:t>第五节：法律关系形成、变更与消灭</a:t>
            </a:r>
          </a:p>
        </p:txBody>
      </p:sp>
      <p:sp>
        <p:nvSpPr>
          <p:cNvPr id="9" name="内容占位符 2"/>
          <p:cNvSpPr txBox="1">
            <a:spLocks/>
          </p:cNvSpPr>
          <p:nvPr/>
        </p:nvSpPr>
        <p:spPr>
          <a:xfrm>
            <a:off x="774700" y="1466850"/>
            <a:ext cx="7248525" cy="568325"/>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sz="2400" dirty="0"/>
              <a:t>法律关系变化的条件</a:t>
            </a:r>
            <a:r>
              <a:rPr lang="zh-CN" altLang="en-US" sz="2400" kern="0" dirty="0" smtClean="0"/>
              <a:t>：</a:t>
            </a:r>
            <a:endParaRPr lang="zh-CN" altLang="en-US" sz="2400" kern="0" dirty="0"/>
          </a:p>
        </p:txBody>
      </p:sp>
      <p:sp>
        <p:nvSpPr>
          <p:cNvPr id="7" name="圆角矩形 6"/>
          <p:cNvSpPr/>
          <p:nvPr/>
        </p:nvSpPr>
        <p:spPr>
          <a:xfrm>
            <a:off x="1262063" y="3427413"/>
            <a:ext cx="3078162" cy="901700"/>
          </a:xfrm>
          <a:prstGeom prst="roundRect">
            <a:avLst>
              <a:gd name="adj" fmla="val 7028"/>
            </a:avLst>
          </a:prstGeom>
          <a:solidFill>
            <a:srgbClr val="EEA2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4400" b="1" dirty="0"/>
              <a:t>法律规范</a:t>
            </a:r>
            <a:endParaRPr lang="zh-CN" altLang="en-US" sz="4400" b="1" dirty="0"/>
          </a:p>
        </p:txBody>
      </p:sp>
      <p:sp>
        <p:nvSpPr>
          <p:cNvPr id="8" name="圆角矩形 7"/>
          <p:cNvSpPr/>
          <p:nvPr/>
        </p:nvSpPr>
        <p:spPr>
          <a:xfrm>
            <a:off x="4491038" y="3427413"/>
            <a:ext cx="3094037" cy="901700"/>
          </a:xfrm>
          <a:prstGeom prst="roundRect">
            <a:avLst>
              <a:gd name="adj" fmla="val 7028"/>
            </a:avLst>
          </a:prstGeom>
          <a:solidFill>
            <a:srgbClr val="E150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4400" b="1" dirty="0"/>
              <a:t>法律事实</a:t>
            </a:r>
            <a:endParaRPr lang="zh-CN" altLang="en-US" sz="4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组合 1"/>
          <p:cNvGrpSpPr>
            <a:grpSpLocks/>
          </p:cNvGrpSpPr>
          <p:nvPr/>
        </p:nvGrpSpPr>
        <p:grpSpPr bwMode="auto">
          <a:xfrm>
            <a:off x="901700" y="2511425"/>
            <a:ext cx="7121525" cy="2336800"/>
            <a:chOff x="901700" y="2511044"/>
            <a:chExt cx="7121838" cy="3181417"/>
          </a:xfrm>
        </p:grpSpPr>
        <p:sp>
          <p:nvSpPr>
            <p:cNvPr id="37893" name="圆角矩形 10"/>
            <p:cNvSpPr>
              <a:spLocks noChangeArrowheads="1"/>
            </p:cNvSpPr>
            <p:nvPr/>
          </p:nvSpPr>
          <p:spPr bwMode="auto">
            <a:xfrm>
              <a:off x="901700" y="2511044"/>
              <a:ext cx="7121838" cy="3181417"/>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7894" name="矩形 8"/>
            <p:cNvSpPr>
              <a:spLocks noChangeArrowheads="1"/>
            </p:cNvSpPr>
            <p:nvPr/>
          </p:nvSpPr>
          <p:spPr bwMode="auto">
            <a:xfrm>
              <a:off x="1106487" y="2782886"/>
              <a:ext cx="6712263" cy="1131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buFont typeface="Wingdings" panose="05000000000000000000" pitchFamily="2" charset="2"/>
                <a:buNone/>
              </a:pPr>
              <a:r>
                <a:rPr lang="zh-CN" altLang="en-US" sz="2400">
                  <a:solidFill>
                    <a:schemeClr val="bg1"/>
                  </a:solidFill>
                  <a:latin typeface="微软雅黑" panose="020B0503020204020204" pitchFamily="34" charset="-122"/>
                  <a:ea typeface="微软雅黑" panose="020B0503020204020204" pitchFamily="34" charset="-122"/>
                </a:rPr>
                <a:t>是法律规范所规定的、能够引起法律关系产生、变更和消灭的客观情况或现象。</a:t>
              </a:r>
            </a:p>
          </p:txBody>
        </p:sp>
      </p:grpSp>
      <p:sp>
        <p:nvSpPr>
          <p:cNvPr id="37891" name="标题 1"/>
          <p:cNvSpPr>
            <a:spLocks noGrp="1"/>
          </p:cNvSpPr>
          <p:nvPr>
            <p:ph type="title"/>
          </p:nvPr>
        </p:nvSpPr>
        <p:spPr>
          <a:xfrm>
            <a:off x="901700" y="88900"/>
            <a:ext cx="7975600" cy="533400"/>
          </a:xfrm>
        </p:spPr>
        <p:txBody>
          <a:bodyPr/>
          <a:lstStyle/>
          <a:p>
            <a:r>
              <a:rPr lang="zh-CN" altLang="en-US" smtClean="0"/>
              <a:t>第五节：法律关系形成、变更与消灭</a:t>
            </a:r>
          </a:p>
        </p:txBody>
      </p:sp>
      <p:sp>
        <p:nvSpPr>
          <p:cNvPr id="9" name="内容占位符 2"/>
          <p:cNvSpPr txBox="1">
            <a:spLocks/>
          </p:cNvSpPr>
          <p:nvPr/>
        </p:nvSpPr>
        <p:spPr>
          <a:xfrm>
            <a:off x="774700" y="1466850"/>
            <a:ext cx="7248525" cy="568325"/>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sz="2400" kern="0" dirty="0" smtClean="0"/>
              <a:t>法律事实的含义：</a:t>
            </a:r>
            <a:endParaRPr lang="zh-CN" altLang="en-US" sz="24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7890"/>
                                        </p:tgtEl>
                                        <p:attrNameLst>
                                          <p:attrName>style.visibility</p:attrName>
                                        </p:attrNameLst>
                                      </p:cBhvr>
                                      <p:to>
                                        <p:strVal val="visible"/>
                                      </p:to>
                                    </p:set>
                                    <p:animEffect transition="in" filter="fade">
                                      <p:cBhvr>
                                        <p:cTn id="14" dur="1000"/>
                                        <p:tgtEl>
                                          <p:spTgt spid="37890"/>
                                        </p:tgtEl>
                                      </p:cBhvr>
                                    </p:animEffect>
                                    <p:anim calcmode="lin" valueType="num">
                                      <p:cBhvr>
                                        <p:cTn id="15" dur="1000" fill="hold"/>
                                        <p:tgtEl>
                                          <p:spTgt spid="37890"/>
                                        </p:tgtEl>
                                        <p:attrNameLst>
                                          <p:attrName>ppt_x</p:attrName>
                                        </p:attrNameLst>
                                      </p:cBhvr>
                                      <p:tavLst>
                                        <p:tav tm="0">
                                          <p:val>
                                            <p:strVal val="#ppt_x"/>
                                          </p:val>
                                        </p:tav>
                                        <p:tav tm="100000">
                                          <p:val>
                                            <p:strVal val="#ppt_x"/>
                                          </p:val>
                                        </p:tav>
                                      </p:tavLst>
                                    </p:anim>
                                    <p:anim calcmode="lin" valueType="num">
                                      <p:cBhvr>
                                        <p:cTn id="16" dur="1000" fill="hold"/>
                                        <p:tgtEl>
                                          <p:spTgt spid="378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mtClean="0"/>
              <a:t>第五节：法律关系形成、变更与消灭</a:t>
            </a:r>
          </a:p>
        </p:txBody>
      </p:sp>
      <p:sp>
        <p:nvSpPr>
          <p:cNvPr id="4" name="内容占位符 2"/>
          <p:cNvSpPr>
            <a:spLocks noGrp="1"/>
          </p:cNvSpPr>
          <p:nvPr>
            <p:ph sz="quarter" idx="4294967295"/>
          </p:nvPr>
        </p:nvSpPr>
        <p:spPr>
          <a:xfrm>
            <a:off x="550863" y="1254125"/>
            <a:ext cx="6911975" cy="703263"/>
          </a:xfrm>
        </p:spPr>
        <p:txBody>
          <a:bodyPr/>
          <a:lstStyle/>
          <a:p>
            <a:r>
              <a:rPr lang="zh-CN" altLang="en-US" smtClean="0"/>
              <a:t>法律事实的内容：</a:t>
            </a:r>
            <a:endParaRPr lang="zh-CN" altLang="en-US" smtClean="0">
              <a:solidFill>
                <a:srgbClr val="C00000"/>
              </a:solidFill>
            </a:endParaRPr>
          </a:p>
        </p:txBody>
      </p:sp>
      <p:sp>
        <p:nvSpPr>
          <p:cNvPr id="5" name="矩形 4"/>
          <p:cNvSpPr/>
          <p:nvPr/>
        </p:nvSpPr>
        <p:spPr>
          <a:xfrm>
            <a:off x="1282700" y="2546350"/>
            <a:ext cx="6840538" cy="647700"/>
          </a:xfrm>
          <a:prstGeom prst="rect">
            <a:avLst/>
          </a:prstGeom>
          <a:solidFill>
            <a:srgbClr val="008DCA"/>
          </a:solidFill>
          <a:ln w="19050">
            <a:noFill/>
            <a:prstDash val="sysDash"/>
          </a:ln>
        </p:spPr>
        <p:style>
          <a:lnRef idx="2">
            <a:schemeClr val="accent5"/>
          </a:lnRef>
          <a:fillRef idx="1">
            <a:schemeClr val="lt1"/>
          </a:fillRef>
          <a:effectRef idx="0">
            <a:schemeClr val="accent5"/>
          </a:effectRef>
          <a:fontRef idx="minor">
            <a:schemeClr val="dk1"/>
          </a:fontRef>
        </p:style>
        <p:txBody>
          <a:bodyPr anchor="ctr"/>
          <a:lstStyle/>
          <a:p>
            <a:pPr eaLnBrk="1" hangingPunct="1">
              <a:spcBef>
                <a:spcPct val="20000"/>
              </a:spcBef>
              <a:buClr>
                <a:schemeClr val="folHlink"/>
              </a:buClr>
              <a:buSzPct val="110000"/>
              <a:defRPr/>
            </a:pPr>
            <a:r>
              <a:rPr lang="zh-CN" altLang="en-US" dirty="0">
                <a:solidFill>
                  <a:schemeClr val="bg1"/>
                </a:solidFill>
              </a:rPr>
              <a:t>法律事件：</a:t>
            </a:r>
            <a:endParaRPr lang="zh-CN" altLang="en-US" dirty="0">
              <a:solidFill>
                <a:schemeClr val="bg1"/>
              </a:solidFill>
            </a:endParaRPr>
          </a:p>
        </p:txBody>
      </p:sp>
      <p:sp>
        <p:nvSpPr>
          <p:cNvPr id="6" name="矩形 5"/>
          <p:cNvSpPr>
            <a:spLocks noChangeArrowheads="1"/>
          </p:cNvSpPr>
          <p:nvPr/>
        </p:nvSpPr>
        <p:spPr bwMode="auto">
          <a:xfrm>
            <a:off x="1282700" y="3208338"/>
            <a:ext cx="7024688"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lnSpc>
                <a:spcPct val="120000"/>
              </a:lnSpc>
              <a:buClr>
                <a:schemeClr val="folHlink"/>
              </a:buClr>
              <a:buSzPct val="110000"/>
              <a:buFont typeface="Wingdings" panose="05000000000000000000" pitchFamily="2" charset="2"/>
              <a:buChar char="p"/>
            </a:pPr>
            <a:r>
              <a:rPr lang="zh-CN" altLang="en-US" sz="2400"/>
              <a:t>法律规范规定的、不以当事人的意志为转移而引起的法律关系形成、变更或消灭的客观事实。</a:t>
            </a:r>
            <a:endParaRPr lang="zh-CN" altLang="en-US" sz="2400">
              <a:latin typeface="黑体" panose="02010609060101010101" pitchFamily="49" charset="-122"/>
            </a:endParaRPr>
          </a:p>
        </p:txBody>
      </p:sp>
      <p:sp>
        <p:nvSpPr>
          <p:cNvPr id="7" name="矩形 6"/>
          <p:cNvSpPr/>
          <p:nvPr/>
        </p:nvSpPr>
        <p:spPr>
          <a:xfrm>
            <a:off x="1282700" y="4303713"/>
            <a:ext cx="6840538" cy="647700"/>
          </a:xfrm>
          <a:prstGeom prst="rect">
            <a:avLst/>
          </a:prstGeom>
          <a:solidFill>
            <a:schemeClr val="accent1"/>
          </a:solidFill>
          <a:ln w="19050">
            <a:noFill/>
            <a:prstDash val="sysDash"/>
          </a:ln>
        </p:spPr>
        <p:style>
          <a:lnRef idx="2">
            <a:schemeClr val="accent5"/>
          </a:lnRef>
          <a:fillRef idx="1">
            <a:schemeClr val="lt1"/>
          </a:fillRef>
          <a:effectRef idx="0">
            <a:schemeClr val="accent5"/>
          </a:effectRef>
          <a:fontRef idx="minor">
            <a:schemeClr val="dk1"/>
          </a:fontRef>
        </p:style>
        <p:txBody>
          <a:bodyPr anchor="ctr"/>
          <a:lstStyle/>
          <a:p>
            <a:pPr eaLnBrk="1" hangingPunct="1">
              <a:spcBef>
                <a:spcPct val="20000"/>
              </a:spcBef>
              <a:buClr>
                <a:schemeClr val="folHlink"/>
              </a:buClr>
              <a:buSzPct val="110000"/>
              <a:defRPr/>
            </a:pPr>
            <a:r>
              <a:rPr lang="zh-CN" altLang="en-US" dirty="0">
                <a:solidFill>
                  <a:schemeClr val="bg1"/>
                </a:solidFill>
              </a:rPr>
              <a:t>法律行为：</a:t>
            </a:r>
            <a:endParaRPr lang="zh-CN" altLang="en-US" dirty="0">
              <a:solidFill>
                <a:schemeClr val="bg1"/>
              </a:solidFill>
            </a:endParaRPr>
          </a:p>
        </p:txBody>
      </p:sp>
      <p:sp>
        <p:nvSpPr>
          <p:cNvPr id="8" name="矩形 7"/>
          <p:cNvSpPr>
            <a:spLocks noChangeArrowheads="1"/>
          </p:cNvSpPr>
          <p:nvPr/>
        </p:nvSpPr>
        <p:spPr bwMode="auto">
          <a:xfrm>
            <a:off x="1282700" y="5041900"/>
            <a:ext cx="70246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buFont typeface="Wingdings" panose="05000000000000000000" pitchFamily="2" charset="2"/>
              <a:buChar char="p"/>
            </a:pPr>
            <a:r>
              <a:rPr lang="zh-CN" altLang="en-US" sz="2400"/>
              <a:t>法律规范规定的，以当事人的意志为转移而引起的法律关系形成、变更或消灭的客观事实。</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6" grpId="0" build="p"/>
      <p:bldP spid="7" grpId="0" animBg="1"/>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1"/>
          <p:cNvGrpSpPr>
            <a:grpSpLocks/>
          </p:cNvGrpSpPr>
          <p:nvPr/>
        </p:nvGrpSpPr>
        <p:grpSpPr bwMode="auto">
          <a:xfrm>
            <a:off x="901700" y="2511425"/>
            <a:ext cx="7121525" cy="2336800"/>
            <a:chOff x="901700" y="2511044"/>
            <a:chExt cx="7121838" cy="3181417"/>
          </a:xfrm>
        </p:grpSpPr>
        <p:sp>
          <p:nvSpPr>
            <p:cNvPr id="8197" name="圆角矩形 10"/>
            <p:cNvSpPr>
              <a:spLocks noChangeArrowheads="1"/>
            </p:cNvSpPr>
            <p:nvPr/>
          </p:nvSpPr>
          <p:spPr bwMode="auto">
            <a:xfrm>
              <a:off x="901700" y="2511044"/>
              <a:ext cx="7121838" cy="3181417"/>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8198" name="矩形 8"/>
            <p:cNvSpPr>
              <a:spLocks noChangeArrowheads="1"/>
            </p:cNvSpPr>
            <p:nvPr/>
          </p:nvSpPr>
          <p:spPr bwMode="auto">
            <a:xfrm>
              <a:off x="1311275" y="2782886"/>
              <a:ext cx="6437313" cy="1131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buFont typeface="Wingdings" panose="05000000000000000000" pitchFamily="2" charset="2"/>
                <a:buNone/>
              </a:pPr>
              <a:r>
                <a:rPr lang="zh-CN" altLang="en-US" sz="2400">
                  <a:solidFill>
                    <a:schemeClr val="bg1"/>
                  </a:solidFill>
                  <a:latin typeface="微软雅黑" panose="020B0503020204020204" pitchFamily="34" charset="-122"/>
                  <a:ea typeface="微软雅黑" panose="020B0503020204020204" pitchFamily="34" charset="-122"/>
                </a:rPr>
                <a:t>在法律规范调整社会关系的过程中所形成的人们之间的权利和义务关系 。</a:t>
              </a:r>
            </a:p>
          </p:txBody>
        </p:sp>
      </p:grpSp>
      <p:sp>
        <p:nvSpPr>
          <p:cNvPr id="8195" name="标题 1"/>
          <p:cNvSpPr>
            <a:spLocks noGrp="1"/>
          </p:cNvSpPr>
          <p:nvPr>
            <p:ph type="title"/>
          </p:nvPr>
        </p:nvSpPr>
        <p:spPr>
          <a:xfrm>
            <a:off x="901700" y="88900"/>
            <a:ext cx="7975600" cy="533400"/>
          </a:xfrm>
        </p:spPr>
        <p:txBody>
          <a:bodyPr/>
          <a:lstStyle/>
          <a:p>
            <a:r>
              <a:rPr lang="zh-CN" altLang="en-US" smtClean="0"/>
              <a:t>第一节：法律关系释义</a:t>
            </a:r>
          </a:p>
        </p:txBody>
      </p:sp>
      <p:sp>
        <p:nvSpPr>
          <p:cNvPr id="9" name="内容占位符 2"/>
          <p:cNvSpPr txBox="1">
            <a:spLocks/>
          </p:cNvSpPr>
          <p:nvPr/>
        </p:nvSpPr>
        <p:spPr>
          <a:xfrm>
            <a:off x="774700" y="1466850"/>
            <a:ext cx="7248525" cy="568325"/>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sz="2400" kern="0" dirty="0" smtClean="0"/>
              <a:t>法律关系的含义：</a:t>
            </a:r>
            <a:endParaRPr lang="zh-CN" altLang="en-US" sz="24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fade">
                                      <p:cBhvr>
                                        <p:cTn id="12"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第一节：法律关系释义</a:t>
            </a:r>
          </a:p>
        </p:txBody>
      </p:sp>
      <p:grpSp>
        <p:nvGrpSpPr>
          <p:cNvPr id="9219" name="组合 8"/>
          <p:cNvGrpSpPr>
            <a:grpSpLocks/>
          </p:cNvGrpSpPr>
          <p:nvPr/>
        </p:nvGrpSpPr>
        <p:grpSpPr bwMode="auto">
          <a:xfrm>
            <a:off x="1460500" y="2357438"/>
            <a:ext cx="6019800" cy="488950"/>
            <a:chOff x="2971800" y="2011680"/>
            <a:chExt cx="6019800" cy="487680"/>
          </a:xfrm>
        </p:grpSpPr>
        <p:sp>
          <p:nvSpPr>
            <p:cNvPr id="10" name="矩形 9"/>
            <p:cNvSpPr/>
            <p:nvPr/>
          </p:nvSpPr>
          <p:spPr>
            <a:xfrm>
              <a:off x="3581400" y="2011680"/>
              <a:ext cx="5410200" cy="487680"/>
            </a:xfrm>
            <a:prstGeom prst="rect">
              <a:avLst/>
            </a:prstGeom>
            <a:solidFill>
              <a:srgbClr val="008DC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dirty="0"/>
                <a:t>具有合法性</a:t>
              </a:r>
            </a:p>
          </p:txBody>
        </p:sp>
        <p:sp>
          <p:nvSpPr>
            <p:cNvPr id="11" name="矩形 10"/>
            <p:cNvSpPr/>
            <p:nvPr/>
          </p:nvSpPr>
          <p:spPr>
            <a:xfrm>
              <a:off x="2971800" y="2011680"/>
              <a:ext cx="609600" cy="48768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1</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2" name="等腰三角形 11"/>
            <p:cNvSpPr>
              <a:spLocks noChangeAspect="1"/>
            </p:cNvSpPr>
            <p:nvPr/>
          </p:nvSpPr>
          <p:spPr>
            <a:xfrm rot="5400000">
              <a:off x="3571280" y="2189638"/>
              <a:ext cx="152004" cy="13176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dirty="0"/>
            </a:p>
          </p:txBody>
        </p:sp>
      </p:grpSp>
      <p:grpSp>
        <p:nvGrpSpPr>
          <p:cNvPr id="9220" name="组合 12"/>
          <p:cNvGrpSpPr>
            <a:grpSpLocks/>
          </p:cNvGrpSpPr>
          <p:nvPr/>
        </p:nvGrpSpPr>
        <p:grpSpPr bwMode="auto">
          <a:xfrm>
            <a:off x="1460500" y="3163888"/>
            <a:ext cx="6019800" cy="488950"/>
            <a:chOff x="2971800" y="2011680"/>
            <a:chExt cx="6019800" cy="487680"/>
          </a:xfrm>
        </p:grpSpPr>
        <p:sp>
          <p:nvSpPr>
            <p:cNvPr id="14" name="矩形 13"/>
            <p:cNvSpPr/>
            <p:nvPr/>
          </p:nvSpPr>
          <p:spPr>
            <a:xfrm>
              <a:off x="3581400" y="2011680"/>
              <a:ext cx="5410200" cy="487680"/>
            </a:xfrm>
            <a:prstGeom prst="rect">
              <a:avLst/>
            </a:prstGeom>
            <a:solidFill>
              <a:srgbClr val="008DC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dirty="0"/>
                <a:t>体现意志性的特种社会关系</a:t>
              </a:r>
            </a:p>
          </p:txBody>
        </p:sp>
        <p:sp>
          <p:nvSpPr>
            <p:cNvPr id="15" name="矩形 14"/>
            <p:cNvSpPr/>
            <p:nvPr/>
          </p:nvSpPr>
          <p:spPr>
            <a:xfrm>
              <a:off x="2971800" y="2011680"/>
              <a:ext cx="609600" cy="48768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2</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6" name="等腰三角形 15"/>
            <p:cNvSpPr>
              <a:spLocks noChangeAspect="1"/>
            </p:cNvSpPr>
            <p:nvPr/>
          </p:nvSpPr>
          <p:spPr>
            <a:xfrm rot="5400000">
              <a:off x="3571280" y="2189638"/>
              <a:ext cx="152004" cy="13176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dirty="0"/>
            </a:p>
          </p:txBody>
        </p:sp>
      </p:grpSp>
      <p:grpSp>
        <p:nvGrpSpPr>
          <p:cNvPr id="9221" name="组合 16"/>
          <p:cNvGrpSpPr>
            <a:grpSpLocks/>
          </p:cNvGrpSpPr>
          <p:nvPr/>
        </p:nvGrpSpPr>
        <p:grpSpPr bwMode="auto">
          <a:xfrm>
            <a:off x="1460500" y="3970338"/>
            <a:ext cx="6019800" cy="488950"/>
            <a:chOff x="2971800" y="2011680"/>
            <a:chExt cx="6019800" cy="487680"/>
          </a:xfrm>
        </p:grpSpPr>
        <p:sp>
          <p:nvSpPr>
            <p:cNvPr id="18" name="矩形 17"/>
            <p:cNvSpPr/>
            <p:nvPr/>
          </p:nvSpPr>
          <p:spPr>
            <a:xfrm>
              <a:off x="3581400" y="2011680"/>
              <a:ext cx="5410200" cy="487680"/>
            </a:xfrm>
            <a:prstGeom prst="rect">
              <a:avLst/>
            </a:prstGeom>
            <a:solidFill>
              <a:srgbClr val="008DC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dirty="0"/>
                <a:t>特定法律主体之间的权利和义务关系</a:t>
              </a:r>
            </a:p>
          </p:txBody>
        </p:sp>
        <p:sp>
          <p:nvSpPr>
            <p:cNvPr id="19" name="矩形 18"/>
            <p:cNvSpPr/>
            <p:nvPr/>
          </p:nvSpPr>
          <p:spPr>
            <a:xfrm>
              <a:off x="2971800" y="2011680"/>
              <a:ext cx="609600" cy="48768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3</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等腰三角形 19"/>
            <p:cNvSpPr>
              <a:spLocks noChangeAspect="1"/>
            </p:cNvSpPr>
            <p:nvPr/>
          </p:nvSpPr>
          <p:spPr>
            <a:xfrm rot="5400000">
              <a:off x="3571280" y="2189638"/>
              <a:ext cx="152004" cy="131763"/>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dirty="0"/>
            </a:p>
          </p:txBody>
        </p:sp>
      </p:grpSp>
      <p:sp>
        <p:nvSpPr>
          <p:cNvPr id="21" name="内容占位符 2"/>
          <p:cNvSpPr txBox="1">
            <a:spLocks/>
          </p:cNvSpPr>
          <p:nvPr/>
        </p:nvSpPr>
        <p:spPr>
          <a:xfrm>
            <a:off x="774700" y="1466850"/>
            <a:ext cx="7248525" cy="568325"/>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sz="2400" kern="0" dirty="0" smtClean="0"/>
              <a:t>法律关系的特点：</a:t>
            </a:r>
            <a:endParaRPr lang="zh-CN" altLang="en-US" sz="2400" kern="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219"/>
                                        </p:tgtEl>
                                        <p:attrNameLst>
                                          <p:attrName>style.visibility</p:attrName>
                                        </p:attrNameLst>
                                      </p:cBhvr>
                                      <p:to>
                                        <p:strVal val="visible"/>
                                      </p:to>
                                    </p:set>
                                    <p:anim calcmode="lin" valueType="num">
                                      <p:cBhvr additive="base">
                                        <p:cTn id="12" dur="500" fill="hold"/>
                                        <p:tgtEl>
                                          <p:spTgt spid="9219"/>
                                        </p:tgtEl>
                                        <p:attrNameLst>
                                          <p:attrName>ppt_x</p:attrName>
                                        </p:attrNameLst>
                                      </p:cBhvr>
                                      <p:tavLst>
                                        <p:tav tm="0">
                                          <p:val>
                                            <p:strVal val="#ppt_x"/>
                                          </p:val>
                                        </p:tav>
                                        <p:tav tm="100000">
                                          <p:val>
                                            <p:strVal val="#ppt_x"/>
                                          </p:val>
                                        </p:tav>
                                      </p:tavLst>
                                    </p:anim>
                                    <p:anim calcmode="lin" valueType="num">
                                      <p:cBhvr additive="base">
                                        <p:cTn id="13" dur="500" fill="hold"/>
                                        <p:tgtEl>
                                          <p:spTgt spid="921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220"/>
                                        </p:tgtEl>
                                        <p:attrNameLst>
                                          <p:attrName>style.visibility</p:attrName>
                                        </p:attrNameLst>
                                      </p:cBhvr>
                                      <p:to>
                                        <p:strVal val="visible"/>
                                      </p:to>
                                    </p:set>
                                    <p:anim calcmode="lin" valueType="num">
                                      <p:cBhvr additive="base">
                                        <p:cTn id="18" dur="500" fill="hold"/>
                                        <p:tgtEl>
                                          <p:spTgt spid="9220"/>
                                        </p:tgtEl>
                                        <p:attrNameLst>
                                          <p:attrName>ppt_x</p:attrName>
                                        </p:attrNameLst>
                                      </p:cBhvr>
                                      <p:tavLst>
                                        <p:tav tm="0">
                                          <p:val>
                                            <p:strVal val="#ppt_x"/>
                                          </p:val>
                                        </p:tav>
                                        <p:tav tm="100000">
                                          <p:val>
                                            <p:strVal val="#ppt_x"/>
                                          </p:val>
                                        </p:tav>
                                      </p:tavLst>
                                    </p:anim>
                                    <p:anim calcmode="lin" valueType="num">
                                      <p:cBhvr additive="base">
                                        <p:cTn id="19" dur="500" fill="hold"/>
                                        <p:tgtEl>
                                          <p:spTgt spid="922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9221"/>
                                        </p:tgtEl>
                                        <p:attrNameLst>
                                          <p:attrName>style.visibility</p:attrName>
                                        </p:attrNameLst>
                                      </p:cBhvr>
                                      <p:to>
                                        <p:strVal val="visible"/>
                                      </p:to>
                                    </p:set>
                                    <p:anim calcmode="lin" valueType="num">
                                      <p:cBhvr additive="base">
                                        <p:cTn id="24" dur="500" fill="hold"/>
                                        <p:tgtEl>
                                          <p:spTgt spid="9221"/>
                                        </p:tgtEl>
                                        <p:attrNameLst>
                                          <p:attrName>ppt_x</p:attrName>
                                        </p:attrNameLst>
                                      </p:cBhvr>
                                      <p:tavLst>
                                        <p:tav tm="0">
                                          <p:val>
                                            <p:strVal val="#ppt_x"/>
                                          </p:val>
                                        </p:tav>
                                        <p:tav tm="100000">
                                          <p:val>
                                            <p:strVal val="#ppt_x"/>
                                          </p:val>
                                        </p:tav>
                                      </p:tavLst>
                                    </p:anim>
                                    <p:anim calcmode="lin" valueType="num">
                                      <p:cBhvr additive="base">
                                        <p:cTn id="25" dur="500" fill="hold"/>
                                        <p:tgtEl>
                                          <p:spTgt spid="9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第二节 法律关系的分类</a:t>
            </a:r>
          </a:p>
        </p:txBody>
      </p:sp>
      <p:sp>
        <p:nvSpPr>
          <p:cNvPr id="11267"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pPr eaLnBrk="1" hangingPunct="1"/>
            <a:r>
              <a:rPr lang="zh-CN" altLang="en-US" smtClean="0"/>
              <a:t>第二节：法律关系的分类</a:t>
            </a:r>
          </a:p>
        </p:txBody>
      </p:sp>
      <p:sp>
        <p:nvSpPr>
          <p:cNvPr id="21507" name="内容占位符 2"/>
          <p:cNvSpPr>
            <a:spLocks noGrp="1"/>
          </p:cNvSpPr>
          <p:nvPr>
            <p:ph idx="1"/>
          </p:nvPr>
        </p:nvSpPr>
        <p:spPr>
          <a:xfrm>
            <a:off x="647700" y="1260475"/>
            <a:ext cx="8229600" cy="558800"/>
          </a:xfrm>
        </p:spPr>
        <p:txBody>
          <a:bodyPr/>
          <a:lstStyle/>
          <a:p>
            <a:r>
              <a:rPr lang="zh-CN" altLang="en-US" smtClean="0"/>
              <a:t>从不同的角度，法律关系可作不同的划分</a:t>
            </a:r>
          </a:p>
        </p:txBody>
      </p:sp>
      <p:sp>
        <p:nvSpPr>
          <p:cNvPr id="12292" name="椭圆形标注 6"/>
          <p:cNvSpPr>
            <a:spLocks noChangeArrowheads="1"/>
          </p:cNvSpPr>
          <p:nvPr/>
        </p:nvSpPr>
        <p:spPr bwMode="auto">
          <a:xfrm>
            <a:off x="6437313" y="1620838"/>
            <a:ext cx="1079500" cy="1079500"/>
          </a:xfrm>
          <a:prstGeom prst="wedgeEllipseCallout">
            <a:avLst>
              <a:gd name="adj1" fmla="val 70995"/>
              <a:gd name="adj2" fmla="val -23"/>
            </a:avLst>
          </a:prstGeom>
          <a:solidFill>
            <a:srgbClr val="9FCC3E">
              <a:alpha val="9804"/>
            </a:srgbClr>
          </a:solidFill>
          <a:ln w="12700">
            <a:solidFill>
              <a:schemeClr val="bg1"/>
            </a:solidFill>
            <a:bevel/>
            <a:headEnd/>
            <a:tailEnd/>
          </a:ln>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2" name="组合 1"/>
          <p:cNvGrpSpPr>
            <a:grpSpLocks/>
          </p:cNvGrpSpPr>
          <p:nvPr/>
        </p:nvGrpSpPr>
        <p:grpSpPr bwMode="auto">
          <a:xfrm>
            <a:off x="992188" y="857250"/>
            <a:ext cx="7629525" cy="5143500"/>
            <a:chOff x="992188" y="857250"/>
            <a:chExt cx="7629525" cy="5143500"/>
          </a:xfrm>
        </p:grpSpPr>
        <p:sp>
          <p:nvSpPr>
            <p:cNvPr id="12294" name="圆角矩形 10"/>
            <p:cNvSpPr>
              <a:spLocks noChangeArrowheads="1"/>
            </p:cNvSpPr>
            <p:nvPr/>
          </p:nvSpPr>
          <p:spPr bwMode="auto">
            <a:xfrm>
              <a:off x="992188" y="2768600"/>
              <a:ext cx="6635750" cy="1833563"/>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295" name="直接连接符 2"/>
            <p:cNvSpPr>
              <a:spLocks noChangeShapeType="1"/>
            </p:cNvSpPr>
            <p:nvPr/>
          </p:nvSpPr>
          <p:spPr bwMode="auto">
            <a:xfrm>
              <a:off x="8289925" y="857250"/>
              <a:ext cx="0" cy="5143500"/>
            </a:xfrm>
            <a:prstGeom prst="line">
              <a:avLst/>
            </a:prstGeom>
            <a:noFill/>
            <a:ln w="57150">
              <a:solidFill>
                <a:srgbClr val="008DCA"/>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椭圆 3"/>
            <p:cNvSpPr>
              <a:spLocks noChangeArrowheads="1"/>
            </p:cNvSpPr>
            <p:nvPr/>
          </p:nvSpPr>
          <p:spPr bwMode="auto">
            <a:xfrm>
              <a:off x="7956550" y="1825625"/>
              <a:ext cx="665163" cy="665163"/>
            </a:xfrm>
            <a:prstGeom prst="ellipse">
              <a:avLst/>
            </a:prstGeom>
            <a:solidFill>
              <a:schemeClr val="tx2">
                <a:lumMod val="20000"/>
                <a:lumOff val="80000"/>
              </a:schemeClr>
            </a:solidFill>
            <a:ln w="57150">
              <a:solidFill>
                <a:srgbClr val="BCA772"/>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1800" smtClean="0">
                <a:latin typeface="宋体" panose="02010600030101010101" pitchFamily="2" charset="-122"/>
                <a:sym typeface="宋体" panose="02010600030101010101" pitchFamily="2" charset="-122"/>
              </a:endParaRPr>
            </a:p>
          </p:txBody>
        </p:sp>
        <p:sp>
          <p:nvSpPr>
            <p:cNvPr id="12297" name="椭圆 5"/>
            <p:cNvSpPr>
              <a:spLocks noChangeArrowheads="1"/>
            </p:cNvSpPr>
            <p:nvPr/>
          </p:nvSpPr>
          <p:spPr bwMode="auto">
            <a:xfrm>
              <a:off x="8027988" y="1895475"/>
              <a:ext cx="523875" cy="525463"/>
            </a:xfrm>
            <a:prstGeom prst="ellipse">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r>
                <a:rPr lang="en-US" altLang="zh-CN" sz="3000">
                  <a:solidFill>
                    <a:srgbClr val="FFFFFF"/>
                  </a:solidFill>
                  <a:latin typeface="Tahoma" panose="020B0604030504040204" pitchFamily="34" charset="0"/>
                  <a:ea typeface="宋体" panose="02010600030101010101" pitchFamily="2" charset="-122"/>
                  <a:cs typeface="Tahoma" panose="020B0604030504040204" pitchFamily="34" charset="0"/>
                  <a:sym typeface="Tahoma" panose="020B0604030504040204" pitchFamily="34" charset="0"/>
                </a:rPr>
                <a:t>1</a:t>
              </a:r>
              <a:endParaRPr lang="zh-CN" altLang="en-US" sz="3000">
                <a:solidFill>
                  <a:srgbClr val="FFFFFF"/>
                </a:solidFill>
                <a:latin typeface="Tahoma" panose="020B0604030504040204" pitchFamily="34" charset="0"/>
                <a:ea typeface="宋体" panose="02010600030101010101" pitchFamily="2" charset="-122"/>
                <a:cs typeface="Tahoma" panose="020B0604030504040204" pitchFamily="34" charset="0"/>
                <a:sym typeface="Tahoma" panose="020B0604030504040204" pitchFamily="34" charset="0"/>
              </a:endParaRPr>
            </a:p>
          </p:txBody>
        </p:sp>
        <p:sp>
          <p:nvSpPr>
            <p:cNvPr id="12298" name="Freeform 26"/>
            <p:cNvSpPr>
              <a:spLocks noEditPoints="1" noChangeArrowheads="1"/>
            </p:cNvSpPr>
            <p:nvPr/>
          </p:nvSpPr>
          <p:spPr bwMode="auto">
            <a:xfrm>
              <a:off x="6611938" y="1793875"/>
              <a:ext cx="728662" cy="730250"/>
            </a:xfrm>
            <a:custGeom>
              <a:avLst/>
              <a:gdLst>
                <a:gd name="T0" fmla="*/ 2147483646 w 259"/>
                <a:gd name="T1" fmla="*/ 2147483646 h 259"/>
                <a:gd name="T2" fmla="*/ 2147483646 w 259"/>
                <a:gd name="T3" fmla="*/ 2147483646 h 259"/>
                <a:gd name="T4" fmla="*/ 2147483646 w 259"/>
                <a:gd name="T5" fmla="*/ 2147483646 h 259"/>
                <a:gd name="T6" fmla="*/ 2147483646 w 259"/>
                <a:gd name="T7" fmla="*/ 2147483646 h 259"/>
                <a:gd name="T8" fmla="*/ 2147483646 w 259"/>
                <a:gd name="T9" fmla="*/ 2147483646 h 259"/>
                <a:gd name="T10" fmla="*/ 2147483646 w 259"/>
                <a:gd name="T11" fmla="*/ 2147483646 h 259"/>
                <a:gd name="T12" fmla="*/ 2147483646 w 259"/>
                <a:gd name="T13" fmla="*/ 2147483646 h 259"/>
                <a:gd name="T14" fmla="*/ 2147483646 w 259"/>
                <a:gd name="T15" fmla="*/ 2147483646 h 259"/>
                <a:gd name="T16" fmla="*/ 2147483646 w 259"/>
                <a:gd name="T17" fmla="*/ 2147483646 h 259"/>
                <a:gd name="T18" fmla="*/ 2147483646 w 259"/>
                <a:gd name="T19" fmla="*/ 2147483646 h 259"/>
                <a:gd name="T20" fmla="*/ 2147483646 w 259"/>
                <a:gd name="T21" fmla="*/ 2147483646 h 259"/>
                <a:gd name="T22" fmla="*/ 2147483646 w 259"/>
                <a:gd name="T23" fmla="*/ 2147483646 h 259"/>
                <a:gd name="T24" fmla="*/ 2147483646 w 259"/>
                <a:gd name="T25" fmla="*/ 2147483646 h 259"/>
                <a:gd name="T26" fmla="*/ 2147483646 w 259"/>
                <a:gd name="T27" fmla="*/ 2147483646 h 259"/>
                <a:gd name="T28" fmla="*/ 2147483646 w 259"/>
                <a:gd name="T29" fmla="*/ 2147483646 h 259"/>
                <a:gd name="T30" fmla="*/ 2147483646 w 259"/>
                <a:gd name="T31" fmla="*/ 2147483646 h 259"/>
                <a:gd name="T32" fmla="*/ 2147483646 w 259"/>
                <a:gd name="T33" fmla="*/ 2147483646 h 259"/>
                <a:gd name="T34" fmla="*/ 2147483646 w 259"/>
                <a:gd name="T35" fmla="*/ 2147483646 h 259"/>
                <a:gd name="T36" fmla="*/ 2147483646 w 259"/>
                <a:gd name="T37" fmla="*/ 2147483646 h 259"/>
                <a:gd name="T38" fmla="*/ 2147483646 w 259"/>
                <a:gd name="T39" fmla="*/ 2147483646 h 259"/>
                <a:gd name="T40" fmla="*/ 2147483646 w 259"/>
                <a:gd name="T41" fmla="*/ 2147483646 h 259"/>
                <a:gd name="T42" fmla="*/ 2147483646 w 259"/>
                <a:gd name="T43" fmla="*/ 2147483646 h 259"/>
                <a:gd name="T44" fmla="*/ 2147483646 w 259"/>
                <a:gd name="T45" fmla="*/ 2147483646 h 259"/>
                <a:gd name="T46" fmla="*/ 2147483646 w 259"/>
                <a:gd name="T47" fmla="*/ 2147483646 h 259"/>
                <a:gd name="T48" fmla="*/ 2147483646 w 259"/>
                <a:gd name="T49" fmla="*/ 2147483646 h 259"/>
                <a:gd name="T50" fmla="*/ 2147483646 w 259"/>
                <a:gd name="T51" fmla="*/ 2147483646 h 259"/>
                <a:gd name="T52" fmla="*/ 2147483646 w 259"/>
                <a:gd name="T53" fmla="*/ 2147483646 h 259"/>
                <a:gd name="T54" fmla="*/ 2147483646 w 259"/>
                <a:gd name="T55" fmla="*/ 2147483646 h 259"/>
                <a:gd name="T56" fmla="*/ 2147483646 w 259"/>
                <a:gd name="T57" fmla="*/ 2147483646 h 259"/>
                <a:gd name="T58" fmla="*/ 2147483646 w 259"/>
                <a:gd name="T59" fmla="*/ 0 h 259"/>
                <a:gd name="T60" fmla="*/ 2147483646 w 259"/>
                <a:gd name="T61" fmla="*/ 2147483646 h 259"/>
                <a:gd name="T62" fmla="*/ 2147483646 w 259"/>
                <a:gd name="T63" fmla="*/ 2147483646 h 259"/>
                <a:gd name="T64" fmla="*/ 2147483646 w 259"/>
                <a:gd name="T65" fmla="*/ 2147483646 h 259"/>
                <a:gd name="T66" fmla="*/ 2147483646 w 259"/>
                <a:gd name="T67" fmla="*/ 2147483646 h 259"/>
                <a:gd name="T68" fmla="*/ 2147483646 w 259"/>
                <a:gd name="T69" fmla="*/ 2147483646 h 259"/>
                <a:gd name="T70" fmla="*/ 2147483646 w 259"/>
                <a:gd name="T71" fmla="*/ 2147483646 h 259"/>
                <a:gd name="T72" fmla="*/ 2147483646 w 259"/>
                <a:gd name="T73" fmla="*/ 2147483646 h 2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59"/>
                <a:gd name="T112" fmla="*/ 0 h 259"/>
                <a:gd name="T113" fmla="*/ 259 w 259"/>
                <a:gd name="T114" fmla="*/ 259 h 2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59" h="259">
                  <a:moveTo>
                    <a:pt x="59" y="164"/>
                  </a:moveTo>
                  <a:cubicBezTo>
                    <a:pt x="57" y="161"/>
                    <a:pt x="57" y="157"/>
                    <a:pt x="58" y="154"/>
                  </a:cubicBezTo>
                  <a:cubicBezTo>
                    <a:pt x="59" y="148"/>
                    <a:pt x="65" y="144"/>
                    <a:pt x="71" y="144"/>
                  </a:cubicBezTo>
                  <a:cubicBezTo>
                    <a:pt x="72" y="144"/>
                    <a:pt x="73" y="144"/>
                    <a:pt x="74" y="144"/>
                  </a:cubicBezTo>
                  <a:cubicBezTo>
                    <a:pt x="75" y="145"/>
                    <a:pt x="76" y="146"/>
                    <a:pt x="76" y="148"/>
                  </a:cubicBezTo>
                  <a:cubicBezTo>
                    <a:pt x="75" y="149"/>
                    <a:pt x="74" y="150"/>
                    <a:pt x="72" y="150"/>
                  </a:cubicBezTo>
                  <a:cubicBezTo>
                    <a:pt x="68" y="149"/>
                    <a:pt x="64" y="151"/>
                    <a:pt x="63" y="155"/>
                  </a:cubicBezTo>
                  <a:cubicBezTo>
                    <a:pt x="63" y="157"/>
                    <a:pt x="63" y="159"/>
                    <a:pt x="64" y="161"/>
                  </a:cubicBezTo>
                  <a:cubicBezTo>
                    <a:pt x="65" y="162"/>
                    <a:pt x="64" y="164"/>
                    <a:pt x="63" y="165"/>
                  </a:cubicBezTo>
                  <a:cubicBezTo>
                    <a:pt x="63" y="165"/>
                    <a:pt x="62" y="165"/>
                    <a:pt x="62" y="165"/>
                  </a:cubicBezTo>
                  <a:cubicBezTo>
                    <a:pt x="61" y="165"/>
                    <a:pt x="60" y="165"/>
                    <a:pt x="59" y="164"/>
                  </a:cubicBezTo>
                  <a:close/>
                  <a:moveTo>
                    <a:pt x="42" y="150"/>
                  </a:moveTo>
                  <a:cubicBezTo>
                    <a:pt x="45" y="137"/>
                    <a:pt x="57" y="127"/>
                    <a:pt x="71" y="127"/>
                  </a:cubicBezTo>
                  <a:cubicBezTo>
                    <a:pt x="73" y="127"/>
                    <a:pt x="75" y="128"/>
                    <a:pt x="78" y="128"/>
                  </a:cubicBezTo>
                  <a:cubicBezTo>
                    <a:pt x="87" y="131"/>
                    <a:pt x="94" y="137"/>
                    <a:pt x="98" y="146"/>
                  </a:cubicBezTo>
                  <a:cubicBezTo>
                    <a:pt x="98" y="147"/>
                    <a:pt x="99" y="148"/>
                    <a:pt x="99" y="149"/>
                  </a:cubicBezTo>
                  <a:cubicBezTo>
                    <a:pt x="102" y="155"/>
                    <a:pt x="103" y="158"/>
                    <a:pt x="107" y="162"/>
                  </a:cubicBezTo>
                  <a:cubicBezTo>
                    <a:pt x="109" y="164"/>
                    <a:pt x="109" y="166"/>
                    <a:pt x="108" y="168"/>
                  </a:cubicBezTo>
                  <a:cubicBezTo>
                    <a:pt x="108" y="170"/>
                    <a:pt x="106" y="172"/>
                    <a:pt x="104" y="172"/>
                  </a:cubicBezTo>
                  <a:cubicBezTo>
                    <a:pt x="99" y="173"/>
                    <a:pt x="96" y="175"/>
                    <a:pt x="92" y="178"/>
                  </a:cubicBezTo>
                  <a:cubicBezTo>
                    <a:pt x="91" y="179"/>
                    <a:pt x="90" y="179"/>
                    <a:pt x="90" y="180"/>
                  </a:cubicBezTo>
                  <a:cubicBezTo>
                    <a:pt x="83" y="184"/>
                    <a:pt x="77" y="187"/>
                    <a:pt x="70" y="187"/>
                  </a:cubicBezTo>
                  <a:cubicBezTo>
                    <a:pt x="68" y="187"/>
                    <a:pt x="65" y="186"/>
                    <a:pt x="63" y="186"/>
                  </a:cubicBezTo>
                  <a:cubicBezTo>
                    <a:pt x="56" y="184"/>
                    <a:pt x="49" y="179"/>
                    <a:pt x="45" y="172"/>
                  </a:cubicBezTo>
                  <a:cubicBezTo>
                    <a:pt x="41" y="165"/>
                    <a:pt x="40" y="157"/>
                    <a:pt x="42" y="150"/>
                  </a:cubicBezTo>
                  <a:close/>
                  <a:moveTo>
                    <a:pt x="55" y="166"/>
                  </a:moveTo>
                  <a:cubicBezTo>
                    <a:pt x="57" y="171"/>
                    <a:pt x="61" y="174"/>
                    <a:pt x="66" y="175"/>
                  </a:cubicBezTo>
                  <a:cubicBezTo>
                    <a:pt x="71" y="176"/>
                    <a:pt x="77" y="175"/>
                    <a:pt x="83" y="170"/>
                  </a:cubicBezTo>
                  <a:cubicBezTo>
                    <a:pt x="84" y="170"/>
                    <a:pt x="85" y="169"/>
                    <a:pt x="85" y="169"/>
                  </a:cubicBezTo>
                  <a:cubicBezTo>
                    <a:pt x="88" y="167"/>
                    <a:pt x="90" y="165"/>
                    <a:pt x="94" y="164"/>
                  </a:cubicBezTo>
                  <a:cubicBezTo>
                    <a:pt x="92" y="160"/>
                    <a:pt x="90" y="157"/>
                    <a:pt x="89" y="154"/>
                  </a:cubicBezTo>
                  <a:cubicBezTo>
                    <a:pt x="88" y="152"/>
                    <a:pt x="88" y="151"/>
                    <a:pt x="88" y="150"/>
                  </a:cubicBezTo>
                  <a:cubicBezTo>
                    <a:pt x="85" y="145"/>
                    <a:pt x="81" y="141"/>
                    <a:pt x="75" y="139"/>
                  </a:cubicBezTo>
                  <a:cubicBezTo>
                    <a:pt x="74" y="139"/>
                    <a:pt x="72" y="139"/>
                    <a:pt x="71" y="139"/>
                  </a:cubicBezTo>
                  <a:cubicBezTo>
                    <a:pt x="62" y="139"/>
                    <a:pt x="55" y="144"/>
                    <a:pt x="53" y="153"/>
                  </a:cubicBezTo>
                  <a:cubicBezTo>
                    <a:pt x="52" y="157"/>
                    <a:pt x="52" y="162"/>
                    <a:pt x="55" y="166"/>
                  </a:cubicBezTo>
                  <a:close/>
                  <a:moveTo>
                    <a:pt x="183" y="50"/>
                  </a:moveTo>
                  <a:cubicBezTo>
                    <a:pt x="160" y="51"/>
                    <a:pt x="135" y="72"/>
                    <a:pt x="150" y="85"/>
                  </a:cubicBezTo>
                  <a:cubicBezTo>
                    <a:pt x="134" y="103"/>
                    <a:pt x="134" y="103"/>
                    <a:pt x="134" y="103"/>
                  </a:cubicBezTo>
                  <a:cubicBezTo>
                    <a:pt x="134" y="103"/>
                    <a:pt x="134" y="104"/>
                    <a:pt x="134" y="105"/>
                  </a:cubicBezTo>
                  <a:cubicBezTo>
                    <a:pt x="210" y="180"/>
                    <a:pt x="210" y="180"/>
                    <a:pt x="210" y="180"/>
                  </a:cubicBezTo>
                  <a:cubicBezTo>
                    <a:pt x="219" y="165"/>
                    <a:pt x="225" y="147"/>
                    <a:pt x="225" y="129"/>
                  </a:cubicBezTo>
                  <a:cubicBezTo>
                    <a:pt x="225" y="97"/>
                    <a:pt x="208" y="68"/>
                    <a:pt x="183" y="50"/>
                  </a:cubicBezTo>
                  <a:close/>
                  <a:moveTo>
                    <a:pt x="120" y="156"/>
                  </a:moveTo>
                  <a:cubicBezTo>
                    <a:pt x="120" y="162"/>
                    <a:pt x="114" y="161"/>
                    <a:pt x="114" y="161"/>
                  </a:cubicBezTo>
                  <a:cubicBezTo>
                    <a:pt x="110" y="167"/>
                    <a:pt x="115" y="172"/>
                    <a:pt x="115" y="172"/>
                  </a:cubicBezTo>
                  <a:cubicBezTo>
                    <a:pt x="115" y="172"/>
                    <a:pt x="111" y="174"/>
                    <a:pt x="112" y="178"/>
                  </a:cubicBezTo>
                  <a:cubicBezTo>
                    <a:pt x="112" y="178"/>
                    <a:pt x="114" y="179"/>
                    <a:pt x="119" y="182"/>
                  </a:cubicBezTo>
                  <a:cubicBezTo>
                    <a:pt x="123" y="185"/>
                    <a:pt x="122" y="187"/>
                    <a:pt x="121" y="191"/>
                  </a:cubicBezTo>
                  <a:cubicBezTo>
                    <a:pt x="116" y="202"/>
                    <a:pt x="125" y="207"/>
                    <a:pt x="125" y="207"/>
                  </a:cubicBezTo>
                  <a:cubicBezTo>
                    <a:pt x="125" y="207"/>
                    <a:pt x="134" y="211"/>
                    <a:pt x="149" y="208"/>
                  </a:cubicBezTo>
                  <a:cubicBezTo>
                    <a:pt x="160" y="206"/>
                    <a:pt x="158" y="214"/>
                    <a:pt x="154" y="221"/>
                  </a:cubicBezTo>
                  <a:cubicBezTo>
                    <a:pt x="163" y="219"/>
                    <a:pt x="172" y="215"/>
                    <a:pt x="180" y="210"/>
                  </a:cubicBezTo>
                  <a:cubicBezTo>
                    <a:pt x="111" y="141"/>
                    <a:pt x="111" y="141"/>
                    <a:pt x="111" y="141"/>
                  </a:cubicBezTo>
                  <a:cubicBezTo>
                    <a:pt x="109" y="145"/>
                    <a:pt x="108" y="147"/>
                    <a:pt x="109" y="150"/>
                  </a:cubicBezTo>
                  <a:cubicBezTo>
                    <a:pt x="116" y="154"/>
                    <a:pt x="117" y="155"/>
                    <a:pt x="120" y="156"/>
                  </a:cubicBezTo>
                  <a:close/>
                  <a:moveTo>
                    <a:pt x="259" y="129"/>
                  </a:moveTo>
                  <a:cubicBezTo>
                    <a:pt x="259" y="201"/>
                    <a:pt x="201" y="259"/>
                    <a:pt x="130" y="259"/>
                  </a:cubicBezTo>
                  <a:cubicBezTo>
                    <a:pt x="58" y="259"/>
                    <a:pt x="0" y="201"/>
                    <a:pt x="0" y="129"/>
                  </a:cubicBezTo>
                  <a:cubicBezTo>
                    <a:pt x="0" y="58"/>
                    <a:pt x="58" y="0"/>
                    <a:pt x="130" y="0"/>
                  </a:cubicBezTo>
                  <a:cubicBezTo>
                    <a:pt x="201" y="0"/>
                    <a:pt x="259" y="58"/>
                    <a:pt x="259" y="129"/>
                  </a:cubicBezTo>
                  <a:close/>
                  <a:moveTo>
                    <a:pt x="192" y="211"/>
                  </a:moveTo>
                  <a:cubicBezTo>
                    <a:pt x="48" y="67"/>
                    <a:pt x="48" y="67"/>
                    <a:pt x="48" y="67"/>
                  </a:cubicBezTo>
                  <a:cubicBezTo>
                    <a:pt x="47" y="68"/>
                    <a:pt x="47" y="68"/>
                    <a:pt x="47" y="68"/>
                  </a:cubicBezTo>
                  <a:cubicBezTo>
                    <a:pt x="34" y="86"/>
                    <a:pt x="27" y="107"/>
                    <a:pt x="27" y="129"/>
                  </a:cubicBezTo>
                  <a:cubicBezTo>
                    <a:pt x="27" y="186"/>
                    <a:pt x="73" y="232"/>
                    <a:pt x="130" y="232"/>
                  </a:cubicBezTo>
                  <a:cubicBezTo>
                    <a:pt x="152" y="232"/>
                    <a:pt x="173" y="225"/>
                    <a:pt x="191" y="212"/>
                  </a:cubicBezTo>
                  <a:lnTo>
                    <a:pt x="192" y="211"/>
                  </a:lnTo>
                  <a:close/>
                  <a:moveTo>
                    <a:pt x="233" y="129"/>
                  </a:moveTo>
                  <a:cubicBezTo>
                    <a:pt x="233" y="73"/>
                    <a:pt x="186" y="26"/>
                    <a:pt x="130" y="26"/>
                  </a:cubicBezTo>
                  <a:cubicBezTo>
                    <a:pt x="107" y="26"/>
                    <a:pt x="86" y="34"/>
                    <a:pt x="67" y="47"/>
                  </a:cubicBezTo>
                  <a:cubicBezTo>
                    <a:pt x="66" y="48"/>
                    <a:pt x="66" y="48"/>
                    <a:pt x="66" y="48"/>
                  </a:cubicBezTo>
                  <a:cubicBezTo>
                    <a:pt x="211" y="192"/>
                    <a:pt x="211" y="192"/>
                    <a:pt x="211" y="192"/>
                  </a:cubicBezTo>
                  <a:cubicBezTo>
                    <a:pt x="211" y="191"/>
                    <a:pt x="211" y="191"/>
                    <a:pt x="211" y="191"/>
                  </a:cubicBezTo>
                  <a:cubicBezTo>
                    <a:pt x="225" y="173"/>
                    <a:pt x="233" y="152"/>
                    <a:pt x="233" y="129"/>
                  </a:cubicBezTo>
                  <a:close/>
                </a:path>
              </a:pathLst>
            </a:custGeom>
            <a:solidFill>
              <a:srgbClr val="8CB208"/>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2299" name="矩形 1"/>
            <p:cNvSpPr>
              <a:spLocks noChangeArrowheads="1"/>
            </p:cNvSpPr>
            <p:nvPr/>
          </p:nvSpPr>
          <p:spPr bwMode="auto">
            <a:xfrm>
              <a:off x="1558779" y="1947446"/>
              <a:ext cx="48428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r" eaLnBrk="1" hangingPunct="1">
                <a:spcBef>
                  <a:spcPct val="0"/>
                </a:spcBef>
                <a:buClrTx/>
                <a:buFontTx/>
                <a:buNone/>
              </a:pPr>
              <a:r>
                <a:rPr lang="zh-CN" altLang="en-US" sz="2400" b="1">
                  <a:solidFill>
                    <a:srgbClr val="008DCA"/>
                  </a:solidFill>
                  <a:latin typeface="微软雅黑" panose="020B0503020204020204" pitchFamily="34" charset="-122"/>
                  <a:ea typeface="微软雅黑" panose="020B0503020204020204" pitchFamily="34" charset="-122"/>
                </a:rPr>
                <a:t>调整性法律关系和保护性法律关系</a:t>
              </a:r>
            </a:p>
          </p:txBody>
        </p:sp>
        <p:sp>
          <p:nvSpPr>
            <p:cNvPr id="12300" name="矩形 8"/>
            <p:cNvSpPr>
              <a:spLocks noChangeArrowheads="1"/>
            </p:cNvSpPr>
            <p:nvPr/>
          </p:nvSpPr>
          <p:spPr bwMode="auto">
            <a:xfrm>
              <a:off x="1079500" y="2936875"/>
              <a:ext cx="643731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spcBef>
                  <a:spcPct val="0"/>
                </a:spcBef>
                <a:buClrTx/>
                <a:buFontTx/>
                <a:buNone/>
              </a:pPr>
              <a:r>
                <a:rPr lang="zh-CN" altLang="en-US" sz="2400">
                  <a:solidFill>
                    <a:srgbClr val="C00000"/>
                  </a:solidFill>
                  <a:latin typeface="微软雅黑" panose="020B0503020204020204" pitchFamily="34" charset="-122"/>
                  <a:ea typeface="微软雅黑" panose="020B0503020204020204" pitchFamily="34" charset="-122"/>
                </a:rPr>
                <a:t>调整性法律关系</a:t>
              </a:r>
              <a:r>
                <a:rPr lang="zh-CN" altLang="en-US" sz="2400">
                  <a:solidFill>
                    <a:schemeClr val="bg1"/>
                  </a:solidFill>
                  <a:latin typeface="微软雅黑" panose="020B0503020204020204" pitchFamily="34" charset="-122"/>
                  <a:ea typeface="微软雅黑" panose="020B0503020204020204" pitchFamily="34" charset="-122"/>
                </a:rPr>
                <a:t>是基于人们的合法行为而产生的、执行法的调整职能的法律关系；</a:t>
              </a:r>
              <a:endParaRPr lang="en-US" altLang="zh-CN" sz="2400">
                <a:solidFill>
                  <a:schemeClr val="bg1"/>
                </a:solidFill>
                <a:latin typeface="微软雅黑" panose="020B0503020204020204" pitchFamily="34" charset="-122"/>
                <a:ea typeface="微软雅黑" panose="020B0503020204020204" pitchFamily="34" charset="-122"/>
              </a:endParaRPr>
            </a:p>
            <a:p>
              <a:pPr>
                <a:spcBef>
                  <a:spcPct val="0"/>
                </a:spcBef>
                <a:buClrTx/>
                <a:buFontTx/>
                <a:buNone/>
              </a:pPr>
              <a:r>
                <a:rPr lang="zh-CN" altLang="en-US" sz="2400">
                  <a:solidFill>
                    <a:srgbClr val="C00000"/>
                  </a:solidFill>
                  <a:latin typeface="微软雅黑" panose="020B0503020204020204" pitchFamily="34" charset="-122"/>
                  <a:ea typeface="微软雅黑" panose="020B0503020204020204" pitchFamily="34" charset="-122"/>
                </a:rPr>
                <a:t>保护性法律关系</a:t>
              </a:r>
              <a:r>
                <a:rPr lang="zh-CN" altLang="en-US" sz="2400">
                  <a:solidFill>
                    <a:schemeClr val="bg1"/>
                  </a:solidFill>
                  <a:latin typeface="微软雅黑" panose="020B0503020204020204" pitchFamily="34" charset="-122"/>
                  <a:ea typeface="微软雅黑" panose="020B0503020204020204" pitchFamily="34" charset="-122"/>
                </a:rPr>
                <a:t>是由于违法行为而产生的、旨在恢复被破坏的权利和秩序的法律关系。</a:t>
              </a:r>
              <a:endParaRPr lang="en-US" altLang="zh-CN" sz="2400">
                <a:solidFill>
                  <a:schemeClr val="bg1"/>
                </a:solidFill>
                <a:latin typeface="微软雅黑" panose="020B0503020204020204" pitchFamily="34" charset="-122"/>
                <a:ea typeface="微软雅黑" panose="020B0503020204020204" pitchFamily="34" charset="-122"/>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2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pPr eaLnBrk="1" hangingPunct="1"/>
            <a:r>
              <a:rPr lang="zh-CN" altLang="en-US" smtClean="0"/>
              <a:t>第二节：法律关系的分类</a:t>
            </a:r>
          </a:p>
        </p:txBody>
      </p:sp>
      <p:sp>
        <p:nvSpPr>
          <p:cNvPr id="21507" name="内容占位符 2"/>
          <p:cNvSpPr>
            <a:spLocks noGrp="1"/>
          </p:cNvSpPr>
          <p:nvPr>
            <p:ph idx="1"/>
          </p:nvPr>
        </p:nvSpPr>
        <p:spPr>
          <a:xfrm>
            <a:off x="647700" y="1260475"/>
            <a:ext cx="8229600" cy="558800"/>
          </a:xfrm>
        </p:spPr>
        <p:txBody>
          <a:bodyPr/>
          <a:lstStyle/>
          <a:p>
            <a:r>
              <a:rPr lang="zh-CN" altLang="en-US" smtClean="0"/>
              <a:t>从不同的角度，法律关系可作不同的划分</a:t>
            </a:r>
          </a:p>
        </p:txBody>
      </p:sp>
      <p:sp>
        <p:nvSpPr>
          <p:cNvPr id="14340" name="椭圆形标注 6"/>
          <p:cNvSpPr>
            <a:spLocks noChangeArrowheads="1"/>
          </p:cNvSpPr>
          <p:nvPr/>
        </p:nvSpPr>
        <p:spPr bwMode="auto">
          <a:xfrm>
            <a:off x="6437313" y="1620838"/>
            <a:ext cx="1079500" cy="1079500"/>
          </a:xfrm>
          <a:prstGeom prst="wedgeEllipseCallout">
            <a:avLst>
              <a:gd name="adj1" fmla="val 70995"/>
              <a:gd name="adj2" fmla="val -23"/>
            </a:avLst>
          </a:prstGeom>
          <a:solidFill>
            <a:srgbClr val="9FCC3E">
              <a:alpha val="9804"/>
            </a:srgbClr>
          </a:solidFill>
          <a:ln w="12700">
            <a:solidFill>
              <a:schemeClr val="bg1"/>
            </a:solidFill>
            <a:bevel/>
            <a:headEnd/>
            <a:tailEnd/>
          </a:ln>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2" name="组合 1"/>
          <p:cNvGrpSpPr>
            <a:grpSpLocks/>
          </p:cNvGrpSpPr>
          <p:nvPr/>
        </p:nvGrpSpPr>
        <p:grpSpPr bwMode="auto">
          <a:xfrm>
            <a:off x="992188" y="857250"/>
            <a:ext cx="7629525" cy="5143500"/>
            <a:chOff x="992188" y="857250"/>
            <a:chExt cx="7629525" cy="5143500"/>
          </a:xfrm>
        </p:grpSpPr>
        <p:sp>
          <p:nvSpPr>
            <p:cNvPr id="14342" name="圆角矩形 10"/>
            <p:cNvSpPr>
              <a:spLocks noChangeArrowheads="1"/>
            </p:cNvSpPr>
            <p:nvPr/>
          </p:nvSpPr>
          <p:spPr bwMode="auto">
            <a:xfrm>
              <a:off x="992188" y="2768600"/>
              <a:ext cx="6635750" cy="1833563"/>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43" name="直接连接符 2"/>
            <p:cNvSpPr>
              <a:spLocks noChangeShapeType="1"/>
            </p:cNvSpPr>
            <p:nvPr/>
          </p:nvSpPr>
          <p:spPr bwMode="auto">
            <a:xfrm>
              <a:off x="8289925" y="857250"/>
              <a:ext cx="0" cy="5143500"/>
            </a:xfrm>
            <a:prstGeom prst="line">
              <a:avLst/>
            </a:prstGeom>
            <a:noFill/>
            <a:ln w="57150">
              <a:solidFill>
                <a:srgbClr val="008DCA"/>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椭圆 3"/>
            <p:cNvSpPr>
              <a:spLocks noChangeArrowheads="1"/>
            </p:cNvSpPr>
            <p:nvPr/>
          </p:nvSpPr>
          <p:spPr bwMode="auto">
            <a:xfrm>
              <a:off x="7956550" y="1825625"/>
              <a:ext cx="665163" cy="665163"/>
            </a:xfrm>
            <a:prstGeom prst="ellipse">
              <a:avLst/>
            </a:prstGeom>
            <a:solidFill>
              <a:schemeClr val="tx2">
                <a:lumMod val="20000"/>
                <a:lumOff val="80000"/>
              </a:schemeClr>
            </a:solidFill>
            <a:ln w="57150">
              <a:solidFill>
                <a:srgbClr val="BCA772"/>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1800" smtClean="0">
                <a:latin typeface="宋体" panose="02010600030101010101" pitchFamily="2" charset="-122"/>
                <a:sym typeface="宋体" panose="02010600030101010101" pitchFamily="2" charset="-122"/>
              </a:endParaRPr>
            </a:p>
          </p:txBody>
        </p:sp>
        <p:sp>
          <p:nvSpPr>
            <p:cNvPr id="14345" name="椭圆 5"/>
            <p:cNvSpPr>
              <a:spLocks noChangeArrowheads="1"/>
            </p:cNvSpPr>
            <p:nvPr/>
          </p:nvSpPr>
          <p:spPr bwMode="auto">
            <a:xfrm>
              <a:off x="8027988" y="1895475"/>
              <a:ext cx="523875" cy="525463"/>
            </a:xfrm>
            <a:prstGeom prst="ellipse">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r>
                <a:rPr lang="en-US" altLang="zh-CN" sz="3000">
                  <a:solidFill>
                    <a:srgbClr val="FFFFFF"/>
                  </a:solidFill>
                  <a:latin typeface="Tahoma" panose="020B0604030504040204" pitchFamily="34" charset="0"/>
                  <a:ea typeface="宋体" panose="02010600030101010101" pitchFamily="2" charset="-122"/>
                  <a:cs typeface="Tahoma" panose="020B0604030504040204" pitchFamily="34" charset="0"/>
                  <a:sym typeface="Tahoma" panose="020B0604030504040204" pitchFamily="34" charset="0"/>
                </a:rPr>
                <a:t>2</a:t>
              </a:r>
              <a:endParaRPr lang="zh-CN" altLang="en-US" sz="3000">
                <a:solidFill>
                  <a:srgbClr val="FFFFFF"/>
                </a:solidFill>
                <a:latin typeface="Tahoma" panose="020B0604030504040204" pitchFamily="34" charset="0"/>
                <a:ea typeface="宋体" panose="02010600030101010101" pitchFamily="2" charset="-122"/>
                <a:cs typeface="Tahoma" panose="020B0604030504040204" pitchFamily="34" charset="0"/>
                <a:sym typeface="Tahoma" panose="020B0604030504040204" pitchFamily="34" charset="0"/>
              </a:endParaRPr>
            </a:p>
          </p:txBody>
        </p:sp>
        <p:sp>
          <p:nvSpPr>
            <p:cNvPr id="14346" name="Freeform 26"/>
            <p:cNvSpPr>
              <a:spLocks noEditPoints="1" noChangeArrowheads="1"/>
            </p:cNvSpPr>
            <p:nvPr/>
          </p:nvSpPr>
          <p:spPr bwMode="auto">
            <a:xfrm>
              <a:off x="6611938" y="1793875"/>
              <a:ext cx="728662" cy="730250"/>
            </a:xfrm>
            <a:custGeom>
              <a:avLst/>
              <a:gdLst>
                <a:gd name="T0" fmla="*/ 2147483646 w 259"/>
                <a:gd name="T1" fmla="*/ 2147483646 h 259"/>
                <a:gd name="T2" fmla="*/ 2147483646 w 259"/>
                <a:gd name="T3" fmla="*/ 2147483646 h 259"/>
                <a:gd name="T4" fmla="*/ 2147483646 w 259"/>
                <a:gd name="T5" fmla="*/ 2147483646 h 259"/>
                <a:gd name="T6" fmla="*/ 2147483646 w 259"/>
                <a:gd name="T7" fmla="*/ 2147483646 h 259"/>
                <a:gd name="T8" fmla="*/ 2147483646 w 259"/>
                <a:gd name="T9" fmla="*/ 2147483646 h 259"/>
                <a:gd name="T10" fmla="*/ 2147483646 w 259"/>
                <a:gd name="T11" fmla="*/ 2147483646 h 259"/>
                <a:gd name="T12" fmla="*/ 2147483646 w 259"/>
                <a:gd name="T13" fmla="*/ 2147483646 h 259"/>
                <a:gd name="T14" fmla="*/ 2147483646 w 259"/>
                <a:gd name="T15" fmla="*/ 2147483646 h 259"/>
                <a:gd name="T16" fmla="*/ 2147483646 w 259"/>
                <a:gd name="T17" fmla="*/ 2147483646 h 259"/>
                <a:gd name="T18" fmla="*/ 2147483646 w 259"/>
                <a:gd name="T19" fmla="*/ 2147483646 h 259"/>
                <a:gd name="T20" fmla="*/ 2147483646 w 259"/>
                <a:gd name="T21" fmla="*/ 2147483646 h 259"/>
                <a:gd name="T22" fmla="*/ 2147483646 w 259"/>
                <a:gd name="T23" fmla="*/ 2147483646 h 259"/>
                <a:gd name="T24" fmla="*/ 2147483646 w 259"/>
                <a:gd name="T25" fmla="*/ 2147483646 h 259"/>
                <a:gd name="T26" fmla="*/ 2147483646 w 259"/>
                <a:gd name="T27" fmla="*/ 2147483646 h 259"/>
                <a:gd name="T28" fmla="*/ 2147483646 w 259"/>
                <a:gd name="T29" fmla="*/ 2147483646 h 259"/>
                <a:gd name="T30" fmla="*/ 2147483646 w 259"/>
                <a:gd name="T31" fmla="*/ 2147483646 h 259"/>
                <a:gd name="T32" fmla="*/ 2147483646 w 259"/>
                <a:gd name="T33" fmla="*/ 2147483646 h 259"/>
                <a:gd name="T34" fmla="*/ 2147483646 w 259"/>
                <a:gd name="T35" fmla="*/ 2147483646 h 259"/>
                <a:gd name="T36" fmla="*/ 2147483646 w 259"/>
                <a:gd name="T37" fmla="*/ 2147483646 h 259"/>
                <a:gd name="T38" fmla="*/ 2147483646 w 259"/>
                <a:gd name="T39" fmla="*/ 2147483646 h 259"/>
                <a:gd name="T40" fmla="*/ 2147483646 w 259"/>
                <a:gd name="T41" fmla="*/ 2147483646 h 259"/>
                <a:gd name="T42" fmla="*/ 2147483646 w 259"/>
                <a:gd name="T43" fmla="*/ 2147483646 h 259"/>
                <a:gd name="T44" fmla="*/ 2147483646 w 259"/>
                <a:gd name="T45" fmla="*/ 2147483646 h 259"/>
                <a:gd name="T46" fmla="*/ 2147483646 w 259"/>
                <a:gd name="T47" fmla="*/ 2147483646 h 259"/>
                <a:gd name="T48" fmla="*/ 2147483646 w 259"/>
                <a:gd name="T49" fmla="*/ 2147483646 h 259"/>
                <a:gd name="T50" fmla="*/ 2147483646 w 259"/>
                <a:gd name="T51" fmla="*/ 2147483646 h 259"/>
                <a:gd name="T52" fmla="*/ 2147483646 w 259"/>
                <a:gd name="T53" fmla="*/ 2147483646 h 259"/>
                <a:gd name="T54" fmla="*/ 2147483646 w 259"/>
                <a:gd name="T55" fmla="*/ 2147483646 h 259"/>
                <a:gd name="T56" fmla="*/ 2147483646 w 259"/>
                <a:gd name="T57" fmla="*/ 2147483646 h 259"/>
                <a:gd name="T58" fmla="*/ 2147483646 w 259"/>
                <a:gd name="T59" fmla="*/ 0 h 259"/>
                <a:gd name="T60" fmla="*/ 2147483646 w 259"/>
                <a:gd name="T61" fmla="*/ 2147483646 h 259"/>
                <a:gd name="T62" fmla="*/ 2147483646 w 259"/>
                <a:gd name="T63" fmla="*/ 2147483646 h 259"/>
                <a:gd name="T64" fmla="*/ 2147483646 w 259"/>
                <a:gd name="T65" fmla="*/ 2147483646 h 259"/>
                <a:gd name="T66" fmla="*/ 2147483646 w 259"/>
                <a:gd name="T67" fmla="*/ 2147483646 h 259"/>
                <a:gd name="T68" fmla="*/ 2147483646 w 259"/>
                <a:gd name="T69" fmla="*/ 2147483646 h 259"/>
                <a:gd name="T70" fmla="*/ 2147483646 w 259"/>
                <a:gd name="T71" fmla="*/ 2147483646 h 259"/>
                <a:gd name="T72" fmla="*/ 2147483646 w 259"/>
                <a:gd name="T73" fmla="*/ 2147483646 h 2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59"/>
                <a:gd name="T112" fmla="*/ 0 h 259"/>
                <a:gd name="T113" fmla="*/ 259 w 259"/>
                <a:gd name="T114" fmla="*/ 259 h 2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59" h="259">
                  <a:moveTo>
                    <a:pt x="59" y="164"/>
                  </a:moveTo>
                  <a:cubicBezTo>
                    <a:pt x="57" y="161"/>
                    <a:pt x="57" y="157"/>
                    <a:pt x="58" y="154"/>
                  </a:cubicBezTo>
                  <a:cubicBezTo>
                    <a:pt x="59" y="148"/>
                    <a:pt x="65" y="144"/>
                    <a:pt x="71" y="144"/>
                  </a:cubicBezTo>
                  <a:cubicBezTo>
                    <a:pt x="72" y="144"/>
                    <a:pt x="73" y="144"/>
                    <a:pt x="74" y="144"/>
                  </a:cubicBezTo>
                  <a:cubicBezTo>
                    <a:pt x="75" y="145"/>
                    <a:pt x="76" y="146"/>
                    <a:pt x="76" y="148"/>
                  </a:cubicBezTo>
                  <a:cubicBezTo>
                    <a:pt x="75" y="149"/>
                    <a:pt x="74" y="150"/>
                    <a:pt x="72" y="150"/>
                  </a:cubicBezTo>
                  <a:cubicBezTo>
                    <a:pt x="68" y="149"/>
                    <a:pt x="64" y="151"/>
                    <a:pt x="63" y="155"/>
                  </a:cubicBezTo>
                  <a:cubicBezTo>
                    <a:pt x="63" y="157"/>
                    <a:pt x="63" y="159"/>
                    <a:pt x="64" y="161"/>
                  </a:cubicBezTo>
                  <a:cubicBezTo>
                    <a:pt x="65" y="162"/>
                    <a:pt x="64" y="164"/>
                    <a:pt x="63" y="165"/>
                  </a:cubicBezTo>
                  <a:cubicBezTo>
                    <a:pt x="63" y="165"/>
                    <a:pt x="62" y="165"/>
                    <a:pt x="62" y="165"/>
                  </a:cubicBezTo>
                  <a:cubicBezTo>
                    <a:pt x="61" y="165"/>
                    <a:pt x="60" y="165"/>
                    <a:pt x="59" y="164"/>
                  </a:cubicBezTo>
                  <a:close/>
                  <a:moveTo>
                    <a:pt x="42" y="150"/>
                  </a:moveTo>
                  <a:cubicBezTo>
                    <a:pt x="45" y="137"/>
                    <a:pt x="57" y="127"/>
                    <a:pt x="71" y="127"/>
                  </a:cubicBezTo>
                  <a:cubicBezTo>
                    <a:pt x="73" y="127"/>
                    <a:pt x="75" y="128"/>
                    <a:pt x="78" y="128"/>
                  </a:cubicBezTo>
                  <a:cubicBezTo>
                    <a:pt x="87" y="131"/>
                    <a:pt x="94" y="137"/>
                    <a:pt x="98" y="146"/>
                  </a:cubicBezTo>
                  <a:cubicBezTo>
                    <a:pt x="98" y="147"/>
                    <a:pt x="99" y="148"/>
                    <a:pt x="99" y="149"/>
                  </a:cubicBezTo>
                  <a:cubicBezTo>
                    <a:pt x="102" y="155"/>
                    <a:pt x="103" y="158"/>
                    <a:pt x="107" y="162"/>
                  </a:cubicBezTo>
                  <a:cubicBezTo>
                    <a:pt x="109" y="164"/>
                    <a:pt x="109" y="166"/>
                    <a:pt x="108" y="168"/>
                  </a:cubicBezTo>
                  <a:cubicBezTo>
                    <a:pt x="108" y="170"/>
                    <a:pt x="106" y="172"/>
                    <a:pt x="104" y="172"/>
                  </a:cubicBezTo>
                  <a:cubicBezTo>
                    <a:pt x="99" y="173"/>
                    <a:pt x="96" y="175"/>
                    <a:pt x="92" y="178"/>
                  </a:cubicBezTo>
                  <a:cubicBezTo>
                    <a:pt x="91" y="179"/>
                    <a:pt x="90" y="179"/>
                    <a:pt x="90" y="180"/>
                  </a:cubicBezTo>
                  <a:cubicBezTo>
                    <a:pt x="83" y="184"/>
                    <a:pt x="77" y="187"/>
                    <a:pt x="70" y="187"/>
                  </a:cubicBezTo>
                  <a:cubicBezTo>
                    <a:pt x="68" y="187"/>
                    <a:pt x="65" y="186"/>
                    <a:pt x="63" y="186"/>
                  </a:cubicBezTo>
                  <a:cubicBezTo>
                    <a:pt x="56" y="184"/>
                    <a:pt x="49" y="179"/>
                    <a:pt x="45" y="172"/>
                  </a:cubicBezTo>
                  <a:cubicBezTo>
                    <a:pt x="41" y="165"/>
                    <a:pt x="40" y="157"/>
                    <a:pt x="42" y="150"/>
                  </a:cubicBezTo>
                  <a:close/>
                  <a:moveTo>
                    <a:pt x="55" y="166"/>
                  </a:moveTo>
                  <a:cubicBezTo>
                    <a:pt x="57" y="171"/>
                    <a:pt x="61" y="174"/>
                    <a:pt x="66" y="175"/>
                  </a:cubicBezTo>
                  <a:cubicBezTo>
                    <a:pt x="71" y="176"/>
                    <a:pt x="77" y="175"/>
                    <a:pt x="83" y="170"/>
                  </a:cubicBezTo>
                  <a:cubicBezTo>
                    <a:pt x="84" y="170"/>
                    <a:pt x="85" y="169"/>
                    <a:pt x="85" y="169"/>
                  </a:cubicBezTo>
                  <a:cubicBezTo>
                    <a:pt x="88" y="167"/>
                    <a:pt x="90" y="165"/>
                    <a:pt x="94" y="164"/>
                  </a:cubicBezTo>
                  <a:cubicBezTo>
                    <a:pt x="92" y="160"/>
                    <a:pt x="90" y="157"/>
                    <a:pt x="89" y="154"/>
                  </a:cubicBezTo>
                  <a:cubicBezTo>
                    <a:pt x="88" y="152"/>
                    <a:pt x="88" y="151"/>
                    <a:pt x="88" y="150"/>
                  </a:cubicBezTo>
                  <a:cubicBezTo>
                    <a:pt x="85" y="145"/>
                    <a:pt x="81" y="141"/>
                    <a:pt x="75" y="139"/>
                  </a:cubicBezTo>
                  <a:cubicBezTo>
                    <a:pt x="74" y="139"/>
                    <a:pt x="72" y="139"/>
                    <a:pt x="71" y="139"/>
                  </a:cubicBezTo>
                  <a:cubicBezTo>
                    <a:pt x="62" y="139"/>
                    <a:pt x="55" y="144"/>
                    <a:pt x="53" y="153"/>
                  </a:cubicBezTo>
                  <a:cubicBezTo>
                    <a:pt x="52" y="157"/>
                    <a:pt x="52" y="162"/>
                    <a:pt x="55" y="166"/>
                  </a:cubicBezTo>
                  <a:close/>
                  <a:moveTo>
                    <a:pt x="183" y="50"/>
                  </a:moveTo>
                  <a:cubicBezTo>
                    <a:pt x="160" y="51"/>
                    <a:pt x="135" y="72"/>
                    <a:pt x="150" y="85"/>
                  </a:cubicBezTo>
                  <a:cubicBezTo>
                    <a:pt x="134" y="103"/>
                    <a:pt x="134" y="103"/>
                    <a:pt x="134" y="103"/>
                  </a:cubicBezTo>
                  <a:cubicBezTo>
                    <a:pt x="134" y="103"/>
                    <a:pt x="134" y="104"/>
                    <a:pt x="134" y="105"/>
                  </a:cubicBezTo>
                  <a:cubicBezTo>
                    <a:pt x="210" y="180"/>
                    <a:pt x="210" y="180"/>
                    <a:pt x="210" y="180"/>
                  </a:cubicBezTo>
                  <a:cubicBezTo>
                    <a:pt x="219" y="165"/>
                    <a:pt x="225" y="147"/>
                    <a:pt x="225" y="129"/>
                  </a:cubicBezTo>
                  <a:cubicBezTo>
                    <a:pt x="225" y="97"/>
                    <a:pt x="208" y="68"/>
                    <a:pt x="183" y="50"/>
                  </a:cubicBezTo>
                  <a:close/>
                  <a:moveTo>
                    <a:pt x="120" y="156"/>
                  </a:moveTo>
                  <a:cubicBezTo>
                    <a:pt x="120" y="162"/>
                    <a:pt x="114" y="161"/>
                    <a:pt x="114" y="161"/>
                  </a:cubicBezTo>
                  <a:cubicBezTo>
                    <a:pt x="110" y="167"/>
                    <a:pt x="115" y="172"/>
                    <a:pt x="115" y="172"/>
                  </a:cubicBezTo>
                  <a:cubicBezTo>
                    <a:pt x="115" y="172"/>
                    <a:pt x="111" y="174"/>
                    <a:pt x="112" y="178"/>
                  </a:cubicBezTo>
                  <a:cubicBezTo>
                    <a:pt x="112" y="178"/>
                    <a:pt x="114" y="179"/>
                    <a:pt x="119" y="182"/>
                  </a:cubicBezTo>
                  <a:cubicBezTo>
                    <a:pt x="123" y="185"/>
                    <a:pt x="122" y="187"/>
                    <a:pt x="121" y="191"/>
                  </a:cubicBezTo>
                  <a:cubicBezTo>
                    <a:pt x="116" y="202"/>
                    <a:pt x="125" y="207"/>
                    <a:pt x="125" y="207"/>
                  </a:cubicBezTo>
                  <a:cubicBezTo>
                    <a:pt x="125" y="207"/>
                    <a:pt x="134" y="211"/>
                    <a:pt x="149" y="208"/>
                  </a:cubicBezTo>
                  <a:cubicBezTo>
                    <a:pt x="160" y="206"/>
                    <a:pt x="158" y="214"/>
                    <a:pt x="154" y="221"/>
                  </a:cubicBezTo>
                  <a:cubicBezTo>
                    <a:pt x="163" y="219"/>
                    <a:pt x="172" y="215"/>
                    <a:pt x="180" y="210"/>
                  </a:cubicBezTo>
                  <a:cubicBezTo>
                    <a:pt x="111" y="141"/>
                    <a:pt x="111" y="141"/>
                    <a:pt x="111" y="141"/>
                  </a:cubicBezTo>
                  <a:cubicBezTo>
                    <a:pt x="109" y="145"/>
                    <a:pt x="108" y="147"/>
                    <a:pt x="109" y="150"/>
                  </a:cubicBezTo>
                  <a:cubicBezTo>
                    <a:pt x="116" y="154"/>
                    <a:pt x="117" y="155"/>
                    <a:pt x="120" y="156"/>
                  </a:cubicBezTo>
                  <a:close/>
                  <a:moveTo>
                    <a:pt x="259" y="129"/>
                  </a:moveTo>
                  <a:cubicBezTo>
                    <a:pt x="259" y="201"/>
                    <a:pt x="201" y="259"/>
                    <a:pt x="130" y="259"/>
                  </a:cubicBezTo>
                  <a:cubicBezTo>
                    <a:pt x="58" y="259"/>
                    <a:pt x="0" y="201"/>
                    <a:pt x="0" y="129"/>
                  </a:cubicBezTo>
                  <a:cubicBezTo>
                    <a:pt x="0" y="58"/>
                    <a:pt x="58" y="0"/>
                    <a:pt x="130" y="0"/>
                  </a:cubicBezTo>
                  <a:cubicBezTo>
                    <a:pt x="201" y="0"/>
                    <a:pt x="259" y="58"/>
                    <a:pt x="259" y="129"/>
                  </a:cubicBezTo>
                  <a:close/>
                  <a:moveTo>
                    <a:pt x="192" y="211"/>
                  </a:moveTo>
                  <a:cubicBezTo>
                    <a:pt x="48" y="67"/>
                    <a:pt x="48" y="67"/>
                    <a:pt x="48" y="67"/>
                  </a:cubicBezTo>
                  <a:cubicBezTo>
                    <a:pt x="47" y="68"/>
                    <a:pt x="47" y="68"/>
                    <a:pt x="47" y="68"/>
                  </a:cubicBezTo>
                  <a:cubicBezTo>
                    <a:pt x="34" y="86"/>
                    <a:pt x="27" y="107"/>
                    <a:pt x="27" y="129"/>
                  </a:cubicBezTo>
                  <a:cubicBezTo>
                    <a:pt x="27" y="186"/>
                    <a:pt x="73" y="232"/>
                    <a:pt x="130" y="232"/>
                  </a:cubicBezTo>
                  <a:cubicBezTo>
                    <a:pt x="152" y="232"/>
                    <a:pt x="173" y="225"/>
                    <a:pt x="191" y="212"/>
                  </a:cubicBezTo>
                  <a:lnTo>
                    <a:pt x="192" y="211"/>
                  </a:lnTo>
                  <a:close/>
                  <a:moveTo>
                    <a:pt x="233" y="129"/>
                  </a:moveTo>
                  <a:cubicBezTo>
                    <a:pt x="233" y="73"/>
                    <a:pt x="186" y="26"/>
                    <a:pt x="130" y="26"/>
                  </a:cubicBezTo>
                  <a:cubicBezTo>
                    <a:pt x="107" y="26"/>
                    <a:pt x="86" y="34"/>
                    <a:pt x="67" y="47"/>
                  </a:cubicBezTo>
                  <a:cubicBezTo>
                    <a:pt x="66" y="48"/>
                    <a:pt x="66" y="48"/>
                    <a:pt x="66" y="48"/>
                  </a:cubicBezTo>
                  <a:cubicBezTo>
                    <a:pt x="211" y="192"/>
                    <a:pt x="211" y="192"/>
                    <a:pt x="211" y="192"/>
                  </a:cubicBezTo>
                  <a:cubicBezTo>
                    <a:pt x="211" y="191"/>
                    <a:pt x="211" y="191"/>
                    <a:pt x="211" y="191"/>
                  </a:cubicBezTo>
                  <a:cubicBezTo>
                    <a:pt x="225" y="173"/>
                    <a:pt x="233" y="152"/>
                    <a:pt x="233" y="129"/>
                  </a:cubicBezTo>
                  <a:close/>
                </a:path>
              </a:pathLst>
            </a:custGeom>
            <a:solidFill>
              <a:srgbClr val="8CB208"/>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4347" name="矩形 1"/>
            <p:cNvSpPr>
              <a:spLocks noChangeArrowheads="1"/>
            </p:cNvSpPr>
            <p:nvPr/>
          </p:nvSpPr>
          <p:spPr bwMode="auto">
            <a:xfrm>
              <a:off x="1558779" y="1947446"/>
              <a:ext cx="48428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r" eaLnBrk="1" hangingPunct="1">
                <a:spcBef>
                  <a:spcPct val="0"/>
                </a:spcBef>
                <a:buClrTx/>
                <a:buFontTx/>
                <a:buNone/>
              </a:pPr>
              <a:r>
                <a:rPr lang="zh-CN" altLang="en-US" sz="2400" b="1">
                  <a:solidFill>
                    <a:srgbClr val="008DCA"/>
                  </a:solidFill>
                  <a:latin typeface="微软雅黑" panose="020B0503020204020204" pitchFamily="34" charset="-122"/>
                  <a:ea typeface="微软雅黑" panose="020B0503020204020204" pitchFamily="34" charset="-122"/>
                </a:rPr>
                <a:t>纵向的法律关系和横向的法律关系</a:t>
              </a:r>
            </a:p>
          </p:txBody>
        </p:sp>
        <p:sp>
          <p:nvSpPr>
            <p:cNvPr id="14348" name="矩形 8"/>
            <p:cNvSpPr>
              <a:spLocks noChangeArrowheads="1"/>
            </p:cNvSpPr>
            <p:nvPr/>
          </p:nvSpPr>
          <p:spPr bwMode="auto">
            <a:xfrm>
              <a:off x="1079500" y="2936875"/>
              <a:ext cx="64373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spcBef>
                  <a:spcPct val="0"/>
                </a:spcBef>
                <a:buClrTx/>
                <a:buFontTx/>
                <a:buNone/>
              </a:pPr>
              <a:r>
                <a:rPr lang="zh-CN" altLang="en-US" sz="2400">
                  <a:solidFill>
                    <a:srgbClr val="C00000"/>
                  </a:solidFill>
                  <a:latin typeface="微软雅黑" panose="020B0503020204020204" pitchFamily="34" charset="-122"/>
                  <a:ea typeface="微软雅黑" panose="020B0503020204020204" pitchFamily="34" charset="-122"/>
                </a:rPr>
                <a:t>纵向性法律关系</a:t>
              </a:r>
              <a:r>
                <a:rPr lang="zh-CN" altLang="en-US" sz="2400">
                  <a:solidFill>
                    <a:schemeClr val="bg1"/>
                  </a:solidFill>
                  <a:latin typeface="微软雅黑" panose="020B0503020204020204" pitchFamily="34" charset="-122"/>
                  <a:ea typeface="微软雅黑" panose="020B0503020204020204" pitchFamily="34" charset="-122"/>
                </a:rPr>
                <a:t>是在不平等的法律主体之间所建立的权力服从关系。</a:t>
              </a:r>
              <a:endParaRPr lang="en-US" altLang="zh-CN" sz="2400">
                <a:solidFill>
                  <a:schemeClr val="bg1"/>
                </a:solidFill>
                <a:latin typeface="微软雅黑" panose="020B0503020204020204" pitchFamily="34" charset="-122"/>
                <a:ea typeface="微软雅黑" panose="020B0503020204020204" pitchFamily="34" charset="-122"/>
              </a:endParaRPr>
            </a:p>
            <a:p>
              <a:pPr>
                <a:spcBef>
                  <a:spcPct val="0"/>
                </a:spcBef>
                <a:buClrTx/>
                <a:buFontTx/>
                <a:buNone/>
              </a:pPr>
              <a:r>
                <a:rPr lang="zh-CN" altLang="en-US" sz="2400">
                  <a:solidFill>
                    <a:srgbClr val="C00000"/>
                  </a:solidFill>
                  <a:latin typeface="微软雅黑" panose="020B0503020204020204" pitchFamily="34" charset="-122"/>
                  <a:ea typeface="微软雅黑" panose="020B0503020204020204" pitchFamily="34" charset="-122"/>
                </a:rPr>
                <a:t>横向法律关系</a:t>
              </a:r>
              <a:r>
                <a:rPr lang="zh-CN" altLang="en-US" sz="2400">
                  <a:solidFill>
                    <a:schemeClr val="bg1"/>
                  </a:solidFill>
                  <a:latin typeface="微软雅黑" panose="020B0503020204020204" pitchFamily="34" charset="-122"/>
                  <a:ea typeface="微软雅黑" panose="020B0503020204020204" pitchFamily="34" charset="-122"/>
                </a:rPr>
                <a:t>是指平权法律主体之间的权利义务关系。</a:t>
              </a:r>
            </a:p>
            <a:p>
              <a:pPr>
                <a:spcBef>
                  <a:spcPct val="0"/>
                </a:spcBef>
                <a:buClrTx/>
                <a:buFontTx/>
                <a:buNone/>
              </a:pPr>
              <a:r>
                <a:rPr lang="zh-CN" altLang="en-US" sz="2400">
                  <a:solidFill>
                    <a:schemeClr val="bg1"/>
                  </a:solidFill>
                  <a:latin typeface="微软雅黑" panose="020B0503020204020204" pitchFamily="34" charset="-122"/>
                  <a:ea typeface="微软雅黑" panose="020B0503020204020204" pitchFamily="34" charset="-122"/>
                </a:rPr>
                <a:t>。</a:t>
              </a:r>
              <a:endParaRPr lang="en-US" altLang="zh-CN" sz="2400">
                <a:solidFill>
                  <a:schemeClr val="bg1"/>
                </a:solidFill>
                <a:latin typeface="微软雅黑" panose="020B0503020204020204" pitchFamily="34" charset="-122"/>
                <a:ea typeface="微软雅黑" panose="020B0503020204020204" pitchFamily="34" charset="-122"/>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2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r>
              <a:rPr lang="zh-CN" altLang="en-US" smtClean="0"/>
              <a:t>第二节：法律关系的分类</a:t>
            </a:r>
          </a:p>
        </p:txBody>
      </p:sp>
      <p:sp>
        <p:nvSpPr>
          <p:cNvPr id="21507" name="内容占位符 2"/>
          <p:cNvSpPr>
            <a:spLocks noGrp="1"/>
          </p:cNvSpPr>
          <p:nvPr>
            <p:ph idx="1"/>
          </p:nvPr>
        </p:nvSpPr>
        <p:spPr>
          <a:xfrm>
            <a:off x="647700" y="1260475"/>
            <a:ext cx="8229600" cy="558800"/>
          </a:xfrm>
        </p:spPr>
        <p:txBody>
          <a:bodyPr/>
          <a:lstStyle/>
          <a:p>
            <a:r>
              <a:rPr lang="zh-CN" altLang="en-US" smtClean="0"/>
              <a:t>从不同的角度，法律关系可作不同的划分</a:t>
            </a:r>
          </a:p>
        </p:txBody>
      </p:sp>
      <p:sp>
        <p:nvSpPr>
          <p:cNvPr id="16388" name="椭圆形标注 6"/>
          <p:cNvSpPr>
            <a:spLocks noChangeArrowheads="1"/>
          </p:cNvSpPr>
          <p:nvPr/>
        </p:nvSpPr>
        <p:spPr bwMode="auto">
          <a:xfrm>
            <a:off x="6437313" y="1620838"/>
            <a:ext cx="1079500" cy="1079500"/>
          </a:xfrm>
          <a:prstGeom prst="wedgeEllipseCallout">
            <a:avLst>
              <a:gd name="adj1" fmla="val 70995"/>
              <a:gd name="adj2" fmla="val -23"/>
            </a:avLst>
          </a:prstGeom>
          <a:solidFill>
            <a:srgbClr val="9FCC3E">
              <a:alpha val="9804"/>
            </a:srgbClr>
          </a:solidFill>
          <a:ln w="12700">
            <a:solidFill>
              <a:schemeClr val="bg1"/>
            </a:solidFill>
            <a:bevel/>
            <a:headEnd/>
            <a:tailEnd/>
          </a:ln>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2" name="组合 1"/>
          <p:cNvGrpSpPr>
            <a:grpSpLocks/>
          </p:cNvGrpSpPr>
          <p:nvPr/>
        </p:nvGrpSpPr>
        <p:grpSpPr bwMode="auto">
          <a:xfrm>
            <a:off x="992188" y="857250"/>
            <a:ext cx="7629525" cy="5143500"/>
            <a:chOff x="992188" y="857250"/>
            <a:chExt cx="7629525" cy="5143500"/>
          </a:xfrm>
        </p:grpSpPr>
        <p:sp>
          <p:nvSpPr>
            <p:cNvPr id="16390" name="圆角矩形 10"/>
            <p:cNvSpPr>
              <a:spLocks noChangeArrowheads="1"/>
            </p:cNvSpPr>
            <p:nvPr/>
          </p:nvSpPr>
          <p:spPr bwMode="auto">
            <a:xfrm>
              <a:off x="992188" y="2619670"/>
              <a:ext cx="6635750" cy="2845931"/>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6391" name="直接连接符 2"/>
            <p:cNvSpPr>
              <a:spLocks noChangeShapeType="1"/>
            </p:cNvSpPr>
            <p:nvPr/>
          </p:nvSpPr>
          <p:spPr bwMode="auto">
            <a:xfrm>
              <a:off x="8289925" y="857250"/>
              <a:ext cx="0" cy="5143500"/>
            </a:xfrm>
            <a:prstGeom prst="line">
              <a:avLst/>
            </a:prstGeom>
            <a:noFill/>
            <a:ln w="57150">
              <a:solidFill>
                <a:srgbClr val="008DCA"/>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椭圆 3"/>
            <p:cNvSpPr>
              <a:spLocks noChangeArrowheads="1"/>
            </p:cNvSpPr>
            <p:nvPr/>
          </p:nvSpPr>
          <p:spPr bwMode="auto">
            <a:xfrm>
              <a:off x="7956550" y="1825625"/>
              <a:ext cx="665163" cy="665163"/>
            </a:xfrm>
            <a:prstGeom prst="ellipse">
              <a:avLst/>
            </a:prstGeom>
            <a:solidFill>
              <a:schemeClr val="tx2">
                <a:lumMod val="20000"/>
                <a:lumOff val="80000"/>
              </a:schemeClr>
            </a:solidFill>
            <a:ln w="57150">
              <a:solidFill>
                <a:srgbClr val="BCA772"/>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1800" smtClean="0">
                <a:latin typeface="宋体" panose="02010600030101010101" pitchFamily="2" charset="-122"/>
                <a:sym typeface="宋体" panose="02010600030101010101" pitchFamily="2" charset="-122"/>
              </a:endParaRPr>
            </a:p>
          </p:txBody>
        </p:sp>
        <p:sp>
          <p:nvSpPr>
            <p:cNvPr id="16393" name="椭圆 5"/>
            <p:cNvSpPr>
              <a:spLocks noChangeArrowheads="1"/>
            </p:cNvSpPr>
            <p:nvPr/>
          </p:nvSpPr>
          <p:spPr bwMode="auto">
            <a:xfrm>
              <a:off x="8027988" y="1895475"/>
              <a:ext cx="523875" cy="525463"/>
            </a:xfrm>
            <a:prstGeom prst="ellipse">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r>
                <a:rPr lang="en-US" altLang="zh-CN" sz="3000">
                  <a:solidFill>
                    <a:srgbClr val="FFFFFF"/>
                  </a:solidFill>
                  <a:latin typeface="Tahoma" panose="020B0604030504040204" pitchFamily="34" charset="0"/>
                  <a:ea typeface="宋体" panose="02010600030101010101" pitchFamily="2" charset="-122"/>
                  <a:cs typeface="Tahoma" panose="020B0604030504040204" pitchFamily="34" charset="0"/>
                  <a:sym typeface="Tahoma" panose="020B0604030504040204" pitchFamily="34" charset="0"/>
                </a:rPr>
                <a:t>3</a:t>
              </a:r>
              <a:endParaRPr lang="zh-CN" altLang="en-US" sz="3000">
                <a:solidFill>
                  <a:srgbClr val="FFFFFF"/>
                </a:solidFill>
                <a:latin typeface="Tahoma" panose="020B0604030504040204" pitchFamily="34" charset="0"/>
                <a:ea typeface="宋体" panose="02010600030101010101" pitchFamily="2" charset="-122"/>
                <a:cs typeface="Tahoma" panose="020B0604030504040204" pitchFamily="34" charset="0"/>
                <a:sym typeface="Tahoma" panose="020B0604030504040204" pitchFamily="34" charset="0"/>
              </a:endParaRPr>
            </a:p>
          </p:txBody>
        </p:sp>
        <p:sp>
          <p:nvSpPr>
            <p:cNvPr id="16394" name="Freeform 26"/>
            <p:cNvSpPr>
              <a:spLocks noEditPoints="1" noChangeArrowheads="1"/>
            </p:cNvSpPr>
            <p:nvPr/>
          </p:nvSpPr>
          <p:spPr bwMode="auto">
            <a:xfrm>
              <a:off x="6611938" y="1793875"/>
              <a:ext cx="728662" cy="730250"/>
            </a:xfrm>
            <a:custGeom>
              <a:avLst/>
              <a:gdLst>
                <a:gd name="T0" fmla="*/ 2147483646 w 259"/>
                <a:gd name="T1" fmla="*/ 2147483646 h 259"/>
                <a:gd name="T2" fmla="*/ 2147483646 w 259"/>
                <a:gd name="T3" fmla="*/ 2147483646 h 259"/>
                <a:gd name="T4" fmla="*/ 2147483646 w 259"/>
                <a:gd name="T5" fmla="*/ 2147483646 h 259"/>
                <a:gd name="T6" fmla="*/ 2147483646 w 259"/>
                <a:gd name="T7" fmla="*/ 2147483646 h 259"/>
                <a:gd name="T8" fmla="*/ 2147483646 w 259"/>
                <a:gd name="T9" fmla="*/ 2147483646 h 259"/>
                <a:gd name="T10" fmla="*/ 2147483646 w 259"/>
                <a:gd name="T11" fmla="*/ 2147483646 h 259"/>
                <a:gd name="T12" fmla="*/ 2147483646 w 259"/>
                <a:gd name="T13" fmla="*/ 2147483646 h 259"/>
                <a:gd name="T14" fmla="*/ 2147483646 w 259"/>
                <a:gd name="T15" fmla="*/ 2147483646 h 259"/>
                <a:gd name="T16" fmla="*/ 2147483646 w 259"/>
                <a:gd name="T17" fmla="*/ 2147483646 h 259"/>
                <a:gd name="T18" fmla="*/ 2147483646 w 259"/>
                <a:gd name="T19" fmla="*/ 2147483646 h 259"/>
                <a:gd name="T20" fmla="*/ 2147483646 w 259"/>
                <a:gd name="T21" fmla="*/ 2147483646 h 259"/>
                <a:gd name="T22" fmla="*/ 2147483646 w 259"/>
                <a:gd name="T23" fmla="*/ 2147483646 h 259"/>
                <a:gd name="T24" fmla="*/ 2147483646 w 259"/>
                <a:gd name="T25" fmla="*/ 2147483646 h 259"/>
                <a:gd name="T26" fmla="*/ 2147483646 w 259"/>
                <a:gd name="T27" fmla="*/ 2147483646 h 259"/>
                <a:gd name="T28" fmla="*/ 2147483646 w 259"/>
                <a:gd name="T29" fmla="*/ 2147483646 h 259"/>
                <a:gd name="T30" fmla="*/ 2147483646 w 259"/>
                <a:gd name="T31" fmla="*/ 2147483646 h 259"/>
                <a:gd name="T32" fmla="*/ 2147483646 w 259"/>
                <a:gd name="T33" fmla="*/ 2147483646 h 259"/>
                <a:gd name="T34" fmla="*/ 2147483646 w 259"/>
                <a:gd name="T35" fmla="*/ 2147483646 h 259"/>
                <a:gd name="T36" fmla="*/ 2147483646 w 259"/>
                <a:gd name="T37" fmla="*/ 2147483646 h 259"/>
                <a:gd name="T38" fmla="*/ 2147483646 w 259"/>
                <a:gd name="T39" fmla="*/ 2147483646 h 259"/>
                <a:gd name="T40" fmla="*/ 2147483646 w 259"/>
                <a:gd name="T41" fmla="*/ 2147483646 h 259"/>
                <a:gd name="T42" fmla="*/ 2147483646 w 259"/>
                <a:gd name="T43" fmla="*/ 2147483646 h 259"/>
                <a:gd name="T44" fmla="*/ 2147483646 w 259"/>
                <a:gd name="T45" fmla="*/ 2147483646 h 259"/>
                <a:gd name="T46" fmla="*/ 2147483646 w 259"/>
                <a:gd name="T47" fmla="*/ 2147483646 h 259"/>
                <a:gd name="T48" fmla="*/ 2147483646 w 259"/>
                <a:gd name="T49" fmla="*/ 2147483646 h 259"/>
                <a:gd name="T50" fmla="*/ 2147483646 w 259"/>
                <a:gd name="T51" fmla="*/ 2147483646 h 259"/>
                <a:gd name="T52" fmla="*/ 2147483646 w 259"/>
                <a:gd name="T53" fmla="*/ 2147483646 h 259"/>
                <a:gd name="T54" fmla="*/ 2147483646 w 259"/>
                <a:gd name="T55" fmla="*/ 2147483646 h 259"/>
                <a:gd name="T56" fmla="*/ 2147483646 w 259"/>
                <a:gd name="T57" fmla="*/ 2147483646 h 259"/>
                <a:gd name="T58" fmla="*/ 2147483646 w 259"/>
                <a:gd name="T59" fmla="*/ 0 h 259"/>
                <a:gd name="T60" fmla="*/ 2147483646 w 259"/>
                <a:gd name="T61" fmla="*/ 2147483646 h 259"/>
                <a:gd name="T62" fmla="*/ 2147483646 w 259"/>
                <a:gd name="T63" fmla="*/ 2147483646 h 259"/>
                <a:gd name="T64" fmla="*/ 2147483646 w 259"/>
                <a:gd name="T65" fmla="*/ 2147483646 h 259"/>
                <a:gd name="T66" fmla="*/ 2147483646 w 259"/>
                <a:gd name="T67" fmla="*/ 2147483646 h 259"/>
                <a:gd name="T68" fmla="*/ 2147483646 w 259"/>
                <a:gd name="T69" fmla="*/ 2147483646 h 259"/>
                <a:gd name="T70" fmla="*/ 2147483646 w 259"/>
                <a:gd name="T71" fmla="*/ 2147483646 h 259"/>
                <a:gd name="T72" fmla="*/ 2147483646 w 259"/>
                <a:gd name="T73" fmla="*/ 2147483646 h 2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59"/>
                <a:gd name="T112" fmla="*/ 0 h 259"/>
                <a:gd name="T113" fmla="*/ 259 w 259"/>
                <a:gd name="T114" fmla="*/ 259 h 2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59" h="259">
                  <a:moveTo>
                    <a:pt x="59" y="164"/>
                  </a:moveTo>
                  <a:cubicBezTo>
                    <a:pt x="57" y="161"/>
                    <a:pt x="57" y="157"/>
                    <a:pt x="58" y="154"/>
                  </a:cubicBezTo>
                  <a:cubicBezTo>
                    <a:pt x="59" y="148"/>
                    <a:pt x="65" y="144"/>
                    <a:pt x="71" y="144"/>
                  </a:cubicBezTo>
                  <a:cubicBezTo>
                    <a:pt x="72" y="144"/>
                    <a:pt x="73" y="144"/>
                    <a:pt x="74" y="144"/>
                  </a:cubicBezTo>
                  <a:cubicBezTo>
                    <a:pt x="75" y="145"/>
                    <a:pt x="76" y="146"/>
                    <a:pt x="76" y="148"/>
                  </a:cubicBezTo>
                  <a:cubicBezTo>
                    <a:pt x="75" y="149"/>
                    <a:pt x="74" y="150"/>
                    <a:pt x="72" y="150"/>
                  </a:cubicBezTo>
                  <a:cubicBezTo>
                    <a:pt x="68" y="149"/>
                    <a:pt x="64" y="151"/>
                    <a:pt x="63" y="155"/>
                  </a:cubicBezTo>
                  <a:cubicBezTo>
                    <a:pt x="63" y="157"/>
                    <a:pt x="63" y="159"/>
                    <a:pt x="64" y="161"/>
                  </a:cubicBezTo>
                  <a:cubicBezTo>
                    <a:pt x="65" y="162"/>
                    <a:pt x="64" y="164"/>
                    <a:pt x="63" y="165"/>
                  </a:cubicBezTo>
                  <a:cubicBezTo>
                    <a:pt x="63" y="165"/>
                    <a:pt x="62" y="165"/>
                    <a:pt x="62" y="165"/>
                  </a:cubicBezTo>
                  <a:cubicBezTo>
                    <a:pt x="61" y="165"/>
                    <a:pt x="60" y="165"/>
                    <a:pt x="59" y="164"/>
                  </a:cubicBezTo>
                  <a:close/>
                  <a:moveTo>
                    <a:pt x="42" y="150"/>
                  </a:moveTo>
                  <a:cubicBezTo>
                    <a:pt x="45" y="137"/>
                    <a:pt x="57" y="127"/>
                    <a:pt x="71" y="127"/>
                  </a:cubicBezTo>
                  <a:cubicBezTo>
                    <a:pt x="73" y="127"/>
                    <a:pt x="75" y="128"/>
                    <a:pt x="78" y="128"/>
                  </a:cubicBezTo>
                  <a:cubicBezTo>
                    <a:pt x="87" y="131"/>
                    <a:pt x="94" y="137"/>
                    <a:pt x="98" y="146"/>
                  </a:cubicBezTo>
                  <a:cubicBezTo>
                    <a:pt x="98" y="147"/>
                    <a:pt x="99" y="148"/>
                    <a:pt x="99" y="149"/>
                  </a:cubicBezTo>
                  <a:cubicBezTo>
                    <a:pt x="102" y="155"/>
                    <a:pt x="103" y="158"/>
                    <a:pt x="107" y="162"/>
                  </a:cubicBezTo>
                  <a:cubicBezTo>
                    <a:pt x="109" y="164"/>
                    <a:pt x="109" y="166"/>
                    <a:pt x="108" y="168"/>
                  </a:cubicBezTo>
                  <a:cubicBezTo>
                    <a:pt x="108" y="170"/>
                    <a:pt x="106" y="172"/>
                    <a:pt x="104" y="172"/>
                  </a:cubicBezTo>
                  <a:cubicBezTo>
                    <a:pt x="99" y="173"/>
                    <a:pt x="96" y="175"/>
                    <a:pt x="92" y="178"/>
                  </a:cubicBezTo>
                  <a:cubicBezTo>
                    <a:pt x="91" y="179"/>
                    <a:pt x="90" y="179"/>
                    <a:pt x="90" y="180"/>
                  </a:cubicBezTo>
                  <a:cubicBezTo>
                    <a:pt x="83" y="184"/>
                    <a:pt x="77" y="187"/>
                    <a:pt x="70" y="187"/>
                  </a:cubicBezTo>
                  <a:cubicBezTo>
                    <a:pt x="68" y="187"/>
                    <a:pt x="65" y="186"/>
                    <a:pt x="63" y="186"/>
                  </a:cubicBezTo>
                  <a:cubicBezTo>
                    <a:pt x="56" y="184"/>
                    <a:pt x="49" y="179"/>
                    <a:pt x="45" y="172"/>
                  </a:cubicBezTo>
                  <a:cubicBezTo>
                    <a:pt x="41" y="165"/>
                    <a:pt x="40" y="157"/>
                    <a:pt x="42" y="150"/>
                  </a:cubicBezTo>
                  <a:close/>
                  <a:moveTo>
                    <a:pt x="55" y="166"/>
                  </a:moveTo>
                  <a:cubicBezTo>
                    <a:pt x="57" y="171"/>
                    <a:pt x="61" y="174"/>
                    <a:pt x="66" y="175"/>
                  </a:cubicBezTo>
                  <a:cubicBezTo>
                    <a:pt x="71" y="176"/>
                    <a:pt x="77" y="175"/>
                    <a:pt x="83" y="170"/>
                  </a:cubicBezTo>
                  <a:cubicBezTo>
                    <a:pt x="84" y="170"/>
                    <a:pt x="85" y="169"/>
                    <a:pt x="85" y="169"/>
                  </a:cubicBezTo>
                  <a:cubicBezTo>
                    <a:pt x="88" y="167"/>
                    <a:pt x="90" y="165"/>
                    <a:pt x="94" y="164"/>
                  </a:cubicBezTo>
                  <a:cubicBezTo>
                    <a:pt x="92" y="160"/>
                    <a:pt x="90" y="157"/>
                    <a:pt x="89" y="154"/>
                  </a:cubicBezTo>
                  <a:cubicBezTo>
                    <a:pt x="88" y="152"/>
                    <a:pt x="88" y="151"/>
                    <a:pt x="88" y="150"/>
                  </a:cubicBezTo>
                  <a:cubicBezTo>
                    <a:pt x="85" y="145"/>
                    <a:pt x="81" y="141"/>
                    <a:pt x="75" y="139"/>
                  </a:cubicBezTo>
                  <a:cubicBezTo>
                    <a:pt x="74" y="139"/>
                    <a:pt x="72" y="139"/>
                    <a:pt x="71" y="139"/>
                  </a:cubicBezTo>
                  <a:cubicBezTo>
                    <a:pt x="62" y="139"/>
                    <a:pt x="55" y="144"/>
                    <a:pt x="53" y="153"/>
                  </a:cubicBezTo>
                  <a:cubicBezTo>
                    <a:pt x="52" y="157"/>
                    <a:pt x="52" y="162"/>
                    <a:pt x="55" y="166"/>
                  </a:cubicBezTo>
                  <a:close/>
                  <a:moveTo>
                    <a:pt x="183" y="50"/>
                  </a:moveTo>
                  <a:cubicBezTo>
                    <a:pt x="160" y="51"/>
                    <a:pt x="135" y="72"/>
                    <a:pt x="150" y="85"/>
                  </a:cubicBezTo>
                  <a:cubicBezTo>
                    <a:pt x="134" y="103"/>
                    <a:pt x="134" y="103"/>
                    <a:pt x="134" y="103"/>
                  </a:cubicBezTo>
                  <a:cubicBezTo>
                    <a:pt x="134" y="103"/>
                    <a:pt x="134" y="104"/>
                    <a:pt x="134" y="105"/>
                  </a:cubicBezTo>
                  <a:cubicBezTo>
                    <a:pt x="210" y="180"/>
                    <a:pt x="210" y="180"/>
                    <a:pt x="210" y="180"/>
                  </a:cubicBezTo>
                  <a:cubicBezTo>
                    <a:pt x="219" y="165"/>
                    <a:pt x="225" y="147"/>
                    <a:pt x="225" y="129"/>
                  </a:cubicBezTo>
                  <a:cubicBezTo>
                    <a:pt x="225" y="97"/>
                    <a:pt x="208" y="68"/>
                    <a:pt x="183" y="50"/>
                  </a:cubicBezTo>
                  <a:close/>
                  <a:moveTo>
                    <a:pt x="120" y="156"/>
                  </a:moveTo>
                  <a:cubicBezTo>
                    <a:pt x="120" y="162"/>
                    <a:pt x="114" y="161"/>
                    <a:pt x="114" y="161"/>
                  </a:cubicBezTo>
                  <a:cubicBezTo>
                    <a:pt x="110" y="167"/>
                    <a:pt x="115" y="172"/>
                    <a:pt x="115" y="172"/>
                  </a:cubicBezTo>
                  <a:cubicBezTo>
                    <a:pt x="115" y="172"/>
                    <a:pt x="111" y="174"/>
                    <a:pt x="112" y="178"/>
                  </a:cubicBezTo>
                  <a:cubicBezTo>
                    <a:pt x="112" y="178"/>
                    <a:pt x="114" y="179"/>
                    <a:pt x="119" y="182"/>
                  </a:cubicBezTo>
                  <a:cubicBezTo>
                    <a:pt x="123" y="185"/>
                    <a:pt x="122" y="187"/>
                    <a:pt x="121" y="191"/>
                  </a:cubicBezTo>
                  <a:cubicBezTo>
                    <a:pt x="116" y="202"/>
                    <a:pt x="125" y="207"/>
                    <a:pt x="125" y="207"/>
                  </a:cubicBezTo>
                  <a:cubicBezTo>
                    <a:pt x="125" y="207"/>
                    <a:pt x="134" y="211"/>
                    <a:pt x="149" y="208"/>
                  </a:cubicBezTo>
                  <a:cubicBezTo>
                    <a:pt x="160" y="206"/>
                    <a:pt x="158" y="214"/>
                    <a:pt x="154" y="221"/>
                  </a:cubicBezTo>
                  <a:cubicBezTo>
                    <a:pt x="163" y="219"/>
                    <a:pt x="172" y="215"/>
                    <a:pt x="180" y="210"/>
                  </a:cubicBezTo>
                  <a:cubicBezTo>
                    <a:pt x="111" y="141"/>
                    <a:pt x="111" y="141"/>
                    <a:pt x="111" y="141"/>
                  </a:cubicBezTo>
                  <a:cubicBezTo>
                    <a:pt x="109" y="145"/>
                    <a:pt x="108" y="147"/>
                    <a:pt x="109" y="150"/>
                  </a:cubicBezTo>
                  <a:cubicBezTo>
                    <a:pt x="116" y="154"/>
                    <a:pt x="117" y="155"/>
                    <a:pt x="120" y="156"/>
                  </a:cubicBezTo>
                  <a:close/>
                  <a:moveTo>
                    <a:pt x="259" y="129"/>
                  </a:moveTo>
                  <a:cubicBezTo>
                    <a:pt x="259" y="201"/>
                    <a:pt x="201" y="259"/>
                    <a:pt x="130" y="259"/>
                  </a:cubicBezTo>
                  <a:cubicBezTo>
                    <a:pt x="58" y="259"/>
                    <a:pt x="0" y="201"/>
                    <a:pt x="0" y="129"/>
                  </a:cubicBezTo>
                  <a:cubicBezTo>
                    <a:pt x="0" y="58"/>
                    <a:pt x="58" y="0"/>
                    <a:pt x="130" y="0"/>
                  </a:cubicBezTo>
                  <a:cubicBezTo>
                    <a:pt x="201" y="0"/>
                    <a:pt x="259" y="58"/>
                    <a:pt x="259" y="129"/>
                  </a:cubicBezTo>
                  <a:close/>
                  <a:moveTo>
                    <a:pt x="192" y="211"/>
                  </a:moveTo>
                  <a:cubicBezTo>
                    <a:pt x="48" y="67"/>
                    <a:pt x="48" y="67"/>
                    <a:pt x="48" y="67"/>
                  </a:cubicBezTo>
                  <a:cubicBezTo>
                    <a:pt x="47" y="68"/>
                    <a:pt x="47" y="68"/>
                    <a:pt x="47" y="68"/>
                  </a:cubicBezTo>
                  <a:cubicBezTo>
                    <a:pt x="34" y="86"/>
                    <a:pt x="27" y="107"/>
                    <a:pt x="27" y="129"/>
                  </a:cubicBezTo>
                  <a:cubicBezTo>
                    <a:pt x="27" y="186"/>
                    <a:pt x="73" y="232"/>
                    <a:pt x="130" y="232"/>
                  </a:cubicBezTo>
                  <a:cubicBezTo>
                    <a:pt x="152" y="232"/>
                    <a:pt x="173" y="225"/>
                    <a:pt x="191" y="212"/>
                  </a:cubicBezTo>
                  <a:lnTo>
                    <a:pt x="192" y="211"/>
                  </a:lnTo>
                  <a:close/>
                  <a:moveTo>
                    <a:pt x="233" y="129"/>
                  </a:moveTo>
                  <a:cubicBezTo>
                    <a:pt x="233" y="73"/>
                    <a:pt x="186" y="26"/>
                    <a:pt x="130" y="26"/>
                  </a:cubicBezTo>
                  <a:cubicBezTo>
                    <a:pt x="107" y="26"/>
                    <a:pt x="86" y="34"/>
                    <a:pt x="67" y="47"/>
                  </a:cubicBezTo>
                  <a:cubicBezTo>
                    <a:pt x="66" y="48"/>
                    <a:pt x="66" y="48"/>
                    <a:pt x="66" y="48"/>
                  </a:cubicBezTo>
                  <a:cubicBezTo>
                    <a:pt x="211" y="192"/>
                    <a:pt x="211" y="192"/>
                    <a:pt x="211" y="192"/>
                  </a:cubicBezTo>
                  <a:cubicBezTo>
                    <a:pt x="211" y="191"/>
                    <a:pt x="211" y="191"/>
                    <a:pt x="211" y="191"/>
                  </a:cubicBezTo>
                  <a:cubicBezTo>
                    <a:pt x="225" y="173"/>
                    <a:pt x="233" y="152"/>
                    <a:pt x="233" y="129"/>
                  </a:cubicBezTo>
                  <a:close/>
                </a:path>
              </a:pathLst>
            </a:custGeom>
            <a:solidFill>
              <a:srgbClr val="8CB208"/>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6395" name="矩形 1"/>
            <p:cNvSpPr>
              <a:spLocks noChangeArrowheads="1"/>
            </p:cNvSpPr>
            <p:nvPr/>
          </p:nvSpPr>
          <p:spPr bwMode="auto">
            <a:xfrm>
              <a:off x="1171977" y="1939994"/>
              <a:ext cx="527327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r" eaLnBrk="1" hangingPunct="1">
                <a:spcBef>
                  <a:spcPct val="0"/>
                </a:spcBef>
                <a:buClrTx/>
                <a:buFontTx/>
                <a:buNone/>
              </a:pPr>
              <a:r>
                <a:rPr lang="zh-CN" altLang="en-US" sz="2000" b="1">
                  <a:solidFill>
                    <a:srgbClr val="008DCA"/>
                  </a:solidFill>
                  <a:latin typeface="微软雅黑" panose="020B0503020204020204" pitchFamily="34" charset="-122"/>
                  <a:ea typeface="微软雅黑" panose="020B0503020204020204" pitchFamily="34" charset="-122"/>
                </a:rPr>
                <a:t>单向法律关系、双向法律关系和多向法律关系</a:t>
              </a:r>
            </a:p>
          </p:txBody>
        </p:sp>
        <p:sp>
          <p:nvSpPr>
            <p:cNvPr id="16396" name="矩形 8"/>
            <p:cNvSpPr>
              <a:spLocks noChangeArrowheads="1"/>
            </p:cNvSpPr>
            <p:nvPr/>
          </p:nvSpPr>
          <p:spPr bwMode="auto">
            <a:xfrm>
              <a:off x="1091552" y="2731754"/>
              <a:ext cx="6437313"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spcBef>
                  <a:spcPct val="0"/>
                </a:spcBef>
                <a:buClrTx/>
                <a:buFontTx/>
                <a:buNone/>
              </a:pPr>
              <a:r>
                <a:rPr lang="zh-CN" altLang="en-US" sz="2400">
                  <a:solidFill>
                    <a:srgbClr val="C00000"/>
                  </a:solidFill>
                  <a:latin typeface="微软雅黑" panose="020B0503020204020204" pitchFamily="34" charset="-122"/>
                  <a:ea typeface="微软雅黑" panose="020B0503020204020204" pitchFamily="34" charset="-122"/>
                </a:rPr>
                <a:t>单向法律关系</a:t>
              </a:r>
              <a:r>
                <a:rPr lang="zh-CN" altLang="en-US" sz="2400">
                  <a:solidFill>
                    <a:schemeClr val="bg1"/>
                  </a:solidFill>
                  <a:latin typeface="微软雅黑" panose="020B0503020204020204" pitchFamily="34" charset="-122"/>
                  <a:ea typeface="微软雅黑" panose="020B0503020204020204" pitchFamily="34" charset="-122"/>
                </a:rPr>
                <a:t>把权利人仅享有权利，义务人仅履行义务，两者之间不存在相反的联系；</a:t>
              </a:r>
              <a:endParaRPr lang="en-US" altLang="zh-CN" sz="2400">
                <a:solidFill>
                  <a:schemeClr val="bg1"/>
                </a:solidFill>
                <a:latin typeface="微软雅黑" panose="020B0503020204020204" pitchFamily="34" charset="-122"/>
                <a:ea typeface="微软雅黑" panose="020B0503020204020204" pitchFamily="34" charset="-122"/>
              </a:endParaRPr>
            </a:p>
            <a:p>
              <a:pPr>
                <a:spcBef>
                  <a:spcPct val="0"/>
                </a:spcBef>
                <a:buClrTx/>
                <a:buFontTx/>
                <a:buNone/>
              </a:pPr>
              <a:r>
                <a:rPr lang="zh-CN" altLang="en-US" sz="2400">
                  <a:solidFill>
                    <a:srgbClr val="C00000"/>
                  </a:solidFill>
                  <a:latin typeface="微软雅黑" panose="020B0503020204020204" pitchFamily="34" charset="-122"/>
                  <a:ea typeface="微软雅黑" panose="020B0503020204020204" pitchFamily="34" charset="-122"/>
                </a:rPr>
                <a:t>双向法律关系</a:t>
              </a:r>
              <a:r>
                <a:rPr lang="zh-CN" altLang="en-US" sz="2400">
                  <a:solidFill>
                    <a:schemeClr val="bg1"/>
                  </a:solidFill>
                  <a:latin typeface="微软雅黑" panose="020B0503020204020204" pitchFamily="34" charset="-122"/>
                  <a:ea typeface="微软雅黑" panose="020B0503020204020204" pitchFamily="34" charset="-122"/>
                </a:rPr>
                <a:t>指一方权利主体的权利对应于另一方的义务，存在两个密不可分的单向权利义务关系；</a:t>
              </a:r>
              <a:endParaRPr lang="en-US" altLang="zh-CN" sz="2400">
                <a:solidFill>
                  <a:schemeClr val="bg1"/>
                </a:solidFill>
                <a:latin typeface="微软雅黑" panose="020B0503020204020204" pitchFamily="34" charset="-122"/>
                <a:ea typeface="微软雅黑" panose="020B0503020204020204" pitchFamily="34" charset="-122"/>
              </a:endParaRPr>
            </a:p>
            <a:p>
              <a:pPr>
                <a:spcBef>
                  <a:spcPct val="0"/>
                </a:spcBef>
                <a:buClrTx/>
                <a:buFontTx/>
                <a:buNone/>
              </a:pPr>
              <a:r>
                <a:rPr lang="zh-CN" altLang="en-US" sz="2400">
                  <a:solidFill>
                    <a:srgbClr val="C00000"/>
                  </a:solidFill>
                  <a:latin typeface="微软雅黑" panose="020B0503020204020204" pitchFamily="34" charset="-122"/>
                  <a:ea typeface="微软雅黑" panose="020B0503020204020204" pitchFamily="34" charset="-122"/>
                </a:rPr>
                <a:t>多向法律关系</a:t>
              </a:r>
              <a:r>
                <a:rPr lang="zh-CN" altLang="en-US" sz="2400">
                  <a:solidFill>
                    <a:schemeClr val="bg1"/>
                  </a:solidFill>
                  <a:latin typeface="微软雅黑" panose="020B0503020204020204" pitchFamily="34" charset="-122"/>
                  <a:ea typeface="微软雅黑" panose="020B0503020204020204" pitchFamily="34" charset="-122"/>
                </a:rPr>
                <a:t>，是三个或三个以上相关法律关系的复合体。</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2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eaLnBrk="1" hangingPunct="1"/>
            <a:r>
              <a:rPr lang="zh-CN" altLang="en-US" smtClean="0"/>
              <a:t>第二节：法律关系的分类</a:t>
            </a:r>
          </a:p>
        </p:txBody>
      </p:sp>
      <p:sp>
        <p:nvSpPr>
          <p:cNvPr id="21507" name="内容占位符 2"/>
          <p:cNvSpPr>
            <a:spLocks noGrp="1"/>
          </p:cNvSpPr>
          <p:nvPr>
            <p:ph idx="1"/>
          </p:nvPr>
        </p:nvSpPr>
        <p:spPr>
          <a:xfrm>
            <a:off x="647700" y="1260475"/>
            <a:ext cx="8229600" cy="558800"/>
          </a:xfrm>
        </p:spPr>
        <p:txBody>
          <a:bodyPr/>
          <a:lstStyle/>
          <a:p>
            <a:r>
              <a:rPr lang="zh-CN" altLang="en-US" smtClean="0"/>
              <a:t>从不同的角度，法律关系可作不同的划分</a:t>
            </a:r>
          </a:p>
        </p:txBody>
      </p:sp>
      <p:sp>
        <p:nvSpPr>
          <p:cNvPr id="18436" name="椭圆形标注 6"/>
          <p:cNvSpPr>
            <a:spLocks noChangeArrowheads="1"/>
          </p:cNvSpPr>
          <p:nvPr/>
        </p:nvSpPr>
        <p:spPr bwMode="auto">
          <a:xfrm>
            <a:off x="6437313" y="1620838"/>
            <a:ext cx="1079500" cy="1079500"/>
          </a:xfrm>
          <a:prstGeom prst="wedgeEllipseCallout">
            <a:avLst>
              <a:gd name="adj1" fmla="val 70995"/>
              <a:gd name="adj2" fmla="val -23"/>
            </a:avLst>
          </a:prstGeom>
          <a:solidFill>
            <a:srgbClr val="9FCC3E">
              <a:alpha val="9804"/>
            </a:srgbClr>
          </a:solidFill>
          <a:ln w="12700">
            <a:solidFill>
              <a:schemeClr val="bg1"/>
            </a:solidFill>
            <a:bevel/>
            <a:headEnd/>
            <a:tailEnd/>
          </a:ln>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2" name="组合 1"/>
          <p:cNvGrpSpPr>
            <a:grpSpLocks/>
          </p:cNvGrpSpPr>
          <p:nvPr/>
        </p:nvGrpSpPr>
        <p:grpSpPr bwMode="auto">
          <a:xfrm>
            <a:off x="992188" y="857250"/>
            <a:ext cx="7629525" cy="5143500"/>
            <a:chOff x="992188" y="857250"/>
            <a:chExt cx="7629525" cy="5143500"/>
          </a:xfrm>
        </p:grpSpPr>
        <p:sp>
          <p:nvSpPr>
            <p:cNvPr id="18438" name="圆角矩形 10"/>
            <p:cNvSpPr>
              <a:spLocks noChangeArrowheads="1"/>
            </p:cNvSpPr>
            <p:nvPr/>
          </p:nvSpPr>
          <p:spPr bwMode="auto">
            <a:xfrm>
              <a:off x="992188" y="2768600"/>
              <a:ext cx="6635750" cy="2524617"/>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8439" name="直接连接符 2"/>
            <p:cNvSpPr>
              <a:spLocks noChangeShapeType="1"/>
            </p:cNvSpPr>
            <p:nvPr/>
          </p:nvSpPr>
          <p:spPr bwMode="auto">
            <a:xfrm>
              <a:off x="8289925" y="857250"/>
              <a:ext cx="0" cy="5143500"/>
            </a:xfrm>
            <a:prstGeom prst="line">
              <a:avLst/>
            </a:prstGeom>
            <a:noFill/>
            <a:ln w="57150">
              <a:solidFill>
                <a:srgbClr val="008DCA"/>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椭圆 3"/>
            <p:cNvSpPr>
              <a:spLocks noChangeArrowheads="1"/>
            </p:cNvSpPr>
            <p:nvPr/>
          </p:nvSpPr>
          <p:spPr bwMode="auto">
            <a:xfrm>
              <a:off x="7956550" y="1825625"/>
              <a:ext cx="665163" cy="665163"/>
            </a:xfrm>
            <a:prstGeom prst="ellipse">
              <a:avLst/>
            </a:prstGeom>
            <a:solidFill>
              <a:schemeClr val="tx2">
                <a:lumMod val="20000"/>
                <a:lumOff val="80000"/>
              </a:schemeClr>
            </a:solidFill>
            <a:ln w="57150">
              <a:solidFill>
                <a:srgbClr val="BCA772"/>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1800" smtClean="0">
                <a:latin typeface="宋体" panose="02010600030101010101" pitchFamily="2" charset="-122"/>
                <a:sym typeface="宋体" panose="02010600030101010101" pitchFamily="2" charset="-122"/>
              </a:endParaRPr>
            </a:p>
          </p:txBody>
        </p:sp>
        <p:sp>
          <p:nvSpPr>
            <p:cNvPr id="18441" name="椭圆 5"/>
            <p:cNvSpPr>
              <a:spLocks noChangeArrowheads="1"/>
            </p:cNvSpPr>
            <p:nvPr/>
          </p:nvSpPr>
          <p:spPr bwMode="auto">
            <a:xfrm>
              <a:off x="8027988" y="1895475"/>
              <a:ext cx="523875" cy="525463"/>
            </a:xfrm>
            <a:prstGeom prst="ellipse">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r>
                <a:rPr lang="en-US" altLang="zh-CN" sz="3000">
                  <a:solidFill>
                    <a:srgbClr val="FFFFFF"/>
                  </a:solidFill>
                  <a:latin typeface="Tahoma" panose="020B0604030504040204" pitchFamily="34" charset="0"/>
                  <a:ea typeface="宋体" panose="02010600030101010101" pitchFamily="2" charset="-122"/>
                  <a:cs typeface="Tahoma" panose="020B0604030504040204" pitchFamily="34" charset="0"/>
                  <a:sym typeface="Tahoma" panose="020B0604030504040204" pitchFamily="34" charset="0"/>
                </a:rPr>
                <a:t>1</a:t>
              </a:r>
              <a:endParaRPr lang="zh-CN" altLang="en-US" sz="3000">
                <a:solidFill>
                  <a:srgbClr val="FFFFFF"/>
                </a:solidFill>
                <a:latin typeface="Tahoma" panose="020B0604030504040204" pitchFamily="34" charset="0"/>
                <a:ea typeface="宋体" panose="02010600030101010101" pitchFamily="2" charset="-122"/>
                <a:cs typeface="Tahoma" panose="020B0604030504040204" pitchFamily="34" charset="0"/>
                <a:sym typeface="Tahoma" panose="020B0604030504040204" pitchFamily="34" charset="0"/>
              </a:endParaRPr>
            </a:p>
          </p:txBody>
        </p:sp>
        <p:sp>
          <p:nvSpPr>
            <p:cNvPr id="18442" name="Freeform 26"/>
            <p:cNvSpPr>
              <a:spLocks noEditPoints="1" noChangeArrowheads="1"/>
            </p:cNvSpPr>
            <p:nvPr/>
          </p:nvSpPr>
          <p:spPr bwMode="auto">
            <a:xfrm>
              <a:off x="6611938" y="1793875"/>
              <a:ext cx="728662" cy="730250"/>
            </a:xfrm>
            <a:custGeom>
              <a:avLst/>
              <a:gdLst>
                <a:gd name="T0" fmla="*/ 2147483646 w 259"/>
                <a:gd name="T1" fmla="*/ 2147483646 h 259"/>
                <a:gd name="T2" fmla="*/ 2147483646 w 259"/>
                <a:gd name="T3" fmla="*/ 2147483646 h 259"/>
                <a:gd name="T4" fmla="*/ 2147483646 w 259"/>
                <a:gd name="T5" fmla="*/ 2147483646 h 259"/>
                <a:gd name="T6" fmla="*/ 2147483646 w 259"/>
                <a:gd name="T7" fmla="*/ 2147483646 h 259"/>
                <a:gd name="T8" fmla="*/ 2147483646 w 259"/>
                <a:gd name="T9" fmla="*/ 2147483646 h 259"/>
                <a:gd name="T10" fmla="*/ 2147483646 w 259"/>
                <a:gd name="T11" fmla="*/ 2147483646 h 259"/>
                <a:gd name="T12" fmla="*/ 2147483646 w 259"/>
                <a:gd name="T13" fmla="*/ 2147483646 h 259"/>
                <a:gd name="T14" fmla="*/ 2147483646 w 259"/>
                <a:gd name="T15" fmla="*/ 2147483646 h 259"/>
                <a:gd name="T16" fmla="*/ 2147483646 w 259"/>
                <a:gd name="T17" fmla="*/ 2147483646 h 259"/>
                <a:gd name="T18" fmla="*/ 2147483646 w 259"/>
                <a:gd name="T19" fmla="*/ 2147483646 h 259"/>
                <a:gd name="T20" fmla="*/ 2147483646 w 259"/>
                <a:gd name="T21" fmla="*/ 2147483646 h 259"/>
                <a:gd name="T22" fmla="*/ 2147483646 w 259"/>
                <a:gd name="T23" fmla="*/ 2147483646 h 259"/>
                <a:gd name="T24" fmla="*/ 2147483646 w 259"/>
                <a:gd name="T25" fmla="*/ 2147483646 h 259"/>
                <a:gd name="T26" fmla="*/ 2147483646 w 259"/>
                <a:gd name="T27" fmla="*/ 2147483646 h 259"/>
                <a:gd name="T28" fmla="*/ 2147483646 w 259"/>
                <a:gd name="T29" fmla="*/ 2147483646 h 259"/>
                <a:gd name="T30" fmla="*/ 2147483646 w 259"/>
                <a:gd name="T31" fmla="*/ 2147483646 h 259"/>
                <a:gd name="T32" fmla="*/ 2147483646 w 259"/>
                <a:gd name="T33" fmla="*/ 2147483646 h 259"/>
                <a:gd name="T34" fmla="*/ 2147483646 w 259"/>
                <a:gd name="T35" fmla="*/ 2147483646 h 259"/>
                <a:gd name="T36" fmla="*/ 2147483646 w 259"/>
                <a:gd name="T37" fmla="*/ 2147483646 h 259"/>
                <a:gd name="T38" fmla="*/ 2147483646 w 259"/>
                <a:gd name="T39" fmla="*/ 2147483646 h 259"/>
                <a:gd name="T40" fmla="*/ 2147483646 w 259"/>
                <a:gd name="T41" fmla="*/ 2147483646 h 259"/>
                <a:gd name="T42" fmla="*/ 2147483646 w 259"/>
                <a:gd name="T43" fmla="*/ 2147483646 h 259"/>
                <a:gd name="T44" fmla="*/ 2147483646 w 259"/>
                <a:gd name="T45" fmla="*/ 2147483646 h 259"/>
                <a:gd name="T46" fmla="*/ 2147483646 w 259"/>
                <a:gd name="T47" fmla="*/ 2147483646 h 259"/>
                <a:gd name="T48" fmla="*/ 2147483646 w 259"/>
                <a:gd name="T49" fmla="*/ 2147483646 h 259"/>
                <a:gd name="T50" fmla="*/ 2147483646 w 259"/>
                <a:gd name="T51" fmla="*/ 2147483646 h 259"/>
                <a:gd name="T52" fmla="*/ 2147483646 w 259"/>
                <a:gd name="T53" fmla="*/ 2147483646 h 259"/>
                <a:gd name="T54" fmla="*/ 2147483646 w 259"/>
                <a:gd name="T55" fmla="*/ 2147483646 h 259"/>
                <a:gd name="T56" fmla="*/ 2147483646 w 259"/>
                <a:gd name="T57" fmla="*/ 2147483646 h 259"/>
                <a:gd name="T58" fmla="*/ 2147483646 w 259"/>
                <a:gd name="T59" fmla="*/ 0 h 259"/>
                <a:gd name="T60" fmla="*/ 2147483646 w 259"/>
                <a:gd name="T61" fmla="*/ 2147483646 h 259"/>
                <a:gd name="T62" fmla="*/ 2147483646 w 259"/>
                <a:gd name="T63" fmla="*/ 2147483646 h 259"/>
                <a:gd name="T64" fmla="*/ 2147483646 w 259"/>
                <a:gd name="T65" fmla="*/ 2147483646 h 259"/>
                <a:gd name="T66" fmla="*/ 2147483646 w 259"/>
                <a:gd name="T67" fmla="*/ 2147483646 h 259"/>
                <a:gd name="T68" fmla="*/ 2147483646 w 259"/>
                <a:gd name="T69" fmla="*/ 2147483646 h 259"/>
                <a:gd name="T70" fmla="*/ 2147483646 w 259"/>
                <a:gd name="T71" fmla="*/ 2147483646 h 259"/>
                <a:gd name="T72" fmla="*/ 2147483646 w 259"/>
                <a:gd name="T73" fmla="*/ 2147483646 h 2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59"/>
                <a:gd name="T112" fmla="*/ 0 h 259"/>
                <a:gd name="T113" fmla="*/ 259 w 259"/>
                <a:gd name="T114" fmla="*/ 259 h 2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59" h="259">
                  <a:moveTo>
                    <a:pt x="59" y="164"/>
                  </a:moveTo>
                  <a:cubicBezTo>
                    <a:pt x="57" y="161"/>
                    <a:pt x="57" y="157"/>
                    <a:pt x="58" y="154"/>
                  </a:cubicBezTo>
                  <a:cubicBezTo>
                    <a:pt x="59" y="148"/>
                    <a:pt x="65" y="144"/>
                    <a:pt x="71" y="144"/>
                  </a:cubicBezTo>
                  <a:cubicBezTo>
                    <a:pt x="72" y="144"/>
                    <a:pt x="73" y="144"/>
                    <a:pt x="74" y="144"/>
                  </a:cubicBezTo>
                  <a:cubicBezTo>
                    <a:pt x="75" y="145"/>
                    <a:pt x="76" y="146"/>
                    <a:pt x="76" y="148"/>
                  </a:cubicBezTo>
                  <a:cubicBezTo>
                    <a:pt x="75" y="149"/>
                    <a:pt x="74" y="150"/>
                    <a:pt x="72" y="150"/>
                  </a:cubicBezTo>
                  <a:cubicBezTo>
                    <a:pt x="68" y="149"/>
                    <a:pt x="64" y="151"/>
                    <a:pt x="63" y="155"/>
                  </a:cubicBezTo>
                  <a:cubicBezTo>
                    <a:pt x="63" y="157"/>
                    <a:pt x="63" y="159"/>
                    <a:pt x="64" y="161"/>
                  </a:cubicBezTo>
                  <a:cubicBezTo>
                    <a:pt x="65" y="162"/>
                    <a:pt x="64" y="164"/>
                    <a:pt x="63" y="165"/>
                  </a:cubicBezTo>
                  <a:cubicBezTo>
                    <a:pt x="63" y="165"/>
                    <a:pt x="62" y="165"/>
                    <a:pt x="62" y="165"/>
                  </a:cubicBezTo>
                  <a:cubicBezTo>
                    <a:pt x="61" y="165"/>
                    <a:pt x="60" y="165"/>
                    <a:pt x="59" y="164"/>
                  </a:cubicBezTo>
                  <a:close/>
                  <a:moveTo>
                    <a:pt x="42" y="150"/>
                  </a:moveTo>
                  <a:cubicBezTo>
                    <a:pt x="45" y="137"/>
                    <a:pt x="57" y="127"/>
                    <a:pt x="71" y="127"/>
                  </a:cubicBezTo>
                  <a:cubicBezTo>
                    <a:pt x="73" y="127"/>
                    <a:pt x="75" y="128"/>
                    <a:pt x="78" y="128"/>
                  </a:cubicBezTo>
                  <a:cubicBezTo>
                    <a:pt x="87" y="131"/>
                    <a:pt x="94" y="137"/>
                    <a:pt x="98" y="146"/>
                  </a:cubicBezTo>
                  <a:cubicBezTo>
                    <a:pt x="98" y="147"/>
                    <a:pt x="99" y="148"/>
                    <a:pt x="99" y="149"/>
                  </a:cubicBezTo>
                  <a:cubicBezTo>
                    <a:pt x="102" y="155"/>
                    <a:pt x="103" y="158"/>
                    <a:pt x="107" y="162"/>
                  </a:cubicBezTo>
                  <a:cubicBezTo>
                    <a:pt x="109" y="164"/>
                    <a:pt x="109" y="166"/>
                    <a:pt x="108" y="168"/>
                  </a:cubicBezTo>
                  <a:cubicBezTo>
                    <a:pt x="108" y="170"/>
                    <a:pt x="106" y="172"/>
                    <a:pt x="104" y="172"/>
                  </a:cubicBezTo>
                  <a:cubicBezTo>
                    <a:pt x="99" y="173"/>
                    <a:pt x="96" y="175"/>
                    <a:pt x="92" y="178"/>
                  </a:cubicBezTo>
                  <a:cubicBezTo>
                    <a:pt x="91" y="179"/>
                    <a:pt x="90" y="179"/>
                    <a:pt x="90" y="180"/>
                  </a:cubicBezTo>
                  <a:cubicBezTo>
                    <a:pt x="83" y="184"/>
                    <a:pt x="77" y="187"/>
                    <a:pt x="70" y="187"/>
                  </a:cubicBezTo>
                  <a:cubicBezTo>
                    <a:pt x="68" y="187"/>
                    <a:pt x="65" y="186"/>
                    <a:pt x="63" y="186"/>
                  </a:cubicBezTo>
                  <a:cubicBezTo>
                    <a:pt x="56" y="184"/>
                    <a:pt x="49" y="179"/>
                    <a:pt x="45" y="172"/>
                  </a:cubicBezTo>
                  <a:cubicBezTo>
                    <a:pt x="41" y="165"/>
                    <a:pt x="40" y="157"/>
                    <a:pt x="42" y="150"/>
                  </a:cubicBezTo>
                  <a:close/>
                  <a:moveTo>
                    <a:pt x="55" y="166"/>
                  </a:moveTo>
                  <a:cubicBezTo>
                    <a:pt x="57" y="171"/>
                    <a:pt x="61" y="174"/>
                    <a:pt x="66" y="175"/>
                  </a:cubicBezTo>
                  <a:cubicBezTo>
                    <a:pt x="71" y="176"/>
                    <a:pt x="77" y="175"/>
                    <a:pt x="83" y="170"/>
                  </a:cubicBezTo>
                  <a:cubicBezTo>
                    <a:pt x="84" y="170"/>
                    <a:pt x="85" y="169"/>
                    <a:pt x="85" y="169"/>
                  </a:cubicBezTo>
                  <a:cubicBezTo>
                    <a:pt x="88" y="167"/>
                    <a:pt x="90" y="165"/>
                    <a:pt x="94" y="164"/>
                  </a:cubicBezTo>
                  <a:cubicBezTo>
                    <a:pt x="92" y="160"/>
                    <a:pt x="90" y="157"/>
                    <a:pt x="89" y="154"/>
                  </a:cubicBezTo>
                  <a:cubicBezTo>
                    <a:pt x="88" y="152"/>
                    <a:pt x="88" y="151"/>
                    <a:pt x="88" y="150"/>
                  </a:cubicBezTo>
                  <a:cubicBezTo>
                    <a:pt x="85" y="145"/>
                    <a:pt x="81" y="141"/>
                    <a:pt x="75" y="139"/>
                  </a:cubicBezTo>
                  <a:cubicBezTo>
                    <a:pt x="74" y="139"/>
                    <a:pt x="72" y="139"/>
                    <a:pt x="71" y="139"/>
                  </a:cubicBezTo>
                  <a:cubicBezTo>
                    <a:pt x="62" y="139"/>
                    <a:pt x="55" y="144"/>
                    <a:pt x="53" y="153"/>
                  </a:cubicBezTo>
                  <a:cubicBezTo>
                    <a:pt x="52" y="157"/>
                    <a:pt x="52" y="162"/>
                    <a:pt x="55" y="166"/>
                  </a:cubicBezTo>
                  <a:close/>
                  <a:moveTo>
                    <a:pt x="183" y="50"/>
                  </a:moveTo>
                  <a:cubicBezTo>
                    <a:pt x="160" y="51"/>
                    <a:pt x="135" y="72"/>
                    <a:pt x="150" y="85"/>
                  </a:cubicBezTo>
                  <a:cubicBezTo>
                    <a:pt x="134" y="103"/>
                    <a:pt x="134" y="103"/>
                    <a:pt x="134" y="103"/>
                  </a:cubicBezTo>
                  <a:cubicBezTo>
                    <a:pt x="134" y="103"/>
                    <a:pt x="134" y="104"/>
                    <a:pt x="134" y="105"/>
                  </a:cubicBezTo>
                  <a:cubicBezTo>
                    <a:pt x="210" y="180"/>
                    <a:pt x="210" y="180"/>
                    <a:pt x="210" y="180"/>
                  </a:cubicBezTo>
                  <a:cubicBezTo>
                    <a:pt x="219" y="165"/>
                    <a:pt x="225" y="147"/>
                    <a:pt x="225" y="129"/>
                  </a:cubicBezTo>
                  <a:cubicBezTo>
                    <a:pt x="225" y="97"/>
                    <a:pt x="208" y="68"/>
                    <a:pt x="183" y="50"/>
                  </a:cubicBezTo>
                  <a:close/>
                  <a:moveTo>
                    <a:pt x="120" y="156"/>
                  </a:moveTo>
                  <a:cubicBezTo>
                    <a:pt x="120" y="162"/>
                    <a:pt x="114" y="161"/>
                    <a:pt x="114" y="161"/>
                  </a:cubicBezTo>
                  <a:cubicBezTo>
                    <a:pt x="110" y="167"/>
                    <a:pt x="115" y="172"/>
                    <a:pt x="115" y="172"/>
                  </a:cubicBezTo>
                  <a:cubicBezTo>
                    <a:pt x="115" y="172"/>
                    <a:pt x="111" y="174"/>
                    <a:pt x="112" y="178"/>
                  </a:cubicBezTo>
                  <a:cubicBezTo>
                    <a:pt x="112" y="178"/>
                    <a:pt x="114" y="179"/>
                    <a:pt x="119" y="182"/>
                  </a:cubicBezTo>
                  <a:cubicBezTo>
                    <a:pt x="123" y="185"/>
                    <a:pt x="122" y="187"/>
                    <a:pt x="121" y="191"/>
                  </a:cubicBezTo>
                  <a:cubicBezTo>
                    <a:pt x="116" y="202"/>
                    <a:pt x="125" y="207"/>
                    <a:pt x="125" y="207"/>
                  </a:cubicBezTo>
                  <a:cubicBezTo>
                    <a:pt x="125" y="207"/>
                    <a:pt x="134" y="211"/>
                    <a:pt x="149" y="208"/>
                  </a:cubicBezTo>
                  <a:cubicBezTo>
                    <a:pt x="160" y="206"/>
                    <a:pt x="158" y="214"/>
                    <a:pt x="154" y="221"/>
                  </a:cubicBezTo>
                  <a:cubicBezTo>
                    <a:pt x="163" y="219"/>
                    <a:pt x="172" y="215"/>
                    <a:pt x="180" y="210"/>
                  </a:cubicBezTo>
                  <a:cubicBezTo>
                    <a:pt x="111" y="141"/>
                    <a:pt x="111" y="141"/>
                    <a:pt x="111" y="141"/>
                  </a:cubicBezTo>
                  <a:cubicBezTo>
                    <a:pt x="109" y="145"/>
                    <a:pt x="108" y="147"/>
                    <a:pt x="109" y="150"/>
                  </a:cubicBezTo>
                  <a:cubicBezTo>
                    <a:pt x="116" y="154"/>
                    <a:pt x="117" y="155"/>
                    <a:pt x="120" y="156"/>
                  </a:cubicBezTo>
                  <a:close/>
                  <a:moveTo>
                    <a:pt x="259" y="129"/>
                  </a:moveTo>
                  <a:cubicBezTo>
                    <a:pt x="259" y="201"/>
                    <a:pt x="201" y="259"/>
                    <a:pt x="130" y="259"/>
                  </a:cubicBezTo>
                  <a:cubicBezTo>
                    <a:pt x="58" y="259"/>
                    <a:pt x="0" y="201"/>
                    <a:pt x="0" y="129"/>
                  </a:cubicBezTo>
                  <a:cubicBezTo>
                    <a:pt x="0" y="58"/>
                    <a:pt x="58" y="0"/>
                    <a:pt x="130" y="0"/>
                  </a:cubicBezTo>
                  <a:cubicBezTo>
                    <a:pt x="201" y="0"/>
                    <a:pt x="259" y="58"/>
                    <a:pt x="259" y="129"/>
                  </a:cubicBezTo>
                  <a:close/>
                  <a:moveTo>
                    <a:pt x="192" y="211"/>
                  </a:moveTo>
                  <a:cubicBezTo>
                    <a:pt x="48" y="67"/>
                    <a:pt x="48" y="67"/>
                    <a:pt x="48" y="67"/>
                  </a:cubicBezTo>
                  <a:cubicBezTo>
                    <a:pt x="47" y="68"/>
                    <a:pt x="47" y="68"/>
                    <a:pt x="47" y="68"/>
                  </a:cubicBezTo>
                  <a:cubicBezTo>
                    <a:pt x="34" y="86"/>
                    <a:pt x="27" y="107"/>
                    <a:pt x="27" y="129"/>
                  </a:cubicBezTo>
                  <a:cubicBezTo>
                    <a:pt x="27" y="186"/>
                    <a:pt x="73" y="232"/>
                    <a:pt x="130" y="232"/>
                  </a:cubicBezTo>
                  <a:cubicBezTo>
                    <a:pt x="152" y="232"/>
                    <a:pt x="173" y="225"/>
                    <a:pt x="191" y="212"/>
                  </a:cubicBezTo>
                  <a:lnTo>
                    <a:pt x="192" y="211"/>
                  </a:lnTo>
                  <a:close/>
                  <a:moveTo>
                    <a:pt x="233" y="129"/>
                  </a:moveTo>
                  <a:cubicBezTo>
                    <a:pt x="233" y="73"/>
                    <a:pt x="186" y="26"/>
                    <a:pt x="130" y="26"/>
                  </a:cubicBezTo>
                  <a:cubicBezTo>
                    <a:pt x="107" y="26"/>
                    <a:pt x="86" y="34"/>
                    <a:pt x="67" y="47"/>
                  </a:cubicBezTo>
                  <a:cubicBezTo>
                    <a:pt x="66" y="48"/>
                    <a:pt x="66" y="48"/>
                    <a:pt x="66" y="48"/>
                  </a:cubicBezTo>
                  <a:cubicBezTo>
                    <a:pt x="211" y="192"/>
                    <a:pt x="211" y="192"/>
                    <a:pt x="211" y="192"/>
                  </a:cubicBezTo>
                  <a:cubicBezTo>
                    <a:pt x="211" y="191"/>
                    <a:pt x="211" y="191"/>
                    <a:pt x="211" y="191"/>
                  </a:cubicBezTo>
                  <a:cubicBezTo>
                    <a:pt x="225" y="173"/>
                    <a:pt x="233" y="152"/>
                    <a:pt x="233" y="129"/>
                  </a:cubicBezTo>
                  <a:close/>
                </a:path>
              </a:pathLst>
            </a:custGeom>
            <a:solidFill>
              <a:srgbClr val="8CB208"/>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p>
          </p:txBody>
        </p:sp>
        <p:sp>
          <p:nvSpPr>
            <p:cNvPr id="18443" name="矩形 1"/>
            <p:cNvSpPr>
              <a:spLocks noChangeArrowheads="1"/>
            </p:cNvSpPr>
            <p:nvPr/>
          </p:nvSpPr>
          <p:spPr bwMode="auto">
            <a:xfrm>
              <a:off x="1558779" y="1947446"/>
              <a:ext cx="48428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r" eaLnBrk="1" hangingPunct="1">
                <a:spcBef>
                  <a:spcPct val="0"/>
                </a:spcBef>
                <a:buClrTx/>
                <a:buFontTx/>
                <a:buNone/>
              </a:pPr>
              <a:r>
                <a:rPr lang="zh-CN" altLang="en-US" sz="2400" b="1">
                  <a:solidFill>
                    <a:srgbClr val="008DCA"/>
                  </a:solidFill>
                  <a:latin typeface="微软雅黑" panose="020B0503020204020204" pitchFamily="34" charset="-122"/>
                  <a:ea typeface="微软雅黑" panose="020B0503020204020204" pitchFamily="34" charset="-122"/>
                </a:rPr>
                <a:t>第一性法律关系和第二性法律关系</a:t>
              </a:r>
            </a:p>
          </p:txBody>
        </p:sp>
        <p:sp>
          <p:nvSpPr>
            <p:cNvPr id="18444" name="矩形 8"/>
            <p:cNvSpPr>
              <a:spLocks noChangeArrowheads="1"/>
            </p:cNvSpPr>
            <p:nvPr/>
          </p:nvSpPr>
          <p:spPr bwMode="auto">
            <a:xfrm>
              <a:off x="1079500" y="2936875"/>
              <a:ext cx="64373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spcBef>
                  <a:spcPct val="0"/>
                </a:spcBef>
                <a:buClrTx/>
                <a:buFontTx/>
                <a:buNone/>
              </a:pPr>
              <a:r>
                <a:rPr lang="zh-CN" altLang="en-US" sz="2400">
                  <a:solidFill>
                    <a:srgbClr val="C00000"/>
                  </a:solidFill>
                  <a:latin typeface="微软雅黑" panose="020B0503020204020204" pitchFamily="34" charset="-122"/>
                  <a:ea typeface="微软雅黑" panose="020B0503020204020204" pitchFamily="34" charset="-122"/>
                </a:rPr>
                <a:t>第一性法律关系</a:t>
              </a:r>
              <a:r>
                <a:rPr lang="zh-CN" altLang="en-US" sz="2400">
                  <a:solidFill>
                    <a:schemeClr val="bg1"/>
                  </a:solidFill>
                  <a:latin typeface="微软雅黑" panose="020B0503020204020204" pitchFamily="34" charset="-122"/>
                  <a:ea typeface="微软雅黑" panose="020B0503020204020204" pitchFamily="34" charset="-122"/>
                </a:rPr>
                <a:t>是人们之间依法建立的不依赖其它法律关系而独立存在的或在多向法律关系中居于支配地位的法律关系；</a:t>
              </a:r>
              <a:endParaRPr lang="en-US" altLang="zh-CN" sz="2400">
                <a:solidFill>
                  <a:schemeClr val="bg1"/>
                </a:solidFill>
                <a:latin typeface="微软雅黑" panose="020B0503020204020204" pitchFamily="34" charset="-122"/>
                <a:ea typeface="微软雅黑" panose="020B0503020204020204" pitchFamily="34" charset="-122"/>
              </a:endParaRPr>
            </a:p>
            <a:p>
              <a:pPr>
                <a:spcBef>
                  <a:spcPct val="0"/>
                </a:spcBef>
                <a:buClrTx/>
                <a:buFontTx/>
                <a:buNone/>
              </a:pPr>
              <a:r>
                <a:rPr lang="zh-CN" altLang="en-US" sz="2400">
                  <a:solidFill>
                    <a:schemeClr val="bg1"/>
                  </a:solidFill>
                  <a:latin typeface="微软雅黑" panose="020B0503020204020204" pitchFamily="34" charset="-122"/>
                  <a:ea typeface="微软雅黑" panose="020B0503020204020204" pitchFamily="34" charset="-122"/>
                </a:rPr>
                <a:t>由此而存在的、居于从属地位的法律关系就是第二性法律关系。</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2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GENSWF_MOVIE_ONCLICK_URL" val="http://"/>
  <p:tag name="GENSWF_MOVIE_PRESENTATION_END_URL" val="http://"/>
  <p:tag name="ARTICULATE_PROJECT_OPEN" val="0"/>
  <p:tag name="ARTICULATE_SLIDE_COUNT" val="23"/>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1"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
            <a:schemeClr val="folHlink"/>
          </a:buClr>
          <a:buSzPct val="110000"/>
          <a:buFontTx/>
          <a:buNone/>
          <a:tabLst/>
          <a:defRPr kumimoji="0" lang="en-US" sz="2400" b="0" i="0" u="none" strike="noStrike" cap="none" normalizeH="0" baseline="0" smtClean="0">
            <a:ln>
              <a:noFill/>
            </a:ln>
            <a:solidFill>
              <a:schemeClr val="tx1"/>
            </a:solidFill>
            <a:effectLst/>
            <a:latin typeface="Verdana" pitchFamily="34" charset="0"/>
            <a:ea typeface="굴림" pitchFamily="34"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1"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
            <a:schemeClr val="folHlink"/>
          </a:buClr>
          <a:buSzPct val="110000"/>
          <a:buFontTx/>
          <a:buNone/>
          <a:tabLst/>
          <a:defRPr kumimoji="0" lang="en-US" sz="2400" b="0" i="0" u="none" strike="noStrike" cap="none" normalizeH="0" baseline="0" smtClean="0">
            <a:ln>
              <a:noFill/>
            </a:ln>
            <a:solidFill>
              <a:schemeClr val="tx1"/>
            </a:solidFill>
            <a:effectLst/>
            <a:latin typeface="Verdana" pitchFamily="34" charset="0"/>
            <a:ea typeface="굴림" pitchFamily="34" charset="-127"/>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2799</TotalTime>
  <Words>1015</Words>
  <Application>Microsoft Office PowerPoint</Application>
  <PresentationFormat>全屏显示(4:3)</PresentationFormat>
  <Paragraphs>137</Paragraphs>
  <Slides>28</Slides>
  <Notes>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Verdana</vt:lpstr>
      <vt:lpstr>굴림</vt:lpstr>
      <vt:lpstr>Arial</vt:lpstr>
      <vt:lpstr>Calibri</vt:lpstr>
      <vt:lpstr>黑体</vt:lpstr>
      <vt:lpstr>Wingdings</vt:lpstr>
      <vt:lpstr>Webdings</vt:lpstr>
      <vt:lpstr>宋体</vt:lpstr>
      <vt:lpstr>Times New Roman</vt:lpstr>
      <vt:lpstr>微软雅黑</vt:lpstr>
      <vt:lpstr>Arial Unicode MS</vt:lpstr>
      <vt:lpstr>Tahoma</vt:lpstr>
      <vt:lpstr>Office 主题</vt:lpstr>
      <vt:lpstr>法理学</vt:lpstr>
      <vt:lpstr>第一节 法律关系释义</vt:lpstr>
      <vt:lpstr>第一节：法律关系释义</vt:lpstr>
      <vt:lpstr>第一节：法律关系释义</vt:lpstr>
      <vt:lpstr>第二节 法律关系的分类</vt:lpstr>
      <vt:lpstr>第二节：法律关系的分类</vt:lpstr>
      <vt:lpstr>第二节：法律关系的分类</vt:lpstr>
      <vt:lpstr>第二节：法律关系的分类</vt:lpstr>
      <vt:lpstr>第二节：法律关系的分类</vt:lpstr>
      <vt:lpstr>第三节 法律关系主体</vt:lpstr>
      <vt:lpstr>第三节：法律关系主体</vt:lpstr>
      <vt:lpstr>第三节：法律关系主体</vt:lpstr>
      <vt:lpstr>第三节：法律关系主体</vt:lpstr>
      <vt:lpstr>第三节：法律关系主体</vt:lpstr>
      <vt:lpstr>第三节：法律关系主体</vt:lpstr>
      <vt:lpstr>第四节 法律关系客体</vt:lpstr>
      <vt:lpstr>第四节：法律关系客体</vt:lpstr>
      <vt:lpstr>第四节：法律关系客体</vt:lpstr>
      <vt:lpstr>第四节：法律关系客体</vt:lpstr>
      <vt:lpstr>第四节：法律关系客体</vt:lpstr>
      <vt:lpstr>第四节：法律关系客体</vt:lpstr>
      <vt:lpstr>第四节：法律关系客体</vt:lpstr>
      <vt:lpstr>第四节：法律关系客体</vt:lpstr>
      <vt:lpstr>第四节：法律关系客体</vt:lpstr>
      <vt:lpstr>第五节 法律关系形成、变更与消灭</vt:lpstr>
      <vt:lpstr>第五节：法律关系形成、变更与消灭</vt:lpstr>
      <vt:lpstr>第五节：法律关系形成、变更与消灭</vt:lpstr>
      <vt:lpstr>第五节：法律关系形成、变更与消灭</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suelay</cp:lastModifiedBy>
  <cp:revision>199</cp:revision>
  <dcterms:created xsi:type="dcterms:W3CDTF">2009-04-16T11:43:59Z</dcterms:created>
  <dcterms:modified xsi:type="dcterms:W3CDTF">2015-09-08T11:13:19Z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881C1C47-C12C-4CB4-3F46-1B3F3F093F40</vt:lpwstr>
  </property>
  <property fmtid="{D5CDD505-2E9C-101B-9397-08002B2CF9AE}" pid="3" name="ArticulatePath">
    <vt:lpwstr>模板1</vt:lpwstr>
  </property>
</Properties>
</file>