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308" r:id="rId2"/>
    <p:sldId id="309" r:id="rId3"/>
    <p:sldId id="336" r:id="rId4"/>
    <p:sldId id="315" r:id="rId5"/>
    <p:sldId id="337" r:id="rId6"/>
    <p:sldId id="338" r:id="rId7"/>
    <p:sldId id="339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7D4E3-CF2E-40AB-A1BC-0994157F40C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EF813B0-8CA0-4CE8-86BC-93203524793A}">
      <dgm:prSet/>
      <dgm:spPr>
        <a:solidFill>
          <a:schemeClr val="accent6"/>
        </a:solidFill>
      </dgm:spPr>
      <dgm:t>
        <a:bodyPr/>
        <a:lstStyle/>
        <a:p>
          <a:pPr algn="l" rtl="0"/>
          <a:r>
            <a:rPr lang="zh-CN" altLang="en-US" dirty="0" smtClean="0"/>
            <a:t>法产生的基本标志：</a:t>
          </a:r>
          <a:endParaRPr lang="zh-CN" dirty="0"/>
        </a:p>
      </dgm:t>
    </dgm:pt>
    <dgm:pt modelId="{F599AD0B-79F1-4CAB-9888-7AEE5356E6F9}" type="par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A33D5126-DB8A-46EA-9EE3-C7BB8B590FA9}" type="sib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0685CB44-2EB6-4BEB-9421-A8E9C89211C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国家的产生</a:t>
          </a:r>
          <a:endParaRPr lang="zh-CN" dirty="0"/>
        </a:p>
      </dgm:t>
    </dgm:pt>
    <dgm:pt modelId="{10B66626-4B98-47A4-8852-9C577710B91A}" type="par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E0E9610C-19A7-4565-A576-146314593BA8}" type="sib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85898C51-818E-4DA0-825D-98BE85D5316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诉讼与审判的出理</a:t>
          </a:r>
          <a:endParaRPr lang="zh-CN" dirty="0"/>
        </a:p>
      </dgm:t>
    </dgm:pt>
    <dgm:pt modelId="{75A360F9-461D-447B-84EC-AD270646EDB7}" type="parTrans" cxnId="{C3378FDF-F615-4E45-9563-4A10EB0587B2}">
      <dgm:prSet/>
      <dgm:spPr/>
      <dgm:t>
        <a:bodyPr/>
        <a:lstStyle/>
        <a:p>
          <a:endParaRPr lang="zh-CN" altLang="en-US"/>
        </a:p>
      </dgm:t>
    </dgm:pt>
    <dgm:pt modelId="{F278F6DF-CCDE-4275-8D02-766F98C66E0A}" type="sibTrans" cxnId="{C3378FDF-F615-4E45-9563-4A10EB0587B2}">
      <dgm:prSet/>
      <dgm:spPr/>
      <dgm:t>
        <a:bodyPr/>
        <a:lstStyle/>
        <a:p>
          <a:endParaRPr lang="zh-CN" altLang="en-US"/>
        </a:p>
      </dgm:t>
    </dgm:pt>
    <dgm:pt modelId="{30673776-A622-4DA0-82CE-2ABE0CA3DFC4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权利与义务的分离</a:t>
          </a:r>
          <a:endParaRPr lang="zh-CN" dirty="0"/>
        </a:p>
      </dgm:t>
    </dgm:pt>
    <dgm:pt modelId="{CC1943A6-9248-4F86-A6C9-121CC06A903B}" type="par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F82A2022-AE18-449C-A588-C4FA7E7526D7}" type="sib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19476F20-F908-481C-BE17-59B16F122F85}" type="pres">
      <dgm:prSet presAssocID="{FC87D4E3-CF2E-40AB-A1BC-0994157F40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5FAE4A-5878-4FEF-91F3-7AE0BF0A9631}" type="pres">
      <dgm:prSet presAssocID="{5EF813B0-8CA0-4CE8-86BC-93203524793A}" presName="vertOne" presStyleCnt="0"/>
      <dgm:spPr/>
    </dgm:pt>
    <dgm:pt modelId="{98AAE6EC-2819-4F76-8C9F-D3FCF984025E}" type="pres">
      <dgm:prSet presAssocID="{5EF813B0-8CA0-4CE8-86BC-93203524793A}" presName="txOne" presStyleLbl="node0" presStyleIdx="0" presStyleCnt="1" custScaleY="564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D6406-90A0-49F9-A4B7-7CDC3F3A542D}" type="pres">
      <dgm:prSet presAssocID="{5EF813B0-8CA0-4CE8-86BC-93203524793A}" presName="parTransOne" presStyleCnt="0"/>
      <dgm:spPr/>
    </dgm:pt>
    <dgm:pt modelId="{5A301438-F895-4D97-A70B-F684A62CF04F}" type="pres">
      <dgm:prSet presAssocID="{5EF813B0-8CA0-4CE8-86BC-93203524793A}" presName="horzOne" presStyleCnt="0"/>
      <dgm:spPr/>
    </dgm:pt>
    <dgm:pt modelId="{730DC136-554B-4C45-952B-FC172126D046}" type="pres">
      <dgm:prSet presAssocID="{0685CB44-2EB6-4BEB-9421-A8E9C89211CC}" presName="vertTwo" presStyleCnt="0"/>
      <dgm:spPr/>
    </dgm:pt>
    <dgm:pt modelId="{36291917-73D1-4E37-8105-AAEE6E6E1DFB}" type="pres">
      <dgm:prSet presAssocID="{0685CB44-2EB6-4BEB-9421-A8E9C89211CC}" presName="txTwo" presStyleLbl="node2" presStyleIdx="0" presStyleCnt="3" custScaleY="121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84CC6-5428-4ABD-9902-0A7E80D6A455}" type="pres">
      <dgm:prSet presAssocID="{0685CB44-2EB6-4BEB-9421-A8E9C89211CC}" presName="horzTwo" presStyleCnt="0"/>
      <dgm:spPr/>
    </dgm:pt>
    <dgm:pt modelId="{5673B8ED-FCEB-429C-9C58-7FA488EE05F1}" type="pres">
      <dgm:prSet presAssocID="{E0E9610C-19A7-4565-A576-146314593BA8}" presName="sibSpaceTwo" presStyleCnt="0"/>
      <dgm:spPr/>
    </dgm:pt>
    <dgm:pt modelId="{7193DE2D-63C7-4746-AD3B-2DAD773993FF}" type="pres">
      <dgm:prSet presAssocID="{85898C51-818E-4DA0-825D-98BE85D53166}" presName="vertTwo" presStyleCnt="0"/>
      <dgm:spPr/>
    </dgm:pt>
    <dgm:pt modelId="{EB7C10C6-E903-4497-8604-573CC309FCF1}" type="pres">
      <dgm:prSet presAssocID="{85898C51-818E-4DA0-825D-98BE85D53166}" presName="txTwo" presStyleLbl="node2" presStyleIdx="1" presStyleCnt="3" custScaleY="121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7E0FA2-6A92-44AA-9BC0-48A34267596A}" type="pres">
      <dgm:prSet presAssocID="{85898C51-818E-4DA0-825D-98BE85D53166}" presName="horzTwo" presStyleCnt="0"/>
      <dgm:spPr/>
    </dgm:pt>
    <dgm:pt modelId="{7210B3FC-9487-499B-AA1D-BE4CE0704281}" type="pres">
      <dgm:prSet presAssocID="{F278F6DF-CCDE-4275-8D02-766F98C66E0A}" presName="sibSpaceTwo" presStyleCnt="0"/>
      <dgm:spPr/>
    </dgm:pt>
    <dgm:pt modelId="{44384DBC-8B07-4F4B-BA78-E8FB87FE5251}" type="pres">
      <dgm:prSet presAssocID="{30673776-A622-4DA0-82CE-2ABE0CA3DFC4}" presName="vertTwo" presStyleCnt="0"/>
      <dgm:spPr/>
    </dgm:pt>
    <dgm:pt modelId="{355634D6-6B78-4CBC-AF4B-BB92D5B0648E}" type="pres">
      <dgm:prSet presAssocID="{30673776-A622-4DA0-82CE-2ABE0CA3DFC4}" presName="txTwo" presStyleLbl="node2" presStyleIdx="2" presStyleCnt="3" custScaleY="121000" custLinFactY="30008" custLinFactNeighborX="9741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23AA2-91F3-49A6-A4A1-149884E7AE23}" type="pres">
      <dgm:prSet presAssocID="{30673776-A622-4DA0-82CE-2ABE0CA3DFC4}" presName="horzTwo" presStyleCnt="0"/>
      <dgm:spPr/>
    </dgm:pt>
  </dgm:ptLst>
  <dgm:cxnLst>
    <dgm:cxn modelId="{D407CE6E-F156-4836-A70A-3B775037A295}" type="presOf" srcId="{0685CB44-2EB6-4BEB-9421-A8E9C89211CC}" destId="{36291917-73D1-4E37-8105-AAEE6E6E1DFB}" srcOrd="0" destOrd="0" presId="urn:microsoft.com/office/officeart/2005/8/layout/hierarchy4"/>
    <dgm:cxn modelId="{C3378FDF-F615-4E45-9563-4A10EB0587B2}" srcId="{5EF813B0-8CA0-4CE8-86BC-93203524793A}" destId="{85898C51-818E-4DA0-825D-98BE85D53166}" srcOrd="1" destOrd="0" parTransId="{75A360F9-461D-447B-84EC-AD270646EDB7}" sibTransId="{F278F6DF-CCDE-4275-8D02-766F98C66E0A}"/>
    <dgm:cxn modelId="{9FEDA7F5-ABB3-4F88-94D7-3A8FECFD0B3A}" type="presOf" srcId="{85898C51-818E-4DA0-825D-98BE85D53166}" destId="{EB7C10C6-E903-4497-8604-573CC309FCF1}" srcOrd="0" destOrd="0" presId="urn:microsoft.com/office/officeart/2005/8/layout/hierarchy4"/>
    <dgm:cxn modelId="{9BF8EA5A-B0E0-4A2C-9BE3-3345423A3219}" type="presOf" srcId="{FC87D4E3-CF2E-40AB-A1BC-0994157F40C9}" destId="{19476F20-F908-481C-BE17-59B16F122F85}" srcOrd="0" destOrd="0" presId="urn:microsoft.com/office/officeart/2005/8/layout/hierarchy4"/>
    <dgm:cxn modelId="{03F332A4-119B-4792-9638-2A4F5993B1F1}" type="presOf" srcId="{30673776-A622-4DA0-82CE-2ABE0CA3DFC4}" destId="{355634D6-6B78-4CBC-AF4B-BB92D5B0648E}" srcOrd="0" destOrd="0" presId="urn:microsoft.com/office/officeart/2005/8/layout/hierarchy4"/>
    <dgm:cxn modelId="{E7A2B07C-DDA7-40F9-99F9-776031D16E70}" srcId="{5EF813B0-8CA0-4CE8-86BC-93203524793A}" destId="{0685CB44-2EB6-4BEB-9421-A8E9C89211CC}" srcOrd="0" destOrd="0" parTransId="{10B66626-4B98-47A4-8852-9C577710B91A}" sibTransId="{E0E9610C-19A7-4565-A576-146314593BA8}"/>
    <dgm:cxn modelId="{4FDCBC23-8F8B-4080-91FC-9123F9CB5873}" srcId="{5EF813B0-8CA0-4CE8-86BC-93203524793A}" destId="{30673776-A622-4DA0-82CE-2ABE0CA3DFC4}" srcOrd="2" destOrd="0" parTransId="{CC1943A6-9248-4F86-A6C9-121CC06A903B}" sibTransId="{F82A2022-AE18-449C-A588-C4FA7E7526D7}"/>
    <dgm:cxn modelId="{DA3E1D2C-3464-45B8-83E7-B35FB6F518F3}" type="presOf" srcId="{5EF813B0-8CA0-4CE8-86BC-93203524793A}" destId="{98AAE6EC-2819-4F76-8C9F-D3FCF984025E}" srcOrd="0" destOrd="0" presId="urn:microsoft.com/office/officeart/2005/8/layout/hierarchy4"/>
    <dgm:cxn modelId="{26924241-D4D6-4963-9DDF-80C2D9AAF100}" srcId="{FC87D4E3-CF2E-40AB-A1BC-0994157F40C9}" destId="{5EF813B0-8CA0-4CE8-86BC-93203524793A}" srcOrd="0" destOrd="0" parTransId="{F599AD0B-79F1-4CAB-9888-7AEE5356E6F9}" sibTransId="{A33D5126-DB8A-46EA-9EE3-C7BB8B590FA9}"/>
    <dgm:cxn modelId="{23901DA7-F6F9-417E-B680-D37B657C5E7B}" type="presParOf" srcId="{19476F20-F908-481C-BE17-59B16F122F85}" destId="{2A5FAE4A-5878-4FEF-91F3-7AE0BF0A9631}" srcOrd="0" destOrd="0" presId="urn:microsoft.com/office/officeart/2005/8/layout/hierarchy4"/>
    <dgm:cxn modelId="{E2FC6E35-B644-4A11-AA38-87317F35341F}" type="presParOf" srcId="{2A5FAE4A-5878-4FEF-91F3-7AE0BF0A9631}" destId="{98AAE6EC-2819-4F76-8C9F-D3FCF984025E}" srcOrd="0" destOrd="0" presId="urn:microsoft.com/office/officeart/2005/8/layout/hierarchy4"/>
    <dgm:cxn modelId="{E3A43F02-6FB7-4F91-98C6-7A941FF87168}" type="presParOf" srcId="{2A5FAE4A-5878-4FEF-91F3-7AE0BF0A9631}" destId="{87AD6406-90A0-49F9-A4B7-7CDC3F3A542D}" srcOrd="1" destOrd="0" presId="urn:microsoft.com/office/officeart/2005/8/layout/hierarchy4"/>
    <dgm:cxn modelId="{773FA0E4-CC6B-445A-AD5D-2002DAF333D6}" type="presParOf" srcId="{2A5FAE4A-5878-4FEF-91F3-7AE0BF0A9631}" destId="{5A301438-F895-4D97-A70B-F684A62CF04F}" srcOrd="2" destOrd="0" presId="urn:microsoft.com/office/officeart/2005/8/layout/hierarchy4"/>
    <dgm:cxn modelId="{00196EFC-7ACB-47D9-B002-E12D427638C6}" type="presParOf" srcId="{5A301438-F895-4D97-A70B-F684A62CF04F}" destId="{730DC136-554B-4C45-952B-FC172126D046}" srcOrd="0" destOrd="0" presId="urn:microsoft.com/office/officeart/2005/8/layout/hierarchy4"/>
    <dgm:cxn modelId="{93CB0F61-2CA4-467A-870C-56CA54A4AF30}" type="presParOf" srcId="{730DC136-554B-4C45-952B-FC172126D046}" destId="{36291917-73D1-4E37-8105-AAEE6E6E1DFB}" srcOrd="0" destOrd="0" presId="urn:microsoft.com/office/officeart/2005/8/layout/hierarchy4"/>
    <dgm:cxn modelId="{B393154D-26C6-42CF-B784-AB76CDDBD15B}" type="presParOf" srcId="{730DC136-554B-4C45-952B-FC172126D046}" destId="{7EE84CC6-5428-4ABD-9902-0A7E80D6A455}" srcOrd="1" destOrd="0" presId="urn:microsoft.com/office/officeart/2005/8/layout/hierarchy4"/>
    <dgm:cxn modelId="{4FDDB7C6-AC6C-4A57-809E-D49A43DF2756}" type="presParOf" srcId="{5A301438-F895-4D97-A70B-F684A62CF04F}" destId="{5673B8ED-FCEB-429C-9C58-7FA488EE05F1}" srcOrd="1" destOrd="0" presId="urn:microsoft.com/office/officeart/2005/8/layout/hierarchy4"/>
    <dgm:cxn modelId="{4516D1F9-E19E-49D7-A680-42B728BD5DB3}" type="presParOf" srcId="{5A301438-F895-4D97-A70B-F684A62CF04F}" destId="{7193DE2D-63C7-4746-AD3B-2DAD773993FF}" srcOrd="2" destOrd="0" presId="urn:microsoft.com/office/officeart/2005/8/layout/hierarchy4"/>
    <dgm:cxn modelId="{489E0365-1EDB-46AC-9A88-695D08AA2C46}" type="presParOf" srcId="{7193DE2D-63C7-4746-AD3B-2DAD773993FF}" destId="{EB7C10C6-E903-4497-8604-573CC309FCF1}" srcOrd="0" destOrd="0" presId="urn:microsoft.com/office/officeart/2005/8/layout/hierarchy4"/>
    <dgm:cxn modelId="{13E7B264-465C-44EA-9A3B-3D6989AF87C4}" type="presParOf" srcId="{7193DE2D-63C7-4746-AD3B-2DAD773993FF}" destId="{DD7E0FA2-6A92-44AA-9BC0-48A34267596A}" srcOrd="1" destOrd="0" presId="urn:microsoft.com/office/officeart/2005/8/layout/hierarchy4"/>
    <dgm:cxn modelId="{F4D927C6-7AEC-46B5-ADEB-AD5B5D8BF84B}" type="presParOf" srcId="{5A301438-F895-4D97-A70B-F684A62CF04F}" destId="{7210B3FC-9487-499B-AA1D-BE4CE0704281}" srcOrd="3" destOrd="0" presId="urn:microsoft.com/office/officeart/2005/8/layout/hierarchy4"/>
    <dgm:cxn modelId="{F6A38EBC-2339-40FE-9420-033A607C78F2}" type="presParOf" srcId="{5A301438-F895-4D97-A70B-F684A62CF04F}" destId="{44384DBC-8B07-4F4B-BA78-E8FB87FE5251}" srcOrd="4" destOrd="0" presId="urn:microsoft.com/office/officeart/2005/8/layout/hierarchy4"/>
    <dgm:cxn modelId="{B4FA3DDE-8CEC-4D89-8D58-27F8D7F9F2E9}" type="presParOf" srcId="{44384DBC-8B07-4F4B-BA78-E8FB87FE5251}" destId="{355634D6-6B78-4CBC-AF4B-BB92D5B0648E}" srcOrd="0" destOrd="0" presId="urn:microsoft.com/office/officeart/2005/8/layout/hierarchy4"/>
    <dgm:cxn modelId="{46600582-1B42-4FF9-B056-0511FE32882C}" type="presParOf" srcId="{44384DBC-8B07-4F4B-BA78-E8FB87FE5251}" destId="{FA123AA2-91F3-49A6-A4A1-149884E7AE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E6EC-2819-4F76-8C9F-D3FCF984025E}">
      <dsp:nvSpPr>
        <dsp:cNvPr id="0" name=""/>
        <dsp:cNvSpPr/>
      </dsp:nvSpPr>
      <dsp:spPr>
        <a:xfrm>
          <a:off x="2251" y="250"/>
          <a:ext cx="6260193" cy="65217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法产生的基本标志：</a:t>
          </a:r>
          <a:endParaRPr lang="zh-CN" sz="2700" kern="1200" dirty="0"/>
        </a:p>
      </dsp:txBody>
      <dsp:txXfrm>
        <a:off x="21353" y="19352"/>
        <a:ext cx="6221989" cy="613975"/>
      </dsp:txXfrm>
    </dsp:sp>
    <dsp:sp modelId="{36291917-73D1-4E37-8105-AAEE6E6E1DFB}">
      <dsp:nvSpPr>
        <dsp:cNvPr id="0" name=""/>
        <dsp:cNvSpPr/>
      </dsp:nvSpPr>
      <dsp:spPr>
        <a:xfrm>
          <a:off x="8361" y="834008"/>
          <a:ext cx="1972213" cy="13979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国家的产生</a:t>
          </a:r>
          <a:endParaRPr lang="zh-CN" sz="2700" kern="1200" dirty="0"/>
        </a:p>
      </dsp:txBody>
      <dsp:txXfrm>
        <a:off x="49307" y="874954"/>
        <a:ext cx="1890321" cy="1316096"/>
      </dsp:txXfrm>
    </dsp:sp>
    <dsp:sp modelId="{EB7C10C6-E903-4497-8604-573CC309FCF1}">
      <dsp:nvSpPr>
        <dsp:cNvPr id="0" name=""/>
        <dsp:cNvSpPr/>
      </dsp:nvSpPr>
      <dsp:spPr>
        <a:xfrm>
          <a:off x="2146241" y="834008"/>
          <a:ext cx="1972213" cy="13979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诉讼与审判的出理</a:t>
          </a:r>
          <a:endParaRPr lang="zh-CN" sz="2700" kern="1200" dirty="0"/>
        </a:p>
      </dsp:txBody>
      <dsp:txXfrm>
        <a:off x="2187187" y="874954"/>
        <a:ext cx="1890321" cy="1316096"/>
      </dsp:txXfrm>
    </dsp:sp>
    <dsp:sp modelId="{355634D6-6B78-4CBC-AF4B-BB92D5B0648E}">
      <dsp:nvSpPr>
        <dsp:cNvPr id="0" name=""/>
        <dsp:cNvSpPr/>
      </dsp:nvSpPr>
      <dsp:spPr>
        <a:xfrm>
          <a:off x="4292482" y="834259"/>
          <a:ext cx="1972213" cy="13979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权利与义务的分离</a:t>
          </a:r>
          <a:endParaRPr lang="zh-CN" sz="2700" kern="1200" dirty="0"/>
        </a:p>
      </dsp:txBody>
      <dsp:txXfrm>
        <a:off x="4333428" y="875205"/>
        <a:ext cx="1890321" cy="1316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5DC6D4-ADC3-45A4-84CC-1EF61AC42F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133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F6217A-082B-4E77-831E-4820300AC8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5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C92E8-F8A0-4DB5-8242-0AF009BC6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D0B8A-A000-48F7-AF1E-18C13B7D15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2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C99B4-FB1F-4135-804D-FCFBBFA5CC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5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B0F66-59DC-4B47-855A-812A482A7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0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2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8D33-644B-4CBA-B00A-4E814ED5B8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0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A5BE2-C77D-4D54-8398-C4A6EC098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0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92FA9-A723-43EA-8188-B9FB24D5B9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2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98F06-9544-4402-B86F-1FA4E961D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2A38C-15A7-4173-A53C-5799938A41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9135E-8A30-487D-B6B0-558FC59B92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D0A5A-B843-467C-904D-189F4A9BFE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1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1AB9-2807-4B9D-B265-B8ADC92303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99EF46A-2983-4325-8771-CA11F0DC09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第十三章 法的起源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原始社会的调控机制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省略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法的产生</a:t>
            </a:r>
          </a:p>
        </p:txBody>
      </p:sp>
      <p:sp>
        <p:nvSpPr>
          <p:cNvPr id="8195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9221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2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26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是生产力发展到一定阶段的产物。生产力的发展和产品的剩余，使剥削有了可能。农业和畜牧业、农业和手工业的分离，商业的出现，使这种可能变成了现实，出现了阶级。阶级矛盾到了不可调和的阶段，就出现了国家和法。</a:t>
              </a:r>
            </a:p>
          </p:txBody>
        </p:sp>
      </p:grpSp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第二节 法的产生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dirty="0"/>
              <a:t>法产生的历史</a:t>
            </a:r>
            <a:r>
              <a:rPr lang="zh-CN" altLang="en-US" sz="2400" dirty="0" smtClean="0"/>
              <a:t>必然性：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法的产生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066555" y="2178382"/>
          <a:ext cx="626469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法的产生</a:t>
            </a:r>
          </a:p>
        </p:txBody>
      </p:sp>
      <p:grpSp>
        <p:nvGrpSpPr>
          <p:cNvPr id="11267" name="组合 3"/>
          <p:cNvGrpSpPr>
            <a:grpSpLocks/>
          </p:cNvGrpSpPr>
          <p:nvPr/>
        </p:nvGrpSpPr>
        <p:grpSpPr bwMode="auto">
          <a:xfrm>
            <a:off x="6040438" y="2624138"/>
            <a:ext cx="2416175" cy="2879725"/>
            <a:chOff x="9217027" y="468312"/>
            <a:chExt cx="938213" cy="11175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41243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9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8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9" y="28"/>
                  </a:cubicBezTo>
                  <a:cubicBezTo>
                    <a:pt x="18" y="27"/>
                    <a:pt x="18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9558532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0462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5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1277" name="Freeform 9"/>
            <p:cNvSpPr>
              <a:spLocks/>
            </p:cNvSpPr>
            <p:nvPr/>
          </p:nvSpPr>
          <p:spPr bwMode="auto">
            <a:xfrm>
              <a:off x="9217027" y="1503361"/>
              <a:ext cx="800100" cy="82550"/>
            </a:xfrm>
            <a:custGeom>
              <a:avLst/>
              <a:gdLst>
                <a:gd name="T0" fmla="*/ 0 w 213"/>
                <a:gd name="T1" fmla="*/ 0 h 22"/>
                <a:gd name="T2" fmla="*/ 2147483646 w 213"/>
                <a:gd name="T3" fmla="*/ 2147483646 h 22"/>
                <a:gd name="T4" fmla="*/ 2147483646 w 213"/>
                <a:gd name="T5" fmla="*/ 2147483646 h 22"/>
                <a:gd name="T6" fmla="*/ 2147483646 w 213"/>
                <a:gd name="T7" fmla="*/ 0 h 22"/>
                <a:gd name="T8" fmla="*/ 0 w 21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2">
                  <a:moveTo>
                    <a:pt x="0" y="0"/>
                  </a:moveTo>
                  <a:cubicBezTo>
                    <a:pt x="6" y="13"/>
                    <a:pt x="17" y="22"/>
                    <a:pt x="30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97" y="22"/>
                    <a:pt x="208" y="13"/>
                    <a:pt x="2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Freeform 10"/>
            <p:cNvSpPr>
              <a:spLocks/>
            </p:cNvSpPr>
            <p:nvPr/>
          </p:nvSpPr>
          <p:spPr bwMode="auto">
            <a:xfrm>
              <a:off x="9240840" y="771524"/>
              <a:ext cx="711200" cy="671511"/>
            </a:xfrm>
            <a:custGeom>
              <a:avLst/>
              <a:gdLst>
                <a:gd name="T0" fmla="*/ 0 w 190"/>
                <a:gd name="T1" fmla="*/ 0 h 179"/>
                <a:gd name="T2" fmla="*/ 2147483646 w 190"/>
                <a:gd name="T3" fmla="*/ 2147483646 h 179"/>
                <a:gd name="T4" fmla="*/ 2147483646 w 190"/>
                <a:gd name="T5" fmla="*/ 2147483646 h 179"/>
                <a:gd name="T6" fmla="*/ 2147483646 w 190"/>
                <a:gd name="T7" fmla="*/ 2147483646 h 179"/>
                <a:gd name="T8" fmla="*/ 2147483646 w 190"/>
                <a:gd name="T9" fmla="*/ 2147483646 h 179"/>
                <a:gd name="T10" fmla="*/ 2147483646 w 190"/>
                <a:gd name="T11" fmla="*/ 0 h 179"/>
                <a:gd name="T12" fmla="*/ 0 w 190"/>
                <a:gd name="T13" fmla="*/ 0 h 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79">
                  <a:moveTo>
                    <a:pt x="0" y="0"/>
                  </a:move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2" y="179"/>
                    <a:pt x="93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89" y="179"/>
                    <a:pt x="184" y="128"/>
                    <a:pt x="184" y="128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11"/>
            <p:cNvSpPr>
              <a:spLocks noEditPoints="1"/>
            </p:cNvSpPr>
            <p:nvPr/>
          </p:nvSpPr>
          <p:spPr bwMode="auto">
            <a:xfrm>
              <a:off x="9840915" y="857249"/>
              <a:ext cx="314325" cy="315912"/>
            </a:xfrm>
            <a:custGeom>
              <a:avLst/>
              <a:gdLst>
                <a:gd name="T0" fmla="*/ 2147483646 w 84"/>
                <a:gd name="T1" fmla="*/ 0 h 84"/>
                <a:gd name="T2" fmla="*/ 0 w 84"/>
                <a:gd name="T3" fmla="*/ 2147483646 h 84"/>
                <a:gd name="T4" fmla="*/ 2147483646 w 84"/>
                <a:gd name="T5" fmla="*/ 2147483646 h 84"/>
                <a:gd name="T6" fmla="*/ 2147483646 w 84"/>
                <a:gd name="T7" fmla="*/ 2147483646 h 84"/>
                <a:gd name="T8" fmla="*/ 2147483646 w 84"/>
                <a:gd name="T9" fmla="*/ 0 h 84"/>
                <a:gd name="T10" fmla="*/ 2147483646 w 84"/>
                <a:gd name="T11" fmla="*/ 2147483646 h 84"/>
                <a:gd name="T12" fmla="*/ 2147483646 w 84"/>
                <a:gd name="T13" fmla="*/ 2147483646 h 84"/>
                <a:gd name="T14" fmla="*/ 2147483646 w 84"/>
                <a:gd name="T15" fmla="*/ 2147483646 h 84"/>
                <a:gd name="T16" fmla="*/ 2147483646 w 84"/>
                <a:gd name="T17" fmla="*/ 2147483646 h 84"/>
                <a:gd name="T18" fmla="*/ 2147483646 w 84"/>
                <a:gd name="T19" fmla="*/ 214748364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67"/>
                  </a:moveTo>
                  <a:cubicBezTo>
                    <a:pt x="28" y="67"/>
                    <a:pt x="17" y="56"/>
                    <a:pt x="17" y="42"/>
                  </a:cubicBezTo>
                  <a:cubicBezTo>
                    <a:pt x="17" y="29"/>
                    <a:pt x="28" y="18"/>
                    <a:pt x="42" y="18"/>
                  </a:cubicBezTo>
                  <a:cubicBezTo>
                    <a:pt x="56" y="18"/>
                    <a:pt x="67" y="29"/>
                    <a:pt x="67" y="42"/>
                  </a:cubicBezTo>
                  <a:cubicBezTo>
                    <a:pt x="67" y="56"/>
                    <a:pt x="56" y="67"/>
                    <a:pt x="42" y="67"/>
                  </a:cubicBez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033463" y="2192338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两者体现的意志不同</a:t>
            </a:r>
            <a:endParaRPr lang="zh-CN" altLang="en-US" sz="3200" b="1" dirty="0"/>
          </a:p>
        </p:txBody>
      </p:sp>
      <p:sp>
        <p:nvSpPr>
          <p:cNvPr id="16" name="圆角矩形 15"/>
          <p:cNvSpPr/>
          <p:nvPr/>
        </p:nvSpPr>
        <p:spPr>
          <a:xfrm>
            <a:off x="1033463" y="3036888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两者产生的方式不同</a:t>
            </a:r>
            <a:endParaRPr lang="zh-CN" altLang="en-US" sz="3200" b="1" dirty="0"/>
          </a:p>
        </p:txBody>
      </p:sp>
      <p:sp>
        <p:nvSpPr>
          <p:cNvPr id="17" name="圆角矩形 16"/>
          <p:cNvSpPr/>
          <p:nvPr/>
        </p:nvSpPr>
        <p:spPr>
          <a:xfrm>
            <a:off x="1033463" y="3849688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两者实施的方式不同</a:t>
            </a:r>
            <a:endParaRPr lang="zh-CN" altLang="en-US" sz="3200" b="1" dirty="0"/>
          </a:p>
        </p:txBody>
      </p:sp>
      <p:sp>
        <p:nvSpPr>
          <p:cNvPr id="18" name="圆角矩形 17"/>
          <p:cNvSpPr/>
          <p:nvPr/>
        </p:nvSpPr>
        <p:spPr>
          <a:xfrm>
            <a:off x="1033463" y="4710113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两者适用</a:t>
            </a:r>
            <a:r>
              <a:rPr lang="zh-CN" altLang="en-US" sz="3200" dirty="0"/>
              <a:t>的范围</a:t>
            </a:r>
            <a:r>
              <a:rPr lang="zh-CN" altLang="en-US" sz="3200" dirty="0"/>
              <a:t>不同</a:t>
            </a:r>
            <a:endParaRPr lang="zh-CN" altLang="en-US" sz="3200" b="1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dirty="0"/>
              <a:t>法与原始规范有着根本的不同：</a:t>
            </a:r>
            <a:endParaRPr lang="zh-CN" altLang="en-US" sz="2400" kern="0" dirty="0"/>
          </a:p>
        </p:txBody>
      </p:sp>
      <p:sp>
        <p:nvSpPr>
          <p:cNvPr id="19" name="圆角矩形 18"/>
          <p:cNvSpPr/>
          <p:nvPr/>
        </p:nvSpPr>
        <p:spPr>
          <a:xfrm>
            <a:off x="1033463" y="5570538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两者的根本目的不同</a:t>
            </a:r>
            <a:endParaRPr lang="zh-CN" altLang="en-US" sz="32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5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法的产生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81025"/>
          </a:xfrm>
        </p:spPr>
        <p:txBody>
          <a:bodyPr/>
          <a:lstStyle/>
          <a:p>
            <a:r>
              <a:rPr lang="zh-CN" altLang="en-US" dirty="0" smtClean="0"/>
              <a:t>法产生的一般过程和具体规律：</a:t>
            </a:r>
          </a:p>
        </p:txBody>
      </p:sp>
      <p:sp>
        <p:nvSpPr>
          <p:cNvPr id="9" name="文本框 42"/>
          <p:cNvSpPr txBox="1"/>
          <p:nvPr/>
        </p:nvSpPr>
        <p:spPr>
          <a:xfrm>
            <a:off x="901700" y="2479675"/>
            <a:ext cx="7431088" cy="3341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法</a:t>
            </a:r>
            <a:r>
              <a:rPr lang="zh-CN" altLang="en-US" sz="2200" dirty="0">
                <a:latin typeface="+mn-ea"/>
                <a:ea typeface="+mn-ea"/>
              </a:rPr>
              <a:t>是在私有制和阶级逐渐形成的社会背景下，并与国家组织相伴而发展和确立起来</a:t>
            </a:r>
            <a:r>
              <a:rPr lang="zh-CN" altLang="en-US" sz="2200" dirty="0">
                <a:latin typeface="+mn-ea"/>
                <a:ea typeface="+mn-ea"/>
              </a:rPr>
              <a:t>的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法</a:t>
            </a:r>
            <a:r>
              <a:rPr lang="zh-CN" altLang="en-US" sz="2200" dirty="0">
                <a:latin typeface="+mn-ea"/>
                <a:ea typeface="+mn-ea"/>
              </a:rPr>
              <a:t>形成的过程是从个别调整到一般调整的</a:t>
            </a:r>
            <a:r>
              <a:rPr lang="zh-CN" altLang="en-US" sz="2200" dirty="0">
                <a:latin typeface="+mn-ea"/>
                <a:ea typeface="+mn-ea"/>
              </a:rPr>
              <a:t>过程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法</a:t>
            </a:r>
            <a:r>
              <a:rPr lang="zh-CN" altLang="en-US" sz="2200" dirty="0">
                <a:latin typeface="+mn-ea"/>
                <a:ea typeface="+mn-ea"/>
              </a:rPr>
              <a:t>的形成经历了由习惯演变为习惯法再到成文法的</a:t>
            </a:r>
            <a:r>
              <a:rPr lang="zh-CN" altLang="en-US" sz="2200" dirty="0">
                <a:latin typeface="+mn-ea"/>
                <a:ea typeface="+mn-ea"/>
              </a:rPr>
              <a:t>过程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法律</a:t>
            </a:r>
            <a:r>
              <a:rPr lang="zh-CN" altLang="en-US" sz="2200" dirty="0">
                <a:latin typeface="+mn-ea"/>
                <a:ea typeface="+mn-ea"/>
              </a:rPr>
              <a:t>、道德和宗教等社会规范从混沌一体逐渐分化为各自独立的规范系统。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239</Words>
  <Application>Microsoft Office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原始社会的调控机制</vt:lpstr>
      <vt:lpstr>第二节 法的产生</vt:lpstr>
      <vt:lpstr>第二节 法的产生</vt:lpstr>
      <vt:lpstr>第二节 法的产生</vt:lpstr>
      <vt:lpstr>第二节 法的产生</vt:lpstr>
      <vt:lpstr>第二节 法的产生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204</cp:revision>
  <dcterms:created xsi:type="dcterms:W3CDTF">2009-04-16T11:43:59Z</dcterms:created>
  <dcterms:modified xsi:type="dcterms:W3CDTF">2015-09-08T11:17:30Z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