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0"/>
  </p:notesMasterIdLst>
  <p:handoutMasterIdLst>
    <p:handoutMasterId r:id="rId11"/>
  </p:handoutMasterIdLst>
  <p:sldIdLst>
    <p:sldId id="308" r:id="rId2"/>
    <p:sldId id="309" r:id="rId3"/>
    <p:sldId id="347" r:id="rId4"/>
    <p:sldId id="336" r:id="rId5"/>
    <p:sldId id="348" r:id="rId6"/>
    <p:sldId id="349" r:id="rId7"/>
    <p:sldId id="351" r:id="rId8"/>
    <p:sldId id="350" r:id="rId9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0">
          <p15:clr>
            <a:srgbClr val="A4A3A4"/>
          </p15:clr>
        </p15:guide>
        <p15:guide id="3" pos="54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DCA"/>
    <a:srgbClr val="BE6119"/>
    <a:srgbClr val="BE6111"/>
    <a:srgbClr val="6699FF"/>
    <a:srgbClr val="FF0000"/>
    <a:srgbClr val="99CCFF"/>
    <a:srgbClr val="00FF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49" autoAdjust="0"/>
    <p:restoredTop sz="94622" autoAdjust="0"/>
  </p:normalViewPr>
  <p:slideViewPr>
    <p:cSldViewPr snapToGrid="0" snapToObjects="1">
      <p:cViewPr varScale="1">
        <p:scale>
          <a:sx n="74" d="100"/>
          <a:sy n="74" d="100"/>
        </p:scale>
        <p:origin x="1104" y="72"/>
      </p:cViewPr>
      <p:guideLst>
        <p:guide orient="horz" pos="2160"/>
        <p:guide pos="450"/>
        <p:guide pos="54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8E6D07B-7BA3-424E-878A-1A14FB9076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1471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35CDF45-D9BB-49BF-909A-7F6F2903E2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05578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物流PPT封面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1" name="标题占位符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5412" name="文本占位符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 b="1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80731-AE3F-4882-B80D-1B2D90A21B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978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8BEC9-9D2E-4D33-A771-DBCCFCFD2D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72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38875" y="-242888"/>
            <a:ext cx="2447925" cy="61817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-1108075" y="-242888"/>
            <a:ext cx="7194550" cy="61817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FA007-2919-4043-BA31-E521411DC2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325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108075" y="-242888"/>
            <a:ext cx="8229600" cy="1143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751263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7FBE9-9534-466A-B3D5-44568A767C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1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F758E-E3E4-44A7-B743-AE9A6A1723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57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D53BC-A0B6-4754-B376-C0C6E24413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92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DDA98-94B7-40B2-8008-CBF02ADCE4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17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7DA80-421A-4211-85EE-A97E5DE2F5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3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0481C-9F89-4A78-9F0D-7522BC181B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79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05434-0FE1-4934-8DF8-7D80706B43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5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6D54F-C6D9-4BC9-9D07-BBCA34A68E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78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02164-76A6-4FCC-8A72-476A2B128B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9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物流PPT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7" name="标题占位符 1"/>
          <p:cNvSpPr>
            <a:spLocks noGrp="1"/>
          </p:cNvSpPr>
          <p:nvPr>
            <p:ph type="title"/>
          </p:nvPr>
        </p:nvSpPr>
        <p:spPr bwMode="auto">
          <a:xfrm>
            <a:off x="901700" y="88900"/>
            <a:ext cx="797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412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E93D9587-5AB9-4C5E-88B8-BD895185E4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860A4"/>
        </a:buClr>
        <a:buFont typeface="Wingdings" panose="05000000000000000000" pitchFamily="2" charset="2"/>
        <a:buChar char="Ü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99005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Font typeface="Webdings" panose="05030102010509060703" pitchFamily="18" charset="2"/>
        <a:buChar char="4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800" smtClean="0"/>
              <a:t>法理学</a:t>
            </a:r>
          </a:p>
        </p:txBody>
      </p:sp>
      <p:sp>
        <p:nvSpPr>
          <p:cNvPr id="3075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第十九章 法的价值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>
          <a:xfrm>
            <a:off x="685800" y="24209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第一节 法的价值释义</a:t>
            </a:r>
          </a:p>
        </p:txBody>
      </p:sp>
      <p:sp>
        <p:nvSpPr>
          <p:cNvPr id="6147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第一节：法的价值释义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539750"/>
          </a:xfrm>
        </p:spPr>
        <p:txBody>
          <a:bodyPr/>
          <a:lstStyle/>
          <a:p>
            <a:r>
              <a:rPr lang="zh-CN" altLang="en-US" dirty="0" smtClean="0"/>
              <a:t>法的价值的含义：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52475" y="2466975"/>
            <a:ext cx="2355850" cy="3116263"/>
            <a:chOff x="752475" y="2466975"/>
            <a:chExt cx="2355850" cy="3116263"/>
          </a:xfrm>
        </p:grpSpPr>
        <p:sp>
          <p:nvSpPr>
            <p:cNvPr id="5" name="矩形 4"/>
            <p:cNvSpPr/>
            <p:nvPr/>
          </p:nvSpPr>
          <p:spPr>
            <a:xfrm>
              <a:off x="752475" y="2466975"/>
              <a:ext cx="2355850" cy="311626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752475" y="3098800"/>
              <a:ext cx="2355850" cy="2484438"/>
            </a:xfrm>
            <a:custGeom>
              <a:avLst/>
              <a:gdLst>
                <a:gd name="connsiteX0" fmla="*/ 1175287 w 2356338"/>
                <a:gd name="connsiteY0" fmla="*/ 0 h 2856024"/>
                <a:gd name="connsiteX1" fmla="*/ 1474827 w 2356338"/>
                <a:gd name="connsiteY1" fmla="*/ 140960 h 2856024"/>
                <a:gd name="connsiteX2" fmla="*/ 2356338 w 2356338"/>
                <a:gd name="connsiteY2" fmla="*/ 140960 h 2856024"/>
                <a:gd name="connsiteX3" fmla="*/ 2356338 w 2356338"/>
                <a:gd name="connsiteY3" fmla="*/ 2856024 h 2856024"/>
                <a:gd name="connsiteX4" fmla="*/ 0 w 2356338"/>
                <a:gd name="connsiteY4" fmla="*/ 2856024 h 2856024"/>
                <a:gd name="connsiteX5" fmla="*/ 0 w 2356338"/>
                <a:gd name="connsiteY5" fmla="*/ 140960 h 2856024"/>
                <a:gd name="connsiteX6" fmla="*/ 875747 w 2356338"/>
                <a:gd name="connsiteY6" fmla="*/ 140960 h 285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6338" h="2856024">
                  <a:moveTo>
                    <a:pt x="1175287" y="0"/>
                  </a:moveTo>
                  <a:lnTo>
                    <a:pt x="1474827" y="140960"/>
                  </a:lnTo>
                  <a:lnTo>
                    <a:pt x="2356338" y="140960"/>
                  </a:lnTo>
                  <a:lnTo>
                    <a:pt x="2356338" y="2856024"/>
                  </a:lnTo>
                  <a:lnTo>
                    <a:pt x="0" y="2856024"/>
                  </a:lnTo>
                  <a:lnTo>
                    <a:pt x="0" y="140960"/>
                  </a:lnTo>
                  <a:lnTo>
                    <a:pt x="875747" y="14096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Ins="144000" anchor="ctr"/>
            <a:lstStyle/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dirty="0"/>
                <a:t>指称法律在发挥其社会作用的过程中能够保护和增加哪些价值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78" name="文本框 20"/>
            <p:cNvSpPr txBox="1">
              <a:spLocks noChangeArrowheads="1"/>
            </p:cNvSpPr>
            <p:nvPr/>
          </p:nvSpPr>
          <p:spPr bwMode="auto">
            <a:xfrm>
              <a:off x="752475" y="2613025"/>
              <a:ext cx="2355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110000"/>
                <a:buFontTx/>
                <a:buNone/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第一种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349625" y="2466975"/>
            <a:ext cx="2355850" cy="3116263"/>
            <a:chOff x="3349625" y="2466975"/>
            <a:chExt cx="2355850" cy="3116263"/>
          </a:xfrm>
        </p:grpSpPr>
        <p:sp>
          <p:nvSpPr>
            <p:cNvPr id="4" name="矩形 3"/>
            <p:cNvSpPr/>
            <p:nvPr/>
          </p:nvSpPr>
          <p:spPr>
            <a:xfrm>
              <a:off x="3349625" y="2466975"/>
              <a:ext cx="2355850" cy="311626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3349625" y="3098800"/>
              <a:ext cx="2355850" cy="2484438"/>
            </a:xfrm>
            <a:custGeom>
              <a:avLst/>
              <a:gdLst>
                <a:gd name="connsiteX0" fmla="*/ 1175287 w 2356338"/>
                <a:gd name="connsiteY0" fmla="*/ 0 h 2856024"/>
                <a:gd name="connsiteX1" fmla="*/ 1474827 w 2356338"/>
                <a:gd name="connsiteY1" fmla="*/ 140960 h 2856024"/>
                <a:gd name="connsiteX2" fmla="*/ 2356338 w 2356338"/>
                <a:gd name="connsiteY2" fmla="*/ 140960 h 2856024"/>
                <a:gd name="connsiteX3" fmla="*/ 2356338 w 2356338"/>
                <a:gd name="connsiteY3" fmla="*/ 2856024 h 2856024"/>
                <a:gd name="connsiteX4" fmla="*/ 0 w 2356338"/>
                <a:gd name="connsiteY4" fmla="*/ 2856024 h 2856024"/>
                <a:gd name="connsiteX5" fmla="*/ 0 w 2356338"/>
                <a:gd name="connsiteY5" fmla="*/ 140960 h 2856024"/>
                <a:gd name="connsiteX6" fmla="*/ 875747 w 2356338"/>
                <a:gd name="connsiteY6" fmla="*/ 140960 h 285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6338" h="2856024">
                  <a:moveTo>
                    <a:pt x="1175287" y="0"/>
                  </a:moveTo>
                  <a:lnTo>
                    <a:pt x="1474827" y="140960"/>
                  </a:lnTo>
                  <a:lnTo>
                    <a:pt x="2356338" y="140960"/>
                  </a:lnTo>
                  <a:lnTo>
                    <a:pt x="2356338" y="2856024"/>
                  </a:lnTo>
                  <a:lnTo>
                    <a:pt x="0" y="2856024"/>
                  </a:lnTo>
                  <a:lnTo>
                    <a:pt x="0" y="140960"/>
                  </a:lnTo>
                  <a:lnTo>
                    <a:pt x="875747" y="14096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Ins="144000" anchor="ctr"/>
            <a:lstStyle/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dirty="0"/>
                <a:t>指称法律所包含的价值评价标准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79" name="文本框 21"/>
            <p:cNvSpPr txBox="1">
              <a:spLocks noChangeArrowheads="1"/>
            </p:cNvSpPr>
            <p:nvPr/>
          </p:nvSpPr>
          <p:spPr bwMode="auto">
            <a:xfrm>
              <a:off x="3349625" y="2613025"/>
              <a:ext cx="2355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110000"/>
                <a:buFontTx/>
                <a:buNone/>
              </a:pP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第二种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946775" y="2466975"/>
            <a:ext cx="2355850" cy="3116263"/>
            <a:chOff x="5946775" y="2466975"/>
            <a:chExt cx="2355850" cy="3116263"/>
          </a:xfrm>
        </p:grpSpPr>
        <p:sp>
          <p:nvSpPr>
            <p:cNvPr id="6" name="矩形 5"/>
            <p:cNvSpPr/>
            <p:nvPr/>
          </p:nvSpPr>
          <p:spPr>
            <a:xfrm>
              <a:off x="5946775" y="2466975"/>
              <a:ext cx="2355850" cy="311626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5946775" y="3098800"/>
              <a:ext cx="2355850" cy="2484438"/>
            </a:xfrm>
            <a:custGeom>
              <a:avLst/>
              <a:gdLst>
                <a:gd name="connsiteX0" fmla="*/ 1175287 w 2356338"/>
                <a:gd name="connsiteY0" fmla="*/ 0 h 2856024"/>
                <a:gd name="connsiteX1" fmla="*/ 1474827 w 2356338"/>
                <a:gd name="connsiteY1" fmla="*/ 140960 h 2856024"/>
                <a:gd name="connsiteX2" fmla="*/ 2356338 w 2356338"/>
                <a:gd name="connsiteY2" fmla="*/ 140960 h 2856024"/>
                <a:gd name="connsiteX3" fmla="*/ 2356338 w 2356338"/>
                <a:gd name="connsiteY3" fmla="*/ 2856024 h 2856024"/>
                <a:gd name="connsiteX4" fmla="*/ 0 w 2356338"/>
                <a:gd name="connsiteY4" fmla="*/ 2856024 h 2856024"/>
                <a:gd name="connsiteX5" fmla="*/ 0 w 2356338"/>
                <a:gd name="connsiteY5" fmla="*/ 140960 h 2856024"/>
                <a:gd name="connsiteX6" fmla="*/ 875747 w 2356338"/>
                <a:gd name="connsiteY6" fmla="*/ 140960 h 285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6338" h="2856024">
                  <a:moveTo>
                    <a:pt x="1175287" y="0"/>
                  </a:moveTo>
                  <a:lnTo>
                    <a:pt x="1474827" y="140960"/>
                  </a:lnTo>
                  <a:lnTo>
                    <a:pt x="2356338" y="140960"/>
                  </a:lnTo>
                  <a:lnTo>
                    <a:pt x="2356338" y="2856024"/>
                  </a:lnTo>
                  <a:lnTo>
                    <a:pt x="0" y="2856024"/>
                  </a:lnTo>
                  <a:lnTo>
                    <a:pt x="0" y="140960"/>
                  </a:lnTo>
                  <a:lnTo>
                    <a:pt x="875747" y="14096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Ins="144000" anchor="ctr"/>
            <a:lstStyle/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dirty="0"/>
                <a:t>指称法律自身所具有的价值因素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80" name="文本框 22"/>
            <p:cNvSpPr txBox="1">
              <a:spLocks noChangeArrowheads="1"/>
            </p:cNvSpPr>
            <p:nvPr/>
          </p:nvSpPr>
          <p:spPr bwMode="auto">
            <a:xfrm>
              <a:off x="5946775" y="2613025"/>
              <a:ext cx="2355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110000"/>
                <a:buFontTx/>
                <a:buNone/>
              </a:pP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第三种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>
          <a:xfrm>
            <a:off x="685800" y="24209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第二节 法的价值体系</a:t>
            </a:r>
          </a:p>
        </p:txBody>
      </p:sp>
      <p:sp>
        <p:nvSpPr>
          <p:cNvPr id="8195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第二节：法的价值体系</a:t>
            </a:r>
          </a:p>
        </p:txBody>
      </p:sp>
      <p:grpSp>
        <p:nvGrpSpPr>
          <p:cNvPr id="9219" name="组合 27"/>
          <p:cNvGrpSpPr>
            <a:grpSpLocks/>
          </p:cNvGrpSpPr>
          <p:nvPr/>
        </p:nvGrpSpPr>
        <p:grpSpPr bwMode="auto">
          <a:xfrm>
            <a:off x="708025" y="4673600"/>
            <a:ext cx="7486650" cy="715963"/>
            <a:chOff x="1260709" y="1965572"/>
            <a:chExt cx="6073257" cy="545910"/>
          </a:xfrm>
        </p:grpSpPr>
        <p:sp>
          <p:nvSpPr>
            <p:cNvPr id="29" name="矩形 28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法的目的价值、评价标准和形式价值三种成分所组成的价值系统</a:t>
              </a:r>
            </a:p>
          </p:txBody>
        </p:sp>
      </p:grpSp>
      <p:grpSp>
        <p:nvGrpSpPr>
          <p:cNvPr id="9220" name="组合 30"/>
          <p:cNvGrpSpPr>
            <a:grpSpLocks/>
          </p:cNvGrpSpPr>
          <p:nvPr/>
        </p:nvGrpSpPr>
        <p:grpSpPr bwMode="auto">
          <a:xfrm>
            <a:off x="709613" y="3511550"/>
            <a:ext cx="7486650" cy="715963"/>
            <a:chOff x="1260709" y="1965572"/>
            <a:chExt cx="6073257" cy="545910"/>
          </a:xfrm>
        </p:grpSpPr>
        <p:sp>
          <p:nvSpPr>
            <p:cNvPr id="32" name="矩形 31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820901" y="1965572"/>
              <a:ext cx="5513065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由占统治地位的社会集团所持有的一组价值所组成的系统</a:t>
              </a:r>
            </a:p>
          </p:txBody>
        </p:sp>
      </p:grpSp>
      <p:grpSp>
        <p:nvGrpSpPr>
          <p:cNvPr id="9221" name="组合 33"/>
          <p:cNvGrpSpPr>
            <a:grpSpLocks/>
          </p:cNvGrpSpPr>
          <p:nvPr/>
        </p:nvGrpSpPr>
        <p:grpSpPr bwMode="auto">
          <a:xfrm>
            <a:off x="708025" y="2349500"/>
            <a:ext cx="7486650" cy="715963"/>
            <a:chOff x="1260709" y="1965572"/>
            <a:chExt cx="6073257" cy="545910"/>
          </a:xfrm>
        </p:grpSpPr>
        <p:sp>
          <p:nvSpPr>
            <p:cNvPr id="35" name="矩形 34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由一组与法的创制和实施相关的价值所组成的系统</a:t>
              </a:r>
            </a:p>
          </p:txBody>
        </p:sp>
      </p:grpSp>
      <p:sp>
        <p:nvSpPr>
          <p:cNvPr id="12" name="内容占位符 15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669925"/>
          </a:xfrm>
        </p:spPr>
        <p:txBody>
          <a:bodyPr/>
          <a:lstStyle/>
          <a:p>
            <a:r>
              <a:rPr lang="zh-CN" altLang="en-US" sz="2800" smtClean="0"/>
              <a:t>法的价值体系的特征：</a:t>
            </a:r>
            <a:endParaRPr lang="en-US" altLang="zh-CN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第二节：法的价值体系</a:t>
            </a:r>
          </a:p>
        </p:txBody>
      </p:sp>
      <p:sp>
        <p:nvSpPr>
          <p:cNvPr id="4" name="内容占位符 2"/>
          <p:cNvSpPr>
            <a:spLocks noGrp="1"/>
          </p:cNvSpPr>
          <p:nvPr>
            <p:ph sz="quarter" idx="4294967295"/>
          </p:nvPr>
        </p:nvSpPr>
        <p:spPr>
          <a:xfrm>
            <a:off x="550863" y="1254125"/>
            <a:ext cx="6911975" cy="546100"/>
          </a:xfrm>
        </p:spPr>
        <p:txBody>
          <a:bodyPr/>
          <a:lstStyle/>
          <a:p>
            <a:r>
              <a:rPr lang="zh-CN" altLang="en-US" smtClean="0"/>
              <a:t>法律制度目的价值的属性：</a:t>
            </a:r>
          </a:p>
        </p:txBody>
      </p:sp>
      <p:grpSp>
        <p:nvGrpSpPr>
          <p:cNvPr id="9220" name="组合 103"/>
          <p:cNvGrpSpPr>
            <a:grpSpLocks/>
          </p:cNvGrpSpPr>
          <p:nvPr/>
        </p:nvGrpSpPr>
        <p:grpSpPr bwMode="auto">
          <a:xfrm>
            <a:off x="901700" y="2354263"/>
            <a:ext cx="6675438" cy="652462"/>
            <a:chOff x="-183967" y="-3"/>
            <a:chExt cx="5486399" cy="2029481"/>
          </a:xfrm>
        </p:grpSpPr>
        <p:sp>
          <p:nvSpPr>
            <p:cNvPr id="10248" name="圆角矩形 10"/>
            <p:cNvSpPr>
              <a:spLocks noChangeArrowheads="1"/>
            </p:cNvSpPr>
            <p:nvPr/>
          </p:nvSpPr>
          <p:spPr bwMode="auto">
            <a:xfrm>
              <a:off x="-183967" y="-3"/>
              <a:ext cx="5486399" cy="2029481"/>
            </a:xfrm>
            <a:prstGeom prst="roundRect">
              <a:avLst>
                <a:gd name="adj" fmla="val 4375"/>
              </a:avLst>
            </a:prstGeom>
            <a:solidFill>
              <a:srgbClr val="FFFFFF"/>
            </a:solidFill>
            <a:ln w="9525">
              <a:solidFill>
                <a:srgbClr val="FF9400"/>
              </a:solidFill>
              <a:prstDash val="dash"/>
              <a:bevel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4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49" name="矩形 9"/>
            <p:cNvSpPr>
              <a:spLocks noChangeArrowheads="1"/>
            </p:cNvSpPr>
            <p:nvPr/>
          </p:nvSpPr>
          <p:spPr bwMode="auto">
            <a:xfrm>
              <a:off x="138296" y="217164"/>
              <a:ext cx="4841873" cy="1635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法的价值的多元性</a:t>
              </a:r>
              <a:endPara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9" name="组合 103"/>
          <p:cNvGrpSpPr>
            <a:grpSpLocks/>
          </p:cNvGrpSpPr>
          <p:nvPr/>
        </p:nvGrpSpPr>
        <p:grpSpPr bwMode="auto">
          <a:xfrm>
            <a:off x="901700" y="3627438"/>
            <a:ext cx="6675438" cy="652462"/>
            <a:chOff x="-183967" y="-3"/>
            <a:chExt cx="5486399" cy="2029481"/>
          </a:xfrm>
        </p:grpSpPr>
        <p:sp>
          <p:nvSpPr>
            <p:cNvPr id="10246" name="圆角矩形 10"/>
            <p:cNvSpPr>
              <a:spLocks noChangeArrowheads="1"/>
            </p:cNvSpPr>
            <p:nvPr/>
          </p:nvSpPr>
          <p:spPr bwMode="auto">
            <a:xfrm>
              <a:off x="-183967" y="-3"/>
              <a:ext cx="5486399" cy="2029481"/>
            </a:xfrm>
            <a:prstGeom prst="roundRect">
              <a:avLst>
                <a:gd name="adj" fmla="val 4375"/>
              </a:avLst>
            </a:prstGeom>
            <a:solidFill>
              <a:srgbClr val="FFFFFF"/>
            </a:solidFill>
            <a:ln w="9525">
              <a:solidFill>
                <a:srgbClr val="FF9400"/>
              </a:solidFill>
              <a:prstDash val="dash"/>
              <a:bevel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4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47" name="矩形 9"/>
            <p:cNvSpPr>
              <a:spLocks noChangeArrowheads="1"/>
            </p:cNvSpPr>
            <p:nvPr/>
          </p:nvSpPr>
          <p:spPr bwMode="auto">
            <a:xfrm>
              <a:off x="138296" y="217164"/>
              <a:ext cx="4841873" cy="1635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法的目的价值的有序性</a:t>
              </a:r>
              <a:endPara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第二节：法的价值体系</a:t>
            </a:r>
          </a:p>
        </p:txBody>
      </p:sp>
      <p:grpSp>
        <p:nvGrpSpPr>
          <p:cNvPr id="11267" name="组合 3"/>
          <p:cNvGrpSpPr>
            <a:grpSpLocks/>
          </p:cNvGrpSpPr>
          <p:nvPr/>
        </p:nvGrpSpPr>
        <p:grpSpPr bwMode="auto">
          <a:xfrm>
            <a:off x="6040438" y="2624138"/>
            <a:ext cx="2416175" cy="2879725"/>
            <a:chOff x="9217027" y="468312"/>
            <a:chExt cx="938213" cy="1117599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9412436" y="468312"/>
              <a:ext cx="98013" cy="250751"/>
            </a:xfrm>
            <a:custGeom>
              <a:avLst/>
              <a:gdLst>
                <a:gd name="T0" fmla="*/ 17 w 26"/>
                <a:gd name="T1" fmla="*/ 26 h 67"/>
                <a:gd name="T2" fmla="*/ 12 w 26"/>
                <a:gd name="T3" fmla="*/ 14 h 67"/>
                <a:gd name="T4" fmla="*/ 18 w 26"/>
                <a:gd name="T5" fmla="*/ 1 h 67"/>
                <a:gd name="T6" fmla="*/ 9 w 26"/>
                <a:gd name="T7" fmla="*/ 4 h 67"/>
                <a:gd name="T8" fmla="*/ 0 w 26"/>
                <a:gd name="T9" fmla="*/ 16 h 67"/>
                <a:gd name="T10" fmla="*/ 5 w 26"/>
                <a:gd name="T11" fmla="*/ 32 h 67"/>
                <a:gd name="T12" fmla="*/ 13 w 26"/>
                <a:gd name="T13" fmla="*/ 47 h 67"/>
                <a:gd name="T14" fmla="*/ 4 w 26"/>
                <a:gd name="T15" fmla="*/ 65 h 67"/>
                <a:gd name="T16" fmla="*/ 24 w 26"/>
                <a:gd name="T17" fmla="*/ 51 h 67"/>
                <a:gd name="T18" fmla="*/ 19 w 26"/>
                <a:gd name="T19" fmla="*/ 28 h 67"/>
                <a:gd name="T20" fmla="*/ 17 w 26"/>
                <a:gd name="T21" fmla="*/ 2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67">
                  <a:moveTo>
                    <a:pt x="17" y="26"/>
                  </a:moveTo>
                  <a:cubicBezTo>
                    <a:pt x="15" y="22"/>
                    <a:pt x="12" y="18"/>
                    <a:pt x="12" y="14"/>
                  </a:cubicBezTo>
                  <a:cubicBezTo>
                    <a:pt x="11" y="9"/>
                    <a:pt x="16" y="4"/>
                    <a:pt x="18" y="1"/>
                  </a:cubicBezTo>
                  <a:cubicBezTo>
                    <a:pt x="16" y="0"/>
                    <a:pt x="12" y="2"/>
                    <a:pt x="9" y="4"/>
                  </a:cubicBezTo>
                  <a:cubicBezTo>
                    <a:pt x="4" y="7"/>
                    <a:pt x="1" y="11"/>
                    <a:pt x="0" y="16"/>
                  </a:cubicBezTo>
                  <a:cubicBezTo>
                    <a:pt x="0" y="22"/>
                    <a:pt x="2" y="27"/>
                    <a:pt x="5" y="32"/>
                  </a:cubicBezTo>
                  <a:cubicBezTo>
                    <a:pt x="8" y="36"/>
                    <a:pt x="13" y="41"/>
                    <a:pt x="13" y="47"/>
                  </a:cubicBezTo>
                  <a:cubicBezTo>
                    <a:pt x="13" y="57"/>
                    <a:pt x="8" y="64"/>
                    <a:pt x="4" y="65"/>
                  </a:cubicBezTo>
                  <a:cubicBezTo>
                    <a:pt x="5" y="65"/>
                    <a:pt x="20" y="67"/>
                    <a:pt x="24" y="51"/>
                  </a:cubicBezTo>
                  <a:cubicBezTo>
                    <a:pt x="26" y="43"/>
                    <a:pt x="23" y="35"/>
                    <a:pt x="19" y="28"/>
                  </a:cubicBezTo>
                  <a:cubicBezTo>
                    <a:pt x="18" y="27"/>
                    <a:pt x="18" y="26"/>
                    <a:pt x="17" y="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zh-CN" altLang="en-US"/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9558532" y="468312"/>
              <a:ext cx="98013" cy="250751"/>
            </a:xfrm>
            <a:custGeom>
              <a:avLst/>
              <a:gdLst>
                <a:gd name="T0" fmla="*/ 17 w 26"/>
                <a:gd name="T1" fmla="*/ 26 h 67"/>
                <a:gd name="T2" fmla="*/ 12 w 26"/>
                <a:gd name="T3" fmla="*/ 14 h 67"/>
                <a:gd name="T4" fmla="*/ 18 w 26"/>
                <a:gd name="T5" fmla="*/ 1 h 67"/>
                <a:gd name="T6" fmla="*/ 9 w 26"/>
                <a:gd name="T7" fmla="*/ 4 h 67"/>
                <a:gd name="T8" fmla="*/ 0 w 26"/>
                <a:gd name="T9" fmla="*/ 16 h 67"/>
                <a:gd name="T10" fmla="*/ 5 w 26"/>
                <a:gd name="T11" fmla="*/ 32 h 67"/>
                <a:gd name="T12" fmla="*/ 13 w 26"/>
                <a:gd name="T13" fmla="*/ 47 h 67"/>
                <a:gd name="T14" fmla="*/ 4 w 26"/>
                <a:gd name="T15" fmla="*/ 65 h 67"/>
                <a:gd name="T16" fmla="*/ 24 w 26"/>
                <a:gd name="T17" fmla="*/ 51 h 67"/>
                <a:gd name="T18" fmla="*/ 18 w 26"/>
                <a:gd name="T19" fmla="*/ 28 h 67"/>
                <a:gd name="T20" fmla="*/ 17 w 26"/>
                <a:gd name="T21" fmla="*/ 2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67">
                  <a:moveTo>
                    <a:pt x="17" y="26"/>
                  </a:moveTo>
                  <a:cubicBezTo>
                    <a:pt x="15" y="22"/>
                    <a:pt x="12" y="18"/>
                    <a:pt x="12" y="14"/>
                  </a:cubicBezTo>
                  <a:cubicBezTo>
                    <a:pt x="11" y="9"/>
                    <a:pt x="16" y="4"/>
                    <a:pt x="18" y="1"/>
                  </a:cubicBezTo>
                  <a:cubicBezTo>
                    <a:pt x="16" y="0"/>
                    <a:pt x="12" y="2"/>
                    <a:pt x="9" y="4"/>
                  </a:cubicBezTo>
                  <a:cubicBezTo>
                    <a:pt x="4" y="7"/>
                    <a:pt x="1" y="11"/>
                    <a:pt x="0" y="16"/>
                  </a:cubicBezTo>
                  <a:cubicBezTo>
                    <a:pt x="0" y="22"/>
                    <a:pt x="2" y="27"/>
                    <a:pt x="5" y="32"/>
                  </a:cubicBezTo>
                  <a:cubicBezTo>
                    <a:pt x="8" y="36"/>
                    <a:pt x="13" y="41"/>
                    <a:pt x="13" y="47"/>
                  </a:cubicBezTo>
                  <a:cubicBezTo>
                    <a:pt x="13" y="57"/>
                    <a:pt x="7" y="64"/>
                    <a:pt x="4" y="65"/>
                  </a:cubicBezTo>
                  <a:cubicBezTo>
                    <a:pt x="5" y="65"/>
                    <a:pt x="20" y="67"/>
                    <a:pt x="24" y="51"/>
                  </a:cubicBezTo>
                  <a:cubicBezTo>
                    <a:pt x="26" y="43"/>
                    <a:pt x="23" y="35"/>
                    <a:pt x="18" y="28"/>
                  </a:cubicBezTo>
                  <a:cubicBezTo>
                    <a:pt x="18" y="27"/>
                    <a:pt x="17" y="26"/>
                    <a:pt x="17" y="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zh-CN" altLang="en-US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9704626" y="468312"/>
              <a:ext cx="98013" cy="250751"/>
            </a:xfrm>
            <a:custGeom>
              <a:avLst/>
              <a:gdLst>
                <a:gd name="T0" fmla="*/ 17 w 26"/>
                <a:gd name="T1" fmla="*/ 26 h 67"/>
                <a:gd name="T2" fmla="*/ 12 w 26"/>
                <a:gd name="T3" fmla="*/ 14 h 67"/>
                <a:gd name="T4" fmla="*/ 18 w 26"/>
                <a:gd name="T5" fmla="*/ 1 h 67"/>
                <a:gd name="T6" fmla="*/ 9 w 26"/>
                <a:gd name="T7" fmla="*/ 4 h 67"/>
                <a:gd name="T8" fmla="*/ 0 w 26"/>
                <a:gd name="T9" fmla="*/ 16 h 67"/>
                <a:gd name="T10" fmla="*/ 5 w 26"/>
                <a:gd name="T11" fmla="*/ 32 h 67"/>
                <a:gd name="T12" fmla="*/ 13 w 26"/>
                <a:gd name="T13" fmla="*/ 47 h 67"/>
                <a:gd name="T14" fmla="*/ 4 w 26"/>
                <a:gd name="T15" fmla="*/ 65 h 67"/>
                <a:gd name="T16" fmla="*/ 24 w 26"/>
                <a:gd name="T17" fmla="*/ 51 h 67"/>
                <a:gd name="T18" fmla="*/ 18 w 26"/>
                <a:gd name="T19" fmla="*/ 28 h 67"/>
                <a:gd name="T20" fmla="*/ 17 w 26"/>
                <a:gd name="T21" fmla="*/ 2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67">
                  <a:moveTo>
                    <a:pt x="17" y="26"/>
                  </a:moveTo>
                  <a:cubicBezTo>
                    <a:pt x="15" y="22"/>
                    <a:pt x="12" y="18"/>
                    <a:pt x="12" y="14"/>
                  </a:cubicBezTo>
                  <a:cubicBezTo>
                    <a:pt x="11" y="9"/>
                    <a:pt x="16" y="4"/>
                    <a:pt x="18" y="1"/>
                  </a:cubicBezTo>
                  <a:cubicBezTo>
                    <a:pt x="15" y="0"/>
                    <a:pt x="12" y="2"/>
                    <a:pt x="9" y="4"/>
                  </a:cubicBezTo>
                  <a:cubicBezTo>
                    <a:pt x="4" y="7"/>
                    <a:pt x="1" y="11"/>
                    <a:pt x="0" y="16"/>
                  </a:cubicBezTo>
                  <a:cubicBezTo>
                    <a:pt x="0" y="22"/>
                    <a:pt x="2" y="27"/>
                    <a:pt x="5" y="32"/>
                  </a:cubicBezTo>
                  <a:cubicBezTo>
                    <a:pt x="8" y="36"/>
                    <a:pt x="13" y="41"/>
                    <a:pt x="13" y="47"/>
                  </a:cubicBezTo>
                  <a:cubicBezTo>
                    <a:pt x="13" y="57"/>
                    <a:pt x="7" y="64"/>
                    <a:pt x="4" y="65"/>
                  </a:cubicBezTo>
                  <a:cubicBezTo>
                    <a:pt x="5" y="65"/>
                    <a:pt x="20" y="67"/>
                    <a:pt x="24" y="51"/>
                  </a:cubicBezTo>
                  <a:cubicBezTo>
                    <a:pt x="26" y="43"/>
                    <a:pt x="23" y="35"/>
                    <a:pt x="18" y="28"/>
                  </a:cubicBezTo>
                  <a:cubicBezTo>
                    <a:pt x="18" y="27"/>
                    <a:pt x="17" y="26"/>
                    <a:pt x="17" y="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zh-CN" altLang="en-US"/>
            </a:p>
          </p:txBody>
        </p:sp>
        <p:sp>
          <p:nvSpPr>
            <p:cNvPr id="11276" name="Freeform 9"/>
            <p:cNvSpPr>
              <a:spLocks/>
            </p:cNvSpPr>
            <p:nvPr/>
          </p:nvSpPr>
          <p:spPr bwMode="auto">
            <a:xfrm>
              <a:off x="9217027" y="1503361"/>
              <a:ext cx="800100" cy="82550"/>
            </a:xfrm>
            <a:custGeom>
              <a:avLst/>
              <a:gdLst>
                <a:gd name="T0" fmla="*/ 0 w 213"/>
                <a:gd name="T1" fmla="*/ 0 h 22"/>
                <a:gd name="T2" fmla="*/ 2147483646 w 213"/>
                <a:gd name="T3" fmla="*/ 2147483646 h 22"/>
                <a:gd name="T4" fmla="*/ 2147483646 w 213"/>
                <a:gd name="T5" fmla="*/ 2147483646 h 22"/>
                <a:gd name="T6" fmla="*/ 2147483646 w 213"/>
                <a:gd name="T7" fmla="*/ 0 h 22"/>
                <a:gd name="T8" fmla="*/ 0 w 213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3" h="22">
                  <a:moveTo>
                    <a:pt x="0" y="0"/>
                  </a:moveTo>
                  <a:cubicBezTo>
                    <a:pt x="6" y="13"/>
                    <a:pt x="17" y="22"/>
                    <a:pt x="30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97" y="22"/>
                    <a:pt x="208" y="13"/>
                    <a:pt x="21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7" name="Freeform 10"/>
            <p:cNvSpPr>
              <a:spLocks/>
            </p:cNvSpPr>
            <p:nvPr/>
          </p:nvSpPr>
          <p:spPr bwMode="auto">
            <a:xfrm>
              <a:off x="9240840" y="771524"/>
              <a:ext cx="711200" cy="671511"/>
            </a:xfrm>
            <a:custGeom>
              <a:avLst/>
              <a:gdLst>
                <a:gd name="T0" fmla="*/ 0 w 190"/>
                <a:gd name="T1" fmla="*/ 0 h 179"/>
                <a:gd name="T2" fmla="*/ 2147483646 w 190"/>
                <a:gd name="T3" fmla="*/ 2147483646 h 179"/>
                <a:gd name="T4" fmla="*/ 2147483646 w 190"/>
                <a:gd name="T5" fmla="*/ 2147483646 h 179"/>
                <a:gd name="T6" fmla="*/ 2147483646 w 190"/>
                <a:gd name="T7" fmla="*/ 2147483646 h 179"/>
                <a:gd name="T8" fmla="*/ 2147483646 w 190"/>
                <a:gd name="T9" fmla="*/ 2147483646 h 179"/>
                <a:gd name="T10" fmla="*/ 2147483646 w 190"/>
                <a:gd name="T11" fmla="*/ 0 h 179"/>
                <a:gd name="T12" fmla="*/ 0 w 190"/>
                <a:gd name="T13" fmla="*/ 0 h 1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0" h="179">
                  <a:moveTo>
                    <a:pt x="0" y="0"/>
                  </a:moveTo>
                  <a:cubicBezTo>
                    <a:pt x="7" y="121"/>
                    <a:pt x="7" y="121"/>
                    <a:pt x="7" y="121"/>
                  </a:cubicBezTo>
                  <a:cubicBezTo>
                    <a:pt x="7" y="121"/>
                    <a:pt x="2" y="179"/>
                    <a:pt x="93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189" y="179"/>
                    <a:pt x="184" y="128"/>
                    <a:pt x="184" y="128"/>
                  </a:cubicBezTo>
                  <a:cubicBezTo>
                    <a:pt x="190" y="0"/>
                    <a:pt x="190" y="0"/>
                    <a:pt x="1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E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8" name="Freeform 11"/>
            <p:cNvSpPr>
              <a:spLocks noEditPoints="1"/>
            </p:cNvSpPr>
            <p:nvPr/>
          </p:nvSpPr>
          <p:spPr bwMode="auto">
            <a:xfrm>
              <a:off x="9840915" y="857249"/>
              <a:ext cx="314325" cy="315912"/>
            </a:xfrm>
            <a:custGeom>
              <a:avLst/>
              <a:gdLst>
                <a:gd name="T0" fmla="*/ 2147483646 w 84"/>
                <a:gd name="T1" fmla="*/ 0 h 84"/>
                <a:gd name="T2" fmla="*/ 0 w 84"/>
                <a:gd name="T3" fmla="*/ 2147483646 h 84"/>
                <a:gd name="T4" fmla="*/ 2147483646 w 84"/>
                <a:gd name="T5" fmla="*/ 2147483646 h 84"/>
                <a:gd name="T6" fmla="*/ 2147483646 w 84"/>
                <a:gd name="T7" fmla="*/ 2147483646 h 84"/>
                <a:gd name="T8" fmla="*/ 2147483646 w 84"/>
                <a:gd name="T9" fmla="*/ 0 h 84"/>
                <a:gd name="T10" fmla="*/ 2147483646 w 84"/>
                <a:gd name="T11" fmla="*/ 2147483646 h 84"/>
                <a:gd name="T12" fmla="*/ 2147483646 w 84"/>
                <a:gd name="T13" fmla="*/ 2147483646 h 84"/>
                <a:gd name="T14" fmla="*/ 2147483646 w 84"/>
                <a:gd name="T15" fmla="*/ 2147483646 h 84"/>
                <a:gd name="T16" fmla="*/ 2147483646 w 84"/>
                <a:gd name="T17" fmla="*/ 2147483646 h 84"/>
                <a:gd name="T18" fmla="*/ 2147483646 w 84"/>
                <a:gd name="T19" fmla="*/ 2147483646 h 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" h="84">
                  <a:moveTo>
                    <a:pt x="42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4"/>
                    <a:pt x="42" y="84"/>
                  </a:cubicBezTo>
                  <a:cubicBezTo>
                    <a:pt x="65" y="84"/>
                    <a:pt x="84" y="65"/>
                    <a:pt x="84" y="42"/>
                  </a:cubicBezTo>
                  <a:cubicBezTo>
                    <a:pt x="84" y="19"/>
                    <a:pt x="65" y="0"/>
                    <a:pt x="42" y="0"/>
                  </a:cubicBezTo>
                  <a:close/>
                  <a:moveTo>
                    <a:pt x="42" y="67"/>
                  </a:moveTo>
                  <a:cubicBezTo>
                    <a:pt x="28" y="67"/>
                    <a:pt x="17" y="56"/>
                    <a:pt x="17" y="42"/>
                  </a:cubicBezTo>
                  <a:cubicBezTo>
                    <a:pt x="17" y="29"/>
                    <a:pt x="28" y="18"/>
                    <a:pt x="42" y="18"/>
                  </a:cubicBezTo>
                  <a:cubicBezTo>
                    <a:pt x="56" y="18"/>
                    <a:pt x="67" y="29"/>
                    <a:pt x="67" y="42"/>
                  </a:cubicBezTo>
                  <a:cubicBezTo>
                    <a:pt x="67" y="56"/>
                    <a:pt x="56" y="67"/>
                    <a:pt x="42" y="67"/>
                  </a:cubicBezTo>
                  <a:close/>
                </a:path>
              </a:pathLst>
            </a:custGeom>
            <a:solidFill>
              <a:srgbClr val="2E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1033463" y="2281238"/>
            <a:ext cx="4046537" cy="687387"/>
          </a:xfrm>
          <a:prstGeom prst="roundRect">
            <a:avLst>
              <a:gd name="adj" fmla="val 8731"/>
            </a:avLst>
          </a:prstGeom>
          <a:solidFill>
            <a:srgbClr val="008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3200" b="1" dirty="0"/>
              <a:t>生产标准</a:t>
            </a:r>
            <a:endParaRPr lang="zh-CN" altLang="en-US" sz="3200" b="1" dirty="0"/>
          </a:p>
        </p:txBody>
      </p:sp>
      <p:sp>
        <p:nvSpPr>
          <p:cNvPr id="16" name="圆角矩形 15"/>
          <p:cNvSpPr/>
          <p:nvPr/>
        </p:nvSpPr>
        <p:spPr>
          <a:xfrm>
            <a:off x="1033463" y="3281363"/>
            <a:ext cx="4046537" cy="687387"/>
          </a:xfrm>
          <a:prstGeom prst="roundRect">
            <a:avLst>
              <a:gd name="adj" fmla="val 8731"/>
            </a:avLst>
          </a:prstGeom>
          <a:solidFill>
            <a:srgbClr val="008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3200" b="1" dirty="0"/>
              <a:t>人道主义标准</a:t>
            </a:r>
            <a:endParaRPr lang="zh-CN" altLang="en-US" sz="3200" b="1" dirty="0"/>
          </a:p>
        </p:txBody>
      </p:sp>
      <p:sp>
        <p:nvSpPr>
          <p:cNvPr id="17" name="圆角矩形 16"/>
          <p:cNvSpPr/>
          <p:nvPr/>
        </p:nvSpPr>
        <p:spPr>
          <a:xfrm>
            <a:off x="1033463" y="4295775"/>
            <a:ext cx="4046537" cy="687388"/>
          </a:xfrm>
          <a:prstGeom prst="roundRect">
            <a:avLst>
              <a:gd name="adj" fmla="val 8731"/>
            </a:avLst>
          </a:prstGeom>
          <a:solidFill>
            <a:srgbClr val="008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3200" b="1" dirty="0"/>
              <a:t>现实主义标准</a:t>
            </a:r>
            <a:endParaRPr lang="zh-CN" altLang="en-US" sz="3200" b="1" dirty="0"/>
          </a:p>
        </p:txBody>
      </p:sp>
      <p:sp>
        <p:nvSpPr>
          <p:cNvPr id="18" name="圆角矩形 17"/>
          <p:cNvSpPr/>
          <p:nvPr/>
        </p:nvSpPr>
        <p:spPr>
          <a:xfrm>
            <a:off x="1033463" y="5324475"/>
            <a:ext cx="4046537" cy="687388"/>
          </a:xfrm>
          <a:prstGeom prst="roundRect">
            <a:avLst>
              <a:gd name="adj" fmla="val 8731"/>
            </a:avLst>
          </a:prstGeom>
          <a:solidFill>
            <a:srgbClr val="008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3200" b="1" dirty="0"/>
              <a:t>历史主义标准</a:t>
            </a:r>
            <a:endParaRPr lang="zh-CN" altLang="en-US" sz="3200" b="1" dirty="0"/>
          </a:p>
        </p:txBody>
      </p:sp>
      <p:sp>
        <p:nvSpPr>
          <p:cNvPr id="15" name="内容占位符 15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669925"/>
          </a:xfrm>
        </p:spPr>
        <p:txBody>
          <a:bodyPr/>
          <a:lstStyle/>
          <a:p>
            <a:r>
              <a:rPr lang="zh-CN" altLang="en-US" sz="2800" smtClean="0"/>
              <a:t>法的评价标准：</a:t>
            </a:r>
            <a:endParaRPr lang="en-US" altLang="zh-CN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8" grpId="0" animBg="1"/>
      <p:bldP spid="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第二节：法的价值体系</a:t>
            </a:r>
          </a:p>
        </p:txBody>
      </p:sp>
      <p:grpSp>
        <p:nvGrpSpPr>
          <p:cNvPr id="19459" name="组合 1"/>
          <p:cNvGrpSpPr>
            <a:grpSpLocks/>
          </p:cNvGrpSpPr>
          <p:nvPr/>
        </p:nvGrpSpPr>
        <p:grpSpPr bwMode="auto">
          <a:xfrm>
            <a:off x="1423988" y="2417763"/>
            <a:ext cx="2076450" cy="2019300"/>
            <a:chOff x="1423203" y="2418164"/>
            <a:chExt cx="2154848" cy="2175706"/>
          </a:xfrm>
        </p:grpSpPr>
        <p:sp>
          <p:nvSpPr>
            <p:cNvPr id="12306" name="Freeform 675"/>
            <p:cNvSpPr>
              <a:spLocks noEditPoints="1"/>
            </p:cNvSpPr>
            <p:nvPr/>
          </p:nvSpPr>
          <p:spPr bwMode="auto">
            <a:xfrm rot="-324743">
              <a:off x="1423203" y="2418164"/>
              <a:ext cx="2154848" cy="2175706"/>
            </a:xfrm>
            <a:custGeom>
              <a:avLst/>
              <a:gdLst>
                <a:gd name="T0" fmla="*/ 2147483646 w 2622"/>
                <a:gd name="T1" fmla="*/ 2147483646 h 2622"/>
                <a:gd name="T2" fmla="*/ 2147483646 w 2622"/>
                <a:gd name="T3" fmla="*/ 2147483646 h 2622"/>
                <a:gd name="T4" fmla="*/ 2147483646 w 2622"/>
                <a:gd name="T5" fmla="*/ 2147483646 h 2622"/>
                <a:gd name="T6" fmla="*/ 2147483646 w 2622"/>
                <a:gd name="T7" fmla="*/ 2147483646 h 2622"/>
                <a:gd name="T8" fmla="*/ 2147483646 w 2622"/>
                <a:gd name="T9" fmla="*/ 2147483646 h 2622"/>
                <a:gd name="T10" fmla="*/ 2147483646 w 2622"/>
                <a:gd name="T11" fmla="*/ 2147483646 h 2622"/>
                <a:gd name="T12" fmla="*/ 2147483646 w 2622"/>
                <a:gd name="T13" fmla="*/ 2147483646 h 2622"/>
                <a:gd name="T14" fmla="*/ 2147483646 w 2622"/>
                <a:gd name="T15" fmla="*/ 2147483646 h 2622"/>
                <a:gd name="T16" fmla="*/ 2147483646 w 2622"/>
                <a:gd name="T17" fmla="*/ 2147483646 h 2622"/>
                <a:gd name="T18" fmla="*/ 2147483646 w 2622"/>
                <a:gd name="T19" fmla="*/ 2147483646 h 2622"/>
                <a:gd name="T20" fmla="*/ 2147483646 w 2622"/>
                <a:gd name="T21" fmla="*/ 2147483646 h 2622"/>
                <a:gd name="T22" fmla="*/ 2147483646 w 2622"/>
                <a:gd name="T23" fmla="*/ 2147483646 h 2622"/>
                <a:gd name="T24" fmla="*/ 2147483646 w 2622"/>
                <a:gd name="T25" fmla="*/ 2147483646 h 2622"/>
                <a:gd name="T26" fmla="*/ 2147483646 w 2622"/>
                <a:gd name="T27" fmla="*/ 2147483646 h 2622"/>
                <a:gd name="T28" fmla="*/ 2147483646 w 2622"/>
                <a:gd name="T29" fmla="*/ 2147483646 h 2622"/>
                <a:gd name="T30" fmla="*/ 2147483646 w 2622"/>
                <a:gd name="T31" fmla="*/ 2147483646 h 2622"/>
                <a:gd name="T32" fmla="*/ 2147483646 w 2622"/>
                <a:gd name="T33" fmla="*/ 2147483646 h 2622"/>
                <a:gd name="T34" fmla="*/ 2147483646 w 2622"/>
                <a:gd name="T35" fmla="*/ 2147483646 h 2622"/>
                <a:gd name="T36" fmla="*/ 2147483646 w 2622"/>
                <a:gd name="T37" fmla="*/ 2147483646 h 2622"/>
                <a:gd name="T38" fmla="*/ 2147483646 w 2622"/>
                <a:gd name="T39" fmla="*/ 2147483646 h 2622"/>
                <a:gd name="T40" fmla="*/ 2147483646 w 2622"/>
                <a:gd name="T41" fmla="*/ 2147483646 h 2622"/>
                <a:gd name="T42" fmla="*/ 2147483646 w 2622"/>
                <a:gd name="T43" fmla="*/ 2147483646 h 2622"/>
                <a:gd name="T44" fmla="*/ 2147483646 w 2622"/>
                <a:gd name="T45" fmla="*/ 2147483646 h 2622"/>
                <a:gd name="T46" fmla="*/ 2147483646 w 2622"/>
                <a:gd name="T47" fmla="*/ 2147483646 h 2622"/>
                <a:gd name="T48" fmla="*/ 2147483646 w 2622"/>
                <a:gd name="T49" fmla="*/ 2147483646 h 2622"/>
                <a:gd name="T50" fmla="*/ 2147483646 w 2622"/>
                <a:gd name="T51" fmla="*/ 2147483646 h 2622"/>
                <a:gd name="T52" fmla="*/ 2147483646 w 2622"/>
                <a:gd name="T53" fmla="*/ 2147483646 h 2622"/>
                <a:gd name="T54" fmla="*/ 2147483646 w 2622"/>
                <a:gd name="T55" fmla="*/ 2147483646 h 2622"/>
                <a:gd name="T56" fmla="*/ 2147483646 w 2622"/>
                <a:gd name="T57" fmla="*/ 2147483646 h 2622"/>
                <a:gd name="T58" fmla="*/ 2147483646 w 2622"/>
                <a:gd name="T59" fmla="*/ 2147483646 h 2622"/>
                <a:gd name="T60" fmla="*/ 2147483646 w 2622"/>
                <a:gd name="T61" fmla="*/ 2147483646 h 2622"/>
                <a:gd name="T62" fmla="*/ 2147483646 w 2622"/>
                <a:gd name="T63" fmla="*/ 2147483646 h 2622"/>
                <a:gd name="T64" fmla="*/ 2147483646 w 2622"/>
                <a:gd name="T65" fmla="*/ 2147483646 h 2622"/>
                <a:gd name="T66" fmla="*/ 2147483646 w 2622"/>
                <a:gd name="T67" fmla="*/ 2147483646 h 2622"/>
                <a:gd name="T68" fmla="*/ 2147483646 w 2622"/>
                <a:gd name="T69" fmla="*/ 2147483646 h 2622"/>
                <a:gd name="T70" fmla="*/ 2147483646 w 2622"/>
                <a:gd name="T71" fmla="*/ 2147483646 h 2622"/>
                <a:gd name="T72" fmla="*/ 2147483646 w 2622"/>
                <a:gd name="T73" fmla="*/ 2147483646 h 2622"/>
                <a:gd name="T74" fmla="*/ 2147483646 w 2622"/>
                <a:gd name="T75" fmla="*/ 2147483646 h 2622"/>
                <a:gd name="T76" fmla="*/ 2147483646 w 2622"/>
                <a:gd name="T77" fmla="*/ 2147483646 h 2622"/>
                <a:gd name="T78" fmla="*/ 2147483646 w 2622"/>
                <a:gd name="T79" fmla="*/ 2147483646 h 2622"/>
                <a:gd name="T80" fmla="*/ 2147483646 w 2622"/>
                <a:gd name="T81" fmla="*/ 2147483646 h 2622"/>
                <a:gd name="T82" fmla="*/ 2147483646 w 2622"/>
                <a:gd name="T83" fmla="*/ 2147483646 h 2622"/>
                <a:gd name="T84" fmla="*/ 2147483646 w 2622"/>
                <a:gd name="T85" fmla="*/ 2147483646 h 2622"/>
                <a:gd name="T86" fmla="*/ 2147483646 w 2622"/>
                <a:gd name="T87" fmla="*/ 2147483646 h 2622"/>
                <a:gd name="T88" fmla="*/ 2147483646 w 2622"/>
                <a:gd name="T89" fmla="*/ 2147483646 h 2622"/>
                <a:gd name="T90" fmla="*/ 2147483646 w 2622"/>
                <a:gd name="T91" fmla="*/ 2147483646 h 2622"/>
                <a:gd name="T92" fmla="*/ 2147483646 w 2622"/>
                <a:gd name="T93" fmla="*/ 2147483646 h 2622"/>
                <a:gd name="T94" fmla="*/ 2147483646 w 2622"/>
                <a:gd name="T95" fmla="*/ 2147483646 h 2622"/>
                <a:gd name="T96" fmla="*/ 2147483646 w 2622"/>
                <a:gd name="T97" fmla="*/ 2147483646 h 2622"/>
                <a:gd name="T98" fmla="*/ 2147483646 w 2622"/>
                <a:gd name="T99" fmla="*/ 2147483646 h 2622"/>
                <a:gd name="T100" fmla="*/ 2147483646 w 2622"/>
                <a:gd name="T101" fmla="*/ 2147483646 h 2622"/>
                <a:gd name="T102" fmla="*/ 2147483646 w 2622"/>
                <a:gd name="T103" fmla="*/ 2147483646 h 2622"/>
                <a:gd name="T104" fmla="*/ 2147483646 w 2622"/>
                <a:gd name="T105" fmla="*/ 2147483646 h 2622"/>
                <a:gd name="T106" fmla="*/ 2147483646 w 2622"/>
                <a:gd name="T107" fmla="*/ 2147483646 h 26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22"/>
                <a:gd name="T163" fmla="*/ 0 h 2622"/>
                <a:gd name="T164" fmla="*/ 2622 w 2622"/>
                <a:gd name="T165" fmla="*/ 2622 h 26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rgbClr val="80808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7" name="Oval 676"/>
            <p:cNvSpPr>
              <a:spLocks noChangeArrowheads="1"/>
            </p:cNvSpPr>
            <p:nvPr/>
          </p:nvSpPr>
          <p:spPr bwMode="auto">
            <a:xfrm rot="-324743">
              <a:off x="1642722" y="2650362"/>
              <a:ext cx="1706859" cy="1710420"/>
            </a:xfrm>
            <a:prstGeom prst="ellipse">
              <a:avLst/>
            </a:prstGeom>
            <a:solidFill>
              <a:srgbClr val="007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110000"/>
                <a:buFontTx/>
                <a:buNone/>
              </a:pPr>
              <a:endParaRPr kumimoji="1" lang="ko-KR" altLang="en-US" sz="2400"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2308" name="WordArt 685"/>
            <p:cNvSpPr>
              <a:spLocks noChangeArrowheads="1" noChangeShapeType="1" noTextEdit="1"/>
            </p:cNvSpPr>
            <p:nvPr/>
          </p:nvSpPr>
          <p:spPr bwMode="auto">
            <a:xfrm>
              <a:off x="2490429" y="3300638"/>
              <a:ext cx="605660" cy="19266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endParaRPr lang="zh-CN" altLang="en-US" sz="1400" kern="10" spc="-70">
                <a:solidFill>
                  <a:schemeClr val="bg1"/>
                </a:solidFill>
                <a:latin typeface="굴림" panose="020B0600000101010101" pitchFamily="34" charset="-127"/>
              </a:endParaRPr>
            </a:p>
          </p:txBody>
        </p:sp>
        <p:sp>
          <p:nvSpPr>
            <p:cNvPr id="11" name="文本框 28"/>
            <p:cNvSpPr txBox="1"/>
            <p:nvPr/>
          </p:nvSpPr>
          <p:spPr>
            <a:xfrm>
              <a:off x="1815293" y="3239185"/>
              <a:ext cx="1350899" cy="5080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+mn-ea"/>
                  <a:ea typeface="+mn-ea"/>
                </a:rPr>
                <a:t>权威性</a:t>
              </a:r>
              <a:endParaRPr lang="zh-CN" altLang="en-US" sz="28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9460" name="组合 6"/>
          <p:cNvGrpSpPr>
            <a:grpSpLocks/>
          </p:cNvGrpSpPr>
          <p:nvPr/>
        </p:nvGrpSpPr>
        <p:grpSpPr bwMode="auto">
          <a:xfrm>
            <a:off x="3590925" y="4251325"/>
            <a:ext cx="2020888" cy="2022475"/>
            <a:chOff x="3735388" y="1753235"/>
            <a:chExt cx="2020887" cy="2022475"/>
          </a:xfrm>
        </p:grpSpPr>
        <p:sp>
          <p:nvSpPr>
            <p:cNvPr id="12303" name="Freeform 673"/>
            <p:cNvSpPr>
              <a:spLocks noEditPoints="1"/>
            </p:cNvSpPr>
            <p:nvPr/>
          </p:nvSpPr>
          <p:spPr bwMode="auto">
            <a:xfrm rot="-324743">
              <a:off x="3735388" y="1753235"/>
              <a:ext cx="2020887" cy="2022475"/>
            </a:xfrm>
            <a:custGeom>
              <a:avLst/>
              <a:gdLst>
                <a:gd name="T0" fmla="*/ 2147483646 w 1816"/>
                <a:gd name="T1" fmla="*/ 2147483646 h 1816"/>
                <a:gd name="T2" fmla="*/ 2147483646 w 1816"/>
                <a:gd name="T3" fmla="*/ 2147483646 h 1816"/>
                <a:gd name="T4" fmla="*/ 2147483646 w 1816"/>
                <a:gd name="T5" fmla="*/ 2147483646 h 1816"/>
                <a:gd name="T6" fmla="*/ 2147483646 w 1816"/>
                <a:gd name="T7" fmla="*/ 2147483646 h 1816"/>
                <a:gd name="T8" fmla="*/ 2147483646 w 1816"/>
                <a:gd name="T9" fmla="*/ 2147483646 h 1816"/>
                <a:gd name="T10" fmla="*/ 2147483646 w 1816"/>
                <a:gd name="T11" fmla="*/ 2147483646 h 1816"/>
                <a:gd name="T12" fmla="*/ 2147483646 w 1816"/>
                <a:gd name="T13" fmla="*/ 2147483646 h 1816"/>
                <a:gd name="T14" fmla="*/ 2147483646 w 1816"/>
                <a:gd name="T15" fmla="*/ 2147483646 h 1816"/>
                <a:gd name="T16" fmla="*/ 2147483646 w 1816"/>
                <a:gd name="T17" fmla="*/ 2147483646 h 1816"/>
                <a:gd name="T18" fmla="*/ 2147483646 w 1816"/>
                <a:gd name="T19" fmla="*/ 2147483646 h 1816"/>
                <a:gd name="T20" fmla="*/ 2147483646 w 1816"/>
                <a:gd name="T21" fmla="*/ 2147483646 h 1816"/>
                <a:gd name="T22" fmla="*/ 2147483646 w 1816"/>
                <a:gd name="T23" fmla="*/ 2147483646 h 1816"/>
                <a:gd name="T24" fmla="*/ 0 w 1816"/>
                <a:gd name="T25" fmla="*/ 2147483646 h 1816"/>
                <a:gd name="T26" fmla="*/ 2147483646 w 1816"/>
                <a:gd name="T27" fmla="*/ 2147483646 h 1816"/>
                <a:gd name="T28" fmla="*/ 2147483646 w 1816"/>
                <a:gd name="T29" fmla="*/ 2147483646 h 1816"/>
                <a:gd name="T30" fmla="*/ 2147483646 w 1816"/>
                <a:gd name="T31" fmla="*/ 2147483646 h 1816"/>
                <a:gd name="T32" fmla="*/ 2147483646 w 1816"/>
                <a:gd name="T33" fmla="*/ 2147483646 h 1816"/>
                <a:gd name="T34" fmla="*/ 2147483646 w 1816"/>
                <a:gd name="T35" fmla="*/ 2147483646 h 1816"/>
                <a:gd name="T36" fmla="*/ 2147483646 w 1816"/>
                <a:gd name="T37" fmla="*/ 2147483646 h 1816"/>
                <a:gd name="T38" fmla="*/ 2147483646 w 1816"/>
                <a:gd name="T39" fmla="*/ 2147483646 h 1816"/>
                <a:gd name="T40" fmla="*/ 2147483646 w 1816"/>
                <a:gd name="T41" fmla="*/ 2147483646 h 1816"/>
                <a:gd name="T42" fmla="*/ 2147483646 w 1816"/>
                <a:gd name="T43" fmla="*/ 2147483646 h 1816"/>
                <a:gd name="T44" fmla="*/ 2147483646 w 1816"/>
                <a:gd name="T45" fmla="*/ 2147483646 h 1816"/>
                <a:gd name="T46" fmla="*/ 2147483646 w 1816"/>
                <a:gd name="T47" fmla="*/ 2147483646 h 1816"/>
                <a:gd name="T48" fmla="*/ 2147483646 w 1816"/>
                <a:gd name="T49" fmla="*/ 2147483646 h 1816"/>
                <a:gd name="T50" fmla="*/ 2147483646 w 1816"/>
                <a:gd name="T51" fmla="*/ 2147483646 h 1816"/>
                <a:gd name="T52" fmla="*/ 2147483646 w 1816"/>
                <a:gd name="T53" fmla="*/ 2147483646 h 1816"/>
                <a:gd name="T54" fmla="*/ 2147483646 w 1816"/>
                <a:gd name="T55" fmla="*/ 2147483646 h 1816"/>
                <a:gd name="T56" fmla="*/ 2147483646 w 1816"/>
                <a:gd name="T57" fmla="*/ 2147483646 h 1816"/>
                <a:gd name="T58" fmla="*/ 2147483646 w 1816"/>
                <a:gd name="T59" fmla="*/ 2147483646 h 1816"/>
                <a:gd name="T60" fmla="*/ 2147483646 w 1816"/>
                <a:gd name="T61" fmla="*/ 2147483646 h 1816"/>
                <a:gd name="T62" fmla="*/ 2147483646 w 1816"/>
                <a:gd name="T63" fmla="*/ 2147483646 h 1816"/>
                <a:gd name="T64" fmla="*/ 2147483646 w 1816"/>
                <a:gd name="T65" fmla="*/ 2147483646 h 1816"/>
                <a:gd name="T66" fmla="*/ 2147483646 w 1816"/>
                <a:gd name="T67" fmla="*/ 2147483646 h 1816"/>
                <a:gd name="T68" fmla="*/ 2147483646 w 1816"/>
                <a:gd name="T69" fmla="*/ 2147483646 h 1816"/>
                <a:gd name="T70" fmla="*/ 2147483646 w 1816"/>
                <a:gd name="T71" fmla="*/ 2147483646 h 1816"/>
                <a:gd name="T72" fmla="*/ 2147483646 w 1816"/>
                <a:gd name="T73" fmla="*/ 2147483646 h 1816"/>
                <a:gd name="T74" fmla="*/ 2147483646 w 1816"/>
                <a:gd name="T75" fmla="*/ 2147483646 h 1816"/>
                <a:gd name="T76" fmla="*/ 2147483646 w 1816"/>
                <a:gd name="T77" fmla="*/ 2147483646 h 1816"/>
                <a:gd name="T78" fmla="*/ 2147483646 w 1816"/>
                <a:gd name="T79" fmla="*/ 2147483646 h 1816"/>
                <a:gd name="T80" fmla="*/ 2147483646 w 1816"/>
                <a:gd name="T81" fmla="*/ 2147483646 h 1816"/>
                <a:gd name="T82" fmla="*/ 2147483646 w 1816"/>
                <a:gd name="T83" fmla="*/ 2147483646 h 1816"/>
                <a:gd name="T84" fmla="*/ 2147483646 w 1816"/>
                <a:gd name="T85" fmla="*/ 2147483646 h 1816"/>
                <a:gd name="T86" fmla="*/ 2147483646 w 1816"/>
                <a:gd name="T87" fmla="*/ 2147483646 h 1816"/>
                <a:gd name="T88" fmla="*/ 2147483646 w 1816"/>
                <a:gd name="T89" fmla="*/ 2147483646 h 1816"/>
                <a:gd name="T90" fmla="*/ 2147483646 w 1816"/>
                <a:gd name="T91" fmla="*/ 2147483646 h 1816"/>
                <a:gd name="T92" fmla="*/ 2147483646 w 1816"/>
                <a:gd name="T93" fmla="*/ 2147483646 h 1816"/>
                <a:gd name="T94" fmla="*/ 2147483646 w 1816"/>
                <a:gd name="T95" fmla="*/ 2147483646 h 1816"/>
                <a:gd name="T96" fmla="*/ 2147483646 w 1816"/>
                <a:gd name="T97" fmla="*/ 2147483646 h 1816"/>
                <a:gd name="T98" fmla="*/ 2147483646 w 1816"/>
                <a:gd name="T99" fmla="*/ 2147483646 h 1816"/>
                <a:gd name="T100" fmla="*/ 2147483646 w 1816"/>
                <a:gd name="T101" fmla="*/ 2147483646 h 1816"/>
                <a:gd name="T102" fmla="*/ 2147483646 w 1816"/>
                <a:gd name="T103" fmla="*/ 2147483646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rgbClr val="80808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4" name="Oval 677"/>
            <p:cNvSpPr>
              <a:spLocks noChangeArrowheads="1"/>
            </p:cNvSpPr>
            <p:nvPr/>
          </p:nvSpPr>
          <p:spPr bwMode="auto">
            <a:xfrm rot="-324743">
              <a:off x="4052888" y="2072323"/>
              <a:ext cx="1384300" cy="1384300"/>
            </a:xfrm>
            <a:prstGeom prst="ellipse">
              <a:avLst/>
            </a:prstGeom>
            <a:solidFill>
              <a:srgbClr val="2FA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110000"/>
                <a:buFontTx/>
                <a:buNone/>
              </a:pPr>
              <a:endParaRPr kumimoji="1" lang="ko-KR" altLang="en-US" sz="2400"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2" name="文本框 29"/>
            <p:cNvSpPr txBox="1"/>
            <p:nvPr/>
          </p:nvSpPr>
          <p:spPr>
            <a:xfrm>
              <a:off x="4111626" y="2508885"/>
              <a:ext cx="1266824" cy="5080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+mn-ea"/>
                  <a:ea typeface="+mn-ea"/>
                </a:rPr>
                <a:t>普遍性</a:t>
              </a:r>
              <a:endParaRPr lang="zh-CN" altLang="en-US" sz="28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9461" name="组合 3"/>
          <p:cNvGrpSpPr>
            <a:grpSpLocks/>
          </p:cNvGrpSpPr>
          <p:nvPr/>
        </p:nvGrpSpPr>
        <p:grpSpPr bwMode="auto">
          <a:xfrm>
            <a:off x="4002088" y="1995488"/>
            <a:ext cx="2089150" cy="2024062"/>
            <a:chOff x="5527675" y="4535488"/>
            <a:chExt cx="1770063" cy="1771650"/>
          </a:xfrm>
        </p:grpSpPr>
        <p:sp>
          <p:nvSpPr>
            <p:cNvPr id="12300" name="Freeform 679"/>
            <p:cNvSpPr>
              <a:spLocks noEditPoints="1"/>
            </p:cNvSpPr>
            <p:nvPr/>
          </p:nvSpPr>
          <p:spPr bwMode="auto">
            <a:xfrm rot="-324743">
              <a:off x="5527675" y="4535488"/>
              <a:ext cx="1770063" cy="1771650"/>
            </a:xfrm>
            <a:custGeom>
              <a:avLst/>
              <a:gdLst>
                <a:gd name="T0" fmla="*/ 2147483646 w 1816"/>
                <a:gd name="T1" fmla="*/ 2147483646 h 1816"/>
                <a:gd name="T2" fmla="*/ 2147483646 w 1816"/>
                <a:gd name="T3" fmla="*/ 2147483646 h 1816"/>
                <a:gd name="T4" fmla="*/ 2147483646 w 1816"/>
                <a:gd name="T5" fmla="*/ 2147483646 h 1816"/>
                <a:gd name="T6" fmla="*/ 2147483646 w 1816"/>
                <a:gd name="T7" fmla="*/ 2147483646 h 1816"/>
                <a:gd name="T8" fmla="*/ 2147483646 w 1816"/>
                <a:gd name="T9" fmla="*/ 2147483646 h 1816"/>
                <a:gd name="T10" fmla="*/ 2147483646 w 1816"/>
                <a:gd name="T11" fmla="*/ 2147483646 h 1816"/>
                <a:gd name="T12" fmla="*/ 2147483646 w 1816"/>
                <a:gd name="T13" fmla="*/ 2147483646 h 1816"/>
                <a:gd name="T14" fmla="*/ 2147483646 w 1816"/>
                <a:gd name="T15" fmla="*/ 2147483646 h 1816"/>
                <a:gd name="T16" fmla="*/ 2147483646 w 1816"/>
                <a:gd name="T17" fmla="*/ 2147483646 h 1816"/>
                <a:gd name="T18" fmla="*/ 2147483646 w 1816"/>
                <a:gd name="T19" fmla="*/ 2147483646 h 1816"/>
                <a:gd name="T20" fmla="*/ 2147483646 w 1816"/>
                <a:gd name="T21" fmla="*/ 2147483646 h 1816"/>
                <a:gd name="T22" fmla="*/ 2147483646 w 1816"/>
                <a:gd name="T23" fmla="*/ 2147483646 h 1816"/>
                <a:gd name="T24" fmla="*/ 0 w 1816"/>
                <a:gd name="T25" fmla="*/ 2147483646 h 1816"/>
                <a:gd name="T26" fmla="*/ 2147483646 w 1816"/>
                <a:gd name="T27" fmla="*/ 2147483646 h 1816"/>
                <a:gd name="T28" fmla="*/ 2147483646 w 1816"/>
                <a:gd name="T29" fmla="*/ 2147483646 h 1816"/>
                <a:gd name="T30" fmla="*/ 2147483646 w 1816"/>
                <a:gd name="T31" fmla="*/ 2147483646 h 1816"/>
                <a:gd name="T32" fmla="*/ 2147483646 w 1816"/>
                <a:gd name="T33" fmla="*/ 2147483646 h 1816"/>
                <a:gd name="T34" fmla="*/ 2147483646 w 1816"/>
                <a:gd name="T35" fmla="*/ 2147483646 h 1816"/>
                <a:gd name="T36" fmla="*/ 2147483646 w 1816"/>
                <a:gd name="T37" fmla="*/ 2147483646 h 1816"/>
                <a:gd name="T38" fmla="*/ 2147483646 w 1816"/>
                <a:gd name="T39" fmla="*/ 2147483646 h 1816"/>
                <a:gd name="T40" fmla="*/ 2147483646 w 1816"/>
                <a:gd name="T41" fmla="*/ 2147483646 h 1816"/>
                <a:gd name="T42" fmla="*/ 2147483646 w 1816"/>
                <a:gd name="T43" fmla="*/ 2147483646 h 1816"/>
                <a:gd name="T44" fmla="*/ 2147483646 w 1816"/>
                <a:gd name="T45" fmla="*/ 2147483646 h 1816"/>
                <a:gd name="T46" fmla="*/ 2147483646 w 1816"/>
                <a:gd name="T47" fmla="*/ 2147483646 h 1816"/>
                <a:gd name="T48" fmla="*/ 2147483646 w 1816"/>
                <a:gd name="T49" fmla="*/ 2147483646 h 1816"/>
                <a:gd name="T50" fmla="*/ 2147483646 w 1816"/>
                <a:gd name="T51" fmla="*/ 2147483646 h 1816"/>
                <a:gd name="T52" fmla="*/ 2147483646 w 1816"/>
                <a:gd name="T53" fmla="*/ 2147483646 h 1816"/>
                <a:gd name="T54" fmla="*/ 2147483646 w 1816"/>
                <a:gd name="T55" fmla="*/ 2147483646 h 1816"/>
                <a:gd name="T56" fmla="*/ 2147483646 w 1816"/>
                <a:gd name="T57" fmla="*/ 2147483646 h 1816"/>
                <a:gd name="T58" fmla="*/ 2147483646 w 1816"/>
                <a:gd name="T59" fmla="*/ 2147483646 h 1816"/>
                <a:gd name="T60" fmla="*/ 2147483646 w 1816"/>
                <a:gd name="T61" fmla="*/ 2147483646 h 1816"/>
                <a:gd name="T62" fmla="*/ 2147483646 w 1816"/>
                <a:gd name="T63" fmla="*/ 2147483646 h 1816"/>
                <a:gd name="T64" fmla="*/ 2147483646 w 1816"/>
                <a:gd name="T65" fmla="*/ 2147483646 h 1816"/>
                <a:gd name="T66" fmla="*/ 2147483646 w 1816"/>
                <a:gd name="T67" fmla="*/ 2147483646 h 1816"/>
                <a:gd name="T68" fmla="*/ 2147483646 w 1816"/>
                <a:gd name="T69" fmla="*/ 2147483646 h 1816"/>
                <a:gd name="T70" fmla="*/ 2147483646 w 1816"/>
                <a:gd name="T71" fmla="*/ 2147483646 h 1816"/>
                <a:gd name="T72" fmla="*/ 2147483646 w 1816"/>
                <a:gd name="T73" fmla="*/ 2147483646 h 1816"/>
                <a:gd name="T74" fmla="*/ 2147483646 w 1816"/>
                <a:gd name="T75" fmla="*/ 2147483646 h 1816"/>
                <a:gd name="T76" fmla="*/ 2147483646 w 1816"/>
                <a:gd name="T77" fmla="*/ 2147483646 h 1816"/>
                <a:gd name="T78" fmla="*/ 2147483646 w 1816"/>
                <a:gd name="T79" fmla="*/ 2147483646 h 1816"/>
                <a:gd name="T80" fmla="*/ 2147483646 w 1816"/>
                <a:gd name="T81" fmla="*/ 2147483646 h 1816"/>
                <a:gd name="T82" fmla="*/ 2147483646 w 1816"/>
                <a:gd name="T83" fmla="*/ 2147483646 h 1816"/>
                <a:gd name="T84" fmla="*/ 2147483646 w 1816"/>
                <a:gd name="T85" fmla="*/ 2147483646 h 1816"/>
                <a:gd name="T86" fmla="*/ 2147483646 w 1816"/>
                <a:gd name="T87" fmla="*/ 2147483646 h 1816"/>
                <a:gd name="T88" fmla="*/ 2147483646 w 1816"/>
                <a:gd name="T89" fmla="*/ 2147483646 h 1816"/>
                <a:gd name="T90" fmla="*/ 2147483646 w 1816"/>
                <a:gd name="T91" fmla="*/ 2147483646 h 1816"/>
                <a:gd name="T92" fmla="*/ 2147483646 w 1816"/>
                <a:gd name="T93" fmla="*/ 2147483646 h 1816"/>
                <a:gd name="T94" fmla="*/ 2147483646 w 1816"/>
                <a:gd name="T95" fmla="*/ 2147483646 h 1816"/>
                <a:gd name="T96" fmla="*/ 2147483646 w 1816"/>
                <a:gd name="T97" fmla="*/ 2147483646 h 1816"/>
                <a:gd name="T98" fmla="*/ 2147483646 w 1816"/>
                <a:gd name="T99" fmla="*/ 2147483646 h 1816"/>
                <a:gd name="T100" fmla="*/ 2147483646 w 1816"/>
                <a:gd name="T101" fmla="*/ 2147483646 h 1816"/>
                <a:gd name="T102" fmla="*/ 2147483646 w 1816"/>
                <a:gd name="T103" fmla="*/ 2147483646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rgbClr val="80808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1" name="Oval 680"/>
            <p:cNvSpPr>
              <a:spLocks noChangeArrowheads="1"/>
            </p:cNvSpPr>
            <p:nvPr/>
          </p:nvSpPr>
          <p:spPr bwMode="auto">
            <a:xfrm rot="-324743">
              <a:off x="5805488" y="4814888"/>
              <a:ext cx="1212850" cy="1212850"/>
            </a:xfrm>
            <a:prstGeom prst="ellipse">
              <a:avLst/>
            </a:prstGeom>
            <a:solidFill>
              <a:srgbClr val="BE61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110000"/>
                <a:buFontTx/>
                <a:buNone/>
              </a:pPr>
              <a:endParaRPr kumimoji="1" lang="ko-KR" altLang="en-US" sz="2400"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13" name="文本框 30"/>
            <p:cNvSpPr txBox="1"/>
            <p:nvPr/>
          </p:nvSpPr>
          <p:spPr>
            <a:xfrm>
              <a:off x="5828962" y="5183009"/>
              <a:ext cx="1073336" cy="4446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+mn-ea"/>
                  <a:ea typeface="+mn-ea"/>
                </a:rPr>
                <a:t>统一性</a:t>
              </a:r>
              <a:endParaRPr lang="zh-CN" altLang="en-US" sz="28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9462" name="内容占位符 15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669925"/>
          </a:xfrm>
        </p:spPr>
        <p:txBody>
          <a:bodyPr/>
          <a:lstStyle/>
          <a:p>
            <a:r>
              <a:rPr lang="zh-CN" altLang="en-US" sz="2800" smtClean="0"/>
              <a:t>法的形式价值：</a:t>
            </a:r>
            <a:endParaRPr lang="en-US" altLang="zh-CN" smtClean="0"/>
          </a:p>
        </p:txBody>
      </p:sp>
      <p:grpSp>
        <p:nvGrpSpPr>
          <p:cNvPr id="19464" name="组合 5"/>
          <p:cNvGrpSpPr>
            <a:grpSpLocks/>
          </p:cNvGrpSpPr>
          <p:nvPr/>
        </p:nvGrpSpPr>
        <p:grpSpPr bwMode="auto">
          <a:xfrm>
            <a:off x="6157913" y="2587625"/>
            <a:ext cx="2020887" cy="2022475"/>
            <a:chOff x="6067108" y="2301875"/>
            <a:chExt cx="2020887" cy="2022475"/>
          </a:xfrm>
        </p:grpSpPr>
        <p:sp>
          <p:nvSpPr>
            <p:cNvPr id="12296" name="Freeform 673"/>
            <p:cNvSpPr>
              <a:spLocks noEditPoints="1"/>
            </p:cNvSpPr>
            <p:nvPr/>
          </p:nvSpPr>
          <p:spPr bwMode="auto">
            <a:xfrm rot="-324743">
              <a:off x="6067108" y="2301875"/>
              <a:ext cx="2020887" cy="2022475"/>
            </a:xfrm>
            <a:custGeom>
              <a:avLst/>
              <a:gdLst>
                <a:gd name="T0" fmla="*/ 2147483646 w 1816"/>
                <a:gd name="T1" fmla="*/ 2147483646 h 1816"/>
                <a:gd name="T2" fmla="*/ 2147483646 w 1816"/>
                <a:gd name="T3" fmla="*/ 2147483646 h 1816"/>
                <a:gd name="T4" fmla="*/ 2147483646 w 1816"/>
                <a:gd name="T5" fmla="*/ 2147483646 h 1816"/>
                <a:gd name="T6" fmla="*/ 2147483646 w 1816"/>
                <a:gd name="T7" fmla="*/ 2147483646 h 1816"/>
                <a:gd name="T8" fmla="*/ 2147483646 w 1816"/>
                <a:gd name="T9" fmla="*/ 2147483646 h 1816"/>
                <a:gd name="T10" fmla="*/ 2147483646 w 1816"/>
                <a:gd name="T11" fmla="*/ 2147483646 h 1816"/>
                <a:gd name="T12" fmla="*/ 2147483646 w 1816"/>
                <a:gd name="T13" fmla="*/ 2147483646 h 1816"/>
                <a:gd name="T14" fmla="*/ 2147483646 w 1816"/>
                <a:gd name="T15" fmla="*/ 2147483646 h 1816"/>
                <a:gd name="T16" fmla="*/ 2147483646 w 1816"/>
                <a:gd name="T17" fmla="*/ 2147483646 h 1816"/>
                <a:gd name="T18" fmla="*/ 2147483646 w 1816"/>
                <a:gd name="T19" fmla="*/ 2147483646 h 1816"/>
                <a:gd name="T20" fmla="*/ 2147483646 w 1816"/>
                <a:gd name="T21" fmla="*/ 2147483646 h 1816"/>
                <a:gd name="T22" fmla="*/ 2147483646 w 1816"/>
                <a:gd name="T23" fmla="*/ 2147483646 h 1816"/>
                <a:gd name="T24" fmla="*/ 0 w 1816"/>
                <a:gd name="T25" fmla="*/ 2147483646 h 1816"/>
                <a:gd name="T26" fmla="*/ 2147483646 w 1816"/>
                <a:gd name="T27" fmla="*/ 2147483646 h 1816"/>
                <a:gd name="T28" fmla="*/ 2147483646 w 1816"/>
                <a:gd name="T29" fmla="*/ 2147483646 h 1816"/>
                <a:gd name="T30" fmla="*/ 2147483646 w 1816"/>
                <a:gd name="T31" fmla="*/ 2147483646 h 1816"/>
                <a:gd name="T32" fmla="*/ 2147483646 w 1816"/>
                <a:gd name="T33" fmla="*/ 2147483646 h 1816"/>
                <a:gd name="T34" fmla="*/ 2147483646 w 1816"/>
                <a:gd name="T35" fmla="*/ 2147483646 h 1816"/>
                <a:gd name="T36" fmla="*/ 2147483646 w 1816"/>
                <a:gd name="T37" fmla="*/ 2147483646 h 1816"/>
                <a:gd name="T38" fmla="*/ 2147483646 w 1816"/>
                <a:gd name="T39" fmla="*/ 2147483646 h 1816"/>
                <a:gd name="T40" fmla="*/ 2147483646 w 1816"/>
                <a:gd name="T41" fmla="*/ 2147483646 h 1816"/>
                <a:gd name="T42" fmla="*/ 2147483646 w 1816"/>
                <a:gd name="T43" fmla="*/ 2147483646 h 1816"/>
                <a:gd name="T44" fmla="*/ 2147483646 w 1816"/>
                <a:gd name="T45" fmla="*/ 2147483646 h 1816"/>
                <a:gd name="T46" fmla="*/ 2147483646 w 1816"/>
                <a:gd name="T47" fmla="*/ 2147483646 h 1816"/>
                <a:gd name="T48" fmla="*/ 2147483646 w 1816"/>
                <a:gd name="T49" fmla="*/ 2147483646 h 1816"/>
                <a:gd name="T50" fmla="*/ 2147483646 w 1816"/>
                <a:gd name="T51" fmla="*/ 2147483646 h 1816"/>
                <a:gd name="T52" fmla="*/ 2147483646 w 1816"/>
                <a:gd name="T53" fmla="*/ 2147483646 h 1816"/>
                <a:gd name="T54" fmla="*/ 2147483646 w 1816"/>
                <a:gd name="T55" fmla="*/ 2147483646 h 1816"/>
                <a:gd name="T56" fmla="*/ 2147483646 w 1816"/>
                <a:gd name="T57" fmla="*/ 2147483646 h 1816"/>
                <a:gd name="T58" fmla="*/ 2147483646 w 1816"/>
                <a:gd name="T59" fmla="*/ 2147483646 h 1816"/>
                <a:gd name="T60" fmla="*/ 2147483646 w 1816"/>
                <a:gd name="T61" fmla="*/ 2147483646 h 1816"/>
                <a:gd name="T62" fmla="*/ 2147483646 w 1816"/>
                <a:gd name="T63" fmla="*/ 2147483646 h 1816"/>
                <a:gd name="T64" fmla="*/ 2147483646 w 1816"/>
                <a:gd name="T65" fmla="*/ 2147483646 h 1816"/>
                <a:gd name="T66" fmla="*/ 2147483646 w 1816"/>
                <a:gd name="T67" fmla="*/ 2147483646 h 1816"/>
                <a:gd name="T68" fmla="*/ 2147483646 w 1816"/>
                <a:gd name="T69" fmla="*/ 2147483646 h 1816"/>
                <a:gd name="T70" fmla="*/ 2147483646 w 1816"/>
                <a:gd name="T71" fmla="*/ 2147483646 h 1816"/>
                <a:gd name="T72" fmla="*/ 2147483646 w 1816"/>
                <a:gd name="T73" fmla="*/ 2147483646 h 1816"/>
                <a:gd name="T74" fmla="*/ 2147483646 w 1816"/>
                <a:gd name="T75" fmla="*/ 2147483646 h 1816"/>
                <a:gd name="T76" fmla="*/ 2147483646 w 1816"/>
                <a:gd name="T77" fmla="*/ 2147483646 h 1816"/>
                <a:gd name="T78" fmla="*/ 2147483646 w 1816"/>
                <a:gd name="T79" fmla="*/ 2147483646 h 1816"/>
                <a:gd name="T80" fmla="*/ 2147483646 w 1816"/>
                <a:gd name="T81" fmla="*/ 2147483646 h 1816"/>
                <a:gd name="T82" fmla="*/ 2147483646 w 1816"/>
                <a:gd name="T83" fmla="*/ 2147483646 h 1816"/>
                <a:gd name="T84" fmla="*/ 2147483646 w 1816"/>
                <a:gd name="T85" fmla="*/ 2147483646 h 1816"/>
                <a:gd name="T86" fmla="*/ 2147483646 w 1816"/>
                <a:gd name="T87" fmla="*/ 2147483646 h 1816"/>
                <a:gd name="T88" fmla="*/ 2147483646 w 1816"/>
                <a:gd name="T89" fmla="*/ 2147483646 h 1816"/>
                <a:gd name="T90" fmla="*/ 2147483646 w 1816"/>
                <a:gd name="T91" fmla="*/ 2147483646 h 1816"/>
                <a:gd name="T92" fmla="*/ 2147483646 w 1816"/>
                <a:gd name="T93" fmla="*/ 2147483646 h 1816"/>
                <a:gd name="T94" fmla="*/ 2147483646 w 1816"/>
                <a:gd name="T95" fmla="*/ 2147483646 h 1816"/>
                <a:gd name="T96" fmla="*/ 2147483646 w 1816"/>
                <a:gd name="T97" fmla="*/ 2147483646 h 1816"/>
                <a:gd name="T98" fmla="*/ 2147483646 w 1816"/>
                <a:gd name="T99" fmla="*/ 2147483646 h 1816"/>
                <a:gd name="T100" fmla="*/ 2147483646 w 1816"/>
                <a:gd name="T101" fmla="*/ 2147483646 h 1816"/>
                <a:gd name="T102" fmla="*/ 2147483646 w 1816"/>
                <a:gd name="T103" fmla="*/ 2147483646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rgbClr val="80808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297" name="组合 4"/>
            <p:cNvGrpSpPr>
              <a:grpSpLocks/>
            </p:cNvGrpSpPr>
            <p:nvPr/>
          </p:nvGrpSpPr>
          <p:grpSpPr bwMode="auto">
            <a:xfrm>
              <a:off x="6384608" y="2620963"/>
              <a:ext cx="1384300" cy="1384300"/>
              <a:chOff x="6384608" y="2620963"/>
              <a:chExt cx="1384300" cy="1384300"/>
            </a:xfrm>
          </p:grpSpPr>
          <p:sp>
            <p:nvSpPr>
              <p:cNvPr id="12298" name="Oval 677"/>
              <p:cNvSpPr>
                <a:spLocks noChangeArrowheads="1"/>
              </p:cNvSpPr>
              <p:nvPr/>
            </p:nvSpPr>
            <p:spPr bwMode="auto">
              <a:xfrm rot="-324743">
                <a:off x="6384608" y="2620963"/>
                <a:ext cx="1384300" cy="13843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2860A4"/>
                  </a:buClr>
                  <a:buFont typeface="Wingdings" panose="05000000000000000000" pitchFamily="2" charset="2"/>
                  <a:buChar char="Ü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99005"/>
                  </a:buClr>
                  <a:buSzPct val="7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99"/>
                  </a:buClr>
                  <a:buSzPct val="8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808080"/>
                  </a:buClr>
                  <a:buFont typeface="Webdings" panose="05030102010509060703" pitchFamily="18" charset="2"/>
                  <a:buChar char="4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buClr>
                    <a:schemeClr val="folHlink"/>
                  </a:buClr>
                  <a:buSzPct val="110000"/>
                  <a:buFontTx/>
                  <a:buNone/>
                </a:pPr>
                <a:endParaRPr kumimoji="1" lang="ko-KR" altLang="en-US" sz="2400">
                  <a:latin typeface="굴림" panose="020B0600000101010101" pitchFamily="34" charset="-127"/>
                  <a:ea typeface="굴림" panose="020B0600000101010101" pitchFamily="34" charset="-127"/>
                </a:endParaRPr>
              </a:p>
            </p:txBody>
          </p:sp>
          <p:sp>
            <p:nvSpPr>
              <p:cNvPr id="22" name="文本框 29"/>
              <p:cNvSpPr txBox="1"/>
              <p:nvPr/>
            </p:nvSpPr>
            <p:spPr>
              <a:xfrm>
                <a:off x="6456045" y="3040063"/>
                <a:ext cx="1266825" cy="5095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eaLnBrk="1" hangingPunct="1"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110000"/>
                  <a:defRPr/>
                </a:pPr>
                <a:r>
                  <a:rPr lang="zh-CN" altLang="en-US" sz="2800" b="1" dirty="0">
                    <a:solidFill>
                      <a:schemeClr val="bg1"/>
                    </a:solidFill>
                    <a:latin typeface="+mn-ea"/>
                    <a:ea typeface="+mn-ea"/>
                  </a:rPr>
                  <a:t>完备性</a:t>
                </a:r>
                <a:endParaRPr lang="zh-CN" altLang="en-US" sz="2800" b="1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" val="http://"/>
  <p:tag name="GENSWF_MOVIE_PRESENTATION_END_URL" val="http://"/>
  <p:tag name="ARTICULATE_PROJECT_OPEN" val="0"/>
  <p:tag name="ARTICULATE_SLIDE_COUNT" val="2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1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11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1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11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34" charset="-127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2956</TotalTime>
  <Words>202</Words>
  <Application>Microsoft Office PowerPoint</Application>
  <PresentationFormat>全屏显示(4:3)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Verdana</vt:lpstr>
      <vt:lpstr>굴림</vt:lpstr>
      <vt:lpstr>Arial</vt:lpstr>
      <vt:lpstr>Calibri</vt:lpstr>
      <vt:lpstr>黑体</vt:lpstr>
      <vt:lpstr>Wingdings</vt:lpstr>
      <vt:lpstr>Webdings</vt:lpstr>
      <vt:lpstr>宋体</vt:lpstr>
      <vt:lpstr>Times New Roman</vt:lpstr>
      <vt:lpstr>微软雅黑</vt:lpstr>
      <vt:lpstr>Office 主题</vt:lpstr>
      <vt:lpstr>法理学</vt:lpstr>
      <vt:lpstr>第一节 法的价值释义</vt:lpstr>
      <vt:lpstr>第一节：法的价值释义</vt:lpstr>
      <vt:lpstr>第二节 法的价值体系</vt:lpstr>
      <vt:lpstr>第二节：法的价值体系</vt:lpstr>
      <vt:lpstr>第二节：法的价值体系</vt:lpstr>
      <vt:lpstr>第二节：法的价值体系</vt:lpstr>
      <vt:lpstr>第二节：法的价值体系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suelay</cp:lastModifiedBy>
  <cp:revision>217</cp:revision>
  <dcterms:created xsi:type="dcterms:W3CDTF">2009-04-16T11:43:59Z</dcterms:created>
  <dcterms:modified xsi:type="dcterms:W3CDTF">2015-09-08T11:25:01Z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881C1C47-C12C-4CB4-3F46-1B3F3F093F40</vt:lpwstr>
  </property>
  <property fmtid="{D5CDD505-2E9C-101B-9397-08002B2CF9AE}" pid="3" name="ArticulatePath">
    <vt:lpwstr>模板1</vt:lpwstr>
  </property>
</Properties>
</file>