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40"/>
  </p:notesMasterIdLst>
  <p:handoutMasterIdLst>
    <p:handoutMasterId r:id="rId41"/>
  </p:handoutMasterIdLst>
  <p:sldIdLst>
    <p:sldId id="308" r:id="rId2"/>
    <p:sldId id="309" r:id="rId3"/>
    <p:sldId id="315" r:id="rId4"/>
    <p:sldId id="338" r:id="rId5"/>
    <p:sldId id="339" r:id="rId6"/>
    <p:sldId id="340" r:id="rId7"/>
    <p:sldId id="336" r:id="rId8"/>
    <p:sldId id="341" r:id="rId9"/>
    <p:sldId id="342" r:id="rId10"/>
    <p:sldId id="343" r:id="rId11"/>
    <p:sldId id="337" r:id="rId12"/>
    <p:sldId id="344" r:id="rId13"/>
    <p:sldId id="345" r:id="rId14"/>
    <p:sldId id="346" r:id="rId15"/>
    <p:sldId id="314" r:id="rId16"/>
    <p:sldId id="310" r:id="rId17"/>
    <p:sldId id="316" r:id="rId18"/>
    <p:sldId id="317" r:id="rId19"/>
    <p:sldId id="318" r:id="rId20"/>
    <p:sldId id="319" r:id="rId21"/>
    <p:sldId id="311" r:id="rId22"/>
    <p:sldId id="320" r:id="rId23"/>
    <p:sldId id="321" r:id="rId24"/>
    <p:sldId id="322" r:id="rId25"/>
    <p:sldId id="323" r:id="rId26"/>
    <p:sldId id="324" r:id="rId27"/>
    <p:sldId id="312" r:id="rId28"/>
    <p:sldId id="325" r:id="rId29"/>
    <p:sldId id="326" r:id="rId30"/>
    <p:sldId id="328" r:id="rId31"/>
    <p:sldId id="329" r:id="rId32"/>
    <p:sldId id="330" r:id="rId33"/>
    <p:sldId id="331" r:id="rId34"/>
    <p:sldId id="332" r:id="rId35"/>
    <p:sldId id="313" r:id="rId36"/>
    <p:sldId id="333" r:id="rId37"/>
    <p:sldId id="334" r:id="rId38"/>
    <p:sldId id="335" r:id="rId39"/>
  </p:sldIdLst>
  <p:sldSz cx="9144000" cy="6858000" type="screen4x3"/>
  <p:notesSz cx="6858000" cy="9144000"/>
  <p:custDataLst>
    <p:tags r:id="rId42"/>
  </p:custDataLst>
  <p:defaultTextStyle>
    <a:defPPr>
      <a:defRPr lang="en-US"/>
    </a:defPPr>
    <a:lvl1pPr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5pPr>
    <a:lvl6pPr marL="22860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6pPr>
    <a:lvl7pPr marL="27432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7pPr>
    <a:lvl8pPr marL="32004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8pPr>
    <a:lvl9pPr marL="36576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450">
          <p15:clr>
            <a:srgbClr val="A4A3A4"/>
          </p15:clr>
        </p15:guide>
        <p15:guide id="3" pos="5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DCA"/>
    <a:srgbClr val="BE6119"/>
    <a:srgbClr val="BE6111"/>
    <a:srgbClr val="6699FF"/>
    <a:srgbClr val="FF0000"/>
    <a:srgbClr val="99CCFF"/>
    <a:srgbClr val="00FF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9" autoAdjust="0"/>
    <p:restoredTop sz="94622" autoAdjust="0"/>
  </p:normalViewPr>
  <p:slideViewPr>
    <p:cSldViewPr snapToGrid="0" snapToObjects="1">
      <p:cViewPr varScale="1">
        <p:scale>
          <a:sx n="74" d="100"/>
          <a:sy n="74" d="100"/>
        </p:scale>
        <p:origin x="1104" y="72"/>
      </p:cViewPr>
      <p:guideLst>
        <p:guide orient="horz" pos="2160"/>
        <p:guide pos="450"/>
        <p:guide pos="543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87D4E3-CF2E-40AB-A1BC-0994157F40C9}" type="doc">
      <dgm:prSet loTypeId="urn:microsoft.com/office/officeart/2005/8/layout/hierarchy4" loCatId="relationship" qsTypeId="urn:microsoft.com/office/officeart/2005/8/quickstyle/simple1" qsCatId="simple" csTypeId="urn:microsoft.com/office/officeart/2005/8/colors/colorful1" csCatId="colorful" phldr="1"/>
      <dgm:spPr/>
      <dgm:t>
        <a:bodyPr/>
        <a:lstStyle/>
        <a:p>
          <a:endParaRPr lang="zh-CN" altLang="en-US"/>
        </a:p>
      </dgm:t>
    </dgm:pt>
    <dgm:pt modelId="{5EF813B0-8CA0-4CE8-86BC-93203524793A}">
      <dgm:prSet custT="1"/>
      <dgm:spPr>
        <a:solidFill>
          <a:schemeClr val="accent6"/>
        </a:solidFill>
      </dgm:spPr>
      <dgm:t>
        <a:bodyPr/>
        <a:lstStyle/>
        <a:p>
          <a:pPr algn="l" rtl="0"/>
          <a:r>
            <a:rPr lang="zh-CN" altLang="en-US" sz="2400" dirty="0" smtClean="0"/>
            <a:t>公民的行为能力分类：</a:t>
          </a:r>
          <a:endParaRPr lang="zh-CN" altLang="en-US" sz="2400" dirty="0"/>
        </a:p>
      </dgm:t>
    </dgm:pt>
    <dgm:pt modelId="{F599AD0B-79F1-4CAB-9888-7AEE5356E6F9}" type="parTrans" cxnId="{26924241-D4D6-4963-9DDF-80C2D9AAF100}">
      <dgm:prSet/>
      <dgm:spPr/>
      <dgm:t>
        <a:bodyPr/>
        <a:lstStyle/>
        <a:p>
          <a:endParaRPr lang="zh-CN" altLang="en-US"/>
        </a:p>
      </dgm:t>
    </dgm:pt>
    <dgm:pt modelId="{A33D5126-DB8A-46EA-9EE3-C7BB8B590FA9}" type="sibTrans" cxnId="{26924241-D4D6-4963-9DDF-80C2D9AAF100}">
      <dgm:prSet/>
      <dgm:spPr/>
      <dgm:t>
        <a:bodyPr/>
        <a:lstStyle/>
        <a:p>
          <a:endParaRPr lang="zh-CN" altLang="en-US"/>
        </a:p>
      </dgm:t>
    </dgm:pt>
    <dgm:pt modelId="{0685CB44-2EB6-4BEB-9421-A8E9C89211CC}">
      <dgm:prSet/>
      <dgm:spPr>
        <a:solidFill>
          <a:schemeClr val="accent1"/>
        </a:solidFill>
      </dgm:spPr>
      <dgm:t>
        <a:bodyPr/>
        <a:lstStyle/>
        <a:p>
          <a:pPr rtl="0"/>
          <a:r>
            <a:rPr lang="zh-CN" altLang="en-US" dirty="0" smtClean="0"/>
            <a:t>完全行为能力人</a:t>
          </a:r>
          <a:endParaRPr lang="zh-CN" dirty="0"/>
        </a:p>
      </dgm:t>
    </dgm:pt>
    <dgm:pt modelId="{10B66626-4B98-47A4-8852-9C577710B91A}" type="parTrans" cxnId="{E7A2B07C-DDA7-40F9-99F9-776031D16E70}">
      <dgm:prSet/>
      <dgm:spPr/>
      <dgm:t>
        <a:bodyPr/>
        <a:lstStyle/>
        <a:p>
          <a:endParaRPr lang="zh-CN" altLang="en-US"/>
        </a:p>
      </dgm:t>
    </dgm:pt>
    <dgm:pt modelId="{E0E9610C-19A7-4565-A576-146314593BA8}" type="sibTrans" cxnId="{E7A2B07C-DDA7-40F9-99F9-776031D16E70}">
      <dgm:prSet/>
      <dgm:spPr/>
      <dgm:t>
        <a:bodyPr/>
        <a:lstStyle/>
        <a:p>
          <a:endParaRPr lang="zh-CN" altLang="en-US"/>
        </a:p>
      </dgm:t>
    </dgm:pt>
    <dgm:pt modelId="{30673776-A622-4DA0-82CE-2ABE0CA3DFC4}">
      <dgm:prSet/>
      <dgm:spPr>
        <a:solidFill>
          <a:schemeClr val="accent1"/>
        </a:solidFill>
      </dgm:spPr>
      <dgm:t>
        <a:bodyPr/>
        <a:lstStyle/>
        <a:p>
          <a:pPr rtl="0"/>
          <a:r>
            <a:rPr lang="zh-CN" altLang="en-US" dirty="0" smtClean="0"/>
            <a:t>限制行为能力人</a:t>
          </a:r>
          <a:endParaRPr lang="zh-CN" dirty="0"/>
        </a:p>
      </dgm:t>
    </dgm:pt>
    <dgm:pt modelId="{CC1943A6-9248-4F86-A6C9-121CC06A903B}" type="parTrans" cxnId="{4FDCBC23-8F8B-4080-91FC-9123F9CB5873}">
      <dgm:prSet/>
      <dgm:spPr/>
      <dgm:t>
        <a:bodyPr/>
        <a:lstStyle/>
        <a:p>
          <a:endParaRPr lang="zh-CN" altLang="en-US"/>
        </a:p>
      </dgm:t>
    </dgm:pt>
    <dgm:pt modelId="{F82A2022-AE18-449C-A588-C4FA7E7526D7}" type="sibTrans" cxnId="{4FDCBC23-8F8B-4080-91FC-9123F9CB5873}">
      <dgm:prSet/>
      <dgm:spPr/>
      <dgm:t>
        <a:bodyPr/>
        <a:lstStyle/>
        <a:p>
          <a:endParaRPr lang="zh-CN" altLang="en-US"/>
        </a:p>
      </dgm:t>
    </dgm:pt>
    <dgm:pt modelId="{A5EE91BF-9BFE-48E6-99F2-F03D09E3A20C}">
      <dgm:prSet/>
      <dgm:spPr>
        <a:solidFill>
          <a:schemeClr val="accent1"/>
        </a:solidFill>
      </dgm:spPr>
      <dgm:t>
        <a:bodyPr/>
        <a:lstStyle/>
        <a:p>
          <a:pPr rtl="0"/>
          <a:r>
            <a:rPr lang="zh-CN" altLang="en-US" dirty="0" smtClean="0"/>
            <a:t>无行为能力人</a:t>
          </a:r>
          <a:endParaRPr lang="zh-CN" dirty="0"/>
        </a:p>
      </dgm:t>
    </dgm:pt>
    <dgm:pt modelId="{3BB84F68-1217-4A77-BFF0-76333B038D62}" type="parTrans" cxnId="{3EA2BC1B-A4C6-4542-91EA-31F092ADA0C0}">
      <dgm:prSet/>
      <dgm:spPr/>
      <dgm:t>
        <a:bodyPr/>
        <a:lstStyle/>
        <a:p>
          <a:endParaRPr lang="zh-CN" altLang="en-US"/>
        </a:p>
      </dgm:t>
    </dgm:pt>
    <dgm:pt modelId="{32A85CE9-2E0E-4519-A30D-49C293A5BE2C}" type="sibTrans" cxnId="{3EA2BC1B-A4C6-4542-91EA-31F092ADA0C0}">
      <dgm:prSet/>
      <dgm:spPr/>
      <dgm:t>
        <a:bodyPr/>
        <a:lstStyle/>
        <a:p>
          <a:endParaRPr lang="zh-CN" altLang="en-US"/>
        </a:p>
      </dgm:t>
    </dgm:pt>
    <dgm:pt modelId="{19476F20-F908-481C-BE17-59B16F122F85}" type="pres">
      <dgm:prSet presAssocID="{FC87D4E3-CF2E-40AB-A1BC-0994157F40C9}" presName="Name0" presStyleCnt="0">
        <dgm:presLayoutVars>
          <dgm:chPref val="1"/>
          <dgm:dir/>
          <dgm:animOne val="branch"/>
          <dgm:animLvl val="lvl"/>
          <dgm:resizeHandles/>
        </dgm:presLayoutVars>
      </dgm:prSet>
      <dgm:spPr/>
      <dgm:t>
        <a:bodyPr/>
        <a:lstStyle/>
        <a:p>
          <a:endParaRPr lang="zh-CN" altLang="en-US"/>
        </a:p>
      </dgm:t>
    </dgm:pt>
    <dgm:pt modelId="{2A5FAE4A-5878-4FEF-91F3-7AE0BF0A9631}" type="pres">
      <dgm:prSet presAssocID="{5EF813B0-8CA0-4CE8-86BC-93203524793A}" presName="vertOne" presStyleCnt="0"/>
      <dgm:spPr/>
    </dgm:pt>
    <dgm:pt modelId="{98AAE6EC-2819-4F76-8C9F-D3FCF984025E}" type="pres">
      <dgm:prSet presAssocID="{5EF813B0-8CA0-4CE8-86BC-93203524793A}" presName="txOne" presStyleLbl="node0" presStyleIdx="0" presStyleCnt="1" custScaleY="56448" custLinFactNeighborX="36" custLinFactNeighborY="62053">
        <dgm:presLayoutVars>
          <dgm:chPref val="3"/>
        </dgm:presLayoutVars>
      </dgm:prSet>
      <dgm:spPr/>
      <dgm:t>
        <a:bodyPr/>
        <a:lstStyle/>
        <a:p>
          <a:endParaRPr lang="zh-CN" altLang="en-US"/>
        </a:p>
      </dgm:t>
    </dgm:pt>
    <dgm:pt modelId="{87AD6406-90A0-49F9-A4B7-7CDC3F3A542D}" type="pres">
      <dgm:prSet presAssocID="{5EF813B0-8CA0-4CE8-86BC-93203524793A}" presName="parTransOne" presStyleCnt="0"/>
      <dgm:spPr/>
    </dgm:pt>
    <dgm:pt modelId="{5A301438-F895-4D97-A70B-F684A62CF04F}" type="pres">
      <dgm:prSet presAssocID="{5EF813B0-8CA0-4CE8-86BC-93203524793A}" presName="horzOne" presStyleCnt="0"/>
      <dgm:spPr/>
    </dgm:pt>
    <dgm:pt modelId="{730DC136-554B-4C45-952B-FC172126D046}" type="pres">
      <dgm:prSet presAssocID="{0685CB44-2EB6-4BEB-9421-A8E9C89211CC}" presName="vertTwo" presStyleCnt="0"/>
      <dgm:spPr/>
    </dgm:pt>
    <dgm:pt modelId="{36291917-73D1-4E37-8105-AAEE6E6E1DFB}" type="pres">
      <dgm:prSet presAssocID="{0685CB44-2EB6-4BEB-9421-A8E9C89211CC}" presName="txTwo" presStyleLbl="node2" presStyleIdx="0" presStyleCnt="3" custScaleY="121000" custLinFactNeighborX="-281" custLinFactNeighborY="85">
        <dgm:presLayoutVars>
          <dgm:chPref val="3"/>
        </dgm:presLayoutVars>
      </dgm:prSet>
      <dgm:spPr/>
      <dgm:t>
        <a:bodyPr/>
        <a:lstStyle/>
        <a:p>
          <a:endParaRPr lang="zh-CN" altLang="en-US"/>
        </a:p>
      </dgm:t>
    </dgm:pt>
    <dgm:pt modelId="{7EE84CC6-5428-4ABD-9902-0A7E80D6A455}" type="pres">
      <dgm:prSet presAssocID="{0685CB44-2EB6-4BEB-9421-A8E9C89211CC}" presName="horzTwo" presStyleCnt="0"/>
      <dgm:spPr/>
    </dgm:pt>
    <dgm:pt modelId="{5673B8ED-FCEB-429C-9C58-7FA488EE05F1}" type="pres">
      <dgm:prSet presAssocID="{E0E9610C-19A7-4565-A576-146314593BA8}" presName="sibSpaceTwo" presStyleCnt="0"/>
      <dgm:spPr/>
    </dgm:pt>
    <dgm:pt modelId="{44384DBC-8B07-4F4B-BA78-E8FB87FE5251}" type="pres">
      <dgm:prSet presAssocID="{30673776-A622-4DA0-82CE-2ABE0CA3DFC4}" presName="vertTwo" presStyleCnt="0"/>
      <dgm:spPr/>
    </dgm:pt>
    <dgm:pt modelId="{355634D6-6B78-4CBC-AF4B-BB92D5B0648E}" type="pres">
      <dgm:prSet presAssocID="{30673776-A622-4DA0-82CE-2ABE0CA3DFC4}" presName="txTwo" presStyleLbl="node2" presStyleIdx="1" presStyleCnt="3" custScaleY="118908" custLinFactNeighborX="1921" custLinFactNeighborY="86">
        <dgm:presLayoutVars>
          <dgm:chPref val="3"/>
        </dgm:presLayoutVars>
      </dgm:prSet>
      <dgm:spPr/>
      <dgm:t>
        <a:bodyPr/>
        <a:lstStyle/>
        <a:p>
          <a:endParaRPr lang="zh-CN" altLang="en-US"/>
        </a:p>
      </dgm:t>
    </dgm:pt>
    <dgm:pt modelId="{FA123AA2-91F3-49A6-A4A1-149884E7AE23}" type="pres">
      <dgm:prSet presAssocID="{30673776-A622-4DA0-82CE-2ABE0CA3DFC4}" presName="horzTwo" presStyleCnt="0"/>
      <dgm:spPr/>
    </dgm:pt>
    <dgm:pt modelId="{86CEF7D4-5335-43C8-91D0-F773E2644168}" type="pres">
      <dgm:prSet presAssocID="{F82A2022-AE18-449C-A588-C4FA7E7526D7}" presName="sibSpaceTwo" presStyleCnt="0"/>
      <dgm:spPr/>
    </dgm:pt>
    <dgm:pt modelId="{2FE884BD-153B-452B-97C8-AF99B826530D}" type="pres">
      <dgm:prSet presAssocID="{A5EE91BF-9BFE-48E6-99F2-F03D09E3A20C}" presName="vertTwo" presStyleCnt="0"/>
      <dgm:spPr/>
    </dgm:pt>
    <dgm:pt modelId="{C00FAF9E-D8B4-4FE0-BDDC-78F332FB318D}" type="pres">
      <dgm:prSet presAssocID="{A5EE91BF-9BFE-48E6-99F2-F03D09E3A20C}" presName="txTwo" presStyleLbl="node2" presStyleIdx="2" presStyleCnt="3" custScaleY="119641">
        <dgm:presLayoutVars>
          <dgm:chPref val="3"/>
        </dgm:presLayoutVars>
      </dgm:prSet>
      <dgm:spPr/>
      <dgm:t>
        <a:bodyPr/>
        <a:lstStyle/>
        <a:p>
          <a:endParaRPr lang="zh-CN" altLang="en-US"/>
        </a:p>
      </dgm:t>
    </dgm:pt>
    <dgm:pt modelId="{2AA1B028-F9BF-4CAB-BF49-6B8E66FA8C54}" type="pres">
      <dgm:prSet presAssocID="{A5EE91BF-9BFE-48E6-99F2-F03D09E3A20C}" presName="horzTwo" presStyleCnt="0"/>
      <dgm:spPr/>
    </dgm:pt>
  </dgm:ptLst>
  <dgm:cxnLst>
    <dgm:cxn modelId="{CC8AE7B0-0646-4C1F-9842-2264FAB9FB00}" type="presOf" srcId="{A5EE91BF-9BFE-48E6-99F2-F03D09E3A20C}" destId="{C00FAF9E-D8B4-4FE0-BDDC-78F332FB318D}" srcOrd="0" destOrd="0" presId="urn:microsoft.com/office/officeart/2005/8/layout/hierarchy4"/>
    <dgm:cxn modelId="{4FDCBC23-8F8B-4080-91FC-9123F9CB5873}" srcId="{5EF813B0-8CA0-4CE8-86BC-93203524793A}" destId="{30673776-A622-4DA0-82CE-2ABE0CA3DFC4}" srcOrd="1" destOrd="0" parTransId="{CC1943A6-9248-4F86-A6C9-121CC06A903B}" sibTransId="{F82A2022-AE18-449C-A588-C4FA7E7526D7}"/>
    <dgm:cxn modelId="{3EA2BC1B-A4C6-4542-91EA-31F092ADA0C0}" srcId="{5EF813B0-8CA0-4CE8-86BC-93203524793A}" destId="{A5EE91BF-9BFE-48E6-99F2-F03D09E3A20C}" srcOrd="2" destOrd="0" parTransId="{3BB84F68-1217-4A77-BFF0-76333B038D62}" sibTransId="{32A85CE9-2E0E-4519-A30D-49C293A5BE2C}"/>
    <dgm:cxn modelId="{91AE172E-BB66-4454-956C-51A72C379EF3}" type="presOf" srcId="{0685CB44-2EB6-4BEB-9421-A8E9C89211CC}" destId="{36291917-73D1-4E37-8105-AAEE6E6E1DFB}" srcOrd="0" destOrd="0" presId="urn:microsoft.com/office/officeart/2005/8/layout/hierarchy4"/>
    <dgm:cxn modelId="{26924241-D4D6-4963-9DDF-80C2D9AAF100}" srcId="{FC87D4E3-CF2E-40AB-A1BC-0994157F40C9}" destId="{5EF813B0-8CA0-4CE8-86BC-93203524793A}" srcOrd="0" destOrd="0" parTransId="{F599AD0B-79F1-4CAB-9888-7AEE5356E6F9}" sibTransId="{A33D5126-DB8A-46EA-9EE3-C7BB8B590FA9}"/>
    <dgm:cxn modelId="{E7A2B07C-DDA7-40F9-99F9-776031D16E70}" srcId="{5EF813B0-8CA0-4CE8-86BC-93203524793A}" destId="{0685CB44-2EB6-4BEB-9421-A8E9C89211CC}" srcOrd="0" destOrd="0" parTransId="{10B66626-4B98-47A4-8852-9C577710B91A}" sibTransId="{E0E9610C-19A7-4565-A576-146314593BA8}"/>
    <dgm:cxn modelId="{15FCDC95-9302-4F7F-94D1-B8508FB8C86F}" type="presOf" srcId="{30673776-A622-4DA0-82CE-2ABE0CA3DFC4}" destId="{355634D6-6B78-4CBC-AF4B-BB92D5B0648E}" srcOrd="0" destOrd="0" presId="urn:microsoft.com/office/officeart/2005/8/layout/hierarchy4"/>
    <dgm:cxn modelId="{F9A86570-DAF0-43BC-86C4-A6F7B94F5B1F}" type="presOf" srcId="{5EF813B0-8CA0-4CE8-86BC-93203524793A}" destId="{98AAE6EC-2819-4F76-8C9F-D3FCF984025E}" srcOrd="0" destOrd="0" presId="urn:microsoft.com/office/officeart/2005/8/layout/hierarchy4"/>
    <dgm:cxn modelId="{1F5E0268-59AC-4630-8A39-9DEEF3627B77}" type="presOf" srcId="{FC87D4E3-CF2E-40AB-A1BC-0994157F40C9}" destId="{19476F20-F908-481C-BE17-59B16F122F85}" srcOrd="0" destOrd="0" presId="urn:microsoft.com/office/officeart/2005/8/layout/hierarchy4"/>
    <dgm:cxn modelId="{716A6C21-3474-4538-A955-6E6A9766C9AF}" type="presParOf" srcId="{19476F20-F908-481C-BE17-59B16F122F85}" destId="{2A5FAE4A-5878-4FEF-91F3-7AE0BF0A9631}" srcOrd="0" destOrd="0" presId="urn:microsoft.com/office/officeart/2005/8/layout/hierarchy4"/>
    <dgm:cxn modelId="{2783123B-DDA7-4CE3-B78E-F25AC7E94EEF}" type="presParOf" srcId="{2A5FAE4A-5878-4FEF-91F3-7AE0BF0A9631}" destId="{98AAE6EC-2819-4F76-8C9F-D3FCF984025E}" srcOrd="0" destOrd="0" presId="urn:microsoft.com/office/officeart/2005/8/layout/hierarchy4"/>
    <dgm:cxn modelId="{8402973B-F41A-4AA4-A8DF-AA53DD1790DA}" type="presParOf" srcId="{2A5FAE4A-5878-4FEF-91F3-7AE0BF0A9631}" destId="{87AD6406-90A0-49F9-A4B7-7CDC3F3A542D}" srcOrd="1" destOrd="0" presId="urn:microsoft.com/office/officeart/2005/8/layout/hierarchy4"/>
    <dgm:cxn modelId="{7CFA255E-0A6D-48F1-85CB-95151D38E318}" type="presParOf" srcId="{2A5FAE4A-5878-4FEF-91F3-7AE0BF0A9631}" destId="{5A301438-F895-4D97-A70B-F684A62CF04F}" srcOrd="2" destOrd="0" presId="urn:microsoft.com/office/officeart/2005/8/layout/hierarchy4"/>
    <dgm:cxn modelId="{64ECDB10-529E-45D6-87F9-18011C9B7C43}" type="presParOf" srcId="{5A301438-F895-4D97-A70B-F684A62CF04F}" destId="{730DC136-554B-4C45-952B-FC172126D046}" srcOrd="0" destOrd="0" presId="urn:microsoft.com/office/officeart/2005/8/layout/hierarchy4"/>
    <dgm:cxn modelId="{03794D3F-5176-4A85-B90A-528CD8CFB7C5}" type="presParOf" srcId="{730DC136-554B-4C45-952B-FC172126D046}" destId="{36291917-73D1-4E37-8105-AAEE6E6E1DFB}" srcOrd="0" destOrd="0" presId="urn:microsoft.com/office/officeart/2005/8/layout/hierarchy4"/>
    <dgm:cxn modelId="{D4555986-23E3-4C1E-B654-D3D39A0C74CD}" type="presParOf" srcId="{730DC136-554B-4C45-952B-FC172126D046}" destId="{7EE84CC6-5428-4ABD-9902-0A7E80D6A455}" srcOrd="1" destOrd="0" presId="urn:microsoft.com/office/officeart/2005/8/layout/hierarchy4"/>
    <dgm:cxn modelId="{EEA458F3-A5B5-41D9-83C6-8336262017C8}" type="presParOf" srcId="{5A301438-F895-4D97-A70B-F684A62CF04F}" destId="{5673B8ED-FCEB-429C-9C58-7FA488EE05F1}" srcOrd="1" destOrd="0" presId="urn:microsoft.com/office/officeart/2005/8/layout/hierarchy4"/>
    <dgm:cxn modelId="{DCE38E78-7DE9-4442-ABB8-F27112AC54DC}" type="presParOf" srcId="{5A301438-F895-4D97-A70B-F684A62CF04F}" destId="{44384DBC-8B07-4F4B-BA78-E8FB87FE5251}" srcOrd="2" destOrd="0" presId="urn:microsoft.com/office/officeart/2005/8/layout/hierarchy4"/>
    <dgm:cxn modelId="{41F902A9-893E-4E1A-BF4B-BE301927E1E9}" type="presParOf" srcId="{44384DBC-8B07-4F4B-BA78-E8FB87FE5251}" destId="{355634D6-6B78-4CBC-AF4B-BB92D5B0648E}" srcOrd="0" destOrd="0" presId="urn:microsoft.com/office/officeart/2005/8/layout/hierarchy4"/>
    <dgm:cxn modelId="{2CBFA69F-6BDF-478E-B85F-587621A4C80A}" type="presParOf" srcId="{44384DBC-8B07-4F4B-BA78-E8FB87FE5251}" destId="{FA123AA2-91F3-49A6-A4A1-149884E7AE23}" srcOrd="1" destOrd="0" presId="urn:microsoft.com/office/officeart/2005/8/layout/hierarchy4"/>
    <dgm:cxn modelId="{C6F4AB59-2EF8-470D-A5CD-2CC21890A0E8}" type="presParOf" srcId="{5A301438-F895-4D97-A70B-F684A62CF04F}" destId="{86CEF7D4-5335-43C8-91D0-F773E2644168}" srcOrd="3" destOrd="0" presId="urn:microsoft.com/office/officeart/2005/8/layout/hierarchy4"/>
    <dgm:cxn modelId="{DEBC563E-020A-48D3-8E7E-CC7D8BBCDFD6}" type="presParOf" srcId="{5A301438-F895-4D97-A70B-F684A62CF04F}" destId="{2FE884BD-153B-452B-97C8-AF99B826530D}" srcOrd="4" destOrd="0" presId="urn:microsoft.com/office/officeart/2005/8/layout/hierarchy4"/>
    <dgm:cxn modelId="{85083C36-3F9F-4F69-AA36-929EFAAC3271}" type="presParOf" srcId="{2FE884BD-153B-452B-97C8-AF99B826530D}" destId="{C00FAF9E-D8B4-4FE0-BDDC-78F332FB318D}" srcOrd="0" destOrd="0" presId="urn:microsoft.com/office/officeart/2005/8/layout/hierarchy4"/>
    <dgm:cxn modelId="{90555DAA-65E0-4CB1-8407-3C0D2CD47751}" type="presParOf" srcId="{2FE884BD-153B-452B-97C8-AF99B826530D}" destId="{2AA1B028-F9BF-4CAB-BF49-6B8E66FA8C5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AE6EC-2819-4F76-8C9F-D3FCF984025E}">
      <dsp:nvSpPr>
        <dsp:cNvPr id="0" name=""/>
        <dsp:cNvSpPr/>
      </dsp:nvSpPr>
      <dsp:spPr>
        <a:xfrm>
          <a:off x="4502" y="118519"/>
          <a:ext cx="6260193" cy="1192669"/>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t>公民的行为能力分类：</a:t>
          </a:r>
          <a:endParaRPr lang="zh-CN" altLang="en-US" sz="2400" kern="1200" dirty="0"/>
        </a:p>
      </dsp:txBody>
      <dsp:txXfrm>
        <a:off x="39434" y="153451"/>
        <a:ext cx="6190329" cy="1122805"/>
      </dsp:txXfrm>
    </dsp:sp>
    <dsp:sp modelId="{36291917-73D1-4E37-8105-AAEE6E6E1DFB}">
      <dsp:nvSpPr>
        <dsp:cNvPr id="0" name=""/>
        <dsp:cNvSpPr/>
      </dsp:nvSpPr>
      <dsp:spPr>
        <a:xfrm>
          <a:off x="2819" y="1384359"/>
          <a:ext cx="1972213" cy="2556566"/>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zh-CN" altLang="en-US" sz="4000" kern="1200" dirty="0" smtClean="0"/>
            <a:t>完全行为能力人</a:t>
          </a:r>
          <a:endParaRPr lang="zh-CN" sz="4000" kern="1200" dirty="0"/>
        </a:p>
      </dsp:txBody>
      <dsp:txXfrm>
        <a:off x="60583" y="1442123"/>
        <a:ext cx="1856685" cy="2441038"/>
      </dsp:txXfrm>
    </dsp:sp>
    <dsp:sp modelId="{355634D6-6B78-4CBC-AF4B-BB92D5B0648E}">
      <dsp:nvSpPr>
        <dsp:cNvPr id="0" name=""/>
        <dsp:cNvSpPr/>
      </dsp:nvSpPr>
      <dsp:spPr>
        <a:xfrm>
          <a:off x="2184127" y="1384380"/>
          <a:ext cx="1972213" cy="2512364"/>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zh-CN" altLang="en-US" sz="4000" kern="1200" dirty="0" smtClean="0"/>
            <a:t>限制行为能力人</a:t>
          </a:r>
          <a:endParaRPr lang="zh-CN" sz="4000" kern="1200" dirty="0"/>
        </a:p>
      </dsp:txBody>
      <dsp:txXfrm>
        <a:off x="2241891" y="1442144"/>
        <a:ext cx="1856685" cy="2396836"/>
      </dsp:txXfrm>
    </dsp:sp>
    <dsp:sp modelId="{C00FAF9E-D8B4-4FE0-BDDC-78F332FB318D}">
      <dsp:nvSpPr>
        <dsp:cNvPr id="0" name=""/>
        <dsp:cNvSpPr/>
      </dsp:nvSpPr>
      <dsp:spPr>
        <a:xfrm>
          <a:off x="4284120" y="1382563"/>
          <a:ext cx="1972213" cy="2527852"/>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zh-CN" altLang="en-US" sz="4000" kern="1200" dirty="0" smtClean="0"/>
            <a:t>无行为能力人</a:t>
          </a:r>
          <a:endParaRPr lang="zh-CN" sz="4000" kern="1200" dirty="0"/>
        </a:p>
      </dsp:txBody>
      <dsp:txXfrm>
        <a:off x="4341884" y="1440327"/>
        <a:ext cx="1856685" cy="24123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defRPr sz="1200">
                <a:latin typeface="Times New Roman" pitchFamily="18" charset="0"/>
              </a:defRPr>
            </a:lvl1pPr>
          </a:lstStyle>
          <a:p>
            <a:pPr>
              <a:defRPr/>
            </a:pPr>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defRPr sz="1200">
                <a:latin typeface="Times New Roman" panose="02020603050405020304" pitchFamily="18" charset="0"/>
              </a:defRPr>
            </a:lvl1pPr>
          </a:lstStyle>
          <a:p>
            <a:pPr>
              <a:defRPr/>
            </a:pPr>
            <a:fld id="{C6829E0B-FA62-4E27-931D-71E6A0AFA249}" type="slidenum">
              <a:rPr lang="ko-KR" altLang="en-US"/>
              <a:pPr>
                <a:defRPr/>
              </a:pPr>
              <a:t>‹#›</a:t>
            </a:fld>
            <a:endParaRPr lang="en-US" altLang="ko-KR"/>
          </a:p>
        </p:txBody>
      </p:sp>
    </p:spTree>
    <p:extLst>
      <p:ext uri="{BB962C8B-B14F-4D97-AF65-F5344CB8AC3E}">
        <p14:creationId xmlns:p14="http://schemas.microsoft.com/office/powerpoint/2010/main" val="263020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defRPr sz="1200">
                <a:latin typeface="Arial" charset="0"/>
                <a:ea typeface="宋体" pitchFamily="2" charset="-122"/>
              </a:defRPr>
            </a:lvl1pPr>
          </a:lstStyle>
          <a:p>
            <a:pPr>
              <a:defRPr/>
            </a:pPr>
            <a:endParaRPr lang="en-US" altLang="zh-CN"/>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defRPr sz="1200">
                <a:latin typeface="Arial" panose="020B0604020202020204" pitchFamily="34" charset="0"/>
                <a:ea typeface="宋体" panose="02010600030101010101" pitchFamily="2" charset="-122"/>
              </a:defRPr>
            </a:lvl1pPr>
          </a:lstStyle>
          <a:p>
            <a:pPr>
              <a:defRPr/>
            </a:pPr>
            <a:fld id="{D6B19DC8-269D-47D6-ADFD-18C94B040E97}" type="slidenum">
              <a:rPr lang="zh-CN" altLang="en-US"/>
              <a:pPr>
                <a:defRPr/>
              </a:pPr>
              <a:t>‹#›</a:t>
            </a:fld>
            <a:endParaRPr lang="en-US" altLang="zh-CN"/>
          </a:p>
        </p:txBody>
      </p:sp>
    </p:spTree>
    <p:extLst>
      <p:ext uri="{BB962C8B-B14F-4D97-AF65-F5344CB8AC3E}">
        <p14:creationId xmlns:p14="http://schemas.microsoft.com/office/powerpoint/2010/main" val="22177330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2:00</a:t>
            </a:r>
            <a:endParaRPr lang="zh-CN" altLang="en-US" smtClean="0">
              <a:latin typeface="Arial" panose="020B0604020202020204" pitchFamily="34" charset="0"/>
            </a:endParaRP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굴림" panose="020B0600000101010101" pitchFamily="34" charset="-127"/>
              </a:defRPr>
            </a:lvl1pPr>
            <a:lvl2pPr marL="742950" indent="-285750">
              <a:defRPr sz="2400">
                <a:solidFill>
                  <a:schemeClr val="tx1"/>
                </a:solidFill>
                <a:latin typeface="Verdana" panose="020B0604030504040204" pitchFamily="34" charset="0"/>
                <a:ea typeface="굴림" panose="020B0600000101010101" pitchFamily="34" charset="-127"/>
              </a:defRPr>
            </a:lvl2pPr>
            <a:lvl3pPr marL="1143000" indent="-228600">
              <a:defRPr sz="2400">
                <a:solidFill>
                  <a:schemeClr val="tx1"/>
                </a:solidFill>
                <a:latin typeface="Verdana" panose="020B0604030504040204" pitchFamily="34" charset="0"/>
                <a:ea typeface="굴림" panose="020B0600000101010101" pitchFamily="34" charset="-127"/>
              </a:defRPr>
            </a:lvl3pPr>
            <a:lvl4pPr marL="1600200" indent="-228600">
              <a:defRPr sz="2400">
                <a:solidFill>
                  <a:schemeClr val="tx1"/>
                </a:solidFill>
                <a:latin typeface="Verdana" panose="020B0604030504040204" pitchFamily="34" charset="0"/>
                <a:ea typeface="굴림" panose="020B0600000101010101" pitchFamily="34" charset="-127"/>
              </a:defRPr>
            </a:lvl4pPr>
            <a:lvl5pPr marL="2057400" indent="-228600">
              <a:defRPr sz="2400">
                <a:solidFill>
                  <a:schemeClr val="tx1"/>
                </a:solidFill>
                <a:latin typeface="Verdana" panose="020B0604030504040204" pitchFamily="34"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9pPr>
          </a:lstStyle>
          <a:p>
            <a:fld id="{DE17FABE-AF8F-4D63-A805-AF60CBA95783}" type="slidenum">
              <a:rPr lang="zh-CN" altLang="en-US" sz="1200" smtClean="0">
                <a:latin typeface="Arial" panose="020B0604020202020204" pitchFamily="34" charset="0"/>
                <a:ea typeface="宋体" panose="02010600030101010101" pitchFamily="2" charset="-122"/>
              </a:rPr>
              <a:pPr/>
              <a:t>15</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58388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09:21</a:t>
            </a:r>
            <a:endParaRPr lang="zh-CN" altLang="en-US" smtClean="0">
              <a:latin typeface="Arial" panose="020B0604020202020204"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굴림" panose="020B0600000101010101" pitchFamily="34" charset="-127"/>
              </a:defRPr>
            </a:lvl1pPr>
            <a:lvl2pPr marL="742950" indent="-285750">
              <a:defRPr sz="2400">
                <a:solidFill>
                  <a:schemeClr val="tx1"/>
                </a:solidFill>
                <a:latin typeface="Verdana" panose="020B0604030504040204" pitchFamily="34" charset="0"/>
                <a:ea typeface="굴림" panose="020B0600000101010101" pitchFamily="34" charset="-127"/>
              </a:defRPr>
            </a:lvl2pPr>
            <a:lvl3pPr marL="1143000" indent="-228600">
              <a:defRPr sz="2400">
                <a:solidFill>
                  <a:schemeClr val="tx1"/>
                </a:solidFill>
                <a:latin typeface="Verdana" panose="020B0604030504040204" pitchFamily="34" charset="0"/>
                <a:ea typeface="굴림" panose="020B0600000101010101" pitchFamily="34" charset="-127"/>
              </a:defRPr>
            </a:lvl3pPr>
            <a:lvl4pPr marL="1600200" indent="-228600">
              <a:defRPr sz="2400">
                <a:solidFill>
                  <a:schemeClr val="tx1"/>
                </a:solidFill>
                <a:latin typeface="Verdana" panose="020B0604030504040204" pitchFamily="34" charset="0"/>
                <a:ea typeface="굴림" panose="020B0600000101010101" pitchFamily="34" charset="-127"/>
              </a:defRPr>
            </a:lvl4pPr>
            <a:lvl5pPr marL="2057400" indent="-228600">
              <a:defRPr sz="2400">
                <a:solidFill>
                  <a:schemeClr val="tx1"/>
                </a:solidFill>
                <a:latin typeface="Verdana" panose="020B0604030504040204" pitchFamily="34"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9pPr>
          </a:lstStyle>
          <a:p>
            <a:fld id="{8B981815-6E00-4693-85D2-B4ADC8E7F7A9}" type="slidenum">
              <a:rPr lang="zh-CN" altLang="en-US" sz="1200" smtClean="0">
                <a:latin typeface="Arial" panose="020B0604020202020204" pitchFamily="34" charset="0"/>
                <a:ea typeface="宋体" panose="02010600030101010101" pitchFamily="2" charset="-122"/>
              </a:rPr>
              <a:pPr/>
              <a:t>17</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88176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09:21</a:t>
            </a:r>
            <a:endParaRPr lang="zh-CN" altLang="en-US" smtClean="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굴림" panose="020B0600000101010101" pitchFamily="34" charset="-127"/>
              </a:defRPr>
            </a:lvl1pPr>
            <a:lvl2pPr marL="742950" indent="-285750">
              <a:defRPr sz="2400">
                <a:solidFill>
                  <a:schemeClr val="tx1"/>
                </a:solidFill>
                <a:latin typeface="Verdana" panose="020B0604030504040204" pitchFamily="34" charset="0"/>
                <a:ea typeface="굴림" panose="020B0600000101010101" pitchFamily="34" charset="-127"/>
              </a:defRPr>
            </a:lvl2pPr>
            <a:lvl3pPr marL="1143000" indent="-228600">
              <a:defRPr sz="2400">
                <a:solidFill>
                  <a:schemeClr val="tx1"/>
                </a:solidFill>
                <a:latin typeface="Verdana" panose="020B0604030504040204" pitchFamily="34" charset="0"/>
                <a:ea typeface="굴림" panose="020B0600000101010101" pitchFamily="34" charset="-127"/>
              </a:defRPr>
            </a:lvl3pPr>
            <a:lvl4pPr marL="1600200" indent="-228600">
              <a:defRPr sz="2400">
                <a:solidFill>
                  <a:schemeClr val="tx1"/>
                </a:solidFill>
                <a:latin typeface="Verdana" panose="020B0604030504040204" pitchFamily="34" charset="0"/>
                <a:ea typeface="굴림" panose="020B0600000101010101" pitchFamily="34" charset="-127"/>
              </a:defRPr>
            </a:lvl4pPr>
            <a:lvl5pPr marL="2057400" indent="-228600">
              <a:defRPr sz="2400">
                <a:solidFill>
                  <a:schemeClr val="tx1"/>
                </a:solidFill>
                <a:latin typeface="Verdana" panose="020B0604030504040204" pitchFamily="34"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9pPr>
          </a:lstStyle>
          <a:p>
            <a:fld id="{BE12AA7B-7D47-4062-9B77-C2DF1C10C2CC}" type="slidenum">
              <a:rPr lang="zh-CN" altLang="en-US" sz="1200" smtClean="0">
                <a:latin typeface="Arial" panose="020B0604020202020204" pitchFamily="34" charset="0"/>
                <a:ea typeface="宋体" panose="02010600030101010101" pitchFamily="2" charset="-122"/>
              </a:rPr>
              <a:pPr/>
              <a:t>18</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01806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09:21</a:t>
            </a:r>
            <a:endParaRPr lang="zh-CN" altLang="en-US" smtClean="0">
              <a:latin typeface="Arial" panose="020B0604020202020204" pitchFamily="34" charset="0"/>
            </a:endParaRPr>
          </a:p>
        </p:txBody>
      </p:sp>
      <p:sp>
        <p:nvSpPr>
          <p:cNvPr id="286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굴림" panose="020B0600000101010101" pitchFamily="34" charset="-127"/>
              </a:defRPr>
            </a:lvl1pPr>
            <a:lvl2pPr marL="742950" indent="-285750">
              <a:defRPr sz="2400">
                <a:solidFill>
                  <a:schemeClr val="tx1"/>
                </a:solidFill>
                <a:latin typeface="Verdana" panose="020B0604030504040204" pitchFamily="34" charset="0"/>
                <a:ea typeface="굴림" panose="020B0600000101010101" pitchFamily="34" charset="-127"/>
              </a:defRPr>
            </a:lvl2pPr>
            <a:lvl3pPr marL="1143000" indent="-228600">
              <a:defRPr sz="2400">
                <a:solidFill>
                  <a:schemeClr val="tx1"/>
                </a:solidFill>
                <a:latin typeface="Verdana" panose="020B0604030504040204" pitchFamily="34" charset="0"/>
                <a:ea typeface="굴림" panose="020B0600000101010101" pitchFamily="34" charset="-127"/>
              </a:defRPr>
            </a:lvl3pPr>
            <a:lvl4pPr marL="1600200" indent="-228600">
              <a:defRPr sz="2400">
                <a:solidFill>
                  <a:schemeClr val="tx1"/>
                </a:solidFill>
                <a:latin typeface="Verdana" panose="020B0604030504040204" pitchFamily="34" charset="0"/>
                <a:ea typeface="굴림" panose="020B0600000101010101" pitchFamily="34" charset="-127"/>
              </a:defRPr>
            </a:lvl4pPr>
            <a:lvl5pPr marL="2057400" indent="-228600">
              <a:defRPr sz="2400">
                <a:solidFill>
                  <a:schemeClr val="tx1"/>
                </a:solidFill>
                <a:latin typeface="Verdana" panose="020B0604030504040204" pitchFamily="34"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9pPr>
          </a:lstStyle>
          <a:p>
            <a:fld id="{97E398F5-B12E-4F7E-9F2B-CD0268AC28A3}" type="slidenum">
              <a:rPr lang="zh-CN" altLang="en-US" sz="1200" smtClean="0">
                <a:latin typeface="Arial" panose="020B0604020202020204" pitchFamily="34" charset="0"/>
                <a:ea typeface="宋体" panose="02010600030101010101" pitchFamily="2" charset="-122"/>
              </a:rPr>
              <a:pPr/>
              <a:t>19</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71806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09:21</a:t>
            </a:r>
            <a:endParaRPr lang="zh-CN" altLang="en-US" smtClean="0">
              <a:latin typeface="Arial" panose="020B0604020202020204" pitchFamily="34" charset="0"/>
            </a:endParaRPr>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굴림" panose="020B0600000101010101" pitchFamily="34" charset="-127"/>
              </a:defRPr>
            </a:lvl1pPr>
            <a:lvl2pPr marL="742950" indent="-285750">
              <a:defRPr sz="2400">
                <a:solidFill>
                  <a:schemeClr val="tx1"/>
                </a:solidFill>
                <a:latin typeface="Verdana" panose="020B0604030504040204" pitchFamily="34" charset="0"/>
                <a:ea typeface="굴림" panose="020B0600000101010101" pitchFamily="34" charset="-127"/>
              </a:defRPr>
            </a:lvl2pPr>
            <a:lvl3pPr marL="1143000" indent="-228600">
              <a:defRPr sz="2400">
                <a:solidFill>
                  <a:schemeClr val="tx1"/>
                </a:solidFill>
                <a:latin typeface="Verdana" panose="020B0604030504040204" pitchFamily="34" charset="0"/>
                <a:ea typeface="굴림" panose="020B0600000101010101" pitchFamily="34" charset="-127"/>
              </a:defRPr>
            </a:lvl3pPr>
            <a:lvl4pPr marL="1600200" indent="-228600">
              <a:defRPr sz="2400">
                <a:solidFill>
                  <a:schemeClr val="tx1"/>
                </a:solidFill>
                <a:latin typeface="Verdana" panose="020B0604030504040204" pitchFamily="34" charset="0"/>
                <a:ea typeface="굴림" panose="020B0600000101010101" pitchFamily="34" charset="-127"/>
              </a:defRPr>
            </a:lvl4pPr>
            <a:lvl5pPr marL="2057400" indent="-228600">
              <a:defRPr sz="2400">
                <a:solidFill>
                  <a:schemeClr val="tx1"/>
                </a:solidFill>
                <a:latin typeface="Verdana" panose="020B0604030504040204" pitchFamily="34"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9pPr>
          </a:lstStyle>
          <a:p>
            <a:fld id="{934299DB-28C5-418A-81BC-5111B73EBD73}" type="slidenum">
              <a:rPr lang="zh-CN" altLang="en-US" sz="1200" smtClean="0">
                <a:latin typeface="Arial" panose="020B0604020202020204" pitchFamily="34" charset="0"/>
                <a:ea typeface="宋体" panose="02010600030101010101" pitchFamily="2" charset="-122"/>
              </a:rPr>
              <a:pPr/>
              <a:t>20</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15386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8" descr="物流PPT封面"/>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1" name="标题占位符 1"/>
          <p:cNvSpPr>
            <a:spLocks noGrp="1"/>
          </p:cNvSpPr>
          <p:nvPr>
            <p:ph type="ctrTitle"/>
          </p:nvPr>
        </p:nvSpPr>
        <p:spPr>
          <a:xfrm>
            <a:off x="685800" y="2130425"/>
            <a:ext cx="7772400" cy="1470025"/>
          </a:xfrm>
        </p:spPr>
        <p:txBody>
          <a:bodyPr/>
          <a:lstStyle>
            <a:lvl1pPr algn="ctr">
              <a:defRPr sz="4000" b="1">
                <a:latin typeface="微软雅黑" pitchFamily="34" charset="-122"/>
                <a:ea typeface="微软雅黑" pitchFamily="34" charset="-122"/>
              </a:defRPr>
            </a:lvl1pPr>
          </a:lstStyle>
          <a:p>
            <a:r>
              <a:rPr lang="zh-CN" altLang="en-US" dirty="0"/>
              <a:t>单击此处编辑母版标题样式</a:t>
            </a:r>
          </a:p>
        </p:txBody>
      </p:sp>
      <p:sp>
        <p:nvSpPr>
          <p:cNvPr id="145412"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z="3200" b="1"/>
            </a:lvl1pPr>
          </a:lstStyle>
          <a:p>
            <a:r>
              <a:rPr lang="zh-CN" altLang="en-US" dirty="0"/>
              <a:t>单击此处编辑母版副标题样式</a:t>
            </a:r>
          </a:p>
        </p:txBody>
      </p:sp>
      <p:sp>
        <p:nvSpPr>
          <p:cNvPr id="5"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245225"/>
            <a:ext cx="2133600" cy="476250"/>
          </a:xfrm>
        </p:spPr>
        <p:txBody>
          <a:bodyPr/>
          <a:lstStyle>
            <a:lvl1pPr>
              <a:defRPr/>
            </a:lvl1pPr>
          </a:lstStyle>
          <a:p>
            <a:pPr>
              <a:defRPr/>
            </a:pPr>
            <a:fld id="{95689E88-01C5-44B3-B1C1-2990B81672A2}" type="slidenum">
              <a:rPr lang="zh-CN" altLang="en-US"/>
              <a:pPr>
                <a:defRPr/>
              </a:pPr>
              <a:t>‹#›</a:t>
            </a:fld>
            <a:endParaRPr lang="zh-CN" altLang="en-US"/>
          </a:p>
        </p:txBody>
      </p:sp>
    </p:spTree>
    <p:extLst>
      <p:ext uri="{BB962C8B-B14F-4D97-AF65-F5344CB8AC3E}">
        <p14:creationId xmlns:p14="http://schemas.microsoft.com/office/powerpoint/2010/main" val="36802904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B84894C-6D42-49B9-B6D0-63CCD6806E8A}" type="slidenum">
              <a:rPr lang="zh-CN" altLang="en-US"/>
              <a:pPr>
                <a:defRPr/>
              </a:pPr>
              <a:t>‹#›</a:t>
            </a:fld>
            <a:endParaRPr lang="zh-CN" altLang="en-US"/>
          </a:p>
        </p:txBody>
      </p:sp>
    </p:spTree>
    <p:extLst>
      <p:ext uri="{BB962C8B-B14F-4D97-AF65-F5344CB8AC3E}">
        <p14:creationId xmlns:p14="http://schemas.microsoft.com/office/powerpoint/2010/main" val="206579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38875" y="-242888"/>
            <a:ext cx="2447925" cy="61817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08075" y="-242888"/>
            <a:ext cx="7194550" cy="61817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941B813-AD9C-4D37-B554-A58968D1F4AB}" type="slidenum">
              <a:rPr lang="zh-CN" altLang="en-US"/>
              <a:pPr>
                <a:defRPr/>
              </a:pPr>
              <a:t>‹#›</a:t>
            </a:fld>
            <a:endParaRPr lang="zh-CN" altLang="en-US"/>
          </a:p>
        </p:txBody>
      </p:sp>
    </p:spTree>
    <p:extLst>
      <p:ext uri="{BB962C8B-B14F-4D97-AF65-F5344CB8AC3E}">
        <p14:creationId xmlns:p14="http://schemas.microsoft.com/office/powerpoint/2010/main" val="3198115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8075" y="-242888"/>
            <a:ext cx="8229600"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751263"/>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21AED4F-A9E9-4C27-8667-D268E93E8E9D}" type="slidenum">
              <a:rPr lang="zh-CN" altLang="en-US"/>
              <a:pPr>
                <a:defRPr/>
              </a:pPr>
              <a:t>‹#›</a:t>
            </a:fld>
            <a:endParaRPr lang="zh-CN" altLang="en-US"/>
          </a:p>
        </p:txBody>
      </p:sp>
    </p:spTree>
    <p:extLst>
      <p:ext uri="{BB962C8B-B14F-4D97-AF65-F5344CB8AC3E}">
        <p14:creationId xmlns:p14="http://schemas.microsoft.com/office/powerpoint/2010/main" val="3899115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6727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8D70F16-97AC-416A-B3C8-13BCFBB8549B}" type="slidenum">
              <a:rPr lang="zh-CN" altLang="en-US"/>
              <a:pPr>
                <a:defRPr/>
              </a:pPr>
              <a:t>‹#›</a:t>
            </a:fld>
            <a:endParaRPr lang="zh-CN" altLang="en-US"/>
          </a:p>
        </p:txBody>
      </p:sp>
    </p:spTree>
    <p:extLst>
      <p:ext uri="{BB962C8B-B14F-4D97-AF65-F5344CB8AC3E}">
        <p14:creationId xmlns:p14="http://schemas.microsoft.com/office/powerpoint/2010/main" val="270910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61156A0-4AD0-4734-8538-25FEEF1625C0}" type="slidenum">
              <a:rPr lang="zh-CN" altLang="en-US"/>
              <a:pPr>
                <a:defRPr/>
              </a:pPr>
              <a:t>‹#›</a:t>
            </a:fld>
            <a:endParaRPr lang="zh-CN" altLang="en-US"/>
          </a:p>
        </p:txBody>
      </p:sp>
    </p:spTree>
    <p:extLst>
      <p:ext uri="{BB962C8B-B14F-4D97-AF65-F5344CB8AC3E}">
        <p14:creationId xmlns:p14="http://schemas.microsoft.com/office/powerpoint/2010/main" val="296344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A5C130B-72F9-4C2A-BA23-6C2563F8CAAA}" type="slidenum">
              <a:rPr lang="zh-CN" altLang="en-US"/>
              <a:pPr>
                <a:defRPr/>
              </a:pPr>
              <a:t>‹#›</a:t>
            </a:fld>
            <a:endParaRPr lang="zh-CN" altLang="en-US"/>
          </a:p>
        </p:txBody>
      </p:sp>
    </p:spTree>
    <p:extLst>
      <p:ext uri="{BB962C8B-B14F-4D97-AF65-F5344CB8AC3E}">
        <p14:creationId xmlns:p14="http://schemas.microsoft.com/office/powerpoint/2010/main" val="66606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343D0EE-9B89-44C1-9834-E9EFD7C29918}" type="slidenum">
              <a:rPr lang="zh-CN" altLang="en-US"/>
              <a:pPr>
                <a:defRPr/>
              </a:pPr>
              <a:t>‹#›</a:t>
            </a:fld>
            <a:endParaRPr lang="zh-CN" altLang="en-US"/>
          </a:p>
        </p:txBody>
      </p:sp>
    </p:spTree>
    <p:extLst>
      <p:ext uri="{BB962C8B-B14F-4D97-AF65-F5344CB8AC3E}">
        <p14:creationId xmlns:p14="http://schemas.microsoft.com/office/powerpoint/2010/main" val="215543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CE1AC92-EABF-4943-BF1F-45DF5F7C78B8}" type="slidenum">
              <a:rPr lang="zh-CN" altLang="en-US"/>
              <a:pPr>
                <a:defRPr/>
              </a:pPr>
              <a:t>‹#›</a:t>
            </a:fld>
            <a:endParaRPr lang="zh-CN" altLang="en-US"/>
          </a:p>
        </p:txBody>
      </p:sp>
    </p:spTree>
    <p:extLst>
      <p:ext uri="{BB962C8B-B14F-4D97-AF65-F5344CB8AC3E}">
        <p14:creationId xmlns:p14="http://schemas.microsoft.com/office/powerpoint/2010/main" val="137226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379FB90-F385-4288-848A-5EF083E68A15}" type="slidenum">
              <a:rPr lang="zh-CN" altLang="en-US"/>
              <a:pPr>
                <a:defRPr/>
              </a:pPr>
              <a:t>‹#›</a:t>
            </a:fld>
            <a:endParaRPr lang="zh-CN" altLang="en-US"/>
          </a:p>
        </p:txBody>
      </p:sp>
    </p:spTree>
    <p:extLst>
      <p:ext uri="{BB962C8B-B14F-4D97-AF65-F5344CB8AC3E}">
        <p14:creationId xmlns:p14="http://schemas.microsoft.com/office/powerpoint/2010/main" val="112178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420CF70-FEBB-437C-B87D-5E0EF72A1138}" type="slidenum">
              <a:rPr lang="zh-CN" altLang="en-US"/>
              <a:pPr>
                <a:defRPr/>
              </a:pPr>
              <a:t>‹#›</a:t>
            </a:fld>
            <a:endParaRPr lang="zh-CN" altLang="en-US"/>
          </a:p>
        </p:txBody>
      </p:sp>
    </p:spTree>
    <p:extLst>
      <p:ext uri="{BB962C8B-B14F-4D97-AF65-F5344CB8AC3E}">
        <p14:creationId xmlns:p14="http://schemas.microsoft.com/office/powerpoint/2010/main" val="291123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BD4FBE7-188E-40F3-A403-2044FECC1D66}" type="slidenum">
              <a:rPr lang="zh-CN" altLang="en-US"/>
              <a:pPr>
                <a:defRPr/>
              </a:pPr>
              <a:t>‹#›</a:t>
            </a:fld>
            <a:endParaRPr lang="zh-CN" altLang="en-US"/>
          </a:p>
        </p:txBody>
      </p:sp>
    </p:spTree>
    <p:extLst>
      <p:ext uri="{BB962C8B-B14F-4D97-AF65-F5344CB8AC3E}">
        <p14:creationId xmlns:p14="http://schemas.microsoft.com/office/powerpoint/2010/main" val="99087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物流PPT"/>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7" name="标题占位符 1"/>
          <p:cNvSpPr>
            <a:spLocks noGrp="1"/>
          </p:cNvSpPr>
          <p:nvPr>
            <p:ph type="title"/>
          </p:nvPr>
        </p:nvSpPr>
        <p:spPr bwMode="auto">
          <a:xfrm>
            <a:off x="901700" y="88900"/>
            <a:ext cx="797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Tx/>
              <a:buSzTx/>
              <a:defRPr sz="1200">
                <a:solidFill>
                  <a:srgbClr val="898989"/>
                </a:solidFill>
                <a:latin typeface="Calibri" panose="020F0502020204030204" pitchFamily="34" charset="0"/>
                <a:ea typeface="黑体" panose="02010609060101010101" pitchFamily="49" charset="-122"/>
              </a:defRPr>
            </a:lvl1pPr>
          </a:lstStyle>
          <a:p>
            <a:pPr>
              <a:defRPr/>
            </a:pPr>
            <a:fld id="{EBCAA81C-226C-4F9D-BB0C-45F61E4701B4}" type="slidenum">
              <a:rPr lang="zh-CN" altLang="en-US"/>
              <a:pPr>
                <a:defRPr/>
              </a:pPr>
              <a:t>‹#›</a:t>
            </a:fld>
            <a:endParaRPr lang="zh-CN" altLang="en-US"/>
          </a:p>
        </p:txBody>
      </p:sp>
    </p:spTree>
    <p:custDataLst>
      <p:tags r:id="rId15"/>
    </p:custDataLst>
  </p:cSld>
  <p:clrMap bg1="lt1" tx1="dk1" bg2="lt2" tx2="dk2" accent1="accent1" accent2="accent2" accent3="accent3" accent4="accent4" accent5="accent5" accent6="accent6" hlink="hlink" folHlink="folHlink"/>
  <p:sldLayoutIdLst>
    <p:sldLayoutId id="2147483780"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1"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strips(downRight)">
                                      <p:cBhvr>
                                        <p:cTn id="7" dur="5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txStyles>
    <p:titleStyle>
      <a:lvl1pPr algn="l" rtl="0" eaLnBrk="0" fontAlgn="base" hangingPunct="0">
        <a:spcBef>
          <a:spcPct val="0"/>
        </a:spcBef>
        <a:spcAft>
          <a:spcPct val="0"/>
        </a:spcAft>
        <a:defRPr sz="2800">
          <a:solidFill>
            <a:srgbClr val="0C6BBA"/>
          </a:solidFill>
          <a:latin typeface="+mj-lt"/>
          <a:ea typeface="+mj-ea"/>
          <a:cs typeface="+mj-cs"/>
        </a:defRPr>
      </a:lvl1pPr>
      <a:lvl2pPr algn="l" rtl="0" eaLnBrk="0" fontAlgn="base" hangingPunct="0">
        <a:spcBef>
          <a:spcPct val="0"/>
        </a:spcBef>
        <a:spcAft>
          <a:spcPct val="0"/>
        </a:spcAft>
        <a:defRPr sz="2800">
          <a:solidFill>
            <a:srgbClr val="0C6BBA"/>
          </a:solidFill>
          <a:latin typeface="Calibri" pitchFamily="34" charset="0"/>
          <a:ea typeface="黑体" pitchFamily="2" charset="-122"/>
        </a:defRPr>
      </a:lvl2pPr>
      <a:lvl3pPr algn="l" rtl="0" eaLnBrk="0" fontAlgn="base" hangingPunct="0">
        <a:spcBef>
          <a:spcPct val="0"/>
        </a:spcBef>
        <a:spcAft>
          <a:spcPct val="0"/>
        </a:spcAft>
        <a:defRPr sz="2800">
          <a:solidFill>
            <a:srgbClr val="0C6BBA"/>
          </a:solidFill>
          <a:latin typeface="Calibri" pitchFamily="34" charset="0"/>
          <a:ea typeface="黑体" pitchFamily="2" charset="-122"/>
        </a:defRPr>
      </a:lvl3pPr>
      <a:lvl4pPr algn="l" rtl="0" eaLnBrk="0" fontAlgn="base" hangingPunct="0">
        <a:spcBef>
          <a:spcPct val="0"/>
        </a:spcBef>
        <a:spcAft>
          <a:spcPct val="0"/>
        </a:spcAft>
        <a:defRPr sz="2800">
          <a:solidFill>
            <a:srgbClr val="0C6BBA"/>
          </a:solidFill>
          <a:latin typeface="Calibri" pitchFamily="34" charset="0"/>
          <a:ea typeface="黑体" pitchFamily="2" charset="-122"/>
        </a:defRPr>
      </a:lvl4pPr>
      <a:lvl5pPr algn="l" rtl="0" eaLnBrk="0" fontAlgn="base" hangingPunct="0">
        <a:spcBef>
          <a:spcPct val="0"/>
        </a:spcBef>
        <a:spcAft>
          <a:spcPct val="0"/>
        </a:spcAft>
        <a:defRPr sz="2800">
          <a:solidFill>
            <a:srgbClr val="0C6BBA"/>
          </a:solidFill>
          <a:latin typeface="Calibri" pitchFamily="34" charset="0"/>
          <a:ea typeface="黑体" pitchFamily="2" charset="-122"/>
        </a:defRPr>
      </a:lvl5pPr>
      <a:lvl6pPr marL="457200" algn="ctr" rtl="0" fontAlgn="base">
        <a:spcBef>
          <a:spcPct val="0"/>
        </a:spcBef>
        <a:spcAft>
          <a:spcPct val="0"/>
        </a:spcAft>
        <a:defRPr sz="2800">
          <a:solidFill>
            <a:srgbClr val="0C6BBA"/>
          </a:solidFill>
          <a:latin typeface="Calibri" pitchFamily="34" charset="0"/>
          <a:ea typeface="黑体" pitchFamily="2" charset="-122"/>
        </a:defRPr>
      </a:lvl6pPr>
      <a:lvl7pPr marL="914400" algn="ctr" rtl="0" fontAlgn="base">
        <a:spcBef>
          <a:spcPct val="0"/>
        </a:spcBef>
        <a:spcAft>
          <a:spcPct val="0"/>
        </a:spcAft>
        <a:defRPr sz="2800">
          <a:solidFill>
            <a:srgbClr val="0C6BBA"/>
          </a:solidFill>
          <a:latin typeface="Calibri" pitchFamily="34" charset="0"/>
          <a:ea typeface="黑体" pitchFamily="2" charset="-122"/>
        </a:defRPr>
      </a:lvl7pPr>
      <a:lvl8pPr marL="1371600" algn="ctr" rtl="0" fontAlgn="base">
        <a:spcBef>
          <a:spcPct val="0"/>
        </a:spcBef>
        <a:spcAft>
          <a:spcPct val="0"/>
        </a:spcAft>
        <a:defRPr sz="2800">
          <a:solidFill>
            <a:srgbClr val="0C6BBA"/>
          </a:solidFill>
          <a:latin typeface="Calibri" pitchFamily="34" charset="0"/>
          <a:ea typeface="黑体" pitchFamily="2" charset="-122"/>
        </a:defRPr>
      </a:lvl8pPr>
      <a:lvl9pPr marL="1828800" algn="ctr" rtl="0" fontAlgn="base">
        <a:spcBef>
          <a:spcPct val="0"/>
        </a:spcBef>
        <a:spcAft>
          <a:spcPct val="0"/>
        </a:spcAft>
        <a:defRPr sz="2800">
          <a:solidFill>
            <a:srgbClr val="0C6BBA"/>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p:txBody>
          <a:bodyPr/>
          <a:lstStyle/>
          <a:p>
            <a:pPr eaLnBrk="1" hangingPunct="1"/>
            <a:r>
              <a:rPr lang="zh-CN" altLang="en-US" sz="4800" smtClean="0"/>
              <a:t>法理学</a:t>
            </a:r>
          </a:p>
        </p:txBody>
      </p:sp>
      <p:sp>
        <p:nvSpPr>
          <p:cNvPr id="3075" name="副标题 6"/>
          <p:cNvSpPr>
            <a:spLocks noGrp="1"/>
          </p:cNvSpPr>
          <p:nvPr>
            <p:ph type="subTitle" idx="1"/>
          </p:nvPr>
        </p:nvSpPr>
        <p:spPr/>
        <p:txBody>
          <a:bodyPr/>
          <a:lstStyle/>
          <a:p>
            <a:pPr eaLnBrk="1" hangingPunct="1"/>
            <a:r>
              <a:rPr lang="zh-CN" altLang="en-US" smtClean="0"/>
              <a:t>第十五章 法律的发展</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第二节：法的继承</a:t>
            </a:r>
          </a:p>
        </p:txBody>
      </p:sp>
      <p:grpSp>
        <p:nvGrpSpPr>
          <p:cNvPr id="15363" name="组合 27"/>
          <p:cNvGrpSpPr>
            <a:grpSpLocks/>
          </p:cNvGrpSpPr>
          <p:nvPr/>
        </p:nvGrpSpPr>
        <p:grpSpPr bwMode="auto">
          <a:xfrm>
            <a:off x="708025" y="3957638"/>
            <a:ext cx="7486650" cy="715962"/>
            <a:chOff x="1260709" y="1965572"/>
            <a:chExt cx="6073257" cy="545910"/>
          </a:xfrm>
        </p:grpSpPr>
        <p:sp>
          <p:nvSpPr>
            <p:cNvPr id="29" name="矩形 28"/>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30" name="矩形 29"/>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反映民主政治的原则和规范</a:t>
              </a:r>
            </a:p>
          </p:txBody>
        </p:sp>
      </p:grpSp>
      <p:grpSp>
        <p:nvGrpSpPr>
          <p:cNvPr id="15364" name="组合 30"/>
          <p:cNvGrpSpPr>
            <a:grpSpLocks/>
          </p:cNvGrpSpPr>
          <p:nvPr/>
        </p:nvGrpSpPr>
        <p:grpSpPr bwMode="auto">
          <a:xfrm>
            <a:off x="708025" y="3152775"/>
            <a:ext cx="7486650" cy="715963"/>
            <a:chOff x="1260709" y="1965572"/>
            <a:chExt cx="6073257" cy="545910"/>
          </a:xfrm>
        </p:grpSpPr>
        <p:sp>
          <p:nvSpPr>
            <p:cNvPr id="32" name="矩形 31"/>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3" name="矩形 32"/>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反映市场经济的法律原则和规范</a:t>
              </a:r>
            </a:p>
          </p:txBody>
        </p:sp>
      </p:grpSp>
      <p:grpSp>
        <p:nvGrpSpPr>
          <p:cNvPr id="15365" name="组合 33"/>
          <p:cNvGrpSpPr>
            <a:grpSpLocks/>
          </p:cNvGrpSpPr>
          <p:nvPr/>
        </p:nvGrpSpPr>
        <p:grpSpPr bwMode="auto">
          <a:xfrm>
            <a:off x="708025" y="2349500"/>
            <a:ext cx="7486650" cy="715963"/>
            <a:chOff x="1260709" y="1965572"/>
            <a:chExt cx="6073257" cy="545910"/>
          </a:xfrm>
        </p:grpSpPr>
        <p:sp>
          <p:nvSpPr>
            <p:cNvPr id="35" name="矩形 34"/>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6" name="矩形 35"/>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法律技术概念</a:t>
              </a:r>
            </a:p>
          </p:txBody>
        </p:sp>
      </p:grpSp>
      <p:sp>
        <p:nvSpPr>
          <p:cNvPr id="12" name="内容占位符 15"/>
          <p:cNvSpPr>
            <a:spLocks noGrp="1"/>
          </p:cNvSpPr>
          <p:nvPr>
            <p:ph idx="1"/>
          </p:nvPr>
        </p:nvSpPr>
        <p:spPr>
          <a:xfrm>
            <a:off x="457200" y="1412875"/>
            <a:ext cx="8229600" cy="669925"/>
          </a:xfrm>
        </p:spPr>
        <p:txBody>
          <a:bodyPr/>
          <a:lstStyle/>
          <a:p>
            <a:r>
              <a:rPr lang="zh-CN" altLang="en-US" sz="2800" smtClean="0"/>
              <a:t>法律继承的内容：</a:t>
            </a:r>
            <a:endParaRPr lang="en-US" altLang="zh-CN" smtClean="0"/>
          </a:p>
        </p:txBody>
      </p:sp>
      <p:grpSp>
        <p:nvGrpSpPr>
          <p:cNvPr id="15367" name="组合 27"/>
          <p:cNvGrpSpPr>
            <a:grpSpLocks/>
          </p:cNvGrpSpPr>
          <p:nvPr/>
        </p:nvGrpSpPr>
        <p:grpSpPr bwMode="auto">
          <a:xfrm>
            <a:off x="708025" y="4760913"/>
            <a:ext cx="7486650" cy="715962"/>
            <a:chOff x="1260709" y="1965572"/>
            <a:chExt cx="6073257" cy="545910"/>
          </a:xfrm>
        </p:grpSpPr>
        <p:sp>
          <p:nvSpPr>
            <p:cNvPr id="14" name="矩形 13"/>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sp>
          <p:nvSpPr>
            <p:cNvPr id="15" name="矩形 14"/>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有关社会公共事务的法律规定</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10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5365"/>
                                        </p:tgtEl>
                                        <p:attrNameLst>
                                          <p:attrName>style.visibility</p:attrName>
                                        </p:attrNameLst>
                                      </p:cBhvr>
                                      <p:to>
                                        <p:strVal val="visible"/>
                                      </p:to>
                                    </p:set>
                                    <p:animEffect transition="in" filter="wipe(down)">
                                      <p:cBhvr>
                                        <p:cTn id="13" dur="500"/>
                                        <p:tgtEl>
                                          <p:spTgt spid="1536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5364"/>
                                        </p:tgtEl>
                                        <p:attrNameLst>
                                          <p:attrName>style.visibility</p:attrName>
                                        </p:attrNameLst>
                                      </p:cBhvr>
                                      <p:to>
                                        <p:strVal val="visible"/>
                                      </p:to>
                                    </p:set>
                                    <p:animEffect transition="in" filter="wipe(down)">
                                      <p:cBhvr>
                                        <p:cTn id="18" dur="500"/>
                                        <p:tgtEl>
                                          <p:spTgt spid="1536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5363"/>
                                        </p:tgtEl>
                                        <p:attrNameLst>
                                          <p:attrName>style.visibility</p:attrName>
                                        </p:attrNameLst>
                                      </p:cBhvr>
                                      <p:to>
                                        <p:strVal val="visible"/>
                                      </p:to>
                                    </p:set>
                                    <p:animEffect transition="in" filter="wipe(down)">
                                      <p:cBhvr>
                                        <p:cTn id="23" dur="500"/>
                                        <p:tgtEl>
                                          <p:spTgt spid="1536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5367"/>
                                        </p:tgtEl>
                                        <p:attrNameLst>
                                          <p:attrName>style.visibility</p:attrName>
                                        </p:attrNameLst>
                                      </p:cBhvr>
                                      <p:to>
                                        <p:strVal val="visible"/>
                                      </p:to>
                                    </p:set>
                                    <p:animEffect transition="in" filter="wipe(down)">
                                      <p:cBhvr>
                                        <p:cTn id="28"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第三节 法的移植</a:t>
            </a:r>
          </a:p>
        </p:txBody>
      </p:sp>
      <p:sp>
        <p:nvSpPr>
          <p:cNvPr id="16387"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1"/>
          <p:cNvGrpSpPr>
            <a:grpSpLocks/>
          </p:cNvGrpSpPr>
          <p:nvPr/>
        </p:nvGrpSpPr>
        <p:grpSpPr bwMode="auto">
          <a:xfrm>
            <a:off x="901700" y="2511425"/>
            <a:ext cx="7121525" cy="2336800"/>
            <a:chOff x="901700" y="2511044"/>
            <a:chExt cx="7121838" cy="3181417"/>
          </a:xfrm>
        </p:grpSpPr>
        <p:sp>
          <p:nvSpPr>
            <p:cNvPr id="17413"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7414" name="矩形 8"/>
            <p:cNvSpPr>
              <a:spLocks noChangeArrowheads="1"/>
            </p:cNvSpPr>
            <p:nvPr/>
          </p:nvSpPr>
          <p:spPr bwMode="auto">
            <a:xfrm>
              <a:off x="1311275" y="2782886"/>
              <a:ext cx="6197398" cy="113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指特定国家或地区的某种法律规则或制度移植到其他国家或地区。</a:t>
              </a:r>
            </a:p>
          </p:txBody>
        </p:sp>
      </p:grpSp>
      <p:sp>
        <p:nvSpPr>
          <p:cNvPr id="17411" name="标题 1"/>
          <p:cNvSpPr>
            <a:spLocks noGrp="1"/>
          </p:cNvSpPr>
          <p:nvPr>
            <p:ph type="title"/>
          </p:nvPr>
        </p:nvSpPr>
        <p:spPr>
          <a:xfrm>
            <a:off x="901700" y="88900"/>
            <a:ext cx="7975600" cy="533400"/>
          </a:xfrm>
        </p:spPr>
        <p:txBody>
          <a:bodyPr/>
          <a:lstStyle/>
          <a:p>
            <a:r>
              <a:rPr lang="zh-CN" altLang="en-US" smtClean="0"/>
              <a:t>第三节：法的移植</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法律移植的含义：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410"/>
                                        </p:tgtEl>
                                        <p:attrNameLst>
                                          <p:attrName>style.visibility</p:attrName>
                                        </p:attrNameLst>
                                      </p:cBhvr>
                                      <p:to>
                                        <p:strVal val="visible"/>
                                      </p:to>
                                    </p:set>
                                    <p:animEffect transition="in" filter="fade">
                                      <p:cBhvr>
                                        <p:cTn id="14" dur="1000"/>
                                        <p:tgtEl>
                                          <p:spTgt spid="17410"/>
                                        </p:tgtEl>
                                      </p:cBhvr>
                                    </p:animEffect>
                                    <p:anim calcmode="lin" valueType="num">
                                      <p:cBhvr>
                                        <p:cTn id="15" dur="1000" fill="hold"/>
                                        <p:tgtEl>
                                          <p:spTgt spid="17410"/>
                                        </p:tgtEl>
                                        <p:attrNameLst>
                                          <p:attrName>ppt_x</p:attrName>
                                        </p:attrNameLst>
                                      </p:cBhvr>
                                      <p:tavLst>
                                        <p:tav tm="0">
                                          <p:val>
                                            <p:strVal val="#ppt_x"/>
                                          </p:val>
                                        </p:tav>
                                        <p:tav tm="100000">
                                          <p:val>
                                            <p:strVal val="#ppt_x"/>
                                          </p:val>
                                        </p:tav>
                                      </p:tavLst>
                                    </p:anim>
                                    <p:anim calcmode="lin" valueType="num">
                                      <p:cBhvr>
                                        <p:cTn id="16"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第三节：法的移植</a:t>
            </a:r>
          </a:p>
        </p:txBody>
      </p:sp>
      <p:grpSp>
        <p:nvGrpSpPr>
          <p:cNvPr id="18435" name="组合 27"/>
          <p:cNvGrpSpPr>
            <a:grpSpLocks/>
          </p:cNvGrpSpPr>
          <p:nvPr/>
        </p:nvGrpSpPr>
        <p:grpSpPr bwMode="auto">
          <a:xfrm>
            <a:off x="708025" y="3957638"/>
            <a:ext cx="7486650" cy="715962"/>
            <a:chOff x="1260709" y="1965572"/>
            <a:chExt cx="6073257" cy="545910"/>
          </a:xfrm>
        </p:grpSpPr>
        <p:sp>
          <p:nvSpPr>
            <p:cNvPr id="29" name="矩形 28"/>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30" name="矩形 29"/>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对外开放的需要</a:t>
              </a:r>
            </a:p>
          </p:txBody>
        </p:sp>
      </p:grpSp>
      <p:grpSp>
        <p:nvGrpSpPr>
          <p:cNvPr id="18436" name="组合 30"/>
          <p:cNvGrpSpPr>
            <a:grpSpLocks/>
          </p:cNvGrpSpPr>
          <p:nvPr/>
        </p:nvGrpSpPr>
        <p:grpSpPr bwMode="auto">
          <a:xfrm>
            <a:off x="708025" y="3152775"/>
            <a:ext cx="7486650" cy="715963"/>
            <a:chOff x="1260709" y="1965572"/>
            <a:chExt cx="6073257" cy="545910"/>
          </a:xfrm>
        </p:grpSpPr>
        <p:sp>
          <p:nvSpPr>
            <p:cNvPr id="32" name="矩形 31"/>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3" name="矩形 32"/>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市场经济的客观规律和根本特征</a:t>
              </a:r>
            </a:p>
          </p:txBody>
        </p:sp>
      </p:grpSp>
      <p:grpSp>
        <p:nvGrpSpPr>
          <p:cNvPr id="18437" name="组合 33"/>
          <p:cNvGrpSpPr>
            <a:grpSpLocks/>
          </p:cNvGrpSpPr>
          <p:nvPr/>
        </p:nvGrpSpPr>
        <p:grpSpPr bwMode="auto">
          <a:xfrm>
            <a:off x="708025" y="2349500"/>
            <a:ext cx="7486650" cy="715963"/>
            <a:chOff x="1260709" y="1965572"/>
            <a:chExt cx="6073257" cy="545910"/>
          </a:xfrm>
        </p:grpSpPr>
        <p:sp>
          <p:nvSpPr>
            <p:cNvPr id="35" name="矩形 34"/>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6" name="矩形 35"/>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社会发展的不平衡性</a:t>
              </a:r>
            </a:p>
          </p:txBody>
        </p:sp>
      </p:grpSp>
      <p:sp>
        <p:nvSpPr>
          <p:cNvPr id="12" name="内容占位符 15"/>
          <p:cNvSpPr>
            <a:spLocks noGrp="1"/>
          </p:cNvSpPr>
          <p:nvPr>
            <p:ph idx="1"/>
          </p:nvPr>
        </p:nvSpPr>
        <p:spPr>
          <a:xfrm>
            <a:off x="457200" y="1412875"/>
            <a:ext cx="8229600" cy="669925"/>
          </a:xfrm>
        </p:spPr>
        <p:txBody>
          <a:bodyPr/>
          <a:lstStyle/>
          <a:p>
            <a:r>
              <a:rPr lang="zh-CN" altLang="en-US" sz="2800" smtClean="0"/>
              <a:t>法律移植的必要性：</a:t>
            </a:r>
            <a:endParaRPr lang="en-US" altLang="zh-CN" smtClean="0"/>
          </a:p>
        </p:txBody>
      </p:sp>
      <p:grpSp>
        <p:nvGrpSpPr>
          <p:cNvPr id="18439" name="组合 27"/>
          <p:cNvGrpSpPr>
            <a:grpSpLocks/>
          </p:cNvGrpSpPr>
          <p:nvPr/>
        </p:nvGrpSpPr>
        <p:grpSpPr bwMode="auto">
          <a:xfrm>
            <a:off x="708025" y="4760913"/>
            <a:ext cx="7486650" cy="715962"/>
            <a:chOff x="1260709" y="1965572"/>
            <a:chExt cx="6073257" cy="545910"/>
          </a:xfrm>
        </p:grpSpPr>
        <p:sp>
          <p:nvSpPr>
            <p:cNvPr id="14" name="矩形 13"/>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sp>
          <p:nvSpPr>
            <p:cNvPr id="15" name="矩形 14"/>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法制现代化的需要</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10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8437"/>
                                        </p:tgtEl>
                                        <p:attrNameLst>
                                          <p:attrName>style.visibility</p:attrName>
                                        </p:attrNameLst>
                                      </p:cBhvr>
                                      <p:to>
                                        <p:strVal val="visible"/>
                                      </p:to>
                                    </p:set>
                                    <p:animEffect transition="in" filter="barn(inVertical)">
                                      <p:cBhvr>
                                        <p:cTn id="13" dur="500"/>
                                        <p:tgtEl>
                                          <p:spTgt spid="1843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8436"/>
                                        </p:tgtEl>
                                        <p:attrNameLst>
                                          <p:attrName>style.visibility</p:attrName>
                                        </p:attrNameLst>
                                      </p:cBhvr>
                                      <p:to>
                                        <p:strVal val="visible"/>
                                      </p:to>
                                    </p:set>
                                    <p:animEffect transition="in" filter="barn(inVertical)">
                                      <p:cBhvr>
                                        <p:cTn id="18" dur="500"/>
                                        <p:tgtEl>
                                          <p:spTgt spid="1843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8435"/>
                                        </p:tgtEl>
                                        <p:attrNameLst>
                                          <p:attrName>style.visibility</p:attrName>
                                        </p:attrNameLst>
                                      </p:cBhvr>
                                      <p:to>
                                        <p:strVal val="visible"/>
                                      </p:to>
                                    </p:set>
                                    <p:animEffect transition="in" filter="barn(inVertical)">
                                      <p:cBhvr>
                                        <p:cTn id="23" dur="500"/>
                                        <p:tgtEl>
                                          <p:spTgt spid="18435"/>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8439"/>
                                        </p:tgtEl>
                                        <p:attrNameLst>
                                          <p:attrName>style.visibility</p:attrName>
                                        </p:attrNameLst>
                                      </p:cBhvr>
                                      <p:to>
                                        <p:strVal val="visible"/>
                                      </p:to>
                                    </p:set>
                                    <p:animEffect transition="in" filter="barn(inVertical)">
                                      <p:cBhvr>
                                        <p:cTn id="28"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第三节：法的移植</a:t>
            </a:r>
          </a:p>
        </p:txBody>
      </p:sp>
      <p:grpSp>
        <p:nvGrpSpPr>
          <p:cNvPr id="19459" name="组合 27"/>
          <p:cNvGrpSpPr>
            <a:grpSpLocks/>
          </p:cNvGrpSpPr>
          <p:nvPr/>
        </p:nvGrpSpPr>
        <p:grpSpPr bwMode="auto">
          <a:xfrm>
            <a:off x="708025" y="4316413"/>
            <a:ext cx="7486650" cy="714375"/>
            <a:chOff x="1260709" y="1965572"/>
            <a:chExt cx="6073257" cy="545910"/>
          </a:xfrm>
        </p:grpSpPr>
        <p:sp>
          <p:nvSpPr>
            <p:cNvPr id="29" name="矩形 28"/>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30" name="矩形 29"/>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区域性法律统一运动和世界性法律统一运动</a:t>
              </a:r>
            </a:p>
          </p:txBody>
        </p:sp>
      </p:grpSp>
      <p:grpSp>
        <p:nvGrpSpPr>
          <p:cNvPr id="19460" name="组合 30"/>
          <p:cNvGrpSpPr>
            <a:grpSpLocks/>
          </p:cNvGrpSpPr>
          <p:nvPr/>
        </p:nvGrpSpPr>
        <p:grpSpPr bwMode="auto">
          <a:xfrm>
            <a:off x="708025" y="3332163"/>
            <a:ext cx="7486650" cy="715962"/>
            <a:chOff x="1260709" y="1965572"/>
            <a:chExt cx="6073257" cy="545910"/>
          </a:xfrm>
        </p:grpSpPr>
        <p:sp>
          <p:nvSpPr>
            <p:cNvPr id="32" name="矩形 31"/>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3" name="矩形 32"/>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落后国家吸收先进国家法律</a:t>
              </a:r>
            </a:p>
          </p:txBody>
        </p:sp>
      </p:grpSp>
      <p:grpSp>
        <p:nvGrpSpPr>
          <p:cNvPr id="19461" name="组合 33"/>
          <p:cNvGrpSpPr>
            <a:grpSpLocks/>
          </p:cNvGrpSpPr>
          <p:nvPr/>
        </p:nvGrpSpPr>
        <p:grpSpPr bwMode="auto">
          <a:xfrm>
            <a:off x="708025" y="2349500"/>
            <a:ext cx="7486650" cy="715963"/>
            <a:chOff x="1260709" y="1965572"/>
            <a:chExt cx="6073257" cy="545910"/>
          </a:xfrm>
        </p:grpSpPr>
        <p:sp>
          <p:nvSpPr>
            <p:cNvPr id="35" name="矩形 34"/>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6" name="矩形 35"/>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相同发展水平的国家互相吸收</a:t>
              </a:r>
            </a:p>
          </p:txBody>
        </p:sp>
      </p:grpSp>
      <p:sp>
        <p:nvSpPr>
          <p:cNvPr id="12" name="内容占位符 15"/>
          <p:cNvSpPr>
            <a:spLocks noGrp="1"/>
          </p:cNvSpPr>
          <p:nvPr>
            <p:ph idx="1"/>
          </p:nvPr>
        </p:nvSpPr>
        <p:spPr>
          <a:xfrm>
            <a:off x="457200" y="1412875"/>
            <a:ext cx="8229600" cy="669925"/>
          </a:xfrm>
        </p:spPr>
        <p:txBody>
          <a:bodyPr/>
          <a:lstStyle/>
          <a:p>
            <a:r>
              <a:rPr lang="zh-CN" altLang="en-US" sz="2800" smtClean="0"/>
              <a:t>法律移植的情况：</a:t>
            </a:r>
            <a:endParaRPr lang="en-US" altLang="zh-CN"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10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第一节：法律关系释义</a:t>
            </a:r>
          </a:p>
        </p:txBody>
      </p:sp>
      <p:grpSp>
        <p:nvGrpSpPr>
          <p:cNvPr id="20483" name="组合 8"/>
          <p:cNvGrpSpPr>
            <a:grpSpLocks/>
          </p:cNvGrpSpPr>
          <p:nvPr/>
        </p:nvGrpSpPr>
        <p:grpSpPr bwMode="auto">
          <a:xfrm>
            <a:off x="1460500" y="2357438"/>
            <a:ext cx="6019800" cy="488950"/>
            <a:chOff x="2971800" y="2011680"/>
            <a:chExt cx="6019800" cy="487680"/>
          </a:xfrm>
        </p:grpSpPr>
        <p:sp>
          <p:nvSpPr>
            <p:cNvPr id="10" name="矩形 9"/>
            <p:cNvSpPr/>
            <p:nvPr/>
          </p:nvSpPr>
          <p:spPr>
            <a:xfrm>
              <a:off x="3581400" y="2011680"/>
              <a:ext cx="5410200"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具有合法性</a:t>
              </a:r>
            </a:p>
          </p:txBody>
        </p:sp>
        <p:sp>
          <p:nvSpPr>
            <p:cNvPr id="11" name="矩形 10"/>
            <p:cNvSpPr/>
            <p:nvPr/>
          </p:nvSpPr>
          <p:spPr>
            <a:xfrm>
              <a:off x="2971800" y="2011680"/>
              <a:ext cx="609600"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1</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等腰三角形 11"/>
            <p:cNvSpPr>
              <a:spLocks noChangeAspect="1"/>
            </p:cNvSpPr>
            <p:nvPr/>
          </p:nvSpPr>
          <p:spPr>
            <a:xfrm rot="5400000">
              <a:off x="3571280" y="2189638"/>
              <a:ext cx="152004" cy="13176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grpSp>
        <p:nvGrpSpPr>
          <p:cNvPr id="20484" name="组合 12"/>
          <p:cNvGrpSpPr>
            <a:grpSpLocks/>
          </p:cNvGrpSpPr>
          <p:nvPr/>
        </p:nvGrpSpPr>
        <p:grpSpPr bwMode="auto">
          <a:xfrm>
            <a:off x="1460500" y="3163888"/>
            <a:ext cx="6019800" cy="488950"/>
            <a:chOff x="2971800" y="2011680"/>
            <a:chExt cx="6019800" cy="487680"/>
          </a:xfrm>
        </p:grpSpPr>
        <p:sp>
          <p:nvSpPr>
            <p:cNvPr id="14" name="矩形 13"/>
            <p:cNvSpPr/>
            <p:nvPr/>
          </p:nvSpPr>
          <p:spPr>
            <a:xfrm>
              <a:off x="3581400" y="2011680"/>
              <a:ext cx="5410200"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体现意志性的特种社会关系</a:t>
              </a:r>
            </a:p>
          </p:txBody>
        </p:sp>
        <p:sp>
          <p:nvSpPr>
            <p:cNvPr id="15" name="矩形 14"/>
            <p:cNvSpPr/>
            <p:nvPr/>
          </p:nvSpPr>
          <p:spPr>
            <a:xfrm>
              <a:off x="2971800" y="2011680"/>
              <a:ext cx="609600"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2</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 name="等腰三角形 15"/>
            <p:cNvSpPr>
              <a:spLocks noChangeAspect="1"/>
            </p:cNvSpPr>
            <p:nvPr/>
          </p:nvSpPr>
          <p:spPr>
            <a:xfrm rot="5400000">
              <a:off x="3571280" y="2189638"/>
              <a:ext cx="152004" cy="13176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grpSp>
        <p:nvGrpSpPr>
          <p:cNvPr id="20485" name="组合 16"/>
          <p:cNvGrpSpPr>
            <a:grpSpLocks/>
          </p:cNvGrpSpPr>
          <p:nvPr/>
        </p:nvGrpSpPr>
        <p:grpSpPr bwMode="auto">
          <a:xfrm>
            <a:off x="1460500" y="3970338"/>
            <a:ext cx="6019800" cy="488950"/>
            <a:chOff x="2971800" y="2011680"/>
            <a:chExt cx="6019800" cy="487680"/>
          </a:xfrm>
        </p:grpSpPr>
        <p:sp>
          <p:nvSpPr>
            <p:cNvPr id="18" name="矩形 17"/>
            <p:cNvSpPr/>
            <p:nvPr/>
          </p:nvSpPr>
          <p:spPr>
            <a:xfrm>
              <a:off x="3581400" y="2011680"/>
              <a:ext cx="5410200"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特定法律主体之间的权利和义务关系</a:t>
              </a:r>
            </a:p>
          </p:txBody>
        </p:sp>
        <p:sp>
          <p:nvSpPr>
            <p:cNvPr id="19" name="矩形 18"/>
            <p:cNvSpPr/>
            <p:nvPr/>
          </p:nvSpPr>
          <p:spPr>
            <a:xfrm>
              <a:off x="2971800" y="2011680"/>
              <a:ext cx="609600"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3</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等腰三角形 19"/>
            <p:cNvSpPr>
              <a:spLocks noChangeAspect="1"/>
            </p:cNvSpPr>
            <p:nvPr/>
          </p:nvSpPr>
          <p:spPr>
            <a:xfrm rot="5400000">
              <a:off x="3571280" y="2189638"/>
              <a:ext cx="152004" cy="13176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sp>
        <p:nvSpPr>
          <p:cNvPr id="21"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法律关系的特点：</a:t>
            </a:r>
            <a:endParaRPr lang="zh-CN" altLang="en-US" sz="2400" kern="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fade">
                                      <p:cBhvr>
                                        <p:cTn id="17" dur="500"/>
                                        <p:tgtEl>
                                          <p:spTgt spid="2048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485"/>
                                        </p:tgtEl>
                                        <p:attrNameLst>
                                          <p:attrName>style.visibility</p:attrName>
                                        </p:attrNameLst>
                                      </p:cBhvr>
                                      <p:to>
                                        <p:strVal val="visible"/>
                                      </p:to>
                                    </p:set>
                                    <p:animEffect transition="in" filter="fade">
                                      <p:cBhvr>
                                        <p:cTn id="22"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第二节 法律关系的分类</a:t>
            </a:r>
          </a:p>
        </p:txBody>
      </p:sp>
      <p:sp>
        <p:nvSpPr>
          <p:cNvPr id="2253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zh-CN" altLang="en-US" smtClean="0"/>
              <a:t>第二节：法律关系的分类</a:t>
            </a:r>
          </a:p>
        </p:txBody>
      </p:sp>
      <p:sp>
        <p:nvSpPr>
          <p:cNvPr id="21507" name="内容占位符 2"/>
          <p:cNvSpPr>
            <a:spLocks noGrp="1"/>
          </p:cNvSpPr>
          <p:nvPr>
            <p:ph idx="1"/>
          </p:nvPr>
        </p:nvSpPr>
        <p:spPr>
          <a:xfrm>
            <a:off x="647700" y="1260475"/>
            <a:ext cx="8229600" cy="558800"/>
          </a:xfrm>
        </p:spPr>
        <p:txBody>
          <a:bodyPr/>
          <a:lstStyle/>
          <a:p>
            <a:r>
              <a:rPr lang="zh-CN" altLang="en-US" smtClean="0"/>
              <a:t>从不同的角度，法律关系可作不同的划分</a:t>
            </a:r>
          </a:p>
        </p:txBody>
      </p:sp>
      <p:sp>
        <p:nvSpPr>
          <p:cNvPr id="23556" name="椭圆形标注 6"/>
          <p:cNvSpPr>
            <a:spLocks noChangeArrowheads="1"/>
          </p:cNvSpPr>
          <p:nvPr/>
        </p:nvSpPr>
        <p:spPr bwMode="auto">
          <a:xfrm>
            <a:off x="6437313" y="1620838"/>
            <a:ext cx="1079500" cy="1079500"/>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2" name="组合 1"/>
          <p:cNvGrpSpPr>
            <a:grpSpLocks/>
          </p:cNvGrpSpPr>
          <p:nvPr/>
        </p:nvGrpSpPr>
        <p:grpSpPr bwMode="auto">
          <a:xfrm>
            <a:off x="992188" y="857250"/>
            <a:ext cx="7629525" cy="5143500"/>
            <a:chOff x="992188" y="857250"/>
            <a:chExt cx="7629525" cy="5143500"/>
          </a:xfrm>
        </p:grpSpPr>
        <p:sp>
          <p:nvSpPr>
            <p:cNvPr id="23558" name="圆角矩形 10"/>
            <p:cNvSpPr>
              <a:spLocks noChangeArrowheads="1"/>
            </p:cNvSpPr>
            <p:nvPr/>
          </p:nvSpPr>
          <p:spPr bwMode="auto">
            <a:xfrm>
              <a:off x="992188" y="2768600"/>
              <a:ext cx="6635750" cy="1833563"/>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3559" name="直接连接符 2"/>
            <p:cNvSpPr>
              <a:spLocks noChangeShapeType="1"/>
            </p:cNvSpPr>
            <p:nvPr/>
          </p:nvSpPr>
          <p:spPr bwMode="auto">
            <a:xfrm>
              <a:off x="8289925" y="857250"/>
              <a:ext cx="0" cy="5143500"/>
            </a:xfrm>
            <a:prstGeom prst="line">
              <a:avLst/>
            </a:prstGeom>
            <a:noFill/>
            <a:ln w="57150">
              <a:solidFill>
                <a:srgbClr val="008DCA"/>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椭圆 3"/>
            <p:cNvSpPr>
              <a:spLocks noChangeArrowheads="1"/>
            </p:cNvSpPr>
            <p:nvPr/>
          </p:nvSpPr>
          <p:spPr bwMode="auto">
            <a:xfrm>
              <a:off x="7956550" y="1825625"/>
              <a:ext cx="665163" cy="665163"/>
            </a:xfrm>
            <a:prstGeom prst="ellipse">
              <a:avLst/>
            </a:prstGeom>
            <a:solidFill>
              <a:schemeClr val="tx2">
                <a:lumMod val="20000"/>
                <a:lumOff val="80000"/>
              </a:schemeClr>
            </a:solidFill>
            <a:ln w="57150">
              <a:solidFill>
                <a:srgbClr val="BCA77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smtClean="0">
                <a:latin typeface="宋体" panose="02010600030101010101" pitchFamily="2" charset="-122"/>
                <a:sym typeface="宋体" panose="02010600030101010101" pitchFamily="2" charset="-122"/>
              </a:endParaRPr>
            </a:p>
          </p:txBody>
        </p:sp>
        <p:sp>
          <p:nvSpPr>
            <p:cNvPr id="23561" name="椭圆 5"/>
            <p:cNvSpPr>
              <a:spLocks noChangeArrowheads="1"/>
            </p:cNvSpPr>
            <p:nvPr/>
          </p:nvSpPr>
          <p:spPr bwMode="auto">
            <a:xfrm>
              <a:off x="8027988" y="1895475"/>
              <a:ext cx="523875" cy="525463"/>
            </a:xfrm>
            <a:prstGeom prst="ellipse">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r>
                <a:rPr lang="en-US" altLang="zh-CN"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rPr>
                <a:t>1</a:t>
              </a:r>
              <a:endParaRPr lang="zh-CN" altLang="en-US"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endParaRPr>
            </a:p>
          </p:txBody>
        </p:sp>
        <p:sp>
          <p:nvSpPr>
            <p:cNvPr id="23562" name="Freeform 26"/>
            <p:cNvSpPr>
              <a:spLocks noEditPoints="1" noChangeArrowheads="1"/>
            </p:cNvSpPr>
            <p:nvPr/>
          </p:nvSpPr>
          <p:spPr bwMode="auto">
            <a:xfrm>
              <a:off x="6611938" y="1793875"/>
              <a:ext cx="728662" cy="730250"/>
            </a:xfrm>
            <a:custGeom>
              <a:avLst/>
              <a:gdLst>
                <a:gd name="T0" fmla="*/ 2147483646 w 259"/>
                <a:gd name="T1" fmla="*/ 2147483646 h 259"/>
                <a:gd name="T2" fmla="*/ 2147483646 w 259"/>
                <a:gd name="T3" fmla="*/ 2147483646 h 259"/>
                <a:gd name="T4" fmla="*/ 2147483646 w 259"/>
                <a:gd name="T5" fmla="*/ 2147483646 h 259"/>
                <a:gd name="T6" fmla="*/ 2147483646 w 259"/>
                <a:gd name="T7" fmla="*/ 2147483646 h 259"/>
                <a:gd name="T8" fmla="*/ 2147483646 w 259"/>
                <a:gd name="T9" fmla="*/ 2147483646 h 259"/>
                <a:gd name="T10" fmla="*/ 2147483646 w 259"/>
                <a:gd name="T11" fmla="*/ 2147483646 h 259"/>
                <a:gd name="T12" fmla="*/ 2147483646 w 259"/>
                <a:gd name="T13" fmla="*/ 2147483646 h 259"/>
                <a:gd name="T14" fmla="*/ 2147483646 w 259"/>
                <a:gd name="T15" fmla="*/ 2147483646 h 259"/>
                <a:gd name="T16" fmla="*/ 2147483646 w 259"/>
                <a:gd name="T17" fmla="*/ 2147483646 h 259"/>
                <a:gd name="T18" fmla="*/ 2147483646 w 259"/>
                <a:gd name="T19" fmla="*/ 2147483646 h 259"/>
                <a:gd name="T20" fmla="*/ 2147483646 w 259"/>
                <a:gd name="T21" fmla="*/ 2147483646 h 259"/>
                <a:gd name="T22" fmla="*/ 2147483646 w 259"/>
                <a:gd name="T23" fmla="*/ 2147483646 h 259"/>
                <a:gd name="T24" fmla="*/ 2147483646 w 259"/>
                <a:gd name="T25" fmla="*/ 2147483646 h 259"/>
                <a:gd name="T26" fmla="*/ 2147483646 w 259"/>
                <a:gd name="T27" fmla="*/ 2147483646 h 259"/>
                <a:gd name="T28" fmla="*/ 2147483646 w 259"/>
                <a:gd name="T29" fmla="*/ 2147483646 h 259"/>
                <a:gd name="T30" fmla="*/ 2147483646 w 259"/>
                <a:gd name="T31" fmla="*/ 2147483646 h 259"/>
                <a:gd name="T32" fmla="*/ 2147483646 w 259"/>
                <a:gd name="T33" fmla="*/ 2147483646 h 259"/>
                <a:gd name="T34" fmla="*/ 2147483646 w 259"/>
                <a:gd name="T35" fmla="*/ 2147483646 h 259"/>
                <a:gd name="T36" fmla="*/ 2147483646 w 259"/>
                <a:gd name="T37" fmla="*/ 2147483646 h 259"/>
                <a:gd name="T38" fmla="*/ 2147483646 w 259"/>
                <a:gd name="T39" fmla="*/ 2147483646 h 259"/>
                <a:gd name="T40" fmla="*/ 2147483646 w 259"/>
                <a:gd name="T41" fmla="*/ 2147483646 h 259"/>
                <a:gd name="T42" fmla="*/ 2147483646 w 259"/>
                <a:gd name="T43" fmla="*/ 2147483646 h 259"/>
                <a:gd name="T44" fmla="*/ 2147483646 w 259"/>
                <a:gd name="T45" fmla="*/ 2147483646 h 259"/>
                <a:gd name="T46" fmla="*/ 2147483646 w 259"/>
                <a:gd name="T47" fmla="*/ 2147483646 h 259"/>
                <a:gd name="T48" fmla="*/ 2147483646 w 259"/>
                <a:gd name="T49" fmla="*/ 2147483646 h 259"/>
                <a:gd name="T50" fmla="*/ 2147483646 w 259"/>
                <a:gd name="T51" fmla="*/ 2147483646 h 259"/>
                <a:gd name="T52" fmla="*/ 2147483646 w 259"/>
                <a:gd name="T53" fmla="*/ 2147483646 h 259"/>
                <a:gd name="T54" fmla="*/ 2147483646 w 259"/>
                <a:gd name="T55" fmla="*/ 2147483646 h 259"/>
                <a:gd name="T56" fmla="*/ 2147483646 w 259"/>
                <a:gd name="T57" fmla="*/ 2147483646 h 259"/>
                <a:gd name="T58" fmla="*/ 2147483646 w 259"/>
                <a:gd name="T59" fmla="*/ 0 h 259"/>
                <a:gd name="T60" fmla="*/ 2147483646 w 259"/>
                <a:gd name="T61" fmla="*/ 2147483646 h 259"/>
                <a:gd name="T62" fmla="*/ 2147483646 w 259"/>
                <a:gd name="T63" fmla="*/ 2147483646 h 259"/>
                <a:gd name="T64" fmla="*/ 2147483646 w 259"/>
                <a:gd name="T65" fmla="*/ 2147483646 h 259"/>
                <a:gd name="T66" fmla="*/ 2147483646 w 259"/>
                <a:gd name="T67" fmla="*/ 2147483646 h 259"/>
                <a:gd name="T68" fmla="*/ 2147483646 w 259"/>
                <a:gd name="T69" fmla="*/ 2147483646 h 259"/>
                <a:gd name="T70" fmla="*/ 2147483646 w 259"/>
                <a:gd name="T71" fmla="*/ 2147483646 h 259"/>
                <a:gd name="T72" fmla="*/ 2147483646 w 259"/>
                <a:gd name="T73" fmla="*/ 2147483646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9"/>
                <a:gd name="T112" fmla="*/ 0 h 259"/>
                <a:gd name="T113" fmla="*/ 259 w 2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9" h="259">
                  <a:moveTo>
                    <a:pt x="59" y="164"/>
                  </a:moveTo>
                  <a:cubicBezTo>
                    <a:pt x="57" y="161"/>
                    <a:pt x="57" y="157"/>
                    <a:pt x="58" y="154"/>
                  </a:cubicBezTo>
                  <a:cubicBezTo>
                    <a:pt x="59" y="148"/>
                    <a:pt x="65" y="144"/>
                    <a:pt x="71" y="144"/>
                  </a:cubicBezTo>
                  <a:cubicBezTo>
                    <a:pt x="72" y="144"/>
                    <a:pt x="73" y="144"/>
                    <a:pt x="74" y="144"/>
                  </a:cubicBezTo>
                  <a:cubicBezTo>
                    <a:pt x="75" y="145"/>
                    <a:pt x="76" y="146"/>
                    <a:pt x="76" y="148"/>
                  </a:cubicBezTo>
                  <a:cubicBezTo>
                    <a:pt x="75" y="149"/>
                    <a:pt x="74" y="150"/>
                    <a:pt x="72" y="150"/>
                  </a:cubicBezTo>
                  <a:cubicBezTo>
                    <a:pt x="68" y="149"/>
                    <a:pt x="64" y="151"/>
                    <a:pt x="63" y="155"/>
                  </a:cubicBezTo>
                  <a:cubicBezTo>
                    <a:pt x="63" y="157"/>
                    <a:pt x="63" y="159"/>
                    <a:pt x="64" y="161"/>
                  </a:cubicBezTo>
                  <a:cubicBezTo>
                    <a:pt x="65" y="162"/>
                    <a:pt x="64" y="164"/>
                    <a:pt x="63" y="165"/>
                  </a:cubicBezTo>
                  <a:cubicBezTo>
                    <a:pt x="63" y="165"/>
                    <a:pt x="62" y="165"/>
                    <a:pt x="62" y="165"/>
                  </a:cubicBezTo>
                  <a:cubicBezTo>
                    <a:pt x="61" y="165"/>
                    <a:pt x="60" y="165"/>
                    <a:pt x="59" y="164"/>
                  </a:cubicBezTo>
                  <a:close/>
                  <a:moveTo>
                    <a:pt x="42" y="150"/>
                  </a:moveTo>
                  <a:cubicBezTo>
                    <a:pt x="45" y="137"/>
                    <a:pt x="57" y="127"/>
                    <a:pt x="71" y="127"/>
                  </a:cubicBezTo>
                  <a:cubicBezTo>
                    <a:pt x="73" y="127"/>
                    <a:pt x="75" y="128"/>
                    <a:pt x="78" y="128"/>
                  </a:cubicBezTo>
                  <a:cubicBezTo>
                    <a:pt x="87" y="131"/>
                    <a:pt x="94" y="137"/>
                    <a:pt x="98" y="146"/>
                  </a:cubicBezTo>
                  <a:cubicBezTo>
                    <a:pt x="98" y="147"/>
                    <a:pt x="99" y="148"/>
                    <a:pt x="99" y="149"/>
                  </a:cubicBezTo>
                  <a:cubicBezTo>
                    <a:pt x="102" y="155"/>
                    <a:pt x="103" y="158"/>
                    <a:pt x="107" y="162"/>
                  </a:cubicBezTo>
                  <a:cubicBezTo>
                    <a:pt x="109" y="164"/>
                    <a:pt x="109" y="166"/>
                    <a:pt x="108" y="168"/>
                  </a:cubicBezTo>
                  <a:cubicBezTo>
                    <a:pt x="108" y="170"/>
                    <a:pt x="106" y="172"/>
                    <a:pt x="104" y="172"/>
                  </a:cubicBezTo>
                  <a:cubicBezTo>
                    <a:pt x="99" y="173"/>
                    <a:pt x="96" y="175"/>
                    <a:pt x="92" y="178"/>
                  </a:cubicBezTo>
                  <a:cubicBezTo>
                    <a:pt x="91" y="179"/>
                    <a:pt x="90" y="179"/>
                    <a:pt x="90" y="180"/>
                  </a:cubicBezTo>
                  <a:cubicBezTo>
                    <a:pt x="83" y="184"/>
                    <a:pt x="77" y="187"/>
                    <a:pt x="70" y="187"/>
                  </a:cubicBezTo>
                  <a:cubicBezTo>
                    <a:pt x="68" y="187"/>
                    <a:pt x="65" y="186"/>
                    <a:pt x="63" y="186"/>
                  </a:cubicBezTo>
                  <a:cubicBezTo>
                    <a:pt x="56" y="184"/>
                    <a:pt x="49" y="179"/>
                    <a:pt x="45" y="172"/>
                  </a:cubicBezTo>
                  <a:cubicBezTo>
                    <a:pt x="41" y="165"/>
                    <a:pt x="40" y="157"/>
                    <a:pt x="42" y="150"/>
                  </a:cubicBezTo>
                  <a:close/>
                  <a:moveTo>
                    <a:pt x="55" y="166"/>
                  </a:moveTo>
                  <a:cubicBezTo>
                    <a:pt x="57" y="171"/>
                    <a:pt x="61" y="174"/>
                    <a:pt x="66" y="175"/>
                  </a:cubicBezTo>
                  <a:cubicBezTo>
                    <a:pt x="71" y="176"/>
                    <a:pt x="77" y="175"/>
                    <a:pt x="83" y="170"/>
                  </a:cubicBezTo>
                  <a:cubicBezTo>
                    <a:pt x="84" y="170"/>
                    <a:pt x="85" y="169"/>
                    <a:pt x="85" y="169"/>
                  </a:cubicBezTo>
                  <a:cubicBezTo>
                    <a:pt x="88" y="167"/>
                    <a:pt x="90" y="165"/>
                    <a:pt x="94" y="164"/>
                  </a:cubicBezTo>
                  <a:cubicBezTo>
                    <a:pt x="92" y="160"/>
                    <a:pt x="90" y="157"/>
                    <a:pt x="89" y="154"/>
                  </a:cubicBezTo>
                  <a:cubicBezTo>
                    <a:pt x="88" y="152"/>
                    <a:pt x="88" y="151"/>
                    <a:pt x="88" y="150"/>
                  </a:cubicBezTo>
                  <a:cubicBezTo>
                    <a:pt x="85" y="145"/>
                    <a:pt x="81" y="141"/>
                    <a:pt x="75" y="139"/>
                  </a:cubicBezTo>
                  <a:cubicBezTo>
                    <a:pt x="74" y="139"/>
                    <a:pt x="72" y="139"/>
                    <a:pt x="71" y="139"/>
                  </a:cubicBezTo>
                  <a:cubicBezTo>
                    <a:pt x="62" y="139"/>
                    <a:pt x="55" y="144"/>
                    <a:pt x="53" y="153"/>
                  </a:cubicBezTo>
                  <a:cubicBezTo>
                    <a:pt x="52" y="157"/>
                    <a:pt x="52" y="162"/>
                    <a:pt x="55" y="166"/>
                  </a:cubicBezTo>
                  <a:close/>
                  <a:moveTo>
                    <a:pt x="183" y="50"/>
                  </a:moveTo>
                  <a:cubicBezTo>
                    <a:pt x="160" y="51"/>
                    <a:pt x="135" y="72"/>
                    <a:pt x="150" y="85"/>
                  </a:cubicBezTo>
                  <a:cubicBezTo>
                    <a:pt x="134" y="103"/>
                    <a:pt x="134" y="103"/>
                    <a:pt x="134" y="103"/>
                  </a:cubicBezTo>
                  <a:cubicBezTo>
                    <a:pt x="134" y="103"/>
                    <a:pt x="134" y="104"/>
                    <a:pt x="134" y="105"/>
                  </a:cubicBezTo>
                  <a:cubicBezTo>
                    <a:pt x="210" y="180"/>
                    <a:pt x="210" y="180"/>
                    <a:pt x="210" y="180"/>
                  </a:cubicBezTo>
                  <a:cubicBezTo>
                    <a:pt x="219" y="165"/>
                    <a:pt x="225" y="147"/>
                    <a:pt x="225" y="129"/>
                  </a:cubicBezTo>
                  <a:cubicBezTo>
                    <a:pt x="225" y="97"/>
                    <a:pt x="208" y="68"/>
                    <a:pt x="183" y="50"/>
                  </a:cubicBezTo>
                  <a:close/>
                  <a:moveTo>
                    <a:pt x="120" y="156"/>
                  </a:moveTo>
                  <a:cubicBezTo>
                    <a:pt x="120" y="162"/>
                    <a:pt x="114" y="161"/>
                    <a:pt x="114" y="161"/>
                  </a:cubicBezTo>
                  <a:cubicBezTo>
                    <a:pt x="110" y="167"/>
                    <a:pt x="115" y="172"/>
                    <a:pt x="115" y="172"/>
                  </a:cubicBezTo>
                  <a:cubicBezTo>
                    <a:pt x="115" y="172"/>
                    <a:pt x="111" y="174"/>
                    <a:pt x="112" y="178"/>
                  </a:cubicBezTo>
                  <a:cubicBezTo>
                    <a:pt x="112" y="178"/>
                    <a:pt x="114" y="179"/>
                    <a:pt x="119" y="182"/>
                  </a:cubicBezTo>
                  <a:cubicBezTo>
                    <a:pt x="123" y="185"/>
                    <a:pt x="122" y="187"/>
                    <a:pt x="121" y="191"/>
                  </a:cubicBezTo>
                  <a:cubicBezTo>
                    <a:pt x="116" y="202"/>
                    <a:pt x="125" y="207"/>
                    <a:pt x="125" y="207"/>
                  </a:cubicBezTo>
                  <a:cubicBezTo>
                    <a:pt x="125" y="207"/>
                    <a:pt x="134" y="211"/>
                    <a:pt x="149" y="208"/>
                  </a:cubicBezTo>
                  <a:cubicBezTo>
                    <a:pt x="160" y="206"/>
                    <a:pt x="158" y="214"/>
                    <a:pt x="154" y="221"/>
                  </a:cubicBezTo>
                  <a:cubicBezTo>
                    <a:pt x="163" y="219"/>
                    <a:pt x="172" y="215"/>
                    <a:pt x="180" y="210"/>
                  </a:cubicBezTo>
                  <a:cubicBezTo>
                    <a:pt x="111" y="141"/>
                    <a:pt x="111" y="141"/>
                    <a:pt x="111" y="141"/>
                  </a:cubicBezTo>
                  <a:cubicBezTo>
                    <a:pt x="109" y="145"/>
                    <a:pt x="108" y="147"/>
                    <a:pt x="109" y="150"/>
                  </a:cubicBezTo>
                  <a:cubicBezTo>
                    <a:pt x="116" y="154"/>
                    <a:pt x="117" y="155"/>
                    <a:pt x="120" y="156"/>
                  </a:cubicBezTo>
                  <a:close/>
                  <a:moveTo>
                    <a:pt x="259" y="129"/>
                  </a:moveTo>
                  <a:cubicBezTo>
                    <a:pt x="259" y="201"/>
                    <a:pt x="201" y="259"/>
                    <a:pt x="130" y="259"/>
                  </a:cubicBezTo>
                  <a:cubicBezTo>
                    <a:pt x="58" y="259"/>
                    <a:pt x="0" y="201"/>
                    <a:pt x="0" y="129"/>
                  </a:cubicBezTo>
                  <a:cubicBezTo>
                    <a:pt x="0" y="58"/>
                    <a:pt x="58" y="0"/>
                    <a:pt x="130" y="0"/>
                  </a:cubicBezTo>
                  <a:cubicBezTo>
                    <a:pt x="201" y="0"/>
                    <a:pt x="259" y="58"/>
                    <a:pt x="259" y="129"/>
                  </a:cubicBezTo>
                  <a:close/>
                  <a:moveTo>
                    <a:pt x="192" y="211"/>
                  </a:moveTo>
                  <a:cubicBezTo>
                    <a:pt x="48" y="67"/>
                    <a:pt x="48" y="67"/>
                    <a:pt x="48" y="67"/>
                  </a:cubicBezTo>
                  <a:cubicBezTo>
                    <a:pt x="47" y="68"/>
                    <a:pt x="47" y="68"/>
                    <a:pt x="47" y="68"/>
                  </a:cubicBezTo>
                  <a:cubicBezTo>
                    <a:pt x="34" y="86"/>
                    <a:pt x="27" y="107"/>
                    <a:pt x="27" y="129"/>
                  </a:cubicBezTo>
                  <a:cubicBezTo>
                    <a:pt x="27" y="186"/>
                    <a:pt x="73" y="232"/>
                    <a:pt x="130" y="232"/>
                  </a:cubicBezTo>
                  <a:cubicBezTo>
                    <a:pt x="152" y="232"/>
                    <a:pt x="173" y="225"/>
                    <a:pt x="191" y="212"/>
                  </a:cubicBezTo>
                  <a:lnTo>
                    <a:pt x="192" y="211"/>
                  </a:lnTo>
                  <a:close/>
                  <a:moveTo>
                    <a:pt x="233" y="129"/>
                  </a:moveTo>
                  <a:cubicBezTo>
                    <a:pt x="233" y="73"/>
                    <a:pt x="186" y="26"/>
                    <a:pt x="130" y="26"/>
                  </a:cubicBezTo>
                  <a:cubicBezTo>
                    <a:pt x="107" y="26"/>
                    <a:pt x="86" y="34"/>
                    <a:pt x="67" y="47"/>
                  </a:cubicBezTo>
                  <a:cubicBezTo>
                    <a:pt x="66" y="48"/>
                    <a:pt x="66" y="48"/>
                    <a:pt x="66" y="48"/>
                  </a:cubicBezTo>
                  <a:cubicBezTo>
                    <a:pt x="211" y="192"/>
                    <a:pt x="211" y="192"/>
                    <a:pt x="211" y="192"/>
                  </a:cubicBezTo>
                  <a:cubicBezTo>
                    <a:pt x="211" y="191"/>
                    <a:pt x="211" y="191"/>
                    <a:pt x="211" y="191"/>
                  </a:cubicBezTo>
                  <a:cubicBezTo>
                    <a:pt x="225" y="173"/>
                    <a:pt x="233" y="152"/>
                    <a:pt x="233" y="1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3563" name="矩形 1"/>
            <p:cNvSpPr>
              <a:spLocks noChangeArrowheads="1"/>
            </p:cNvSpPr>
            <p:nvPr/>
          </p:nvSpPr>
          <p:spPr bwMode="auto">
            <a:xfrm>
              <a:off x="1558779" y="1947446"/>
              <a:ext cx="48428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r" eaLnBrk="1" hangingPunct="1">
                <a:spcBef>
                  <a:spcPct val="0"/>
                </a:spcBef>
                <a:buClrTx/>
                <a:buFontTx/>
                <a:buNone/>
              </a:pPr>
              <a:r>
                <a:rPr lang="zh-CN" altLang="en-US" sz="2400" b="1">
                  <a:solidFill>
                    <a:srgbClr val="008DCA"/>
                  </a:solidFill>
                  <a:latin typeface="微软雅黑" panose="020B0503020204020204" pitchFamily="34" charset="-122"/>
                  <a:ea typeface="微软雅黑" panose="020B0503020204020204" pitchFamily="34" charset="-122"/>
                </a:rPr>
                <a:t>调整性法律关系和保护性法律关系</a:t>
              </a:r>
            </a:p>
          </p:txBody>
        </p:sp>
        <p:sp>
          <p:nvSpPr>
            <p:cNvPr id="23564" name="矩形 8"/>
            <p:cNvSpPr>
              <a:spLocks noChangeArrowheads="1"/>
            </p:cNvSpPr>
            <p:nvPr/>
          </p:nvSpPr>
          <p:spPr bwMode="auto">
            <a:xfrm>
              <a:off x="1079500" y="2936875"/>
              <a:ext cx="64373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rgbClr val="C00000"/>
                  </a:solidFill>
                  <a:latin typeface="微软雅黑" panose="020B0503020204020204" pitchFamily="34" charset="-122"/>
                  <a:ea typeface="微软雅黑" panose="020B0503020204020204" pitchFamily="34" charset="-122"/>
                </a:rPr>
                <a:t>调整性法律关系</a:t>
              </a:r>
              <a:r>
                <a:rPr lang="zh-CN" altLang="en-US" sz="2400">
                  <a:solidFill>
                    <a:schemeClr val="bg1"/>
                  </a:solidFill>
                  <a:latin typeface="微软雅黑" panose="020B0503020204020204" pitchFamily="34" charset="-122"/>
                  <a:ea typeface="微软雅黑" panose="020B0503020204020204" pitchFamily="34" charset="-122"/>
                </a:rPr>
                <a:t>是基于人们的合法行为而产生的、执行法的调整职能的法律关系；</a:t>
              </a:r>
              <a:endParaRPr lang="en-US" altLang="zh-CN" sz="2400">
                <a:solidFill>
                  <a:schemeClr val="bg1"/>
                </a:solidFill>
                <a:latin typeface="微软雅黑" panose="020B0503020204020204" pitchFamily="34" charset="-122"/>
                <a:ea typeface="微软雅黑" panose="020B0503020204020204" pitchFamily="34" charset="-122"/>
              </a:endParaRPr>
            </a:p>
            <a:p>
              <a:pPr>
                <a:spcBef>
                  <a:spcPct val="0"/>
                </a:spcBef>
                <a:buClrTx/>
                <a:buFontTx/>
                <a:buNone/>
              </a:pPr>
              <a:r>
                <a:rPr lang="zh-CN" altLang="en-US" sz="2400">
                  <a:solidFill>
                    <a:srgbClr val="C00000"/>
                  </a:solidFill>
                  <a:latin typeface="微软雅黑" panose="020B0503020204020204" pitchFamily="34" charset="-122"/>
                  <a:ea typeface="微软雅黑" panose="020B0503020204020204" pitchFamily="34" charset="-122"/>
                </a:rPr>
                <a:t>保护性法律关系</a:t>
              </a:r>
              <a:r>
                <a:rPr lang="zh-CN" altLang="en-US" sz="2400">
                  <a:solidFill>
                    <a:schemeClr val="bg1"/>
                  </a:solidFill>
                  <a:latin typeface="微软雅黑" panose="020B0503020204020204" pitchFamily="34" charset="-122"/>
                  <a:ea typeface="微软雅黑" panose="020B0503020204020204" pitchFamily="34" charset="-122"/>
                </a:rPr>
                <a:t>是由于违法行为而产生的、旨在恢复被破坏的权利和秩序的法律关系。</a:t>
              </a:r>
              <a:endParaRPr lang="en-US" altLang="zh-CN" sz="2400">
                <a:solidFill>
                  <a:schemeClr val="bg1"/>
                </a:solidFill>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zh-CN" altLang="en-US" smtClean="0"/>
              <a:t>第二节：法律关系的分类</a:t>
            </a:r>
          </a:p>
        </p:txBody>
      </p:sp>
      <p:sp>
        <p:nvSpPr>
          <p:cNvPr id="21507" name="内容占位符 2"/>
          <p:cNvSpPr>
            <a:spLocks noGrp="1"/>
          </p:cNvSpPr>
          <p:nvPr>
            <p:ph idx="1"/>
          </p:nvPr>
        </p:nvSpPr>
        <p:spPr>
          <a:xfrm>
            <a:off x="647700" y="1260475"/>
            <a:ext cx="8229600" cy="558800"/>
          </a:xfrm>
        </p:spPr>
        <p:txBody>
          <a:bodyPr/>
          <a:lstStyle/>
          <a:p>
            <a:r>
              <a:rPr lang="zh-CN" altLang="en-US" smtClean="0"/>
              <a:t>从不同的角度，法律关系可作不同的划分</a:t>
            </a:r>
          </a:p>
        </p:txBody>
      </p:sp>
      <p:sp>
        <p:nvSpPr>
          <p:cNvPr id="25604" name="椭圆形标注 6"/>
          <p:cNvSpPr>
            <a:spLocks noChangeArrowheads="1"/>
          </p:cNvSpPr>
          <p:nvPr/>
        </p:nvSpPr>
        <p:spPr bwMode="auto">
          <a:xfrm>
            <a:off x="6437313" y="1620838"/>
            <a:ext cx="1079500" cy="1079500"/>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2" name="组合 1"/>
          <p:cNvGrpSpPr>
            <a:grpSpLocks/>
          </p:cNvGrpSpPr>
          <p:nvPr/>
        </p:nvGrpSpPr>
        <p:grpSpPr bwMode="auto">
          <a:xfrm>
            <a:off x="992188" y="857250"/>
            <a:ext cx="7629525" cy="5143500"/>
            <a:chOff x="992188" y="857250"/>
            <a:chExt cx="7629525" cy="5143500"/>
          </a:xfrm>
        </p:grpSpPr>
        <p:sp>
          <p:nvSpPr>
            <p:cNvPr id="25606" name="圆角矩形 10"/>
            <p:cNvSpPr>
              <a:spLocks noChangeArrowheads="1"/>
            </p:cNvSpPr>
            <p:nvPr/>
          </p:nvSpPr>
          <p:spPr bwMode="auto">
            <a:xfrm>
              <a:off x="992188" y="2768600"/>
              <a:ext cx="6635750" cy="1833563"/>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5607" name="直接连接符 2"/>
            <p:cNvSpPr>
              <a:spLocks noChangeShapeType="1"/>
            </p:cNvSpPr>
            <p:nvPr/>
          </p:nvSpPr>
          <p:spPr bwMode="auto">
            <a:xfrm>
              <a:off x="8289925" y="857250"/>
              <a:ext cx="0" cy="5143500"/>
            </a:xfrm>
            <a:prstGeom prst="line">
              <a:avLst/>
            </a:prstGeom>
            <a:noFill/>
            <a:ln w="57150">
              <a:solidFill>
                <a:srgbClr val="008DCA"/>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椭圆 3"/>
            <p:cNvSpPr>
              <a:spLocks noChangeArrowheads="1"/>
            </p:cNvSpPr>
            <p:nvPr/>
          </p:nvSpPr>
          <p:spPr bwMode="auto">
            <a:xfrm>
              <a:off x="7956550" y="1825625"/>
              <a:ext cx="665163" cy="665163"/>
            </a:xfrm>
            <a:prstGeom prst="ellipse">
              <a:avLst/>
            </a:prstGeom>
            <a:solidFill>
              <a:schemeClr val="tx2">
                <a:lumMod val="20000"/>
                <a:lumOff val="80000"/>
              </a:schemeClr>
            </a:solidFill>
            <a:ln w="57150">
              <a:solidFill>
                <a:srgbClr val="BCA77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smtClean="0">
                <a:latin typeface="宋体" panose="02010600030101010101" pitchFamily="2" charset="-122"/>
                <a:sym typeface="宋体" panose="02010600030101010101" pitchFamily="2" charset="-122"/>
              </a:endParaRPr>
            </a:p>
          </p:txBody>
        </p:sp>
        <p:sp>
          <p:nvSpPr>
            <p:cNvPr id="25609" name="椭圆 5"/>
            <p:cNvSpPr>
              <a:spLocks noChangeArrowheads="1"/>
            </p:cNvSpPr>
            <p:nvPr/>
          </p:nvSpPr>
          <p:spPr bwMode="auto">
            <a:xfrm>
              <a:off x="8027988" y="1895475"/>
              <a:ext cx="523875" cy="525463"/>
            </a:xfrm>
            <a:prstGeom prst="ellipse">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r>
                <a:rPr lang="en-US" altLang="zh-CN"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rPr>
                <a:t>2</a:t>
              </a:r>
              <a:endParaRPr lang="zh-CN" altLang="en-US"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endParaRPr>
            </a:p>
          </p:txBody>
        </p:sp>
        <p:sp>
          <p:nvSpPr>
            <p:cNvPr id="25610" name="Freeform 26"/>
            <p:cNvSpPr>
              <a:spLocks noEditPoints="1" noChangeArrowheads="1"/>
            </p:cNvSpPr>
            <p:nvPr/>
          </p:nvSpPr>
          <p:spPr bwMode="auto">
            <a:xfrm>
              <a:off x="6611938" y="1793875"/>
              <a:ext cx="728662" cy="730250"/>
            </a:xfrm>
            <a:custGeom>
              <a:avLst/>
              <a:gdLst>
                <a:gd name="T0" fmla="*/ 2147483646 w 259"/>
                <a:gd name="T1" fmla="*/ 2147483646 h 259"/>
                <a:gd name="T2" fmla="*/ 2147483646 w 259"/>
                <a:gd name="T3" fmla="*/ 2147483646 h 259"/>
                <a:gd name="T4" fmla="*/ 2147483646 w 259"/>
                <a:gd name="T5" fmla="*/ 2147483646 h 259"/>
                <a:gd name="T6" fmla="*/ 2147483646 w 259"/>
                <a:gd name="T7" fmla="*/ 2147483646 h 259"/>
                <a:gd name="T8" fmla="*/ 2147483646 w 259"/>
                <a:gd name="T9" fmla="*/ 2147483646 h 259"/>
                <a:gd name="T10" fmla="*/ 2147483646 w 259"/>
                <a:gd name="T11" fmla="*/ 2147483646 h 259"/>
                <a:gd name="T12" fmla="*/ 2147483646 w 259"/>
                <a:gd name="T13" fmla="*/ 2147483646 h 259"/>
                <a:gd name="T14" fmla="*/ 2147483646 w 259"/>
                <a:gd name="T15" fmla="*/ 2147483646 h 259"/>
                <a:gd name="T16" fmla="*/ 2147483646 w 259"/>
                <a:gd name="T17" fmla="*/ 2147483646 h 259"/>
                <a:gd name="T18" fmla="*/ 2147483646 w 259"/>
                <a:gd name="T19" fmla="*/ 2147483646 h 259"/>
                <a:gd name="T20" fmla="*/ 2147483646 w 259"/>
                <a:gd name="T21" fmla="*/ 2147483646 h 259"/>
                <a:gd name="T22" fmla="*/ 2147483646 w 259"/>
                <a:gd name="T23" fmla="*/ 2147483646 h 259"/>
                <a:gd name="T24" fmla="*/ 2147483646 w 259"/>
                <a:gd name="T25" fmla="*/ 2147483646 h 259"/>
                <a:gd name="T26" fmla="*/ 2147483646 w 259"/>
                <a:gd name="T27" fmla="*/ 2147483646 h 259"/>
                <a:gd name="T28" fmla="*/ 2147483646 w 259"/>
                <a:gd name="T29" fmla="*/ 2147483646 h 259"/>
                <a:gd name="T30" fmla="*/ 2147483646 w 259"/>
                <a:gd name="T31" fmla="*/ 2147483646 h 259"/>
                <a:gd name="T32" fmla="*/ 2147483646 w 259"/>
                <a:gd name="T33" fmla="*/ 2147483646 h 259"/>
                <a:gd name="T34" fmla="*/ 2147483646 w 259"/>
                <a:gd name="T35" fmla="*/ 2147483646 h 259"/>
                <a:gd name="T36" fmla="*/ 2147483646 w 259"/>
                <a:gd name="T37" fmla="*/ 2147483646 h 259"/>
                <a:gd name="T38" fmla="*/ 2147483646 w 259"/>
                <a:gd name="T39" fmla="*/ 2147483646 h 259"/>
                <a:gd name="T40" fmla="*/ 2147483646 w 259"/>
                <a:gd name="T41" fmla="*/ 2147483646 h 259"/>
                <a:gd name="T42" fmla="*/ 2147483646 w 259"/>
                <a:gd name="T43" fmla="*/ 2147483646 h 259"/>
                <a:gd name="T44" fmla="*/ 2147483646 w 259"/>
                <a:gd name="T45" fmla="*/ 2147483646 h 259"/>
                <a:gd name="T46" fmla="*/ 2147483646 w 259"/>
                <a:gd name="T47" fmla="*/ 2147483646 h 259"/>
                <a:gd name="T48" fmla="*/ 2147483646 w 259"/>
                <a:gd name="T49" fmla="*/ 2147483646 h 259"/>
                <a:gd name="T50" fmla="*/ 2147483646 w 259"/>
                <a:gd name="T51" fmla="*/ 2147483646 h 259"/>
                <a:gd name="T52" fmla="*/ 2147483646 w 259"/>
                <a:gd name="T53" fmla="*/ 2147483646 h 259"/>
                <a:gd name="T54" fmla="*/ 2147483646 w 259"/>
                <a:gd name="T55" fmla="*/ 2147483646 h 259"/>
                <a:gd name="T56" fmla="*/ 2147483646 w 259"/>
                <a:gd name="T57" fmla="*/ 2147483646 h 259"/>
                <a:gd name="T58" fmla="*/ 2147483646 w 259"/>
                <a:gd name="T59" fmla="*/ 0 h 259"/>
                <a:gd name="T60" fmla="*/ 2147483646 w 259"/>
                <a:gd name="T61" fmla="*/ 2147483646 h 259"/>
                <a:gd name="T62" fmla="*/ 2147483646 w 259"/>
                <a:gd name="T63" fmla="*/ 2147483646 h 259"/>
                <a:gd name="T64" fmla="*/ 2147483646 w 259"/>
                <a:gd name="T65" fmla="*/ 2147483646 h 259"/>
                <a:gd name="T66" fmla="*/ 2147483646 w 259"/>
                <a:gd name="T67" fmla="*/ 2147483646 h 259"/>
                <a:gd name="T68" fmla="*/ 2147483646 w 259"/>
                <a:gd name="T69" fmla="*/ 2147483646 h 259"/>
                <a:gd name="T70" fmla="*/ 2147483646 w 259"/>
                <a:gd name="T71" fmla="*/ 2147483646 h 259"/>
                <a:gd name="T72" fmla="*/ 2147483646 w 259"/>
                <a:gd name="T73" fmla="*/ 2147483646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9"/>
                <a:gd name="T112" fmla="*/ 0 h 259"/>
                <a:gd name="T113" fmla="*/ 259 w 2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9" h="259">
                  <a:moveTo>
                    <a:pt x="59" y="164"/>
                  </a:moveTo>
                  <a:cubicBezTo>
                    <a:pt x="57" y="161"/>
                    <a:pt x="57" y="157"/>
                    <a:pt x="58" y="154"/>
                  </a:cubicBezTo>
                  <a:cubicBezTo>
                    <a:pt x="59" y="148"/>
                    <a:pt x="65" y="144"/>
                    <a:pt x="71" y="144"/>
                  </a:cubicBezTo>
                  <a:cubicBezTo>
                    <a:pt x="72" y="144"/>
                    <a:pt x="73" y="144"/>
                    <a:pt x="74" y="144"/>
                  </a:cubicBezTo>
                  <a:cubicBezTo>
                    <a:pt x="75" y="145"/>
                    <a:pt x="76" y="146"/>
                    <a:pt x="76" y="148"/>
                  </a:cubicBezTo>
                  <a:cubicBezTo>
                    <a:pt x="75" y="149"/>
                    <a:pt x="74" y="150"/>
                    <a:pt x="72" y="150"/>
                  </a:cubicBezTo>
                  <a:cubicBezTo>
                    <a:pt x="68" y="149"/>
                    <a:pt x="64" y="151"/>
                    <a:pt x="63" y="155"/>
                  </a:cubicBezTo>
                  <a:cubicBezTo>
                    <a:pt x="63" y="157"/>
                    <a:pt x="63" y="159"/>
                    <a:pt x="64" y="161"/>
                  </a:cubicBezTo>
                  <a:cubicBezTo>
                    <a:pt x="65" y="162"/>
                    <a:pt x="64" y="164"/>
                    <a:pt x="63" y="165"/>
                  </a:cubicBezTo>
                  <a:cubicBezTo>
                    <a:pt x="63" y="165"/>
                    <a:pt x="62" y="165"/>
                    <a:pt x="62" y="165"/>
                  </a:cubicBezTo>
                  <a:cubicBezTo>
                    <a:pt x="61" y="165"/>
                    <a:pt x="60" y="165"/>
                    <a:pt x="59" y="164"/>
                  </a:cubicBezTo>
                  <a:close/>
                  <a:moveTo>
                    <a:pt x="42" y="150"/>
                  </a:moveTo>
                  <a:cubicBezTo>
                    <a:pt x="45" y="137"/>
                    <a:pt x="57" y="127"/>
                    <a:pt x="71" y="127"/>
                  </a:cubicBezTo>
                  <a:cubicBezTo>
                    <a:pt x="73" y="127"/>
                    <a:pt x="75" y="128"/>
                    <a:pt x="78" y="128"/>
                  </a:cubicBezTo>
                  <a:cubicBezTo>
                    <a:pt x="87" y="131"/>
                    <a:pt x="94" y="137"/>
                    <a:pt x="98" y="146"/>
                  </a:cubicBezTo>
                  <a:cubicBezTo>
                    <a:pt x="98" y="147"/>
                    <a:pt x="99" y="148"/>
                    <a:pt x="99" y="149"/>
                  </a:cubicBezTo>
                  <a:cubicBezTo>
                    <a:pt x="102" y="155"/>
                    <a:pt x="103" y="158"/>
                    <a:pt x="107" y="162"/>
                  </a:cubicBezTo>
                  <a:cubicBezTo>
                    <a:pt x="109" y="164"/>
                    <a:pt x="109" y="166"/>
                    <a:pt x="108" y="168"/>
                  </a:cubicBezTo>
                  <a:cubicBezTo>
                    <a:pt x="108" y="170"/>
                    <a:pt x="106" y="172"/>
                    <a:pt x="104" y="172"/>
                  </a:cubicBezTo>
                  <a:cubicBezTo>
                    <a:pt x="99" y="173"/>
                    <a:pt x="96" y="175"/>
                    <a:pt x="92" y="178"/>
                  </a:cubicBezTo>
                  <a:cubicBezTo>
                    <a:pt x="91" y="179"/>
                    <a:pt x="90" y="179"/>
                    <a:pt x="90" y="180"/>
                  </a:cubicBezTo>
                  <a:cubicBezTo>
                    <a:pt x="83" y="184"/>
                    <a:pt x="77" y="187"/>
                    <a:pt x="70" y="187"/>
                  </a:cubicBezTo>
                  <a:cubicBezTo>
                    <a:pt x="68" y="187"/>
                    <a:pt x="65" y="186"/>
                    <a:pt x="63" y="186"/>
                  </a:cubicBezTo>
                  <a:cubicBezTo>
                    <a:pt x="56" y="184"/>
                    <a:pt x="49" y="179"/>
                    <a:pt x="45" y="172"/>
                  </a:cubicBezTo>
                  <a:cubicBezTo>
                    <a:pt x="41" y="165"/>
                    <a:pt x="40" y="157"/>
                    <a:pt x="42" y="150"/>
                  </a:cubicBezTo>
                  <a:close/>
                  <a:moveTo>
                    <a:pt x="55" y="166"/>
                  </a:moveTo>
                  <a:cubicBezTo>
                    <a:pt x="57" y="171"/>
                    <a:pt x="61" y="174"/>
                    <a:pt x="66" y="175"/>
                  </a:cubicBezTo>
                  <a:cubicBezTo>
                    <a:pt x="71" y="176"/>
                    <a:pt x="77" y="175"/>
                    <a:pt x="83" y="170"/>
                  </a:cubicBezTo>
                  <a:cubicBezTo>
                    <a:pt x="84" y="170"/>
                    <a:pt x="85" y="169"/>
                    <a:pt x="85" y="169"/>
                  </a:cubicBezTo>
                  <a:cubicBezTo>
                    <a:pt x="88" y="167"/>
                    <a:pt x="90" y="165"/>
                    <a:pt x="94" y="164"/>
                  </a:cubicBezTo>
                  <a:cubicBezTo>
                    <a:pt x="92" y="160"/>
                    <a:pt x="90" y="157"/>
                    <a:pt x="89" y="154"/>
                  </a:cubicBezTo>
                  <a:cubicBezTo>
                    <a:pt x="88" y="152"/>
                    <a:pt x="88" y="151"/>
                    <a:pt x="88" y="150"/>
                  </a:cubicBezTo>
                  <a:cubicBezTo>
                    <a:pt x="85" y="145"/>
                    <a:pt x="81" y="141"/>
                    <a:pt x="75" y="139"/>
                  </a:cubicBezTo>
                  <a:cubicBezTo>
                    <a:pt x="74" y="139"/>
                    <a:pt x="72" y="139"/>
                    <a:pt x="71" y="139"/>
                  </a:cubicBezTo>
                  <a:cubicBezTo>
                    <a:pt x="62" y="139"/>
                    <a:pt x="55" y="144"/>
                    <a:pt x="53" y="153"/>
                  </a:cubicBezTo>
                  <a:cubicBezTo>
                    <a:pt x="52" y="157"/>
                    <a:pt x="52" y="162"/>
                    <a:pt x="55" y="166"/>
                  </a:cubicBezTo>
                  <a:close/>
                  <a:moveTo>
                    <a:pt x="183" y="50"/>
                  </a:moveTo>
                  <a:cubicBezTo>
                    <a:pt x="160" y="51"/>
                    <a:pt x="135" y="72"/>
                    <a:pt x="150" y="85"/>
                  </a:cubicBezTo>
                  <a:cubicBezTo>
                    <a:pt x="134" y="103"/>
                    <a:pt x="134" y="103"/>
                    <a:pt x="134" y="103"/>
                  </a:cubicBezTo>
                  <a:cubicBezTo>
                    <a:pt x="134" y="103"/>
                    <a:pt x="134" y="104"/>
                    <a:pt x="134" y="105"/>
                  </a:cubicBezTo>
                  <a:cubicBezTo>
                    <a:pt x="210" y="180"/>
                    <a:pt x="210" y="180"/>
                    <a:pt x="210" y="180"/>
                  </a:cubicBezTo>
                  <a:cubicBezTo>
                    <a:pt x="219" y="165"/>
                    <a:pt x="225" y="147"/>
                    <a:pt x="225" y="129"/>
                  </a:cubicBezTo>
                  <a:cubicBezTo>
                    <a:pt x="225" y="97"/>
                    <a:pt x="208" y="68"/>
                    <a:pt x="183" y="50"/>
                  </a:cubicBezTo>
                  <a:close/>
                  <a:moveTo>
                    <a:pt x="120" y="156"/>
                  </a:moveTo>
                  <a:cubicBezTo>
                    <a:pt x="120" y="162"/>
                    <a:pt x="114" y="161"/>
                    <a:pt x="114" y="161"/>
                  </a:cubicBezTo>
                  <a:cubicBezTo>
                    <a:pt x="110" y="167"/>
                    <a:pt x="115" y="172"/>
                    <a:pt x="115" y="172"/>
                  </a:cubicBezTo>
                  <a:cubicBezTo>
                    <a:pt x="115" y="172"/>
                    <a:pt x="111" y="174"/>
                    <a:pt x="112" y="178"/>
                  </a:cubicBezTo>
                  <a:cubicBezTo>
                    <a:pt x="112" y="178"/>
                    <a:pt x="114" y="179"/>
                    <a:pt x="119" y="182"/>
                  </a:cubicBezTo>
                  <a:cubicBezTo>
                    <a:pt x="123" y="185"/>
                    <a:pt x="122" y="187"/>
                    <a:pt x="121" y="191"/>
                  </a:cubicBezTo>
                  <a:cubicBezTo>
                    <a:pt x="116" y="202"/>
                    <a:pt x="125" y="207"/>
                    <a:pt x="125" y="207"/>
                  </a:cubicBezTo>
                  <a:cubicBezTo>
                    <a:pt x="125" y="207"/>
                    <a:pt x="134" y="211"/>
                    <a:pt x="149" y="208"/>
                  </a:cubicBezTo>
                  <a:cubicBezTo>
                    <a:pt x="160" y="206"/>
                    <a:pt x="158" y="214"/>
                    <a:pt x="154" y="221"/>
                  </a:cubicBezTo>
                  <a:cubicBezTo>
                    <a:pt x="163" y="219"/>
                    <a:pt x="172" y="215"/>
                    <a:pt x="180" y="210"/>
                  </a:cubicBezTo>
                  <a:cubicBezTo>
                    <a:pt x="111" y="141"/>
                    <a:pt x="111" y="141"/>
                    <a:pt x="111" y="141"/>
                  </a:cubicBezTo>
                  <a:cubicBezTo>
                    <a:pt x="109" y="145"/>
                    <a:pt x="108" y="147"/>
                    <a:pt x="109" y="150"/>
                  </a:cubicBezTo>
                  <a:cubicBezTo>
                    <a:pt x="116" y="154"/>
                    <a:pt x="117" y="155"/>
                    <a:pt x="120" y="156"/>
                  </a:cubicBezTo>
                  <a:close/>
                  <a:moveTo>
                    <a:pt x="259" y="129"/>
                  </a:moveTo>
                  <a:cubicBezTo>
                    <a:pt x="259" y="201"/>
                    <a:pt x="201" y="259"/>
                    <a:pt x="130" y="259"/>
                  </a:cubicBezTo>
                  <a:cubicBezTo>
                    <a:pt x="58" y="259"/>
                    <a:pt x="0" y="201"/>
                    <a:pt x="0" y="129"/>
                  </a:cubicBezTo>
                  <a:cubicBezTo>
                    <a:pt x="0" y="58"/>
                    <a:pt x="58" y="0"/>
                    <a:pt x="130" y="0"/>
                  </a:cubicBezTo>
                  <a:cubicBezTo>
                    <a:pt x="201" y="0"/>
                    <a:pt x="259" y="58"/>
                    <a:pt x="259" y="129"/>
                  </a:cubicBezTo>
                  <a:close/>
                  <a:moveTo>
                    <a:pt x="192" y="211"/>
                  </a:moveTo>
                  <a:cubicBezTo>
                    <a:pt x="48" y="67"/>
                    <a:pt x="48" y="67"/>
                    <a:pt x="48" y="67"/>
                  </a:cubicBezTo>
                  <a:cubicBezTo>
                    <a:pt x="47" y="68"/>
                    <a:pt x="47" y="68"/>
                    <a:pt x="47" y="68"/>
                  </a:cubicBezTo>
                  <a:cubicBezTo>
                    <a:pt x="34" y="86"/>
                    <a:pt x="27" y="107"/>
                    <a:pt x="27" y="129"/>
                  </a:cubicBezTo>
                  <a:cubicBezTo>
                    <a:pt x="27" y="186"/>
                    <a:pt x="73" y="232"/>
                    <a:pt x="130" y="232"/>
                  </a:cubicBezTo>
                  <a:cubicBezTo>
                    <a:pt x="152" y="232"/>
                    <a:pt x="173" y="225"/>
                    <a:pt x="191" y="212"/>
                  </a:cubicBezTo>
                  <a:lnTo>
                    <a:pt x="192" y="211"/>
                  </a:lnTo>
                  <a:close/>
                  <a:moveTo>
                    <a:pt x="233" y="129"/>
                  </a:moveTo>
                  <a:cubicBezTo>
                    <a:pt x="233" y="73"/>
                    <a:pt x="186" y="26"/>
                    <a:pt x="130" y="26"/>
                  </a:cubicBezTo>
                  <a:cubicBezTo>
                    <a:pt x="107" y="26"/>
                    <a:pt x="86" y="34"/>
                    <a:pt x="67" y="47"/>
                  </a:cubicBezTo>
                  <a:cubicBezTo>
                    <a:pt x="66" y="48"/>
                    <a:pt x="66" y="48"/>
                    <a:pt x="66" y="48"/>
                  </a:cubicBezTo>
                  <a:cubicBezTo>
                    <a:pt x="211" y="192"/>
                    <a:pt x="211" y="192"/>
                    <a:pt x="211" y="192"/>
                  </a:cubicBezTo>
                  <a:cubicBezTo>
                    <a:pt x="211" y="191"/>
                    <a:pt x="211" y="191"/>
                    <a:pt x="211" y="191"/>
                  </a:cubicBezTo>
                  <a:cubicBezTo>
                    <a:pt x="225" y="173"/>
                    <a:pt x="233" y="152"/>
                    <a:pt x="233" y="1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5611" name="矩形 1"/>
            <p:cNvSpPr>
              <a:spLocks noChangeArrowheads="1"/>
            </p:cNvSpPr>
            <p:nvPr/>
          </p:nvSpPr>
          <p:spPr bwMode="auto">
            <a:xfrm>
              <a:off x="1558779" y="1947446"/>
              <a:ext cx="48428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r" eaLnBrk="1" hangingPunct="1">
                <a:spcBef>
                  <a:spcPct val="0"/>
                </a:spcBef>
                <a:buClrTx/>
                <a:buFontTx/>
                <a:buNone/>
              </a:pPr>
              <a:r>
                <a:rPr lang="zh-CN" altLang="en-US" sz="2400" b="1">
                  <a:solidFill>
                    <a:srgbClr val="008DCA"/>
                  </a:solidFill>
                  <a:latin typeface="微软雅黑" panose="020B0503020204020204" pitchFamily="34" charset="-122"/>
                  <a:ea typeface="微软雅黑" panose="020B0503020204020204" pitchFamily="34" charset="-122"/>
                </a:rPr>
                <a:t>纵向的法律关系和横向的法律关系</a:t>
              </a:r>
            </a:p>
          </p:txBody>
        </p:sp>
        <p:sp>
          <p:nvSpPr>
            <p:cNvPr id="25612" name="矩形 8"/>
            <p:cNvSpPr>
              <a:spLocks noChangeArrowheads="1"/>
            </p:cNvSpPr>
            <p:nvPr/>
          </p:nvSpPr>
          <p:spPr bwMode="auto">
            <a:xfrm>
              <a:off x="1079500" y="2936875"/>
              <a:ext cx="64373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rgbClr val="C00000"/>
                  </a:solidFill>
                  <a:latin typeface="微软雅黑" panose="020B0503020204020204" pitchFamily="34" charset="-122"/>
                  <a:ea typeface="微软雅黑" panose="020B0503020204020204" pitchFamily="34" charset="-122"/>
                </a:rPr>
                <a:t>纵向性法律关系</a:t>
              </a:r>
              <a:r>
                <a:rPr lang="zh-CN" altLang="en-US" sz="2400">
                  <a:solidFill>
                    <a:schemeClr val="bg1"/>
                  </a:solidFill>
                  <a:latin typeface="微软雅黑" panose="020B0503020204020204" pitchFamily="34" charset="-122"/>
                  <a:ea typeface="微软雅黑" panose="020B0503020204020204" pitchFamily="34" charset="-122"/>
                </a:rPr>
                <a:t>是在不平等的法律主体之间所建立的权力服从关系。</a:t>
              </a:r>
              <a:endParaRPr lang="en-US" altLang="zh-CN" sz="2400">
                <a:solidFill>
                  <a:schemeClr val="bg1"/>
                </a:solidFill>
                <a:latin typeface="微软雅黑" panose="020B0503020204020204" pitchFamily="34" charset="-122"/>
                <a:ea typeface="微软雅黑" panose="020B0503020204020204" pitchFamily="34" charset="-122"/>
              </a:endParaRPr>
            </a:p>
            <a:p>
              <a:pPr>
                <a:spcBef>
                  <a:spcPct val="0"/>
                </a:spcBef>
                <a:buClrTx/>
                <a:buFontTx/>
                <a:buNone/>
              </a:pPr>
              <a:r>
                <a:rPr lang="zh-CN" altLang="en-US" sz="2400">
                  <a:solidFill>
                    <a:srgbClr val="C00000"/>
                  </a:solidFill>
                  <a:latin typeface="微软雅黑" panose="020B0503020204020204" pitchFamily="34" charset="-122"/>
                  <a:ea typeface="微软雅黑" panose="020B0503020204020204" pitchFamily="34" charset="-122"/>
                </a:rPr>
                <a:t>横向法律关系</a:t>
              </a:r>
              <a:r>
                <a:rPr lang="zh-CN" altLang="en-US" sz="2400">
                  <a:solidFill>
                    <a:schemeClr val="bg1"/>
                  </a:solidFill>
                  <a:latin typeface="微软雅黑" panose="020B0503020204020204" pitchFamily="34" charset="-122"/>
                  <a:ea typeface="微软雅黑" panose="020B0503020204020204" pitchFamily="34" charset="-122"/>
                </a:rPr>
                <a:t>是指平权法律主体之间的权利义务关系。</a:t>
              </a:r>
            </a:p>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a:t>
              </a:r>
              <a:endParaRPr lang="en-US" altLang="zh-CN" sz="2400">
                <a:solidFill>
                  <a:schemeClr val="bg1"/>
                </a:solidFill>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zh-CN" altLang="en-US" smtClean="0"/>
              <a:t>第二节：法律关系的分类</a:t>
            </a:r>
          </a:p>
        </p:txBody>
      </p:sp>
      <p:sp>
        <p:nvSpPr>
          <p:cNvPr id="21507" name="内容占位符 2"/>
          <p:cNvSpPr>
            <a:spLocks noGrp="1"/>
          </p:cNvSpPr>
          <p:nvPr>
            <p:ph idx="1"/>
          </p:nvPr>
        </p:nvSpPr>
        <p:spPr>
          <a:xfrm>
            <a:off x="647700" y="1260475"/>
            <a:ext cx="8229600" cy="558800"/>
          </a:xfrm>
        </p:spPr>
        <p:txBody>
          <a:bodyPr/>
          <a:lstStyle/>
          <a:p>
            <a:r>
              <a:rPr lang="zh-CN" altLang="en-US" smtClean="0"/>
              <a:t>从不同的角度，法律关系可作不同的划分</a:t>
            </a:r>
          </a:p>
        </p:txBody>
      </p:sp>
      <p:sp>
        <p:nvSpPr>
          <p:cNvPr id="27652" name="椭圆形标注 6"/>
          <p:cNvSpPr>
            <a:spLocks noChangeArrowheads="1"/>
          </p:cNvSpPr>
          <p:nvPr/>
        </p:nvSpPr>
        <p:spPr bwMode="auto">
          <a:xfrm>
            <a:off x="6437313" y="1620838"/>
            <a:ext cx="1079500" cy="1079500"/>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2" name="组合 1"/>
          <p:cNvGrpSpPr>
            <a:grpSpLocks/>
          </p:cNvGrpSpPr>
          <p:nvPr/>
        </p:nvGrpSpPr>
        <p:grpSpPr bwMode="auto">
          <a:xfrm>
            <a:off x="992188" y="857250"/>
            <a:ext cx="7629525" cy="5143500"/>
            <a:chOff x="992188" y="857250"/>
            <a:chExt cx="7629525" cy="5143500"/>
          </a:xfrm>
        </p:grpSpPr>
        <p:sp>
          <p:nvSpPr>
            <p:cNvPr id="27654" name="圆角矩形 10"/>
            <p:cNvSpPr>
              <a:spLocks noChangeArrowheads="1"/>
            </p:cNvSpPr>
            <p:nvPr/>
          </p:nvSpPr>
          <p:spPr bwMode="auto">
            <a:xfrm>
              <a:off x="992188" y="2619670"/>
              <a:ext cx="6635750" cy="2845931"/>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7655" name="直接连接符 2"/>
            <p:cNvSpPr>
              <a:spLocks noChangeShapeType="1"/>
            </p:cNvSpPr>
            <p:nvPr/>
          </p:nvSpPr>
          <p:spPr bwMode="auto">
            <a:xfrm>
              <a:off x="8289925" y="857250"/>
              <a:ext cx="0" cy="5143500"/>
            </a:xfrm>
            <a:prstGeom prst="line">
              <a:avLst/>
            </a:prstGeom>
            <a:noFill/>
            <a:ln w="57150">
              <a:solidFill>
                <a:srgbClr val="008DCA"/>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椭圆 3"/>
            <p:cNvSpPr>
              <a:spLocks noChangeArrowheads="1"/>
            </p:cNvSpPr>
            <p:nvPr/>
          </p:nvSpPr>
          <p:spPr bwMode="auto">
            <a:xfrm>
              <a:off x="7956550" y="1825625"/>
              <a:ext cx="665163" cy="665163"/>
            </a:xfrm>
            <a:prstGeom prst="ellipse">
              <a:avLst/>
            </a:prstGeom>
            <a:solidFill>
              <a:schemeClr val="tx2">
                <a:lumMod val="20000"/>
                <a:lumOff val="80000"/>
              </a:schemeClr>
            </a:solidFill>
            <a:ln w="57150">
              <a:solidFill>
                <a:srgbClr val="BCA77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smtClean="0">
                <a:latin typeface="宋体" panose="02010600030101010101" pitchFamily="2" charset="-122"/>
                <a:sym typeface="宋体" panose="02010600030101010101" pitchFamily="2" charset="-122"/>
              </a:endParaRPr>
            </a:p>
          </p:txBody>
        </p:sp>
        <p:sp>
          <p:nvSpPr>
            <p:cNvPr id="27657" name="椭圆 5"/>
            <p:cNvSpPr>
              <a:spLocks noChangeArrowheads="1"/>
            </p:cNvSpPr>
            <p:nvPr/>
          </p:nvSpPr>
          <p:spPr bwMode="auto">
            <a:xfrm>
              <a:off x="8027988" y="1895475"/>
              <a:ext cx="523875" cy="525463"/>
            </a:xfrm>
            <a:prstGeom prst="ellipse">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r>
                <a:rPr lang="en-US" altLang="zh-CN"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rPr>
                <a:t>3</a:t>
              </a:r>
              <a:endParaRPr lang="zh-CN" altLang="en-US"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endParaRPr>
            </a:p>
          </p:txBody>
        </p:sp>
        <p:sp>
          <p:nvSpPr>
            <p:cNvPr id="27658" name="Freeform 26"/>
            <p:cNvSpPr>
              <a:spLocks noEditPoints="1" noChangeArrowheads="1"/>
            </p:cNvSpPr>
            <p:nvPr/>
          </p:nvSpPr>
          <p:spPr bwMode="auto">
            <a:xfrm>
              <a:off x="6611938" y="1793875"/>
              <a:ext cx="728662" cy="730250"/>
            </a:xfrm>
            <a:custGeom>
              <a:avLst/>
              <a:gdLst>
                <a:gd name="T0" fmla="*/ 2147483646 w 259"/>
                <a:gd name="T1" fmla="*/ 2147483646 h 259"/>
                <a:gd name="T2" fmla="*/ 2147483646 w 259"/>
                <a:gd name="T3" fmla="*/ 2147483646 h 259"/>
                <a:gd name="T4" fmla="*/ 2147483646 w 259"/>
                <a:gd name="T5" fmla="*/ 2147483646 h 259"/>
                <a:gd name="T6" fmla="*/ 2147483646 w 259"/>
                <a:gd name="T7" fmla="*/ 2147483646 h 259"/>
                <a:gd name="T8" fmla="*/ 2147483646 w 259"/>
                <a:gd name="T9" fmla="*/ 2147483646 h 259"/>
                <a:gd name="T10" fmla="*/ 2147483646 w 259"/>
                <a:gd name="T11" fmla="*/ 2147483646 h 259"/>
                <a:gd name="T12" fmla="*/ 2147483646 w 259"/>
                <a:gd name="T13" fmla="*/ 2147483646 h 259"/>
                <a:gd name="T14" fmla="*/ 2147483646 w 259"/>
                <a:gd name="T15" fmla="*/ 2147483646 h 259"/>
                <a:gd name="T16" fmla="*/ 2147483646 w 259"/>
                <a:gd name="T17" fmla="*/ 2147483646 h 259"/>
                <a:gd name="T18" fmla="*/ 2147483646 w 259"/>
                <a:gd name="T19" fmla="*/ 2147483646 h 259"/>
                <a:gd name="T20" fmla="*/ 2147483646 w 259"/>
                <a:gd name="T21" fmla="*/ 2147483646 h 259"/>
                <a:gd name="T22" fmla="*/ 2147483646 w 259"/>
                <a:gd name="T23" fmla="*/ 2147483646 h 259"/>
                <a:gd name="T24" fmla="*/ 2147483646 w 259"/>
                <a:gd name="T25" fmla="*/ 2147483646 h 259"/>
                <a:gd name="T26" fmla="*/ 2147483646 w 259"/>
                <a:gd name="T27" fmla="*/ 2147483646 h 259"/>
                <a:gd name="T28" fmla="*/ 2147483646 w 259"/>
                <a:gd name="T29" fmla="*/ 2147483646 h 259"/>
                <a:gd name="T30" fmla="*/ 2147483646 w 259"/>
                <a:gd name="T31" fmla="*/ 2147483646 h 259"/>
                <a:gd name="T32" fmla="*/ 2147483646 w 259"/>
                <a:gd name="T33" fmla="*/ 2147483646 h 259"/>
                <a:gd name="T34" fmla="*/ 2147483646 w 259"/>
                <a:gd name="T35" fmla="*/ 2147483646 h 259"/>
                <a:gd name="T36" fmla="*/ 2147483646 w 259"/>
                <a:gd name="T37" fmla="*/ 2147483646 h 259"/>
                <a:gd name="T38" fmla="*/ 2147483646 w 259"/>
                <a:gd name="T39" fmla="*/ 2147483646 h 259"/>
                <a:gd name="T40" fmla="*/ 2147483646 w 259"/>
                <a:gd name="T41" fmla="*/ 2147483646 h 259"/>
                <a:gd name="T42" fmla="*/ 2147483646 w 259"/>
                <a:gd name="T43" fmla="*/ 2147483646 h 259"/>
                <a:gd name="T44" fmla="*/ 2147483646 w 259"/>
                <a:gd name="T45" fmla="*/ 2147483646 h 259"/>
                <a:gd name="T46" fmla="*/ 2147483646 w 259"/>
                <a:gd name="T47" fmla="*/ 2147483646 h 259"/>
                <a:gd name="T48" fmla="*/ 2147483646 w 259"/>
                <a:gd name="T49" fmla="*/ 2147483646 h 259"/>
                <a:gd name="T50" fmla="*/ 2147483646 w 259"/>
                <a:gd name="T51" fmla="*/ 2147483646 h 259"/>
                <a:gd name="T52" fmla="*/ 2147483646 w 259"/>
                <a:gd name="T53" fmla="*/ 2147483646 h 259"/>
                <a:gd name="T54" fmla="*/ 2147483646 w 259"/>
                <a:gd name="T55" fmla="*/ 2147483646 h 259"/>
                <a:gd name="T56" fmla="*/ 2147483646 w 259"/>
                <a:gd name="T57" fmla="*/ 2147483646 h 259"/>
                <a:gd name="T58" fmla="*/ 2147483646 w 259"/>
                <a:gd name="T59" fmla="*/ 0 h 259"/>
                <a:gd name="T60" fmla="*/ 2147483646 w 259"/>
                <a:gd name="T61" fmla="*/ 2147483646 h 259"/>
                <a:gd name="T62" fmla="*/ 2147483646 w 259"/>
                <a:gd name="T63" fmla="*/ 2147483646 h 259"/>
                <a:gd name="T64" fmla="*/ 2147483646 w 259"/>
                <a:gd name="T65" fmla="*/ 2147483646 h 259"/>
                <a:gd name="T66" fmla="*/ 2147483646 w 259"/>
                <a:gd name="T67" fmla="*/ 2147483646 h 259"/>
                <a:gd name="T68" fmla="*/ 2147483646 w 259"/>
                <a:gd name="T69" fmla="*/ 2147483646 h 259"/>
                <a:gd name="T70" fmla="*/ 2147483646 w 259"/>
                <a:gd name="T71" fmla="*/ 2147483646 h 259"/>
                <a:gd name="T72" fmla="*/ 2147483646 w 259"/>
                <a:gd name="T73" fmla="*/ 2147483646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9"/>
                <a:gd name="T112" fmla="*/ 0 h 259"/>
                <a:gd name="T113" fmla="*/ 259 w 2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9" h="259">
                  <a:moveTo>
                    <a:pt x="59" y="164"/>
                  </a:moveTo>
                  <a:cubicBezTo>
                    <a:pt x="57" y="161"/>
                    <a:pt x="57" y="157"/>
                    <a:pt x="58" y="154"/>
                  </a:cubicBezTo>
                  <a:cubicBezTo>
                    <a:pt x="59" y="148"/>
                    <a:pt x="65" y="144"/>
                    <a:pt x="71" y="144"/>
                  </a:cubicBezTo>
                  <a:cubicBezTo>
                    <a:pt x="72" y="144"/>
                    <a:pt x="73" y="144"/>
                    <a:pt x="74" y="144"/>
                  </a:cubicBezTo>
                  <a:cubicBezTo>
                    <a:pt x="75" y="145"/>
                    <a:pt x="76" y="146"/>
                    <a:pt x="76" y="148"/>
                  </a:cubicBezTo>
                  <a:cubicBezTo>
                    <a:pt x="75" y="149"/>
                    <a:pt x="74" y="150"/>
                    <a:pt x="72" y="150"/>
                  </a:cubicBezTo>
                  <a:cubicBezTo>
                    <a:pt x="68" y="149"/>
                    <a:pt x="64" y="151"/>
                    <a:pt x="63" y="155"/>
                  </a:cubicBezTo>
                  <a:cubicBezTo>
                    <a:pt x="63" y="157"/>
                    <a:pt x="63" y="159"/>
                    <a:pt x="64" y="161"/>
                  </a:cubicBezTo>
                  <a:cubicBezTo>
                    <a:pt x="65" y="162"/>
                    <a:pt x="64" y="164"/>
                    <a:pt x="63" y="165"/>
                  </a:cubicBezTo>
                  <a:cubicBezTo>
                    <a:pt x="63" y="165"/>
                    <a:pt x="62" y="165"/>
                    <a:pt x="62" y="165"/>
                  </a:cubicBezTo>
                  <a:cubicBezTo>
                    <a:pt x="61" y="165"/>
                    <a:pt x="60" y="165"/>
                    <a:pt x="59" y="164"/>
                  </a:cubicBezTo>
                  <a:close/>
                  <a:moveTo>
                    <a:pt x="42" y="150"/>
                  </a:moveTo>
                  <a:cubicBezTo>
                    <a:pt x="45" y="137"/>
                    <a:pt x="57" y="127"/>
                    <a:pt x="71" y="127"/>
                  </a:cubicBezTo>
                  <a:cubicBezTo>
                    <a:pt x="73" y="127"/>
                    <a:pt x="75" y="128"/>
                    <a:pt x="78" y="128"/>
                  </a:cubicBezTo>
                  <a:cubicBezTo>
                    <a:pt x="87" y="131"/>
                    <a:pt x="94" y="137"/>
                    <a:pt x="98" y="146"/>
                  </a:cubicBezTo>
                  <a:cubicBezTo>
                    <a:pt x="98" y="147"/>
                    <a:pt x="99" y="148"/>
                    <a:pt x="99" y="149"/>
                  </a:cubicBezTo>
                  <a:cubicBezTo>
                    <a:pt x="102" y="155"/>
                    <a:pt x="103" y="158"/>
                    <a:pt x="107" y="162"/>
                  </a:cubicBezTo>
                  <a:cubicBezTo>
                    <a:pt x="109" y="164"/>
                    <a:pt x="109" y="166"/>
                    <a:pt x="108" y="168"/>
                  </a:cubicBezTo>
                  <a:cubicBezTo>
                    <a:pt x="108" y="170"/>
                    <a:pt x="106" y="172"/>
                    <a:pt x="104" y="172"/>
                  </a:cubicBezTo>
                  <a:cubicBezTo>
                    <a:pt x="99" y="173"/>
                    <a:pt x="96" y="175"/>
                    <a:pt x="92" y="178"/>
                  </a:cubicBezTo>
                  <a:cubicBezTo>
                    <a:pt x="91" y="179"/>
                    <a:pt x="90" y="179"/>
                    <a:pt x="90" y="180"/>
                  </a:cubicBezTo>
                  <a:cubicBezTo>
                    <a:pt x="83" y="184"/>
                    <a:pt x="77" y="187"/>
                    <a:pt x="70" y="187"/>
                  </a:cubicBezTo>
                  <a:cubicBezTo>
                    <a:pt x="68" y="187"/>
                    <a:pt x="65" y="186"/>
                    <a:pt x="63" y="186"/>
                  </a:cubicBezTo>
                  <a:cubicBezTo>
                    <a:pt x="56" y="184"/>
                    <a:pt x="49" y="179"/>
                    <a:pt x="45" y="172"/>
                  </a:cubicBezTo>
                  <a:cubicBezTo>
                    <a:pt x="41" y="165"/>
                    <a:pt x="40" y="157"/>
                    <a:pt x="42" y="150"/>
                  </a:cubicBezTo>
                  <a:close/>
                  <a:moveTo>
                    <a:pt x="55" y="166"/>
                  </a:moveTo>
                  <a:cubicBezTo>
                    <a:pt x="57" y="171"/>
                    <a:pt x="61" y="174"/>
                    <a:pt x="66" y="175"/>
                  </a:cubicBezTo>
                  <a:cubicBezTo>
                    <a:pt x="71" y="176"/>
                    <a:pt x="77" y="175"/>
                    <a:pt x="83" y="170"/>
                  </a:cubicBezTo>
                  <a:cubicBezTo>
                    <a:pt x="84" y="170"/>
                    <a:pt x="85" y="169"/>
                    <a:pt x="85" y="169"/>
                  </a:cubicBezTo>
                  <a:cubicBezTo>
                    <a:pt x="88" y="167"/>
                    <a:pt x="90" y="165"/>
                    <a:pt x="94" y="164"/>
                  </a:cubicBezTo>
                  <a:cubicBezTo>
                    <a:pt x="92" y="160"/>
                    <a:pt x="90" y="157"/>
                    <a:pt x="89" y="154"/>
                  </a:cubicBezTo>
                  <a:cubicBezTo>
                    <a:pt x="88" y="152"/>
                    <a:pt x="88" y="151"/>
                    <a:pt x="88" y="150"/>
                  </a:cubicBezTo>
                  <a:cubicBezTo>
                    <a:pt x="85" y="145"/>
                    <a:pt x="81" y="141"/>
                    <a:pt x="75" y="139"/>
                  </a:cubicBezTo>
                  <a:cubicBezTo>
                    <a:pt x="74" y="139"/>
                    <a:pt x="72" y="139"/>
                    <a:pt x="71" y="139"/>
                  </a:cubicBezTo>
                  <a:cubicBezTo>
                    <a:pt x="62" y="139"/>
                    <a:pt x="55" y="144"/>
                    <a:pt x="53" y="153"/>
                  </a:cubicBezTo>
                  <a:cubicBezTo>
                    <a:pt x="52" y="157"/>
                    <a:pt x="52" y="162"/>
                    <a:pt x="55" y="166"/>
                  </a:cubicBezTo>
                  <a:close/>
                  <a:moveTo>
                    <a:pt x="183" y="50"/>
                  </a:moveTo>
                  <a:cubicBezTo>
                    <a:pt x="160" y="51"/>
                    <a:pt x="135" y="72"/>
                    <a:pt x="150" y="85"/>
                  </a:cubicBezTo>
                  <a:cubicBezTo>
                    <a:pt x="134" y="103"/>
                    <a:pt x="134" y="103"/>
                    <a:pt x="134" y="103"/>
                  </a:cubicBezTo>
                  <a:cubicBezTo>
                    <a:pt x="134" y="103"/>
                    <a:pt x="134" y="104"/>
                    <a:pt x="134" y="105"/>
                  </a:cubicBezTo>
                  <a:cubicBezTo>
                    <a:pt x="210" y="180"/>
                    <a:pt x="210" y="180"/>
                    <a:pt x="210" y="180"/>
                  </a:cubicBezTo>
                  <a:cubicBezTo>
                    <a:pt x="219" y="165"/>
                    <a:pt x="225" y="147"/>
                    <a:pt x="225" y="129"/>
                  </a:cubicBezTo>
                  <a:cubicBezTo>
                    <a:pt x="225" y="97"/>
                    <a:pt x="208" y="68"/>
                    <a:pt x="183" y="50"/>
                  </a:cubicBezTo>
                  <a:close/>
                  <a:moveTo>
                    <a:pt x="120" y="156"/>
                  </a:moveTo>
                  <a:cubicBezTo>
                    <a:pt x="120" y="162"/>
                    <a:pt x="114" y="161"/>
                    <a:pt x="114" y="161"/>
                  </a:cubicBezTo>
                  <a:cubicBezTo>
                    <a:pt x="110" y="167"/>
                    <a:pt x="115" y="172"/>
                    <a:pt x="115" y="172"/>
                  </a:cubicBezTo>
                  <a:cubicBezTo>
                    <a:pt x="115" y="172"/>
                    <a:pt x="111" y="174"/>
                    <a:pt x="112" y="178"/>
                  </a:cubicBezTo>
                  <a:cubicBezTo>
                    <a:pt x="112" y="178"/>
                    <a:pt x="114" y="179"/>
                    <a:pt x="119" y="182"/>
                  </a:cubicBezTo>
                  <a:cubicBezTo>
                    <a:pt x="123" y="185"/>
                    <a:pt x="122" y="187"/>
                    <a:pt x="121" y="191"/>
                  </a:cubicBezTo>
                  <a:cubicBezTo>
                    <a:pt x="116" y="202"/>
                    <a:pt x="125" y="207"/>
                    <a:pt x="125" y="207"/>
                  </a:cubicBezTo>
                  <a:cubicBezTo>
                    <a:pt x="125" y="207"/>
                    <a:pt x="134" y="211"/>
                    <a:pt x="149" y="208"/>
                  </a:cubicBezTo>
                  <a:cubicBezTo>
                    <a:pt x="160" y="206"/>
                    <a:pt x="158" y="214"/>
                    <a:pt x="154" y="221"/>
                  </a:cubicBezTo>
                  <a:cubicBezTo>
                    <a:pt x="163" y="219"/>
                    <a:pt x="172" y="215"/>
                    <a:pt x="180" y="210"/>
                  </a:cubicBezTo>
                  <a:cubicBezTo>
                    <a:pt x="111" y="141"/>
                    <a:pt x="111" y="141"/>
                    <a:pt x="111" y="141"/>
                  </a:cubicBezTo>
                  <a:cubicBezTo>
                    <a:pt x="109" y="145"/>
                    <a:pt x="108" y="147"/>
                    <a:pt x="109" y="150"/>
                  </a:cubicBezTo>
                  <a:cubicBezTo>
                    <a:pt x="116" y="154"/>
                    <a:pt x="117" y="155"/>
                    <a:pt x="120" y="156"/>
                  </a:cubicBezTo>
                  <a:close/>
                  <a:moveTo>
                    <a:pt x="259" y="129"/>
                  </a:moveTo>
                  <a:cubicBezTo>
                    <a:pt x="259" y="201"/>
                    <a:pt x="201" y="259"/>
                    <a:pt x="130" y="259"/>
                  </a:cubicBezTo>
                  <a:cubicBezTo>
                    <a:pt x="58" y="259"/>
                    <a:pt x="0" y="201"/>
                    <a:pt x="0" y="129"/>
                  </a:cubicBezTo>
                  <a:cubicBezTo>
                    <a:pt x="0" y="58"/>
                    <a:pt x="58" y="0"/>
                    <a:pt x="130" y="0"/>
                  </a:cubicBezTo>
                  <a:cubicBezTo>
                    <a:pt x="201" y="0"/>
                    <a:pt x="259" y="58"/>
                    <a:pt x="259" y="129"/>
                  </a:cubicBezTo>
                  <a:close/>
                  <a:moveTo>
                    <a:pt x="192" y="211"/>
                  </a:moveTo>
                  <a:cubicBezTo>
                    <a:pt x="48" y="67"/>
                    <a:pt x="48" y="67"/>
                    <a:pt x="48" y="67"/>
                  </a:cubicBezTo>
                  <a:cubicBezTo>
                    <a:pt x="47" y="68"/>
                    <a:pt x="47" y="68"/>
                    <a:pt x="47" y="68"/>
                  </a:cubicBezTo>
                  <a:cubicBezTo>
                    <a:pt x="34" y="86"/>
                    <a:pt x="27" y="107"/>
                    <a:pt x="27" y="129"/>
                  </a:cubicBezTo>
                  <a:cubicBezTo>
                    <a:pt x="27" y="186"/>
                    <a:pt x="73" y="232"/>
                    <a:pt x="130" y="232"/>
                  </a:cubicBezTo>
                  <a:cubicBezTo>
                    <a:pt x="152" y="232"/>
                    <a:pt x="173" y="225"/>
                    <a:pt x="191" y="212"/>
                  </a:cubicBezTo>
                  <a:lnTo>
                    <a:pt x="192" y="211"/>
                  </a:lnTo>
                  <a:close/>
                  <a:moveTo>
                    <a:pt x="233" y="129"/>
                  </a:moveTo>
                  <a:cubicBezTo>
                    <a:pt x="233" y="73"/>
                    <a:pt x="186" y="26"/>
                    <a:pt x="130" y="26"/>
                  </a:cubicBezTo>
                  <a:cubicBezTo>
                    <a:pt x="107" y="26"/>
                    <a:pt x="86" y="34"/>
                    <a:pt x="67" y="47"/>
                  </a:cubicBezTo>
                  <a:cubicBezTo>
                    <a:pt x="66" y="48"/>
                    <a:pt x="66" y="48"/>
                    <a:pt x="66" y="48"/>
                  </a:cubicBezTo>
                  <a:cubicBezTo>
                    <a:pt x="211" y="192"/>
                    <a:pt x="211" y="192"/>
                    <a:pt x="211" y="192"/>
                  </a:cubicBezTo>
                  <a:cubicBezTo>
                    <a:pt x="211" y="191"/>
                    <a:pt x="211" y="191"/>
                    <a:pt x="211" y="191"/>
                  </a:cubicBezTo>
                  <a:cubicBezTo>
                    <a:pt x="225" y="173"/>
                    <a:pt x="233" y="152"/>
                    <a:pt x="233" y="1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7659" name="矩形 1"/>
            <p:cNvSpPr>
              <a:spLocks noChangeArrowheads="1"/>
            </p:cNvSpPr>
            <p:nvPr/>
          </p:nvSpPr>
          <p:spPr bwMode="auto">
            <a:xfrm>
              <a:off x="1171977" y="1939994"/>
              <a:ext cx="52732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r" eaLnBrk="1" hangingPunct="1">
                <a:spcBef>
                  <a:spcPct val="0"/>
                </a:spcBef>
                <a:buClrTx/>
                <a:buFontTx/>
                <a:buNone/>
              </a:pPr>
              <a:r>
                <a:rPr lang="zh-CN" altLang="en-US" sz="2000" b="1">
                  <a:solidFill>
                    <a:srgbClr val="008DCA"/>
                  </a:solidFill>
                  <a:latin typeface="微软雅黑" panose="020B0503020204020204" pitchFamily="34" charset="-122"/>
                  <a:ea typeface="微软雅黑" panose="020B0503020204020204" pitchFamily="34" charset="-122"/>
                </a:rPr>
                <a:t>单向法律关系、双向法律关系和多向法律关系</a:t>
              </a:r>
            </a:p>
          </p:txBody>
        </p:sp>
        <p:sp>
          <p:nvSpPr>
            <p:cNvPr id="27660" name="矩形 8"/>
            <p:cNvSpPr>
              <a:spLocks noChangeArrowheads="1"/>
            </p:cNvSpPr>
            <p:nvPr/>
          </p:nvSpPr>
          <p:spPr bwMode="auto">
            <a:xfrm>
              <a:off x="1091552" y="2731754"/>
              <a:ext cx="643731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rgbClr val="C00000"/>
                  </a:solidFill>
                  <a:latin typeface="微软雅黑" panose="020B0503020204020204" pitchFamily="34" charset="-122"/>
                  <a:ea typeface="微软雅黑" panose="020B0503020204020204" pitchFamily="34" charset="-122"/>
                </a:rPr>
                <a:t>单向法律关系</a:t>
              </a:r>
              <a:r>
                <a:rPr lang="zh-CN" altLang="en-US" sz="2400">
                  <a:solidFill>
                    <a:schemeClr val="bg1"/>
                  </a:solidFill>
                  <a:latin typeface="微软雅黑" panose="020B0503020204020204" pitchFamily="34" charset="-122"/>
                  <a:ea typeface="微软雅黑" panose="020B0503020204020204" pitchFamily="34" charset="-122"/>
                </a:rPr>
                <a:t>把权利人仅享有权利，义务人仅履行义务，两者之间不存在相反的联系；</a:t>
              </a:r>
              <a:endParaRPr lang="en-US" altLang="zh-CN" sz="2400">
                <a:solidFill>
                  <a:schemeClr val="bg1"/>
                </a:solidFill>
                <a:latin typeface="微软雅黑" panose="020B0503020204020204" pitchFamily="34" charset="-122"/>
                <a:ea typeface="微软雅黑" panose="020B0503020204020204" pitchFamily="34" charset="-122"/>
              </a:endParaRPr>
            </a:p>
            <a:p>
              <a:pPr>
                <a:spcBef>
                  <a:spcPct val="0"/>
                </a:spcBef>
                <a:buClrTx/>
                <a:buFontTx/>
                <a:buNone/>
              </a:pPr>
              <a:r>
                <a:rPr lang="zh-CN" altLang="en-US" sz="2400">
                  <a:solidFill>
                    <a:srgbClr val="C00000"/>
                  </a:solidFill>
                  <a:latin typeface="微软雅黑" panose="020B0503020204020204" pitchFamily="34" charset="-122"/>
                  <a:ea typeface="微软雅黑" panose="020B0503020204020204" pitchFamily="34" charset="-122"/>
                </a:rPr>
                <a:t>双向法律关系</a:t>
              </a:r>
              <a:r>
                <a:rPr lang="zh-CN" altLang="en-US" sz="2400">
                  <a:solidFill>
                    <a:schemeClr val="bg1"/>
                  </a:solidFill>
                  <a:latin typeface="微软雅黑" panose="020B0503020204020204" pitchFamily="34" charset="-122"/>
                  <a:ea typeface="微软雅黑" panose="020B0503020204020204" pitchFamily="34" charset="-122"/>
                </a:rPr>
                <a:t>指一方权利主体的权利对应于另一方的义务，存在两个密不可分的单向权利义务关系；</a:t>
              </a:r>
              <a:endParaRPr lang="en-US" altLang="zh-CN" sz="2400">
                <a:solidFill>
                  <a:schemeClr val="bg1"/>
                </a:solidFill>
                <a:latin typeface="微软雅黑" panose="020B0503020204020204" pitchFamily="34" charset="-122"/>
                <a:ea typeface="微软雅黑" panose="020B0503020204020204" pitchFamily="34" charset="-122"/>
              </a:endParaRPr>
            </a:p>
            <a:p>
              <a:pPr>
                <a:spcBef>
                  <a:spcPct val="0"/>
                </a:spcBef>
                <a:buClrTx/>
                <a:buFontTx/>
                <a:buNone/>
              </a:pPr>
              <a:r>
                <a:rPr lang="zh-CN" altLang="en-US" sz="2400">
                  <a:solidFill>
                    <a:srgbClr val="C00000"/>
                  </a:solidFill>
                  <a:latin typeface="微软雅黑" panose="020B0503020204020204" pitchFamily="34" charset="-122"/>
                  <a:ea typeface="微软雅黑" panose="020B0503020204020204" pitchFamily="34" charset="-122"/>
                </a:rPr>
                <a:t>多向法律关系</a:t>
              </a:r>
              <a:r>
                <a:rPr lang="zh-CN" altLang="en-US" sz="2400">
                  <a:solidFill>
                    <a:schemeClr val="bg1"/>
                  </a:solidFill>
                  <a:latin typeface="微软雅黑" panose="020B0503020204020204" pitchFamily="34" charset="-122"/>
                  <a:ea typeface="微软雅黑" panose="020B0503020204020204" pitchFamily="34" charset="-122"/>
                </a:rPr>
                <a:t>，是三个或三个以上相关法律关系的复合体。</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第一节 法律发展释义</a:t>
            </a:r>
          </a:p>
        </p:txBody>
      </p:sp>
      <p:sp>
        <p:nvSpPr>
          <p:cNvPr id="717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zh-CN" altLang="en-US" smtClean="0"/>
              <a:t>第二节：法律关系的分类</a:t>
            </a:r>
          </a:p>
        </p:txBody>
      </p:sp>
      <p:sp>
        <p:nvSpPr>
          <p:cNvPr id="21507" name="内容占位符 2"/>
          <p:cNvSpPr>
            <a:spLocks noGrp="1"/>
          </p:cNvSpPr>
          <p:nvPr>
            <p:ph idx="1"/>
          </p:nvPr>
        </p:nvSpPr>
        <p:spPr>
          <a:xfrm>
            <a:off x="647700" y="1260475"/>
            <a:ext cx="8229600" cy="558800"/>
          </a:xfrm>
        </p:spPr>
        <p:txBody>
          <a:bodyPr/>
          <a:lstStyle/>
          <a:p>
            <a:r>
              <a:rPr lang="zh-CN" altLang="en-US" smtClean="0"/>
              <a:t>从不同的角度，法律关系可作不同的划分</a:t>
            </a:r>
          </a:p>
        </p:txBody>
      </p:sp>
      <p:sp>
        <p:nvSpPr>
          <p:cNvPr id="29700" name="椭圆形标注 6"/>
          <p:cNvSpPr>
            <a:spLocks noChangeArrowheads="1"/>
          </p:cNvSpPr>
          <p:nvPr/>
        </p:nvSpPr>
        <p:spPr bwMode="auto">
          <a:xfrm>
            <a:off x="6437313" y="1620838"/>
            <a:ext cx="1079500" cy="1079500"/>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2" name="组合 1"/>
          <p:cNvGrpSpPr>
            <a:grpSpLocks/>
          </p:cNvGrpSpPr>
          <p:nvPr/>
        </p:nvGrpSpPr>
        <p:grpSpPr bwMode="auto">
          <a:xfrm>
            <a:off x="992188" y="857250"/>
            <a:ext cx="7629525" cy="5143500"/>
            <a:chOff x="992188" y="857250"/>
            <a:chExt cx="7629525" cy="5143500"/>
          </a:xfrm>
        </p:grpSpPr>
        <p:sp>
          <p:nvSpPr>
            <p:cNvPr id="29702" name="圆角矩形 10"/>
            <p:cNvSpPr>
              <a:spLocks noChangeArrowheads="1"/>
            </p:cNvSpPr>
            <p:nvPr/>
          </p:nvSpPr>
          <p:spPr bwMode="auto">
            <a:xfrm>
              <a:off x="992188" y="2768600"/>
              <a:ext cx="6635750" cy="25246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9703" name="直接连接符 2"/>
            <p:cNvSpPr>
              <a:spLocks noChangeShapeType="1"/>
            </p:cNvSpPr>
            <p:nvPr/>
          </p:nvSpPr>
          <p:spPr bwMode="auto">
            <a:xfrm>
              <a:off x="8289925" y="857250"/>
              <a:ext cx="0" cy="5143500"/>
            </a:xfrm>
            <a:prstGeom prst="line">
              <a:avLst/>
            </a:prstGeom>
            <a:noFill/>
            <a:ln w="57150">
              <a:solidFill>
                <a:srgbClr val="008DCA"/>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椭圆 3"/>
            <p:cNvSpPr>
              <a:spLocks noChangeArrowheads="1"/>
            </p:cNvSpPr>
            <p:nvPr/>
          </p:nvSpPr>
          <p:spPr bwMode="auto">
            <a:xfrm>
              <a:off x="7956550" y="1825625"/>
              <a:ext cx="665163" cy="665163"/>
            </a:xfrm>
            <a:prstGeom prst="ellipse">
              <a:avLst/>
            </a:prstGeom>
            <a:solidFill>
              <a:schemeClr val="tx2">
                <a:lumMod val="20000"/>
                <a:lumOff val="80000"/>
              </a:schemeClr>
            </a:solidFill>
            <a:ln w="57150">
              <a:solidFill>
                <a:srgbClr val="BCA77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smtClean="0">
                <a:latin typeface="宋体" panose="02010600030101010101" pitchFamily="2" charset="-122"/>
                <a:sym typeface="宋体" panose="02010600030101010101" pitchFamily="2" charset="-122"/>
              </a:endParaRPr>
            </a:p>
          </p:txBody>
        </p:sp>
        <p:sp>
          <p:nvSpPr>
            <p:cNvPr id="29705" name="椭圆 5"/>
            <p:cNvSpPr>
              <a:spLocks noChangeArrowheads="1"/>
            </p:cNvSpPr>
            <p:nvPr/>
          </p:nvSpPr>
          <p:spPr bwMode="auto">
            <a:xfrm>
              <a:off x="8027988" y="1895475"/>
              <a:ext cx="523875" cy="525463"/>
            </a:xfrm>
            <a:prstGeom prst="ellipse">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r>
                <a:rPr lang="en-US" altLang="zh-CN"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rPr>
                <a:t>1</a:t>
              </a:r>
              <a:endParaRPr lang="zh-CN" altLang="en-US"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endParaRPr>
            </a:p>
          </p:txBody>
        </p:sp>
        <p:sp>
          <p:nvSpPr>
            <p:cNvPr id="29706" name="Freeform 26"/>
            <p:cNvSpPr>
              <a:spLocks noEditPoints="1" noChangeArrowheads="1"/>
            </p:cNvSpPr>
            <p:nvPr/>
          </p:nvSpPr>
          <p:spPr bwMode="auto">
            <a:xfrm>
              <a:off x="6611938" y="1793875"/>
              <a:ext cx="728662" cy="730250"/>
            </a:xfrm>
            <a:custGeom>
              <a:avLst/>
              <a:gdLst>
                <a:gd name="T0" fmla="*/ 2147483646 w 259"/>
                <a:gd name="T1" fmla="*/ 2147483646 h 259"/>
                <a:gd name="T2" fmla="*/ 2147483646 w 259"/>
                <a:gd name="T3" fmla="*/ 2147483646 h 259"/>
                <a:gd name="T4" fmla="*/ 2147483646 w 259"/>
                <a:gd name="T5" fmla="*/ 2147483646 h 259"/>
                <a:gd name="T6" fmla="*/ 2147483646 w 259"/>
                <a:gd name="T7" fmla="*/ 2147483646 h 259"/>
                <a:gd name="T8" fmla="*/ 2147483646 w 259"/>
                <a:gd name="T9" fmla="*/ 2147483646 h 259"/>
                <a:gd name="T10" fmla="*/ 2147483646 w 259"/>
                <a:gd name="T11" fmla="*/ 2147483646 h 259"/>
                <a:gd name="T12" fmla="*/ 2147483646 w 259"/>
                <a:gd name="T13" fmla="*/ 2147483646 h 259"/>
                <a:gd name="T14" fmla="*/ 2147483646 w 259"/>
                <a:gd name="T15" fmla="*/ 2147483646 h 259"/>
                <a:gd name="T16" fmla="*/ 2147483646 w 259"/>
                <a:gd name="T17" fmla="*/ 2147483646 h 259"/>
                <a:gd name="T18" fmla="*/ 2147483646 w 259"/>
                <a:gd name="T19" fmla="*/ 2147483646 h 259"/>
                <a:gd name="T20" fmla="*/ 2147483646 w 259"/>
                <a:gd name="T21" fmla="*/ 2147483646 h 259"/>
                <a:gd name="T22" fmla="*/ 2147483646 w 259"/>
                <a:gd name="T23" fmla="*/ 2147483646 h 259"/>
                <a:gd name="T24" fmla="*/ 2147483646 w 259"/>
                <a:gd name="T25" fmla="*/ 2147483646 h 259"/>
                <a:gd name="T26" fmla="*/ 2147483646 w 259"/>
                <a:gd name="T27" fmla="*/ 2147483646 h 259"/>
                <a:gd name="T28" fmla="*/ 2147483646 w 259"/>
                <a:gd name="T29" fmla="*/ 2147483646 h 259"/>
                <a:gd name="T30" fmla="*/ 2147483646 w 259"/>
                <a:gd name="T31" fmla="*/ 2147483646 h 259"/>
                <a:gd name="T32" fmla="*/ 2147483646 w 259"/>
                <a:gd name="T33" fmla="*/ 2147483646 h 259"/>
                <a:gd name="T34" fmla="*/ 2147483646 w 259"/>
                <a:gd name="T35" fmla="*/ 2147483646 h 259"/>
                <a:gd name="T36" fmla="*/ 2147483646 w 259"/>
                <a:gd name="T37" fmla="*/ 2147483646 h 259"/>
                <a:gd name="T38" fmla="*/ 2147483646 w 259"/>
                <a:gd name="T39" fmla="*/ 2147483646 h 259"/>
                <a:gd name="T40" fmla="*/ 2147483646 w 259"/>
                <a:gd name="T41" fmla="*/ 2147483646 h 259"/>
                <a:gd name="T42" fmla="*/ 2147483646 w 259"/>
                <a:gd name="T43" fmla="*/ 2147483646 h 259"/>
                <a:gd name="T44" fmla="*/ 2147483646 w 259"/>
                <a:gd name="T45" fmla="*/ 2147483646 h 259"/>
                <a:gd name="T46" fmla="*/ 2147483646 w 259"/>
                <a:gd name="T47" fmla="*/ 2147483646 h 259"/>
                <a:gd name="T48" fmla="*/ 2147483646 w 259"/>
                <a:gd name="T49" fmla="*/ 2147483646 h 259"/>
                <a:gd name="T50" fmla="*/ 2147483646 w 259"/>
                <a:gd name="T51" fmla="*/ 2147483646 h 259"/>
                <a:gd name="T52" fmla="*/ 2147483646 w 259"/>
                <a:gd name="T53" fmla="*/ 2147483646 h 259"/>
                <a:gd name="T54" fmla="*/ 2147483646 w 259"/>
                <a:gd name="T55" fmla="*/ 2147483646 h 259"/>
                <a:gd name="T56" fmla="*/ 2147483646 w 259"/>
                <a:gd name="T57" fmla="*/ 2147483646 h 259"/>
                <a:gd name="T58" fmla="*/ 2147483646 w 259"/>
                <a:gd name="T59" fmla="*/ 0 h 259"/>
                <a:gd name="T60" fmla="*/ 2147483646 w 259"/>
                <a:gd name="T61" fmla="*/ 2147483646 h 259"/>
                <a:gd name="T62" fmla="*/ 2147483646 w 259"/>
                <a:gd name="T63" fmla="*/ 2147483646 h 259"/>
                <a:gd name="T64" fmla="*/ 2147483646 w 259"/>
                <a:gd name="T65" fmla="*/ 2147483646 h 259"/>
                <a:gd name="T66" fmla="*/ 2147483646 w 259"/>
                <a:gd name="T67" fmla="*/ 2147483646 h 259"/>
                <a:gd name="T68" fmla="*/ 2147483646 w 259"/>
                <a:gd name="T69" fmla="*/ 2147483646 h 259"/>
                <a:gd name="T70" fmla="*/ 2147483646 w 259"/>
                <a:gd name="T71" fmla="*/ 2147483646 h 259"/>
                <a:gd name="T72" fmla="*/ 2147483646 w 259"/>
                <a:gd name="T73" fmla="*/ 2147483646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9"/>
                <a:gd name="T112" fmla="*/ 0 h 259"/>
                <a:gd name="T113" fmla="*/ 259 w 2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9" h="259">
                  <a:moveTo>
                    <a:pt x="59" y="164"/>
                  </a:moveTo>
                  <a:cubicBezTo>
                    <a:pt x="57" y="161"/>
                    <a:pt x="57" y="157"/>
                    <a:pt x="58" y="154"/>
                  </a:cubicBezTo>
                  <a:cubicBezTo>
                    <a:pt x="59" y="148"/>
                    <a:pt x="65" y="144"/>
                    <a:pt x="71" y="144"/>
                  </a:cubicBezTo>
                  <a:cubicBezTo>
                    <a:pt x="72" y="144"/>
                    <a:pt x="73" y="144"/>
                    <a:pt x="74" y="144"/>
                  </a:cubicBezTo>
                  <a:cubicBezTo>
                    <a:pt x="75" y="145"/>
                    <a:pt x="76" y="146"/>
                    <a:pt x="76" y="148"/>
                  </a:cubicBezTo>
                  <a:cubicBezTo>
                    <a:pt x="75" y="149"/>
                    <a:pt x="74" y="150"/>
                    <a:pt x="72" y="150"/>
                  </a:cubicBezTo>
                  <a:cubicBezTo>
                    <a:pt x="68" y="149"/>
                    <a:pt x="64" y="151"/>
                    <a:pt x="63" y="155"/>
                  </a:cubicBezTo>
                  <a:cubicBezTo>
                    <a:pt x="63" y="157"/>
                    <a:pt x="63" y="159"/>
                    <a:pt x="64" y="161"/>
                  </a:cubicBezTo>
                  <a:cubicBezTo>
                    <a:pt x="65" y="162"/>
                    <a:pt x="64" y="164"/>
                    <a:pt x="63" y="165"/>
                  </a:cubicBezTo>
                  <a:cubicBezTo>
                    <a:pt x="63" y="165"/>
                    <a:pt x="62" y="165"/>
                    <a:pt x="62" y="165"/>
                  </a:cubicBezTo>
                  <a:cubicBezTo>
                    <a:pt x="61" y="165"/>
                    <a:pt x="60" y="165"/>
                    <a:pt x="59" y="164"/>
                  </a:cubicBezTo>
                  <a:close/>
                  <a:moveTo>
                    <a:pt x="42" y="150"/>
                  </a:moveTo>
                  <a:cubicBezTo>
                    <a:pt x="45" y="137"/>
                    <a:pt x="57" y="127"/>
                    <a:pt x="71" y="127"/>
                  </a:cubicBezTo>
                  <a:cubicBezTo>
                    <a:pt x="73" y="127"/>
                    <a:pt x="75" y="128"/>
                    <a:pt x="78" y="128"/>
                  </a:cubicBezTo>
                  <a:cubicBezTo>
                    <a:pt x="87" y="131"/>
                    <a:pt x="94" y="137"/>
                    <a:pt x="98" y="146"/>
                  </a:cubicBezTo>
                  <a:cubicBezTo>
                    <a:pt x="98" y="147"/>
                    <a:pt x="99" y="148"/>
                    <a:pt x="99" y="149"/>
                  </a:cubicBezTo>
                  <a:cubicBezTo>
                    <a:pt x="102" y="155"/>
                    <a:pt x="103" y="158"/>
                    <a:pt x="107" y="162"/>
                  </a:cubicBezTo>
                  <a:cubicBezTo>
                    <a:pt x="109" y="164"/>
                    <a:pt x="109" y="166"/>
                    <a:pt x="108" y="168"/>
                  </a:cubicBezTo>
                  <a:cubicBezTo>
                    <a:pt x="108" y="170"/>
                    <a:pt x="106" y="172"/>
                    <a:pt x="104" y="172"/>
                  </a:cubicBezTo>
                  <a:cubicBezTo>
                    <a:pt x="99" y="173"/>
                    <a:pt x="96" y="175"/>
                    <a:pt x="92" y="178"/>
                  </a:cubicBezTo>
                  <a:cubicBezTo>
                    <a:pt x="91" y="179"/>
                    <a:pt x="90" y="179"/>
                    <a:pt x="90" y="180"/>
                  </a:cubicBezTo>
                  <a:cubicBezTo>
                    <a:pt x="83" y="184"/>
                    <a:pt x="77" y="187"/>
                    <a:pt x="70" y="187"/>
                  </a:cubicBezTo>
                  <a:cubicBezTo>
                    <a:pt x="68" y="187"/>
                    <a:pt x="65" y="186"/>
                    <a:pt x="63" y="186"/>
                  </a:cubicBezTo>
                  <a:cubicBezTo>
                    <a:pt x="56" y="184"/>
                    <a:pt x="49" y="179"/>
                    <a:pt x="45" y="172"/>
                  </a:cubicBezTo>
                  <a:cubicBezTo>
                    <a:pt x="41" y="165"/>
                    <a:pt x="40" y="157"/>
                    <a:pt x="42" y="150"/>
                  </a:cubicBezTo>
                  <a:close/>
                  <a:moveTo>
                    <a:pt x="55" y="166"/>
                  </a:moveTo>
                  <a:cubicBezTo>
                    <a:pt x="57" y="171"/>
                    <a:pt x="61" y="174"/>
                    <a:pt x="66" y="175"/>
                  </a:cubicBezTo>
                  <a:cubicBezTo>
                    <a:pt x="71" y="176"/>
                    <a:pt x="77" y="175"/>
                    <a:pt x="83" y="170"/>
                  </a:cubicBezTo>
                  <a:cubicBezTo>
                    <a:pt x="84" y="170"/>
                    <a:pt x="85" y="169"/>
                    <a:pt x="85" y="169"/>
                  </a:cubicBezTo>
                  <a:cubicBezTo>
                    <a:pt x="88" y="167"/>
                    <a:pt x="90" y="165"/>
                    <a:pt x="94" y="164"/>
                  </a:cubicBezTo>
                  <a:cubicBezTo>
                    <a:pt x="92" y="160"/>
                    <a:pt x="90" y="157"/>
                    <a:pt x="89" y="154"/>
                  </a:cubicBezTo>
                  <a:cubicBezTo>
                    <a:pt x="88" y="152"/>
                    <a:pt x="88" y="151"/>
                    <a:pt x="88" y="150"/>
                  </a:cubicBezTo>
                  <a:cubicBezTo>
                    <a:pt x="85" y="145"/>
                    <a:pt x="81" y="141"/>
                    <a:pt x="75" y="139"/>
                  </a:cubicBezTo>
                  <a:cubicBezTo>
                    <a:pt x="74" y="139"/>
                    <a:pt x="72" y="139"/>
                    <a:pt x="71" y="139"/>
                  </a:cubicBezTo>
                  <a:cubicBezTo>
                    <a:pt x="62" y="139"/>
                    <a:pt x="55" y="144"/>
                    <a:pt x="53" y="153"/>
                  </a:cubicBezTo>
                  <a:cubicBezTo>
                    <a:pt x="52" y="157"/>
                    <a:pt x="52" y="162"/>
                    <a:pt x="55" y="166"/>
                  </a:cubicBezTo>
                  <a:close/>
                  <a:moveTo>
                    <a:pt x="183" y="50"/>
                  </a:moveTo>
                  <a:cubicBezTo>
                    <a:pt x="160" y="51"/>
                    <a:pt x="135" y="72"/>
                    <a:pt x="150" y="85"/>
                  </a:cubicBezTo>
                  <a:cubicBezTo>
                    <a:pt x="134" y="103"/>
                    <a:pt x="134" y="103"/>
                    <a:pt x="134" y="103"/>
                  </a:cubicBezTo>
                  <a:cubicBezTo>
                    <a:pt x="134" y="103"/>
                    <a:pt x="134" y="104"/>
                    <a:pt x="134" y="105"/>
                  </a:cubicBezTo>
                  <a:cubicBezTo>
                    <a:pt x="210" y="180"/>
                    <a:pt x="210" y="180"/>
                    <a:pt x="210" y="180"/>
                  </a:cubicBezTo>
                  <a:cubicBezTo>
                    <a:pt x="219" y="165"/>
                    <a:pt x="225" y="147"/>
                    <a:pt x="225" y="129"/>
                  </a:cubicBezTo>
                  <a:cubicBezTo>
                    <a:pt x="225" y="97"/>
                    <a:pt x="208" y="68"/>
                    <a:pt x="183" y="50"/>
                  </a:cubicBezTo>
                  <a:close/>
                  <a:moveTo>
                    <a:pt x="120" y="156"/>
                  </a:moveTo>
                  <a:cubicBezTo>
                    <a:pt x="120" y="162"/>
                    <a:pt x="114" y="161"/>
                    <a:pt x="114" y="161"/>
                  </a:cubicBezTo>
                  <a:cubicBezTo>
                    <a:pt x="110" y="167"/>
                    <a:pt x="115" y="172"/>
                    <a:pt x="115" y="172"/>
                  </a:cubicBezTo>
                  <a:cubicBezTo>
                    <a:pt x="115" y="172"/>
                    <a:pt x="111" y="174"/>
                    <a:pt x="112" y="178"/>
                  </a:cubicBezTo>
                  <a:cubicBezTo>
                    <a:pt x="112" y="178"/>
                    <a:pt x="114" y="179"/>
                    <a:pt x="119" y="182"/>
                  </a:cubicBezTo>
                  <a:cubicBezTo>
                    <a:pt x="123" y="185"/>
                    <a:pt x="122" y="187"/>
                    <a:pt x="121" y="191"/>
                  </a:cubicBezTo>
                  <a:cubicBezTo>
                    <a:pt x="116" y="202"/>
                    <a:pt x="125" y="207"/>
                    <a:pt x="125" y="207"/>
                  </a:cubicBezTo>
                  <a:cubicBezTo>
                    <a:pt x="125" y="207"/>
                    <a:pt x="134" y="211"/>
                    <a:pt x="149" y="208"/>
                  </a:cubicBezTo>
                  <a:cubicBezTo>
                    <a:pt x="160" y="206"/>
                    <a:pt x="158" y="214"/>
                    <a:pt x="154" y="221"/>
                  </a:cubicBezTo>
                  <a:cubicBezTo>
                    <a:pt x="163" y="219"/>
                    <a:pt x="172" y="215"/>
                    <a:pt x="180" y="210"/>
                  </a:cubicBezTo>
                  <a:cubicBezTo>
                    <a:pt x="111" y="141"/>
                    <a:pt x="111" y="141"/>
                    <a:pt x="111" y="141"/>
                  </a:cubicBezTo>
                  <a:cubicBezTo>
                    <a:pt x="109" y="145"/>
                    <a:pt x="108" y="147"/>
                    <a:pt x="109" y="150"/>
                  </a:cubicBezTo>
                  <a:cubicBezTo>
                    <a:pt x="116" y="154"/>
                    <a:pt x="117" y="155"/>
                    <a:pt x="120" y="156"/>
                  </a:cubicBezTo>
                  <a:close/>
                  <a:moveTo>
                    <a:pt x="259" y="129"/>
                  </a:moveTo>
                  <a:cubicBezTo>
                    <a:pt x="259" y="201"/>
                    <a:pt x="201" y="259"/>
                    <a:pt x="130" y="259"/>
                  </a:cubicBezTo>
                  <a:cubicBezTo>
                    <a:pt x="58" y="259"/>
                    <a:pt x="0" y="201"/>
                    <a:pt x="0" y="129"/>
                  </a:cubicBezTo>
                  <a:cubicBezTo>
                    <a:pt x="0" y="58"/>
                    <a:pt x="58" y="0"/>
                    <a:pt x="130" y="0"/>
                  </a:cubicBezTo>
                  <a:cubicBezTo>
                    <a:pt x="201" y="0"/>
                    <a:pt x="259" y="58"/>
                    <a:pt x="259" y="129"/>
                  </a:cubicBezTo>
                  <a:close/>
                  <a:moveTo>
                    <a:pt x="192" y="211"/>
                  </a:moveTo>
                  <a:cubicBezTo>
                    <a:pt x="48" y="67"/>
                    <a:pt x="48" y="67"/>
                    <a:pt x="48" y="67"/>
                  </a:cubicBezTo>
                  <a:cubicBezTo>
                    <a:pt x="47" y="68"/>
                    <a:pt x="47" y="68"/>
                    <a:pt x="47" y="68"/>
                  </a:cubicBezTo>
                  <a:cubicBezTo>
                    <a:pt x="34" y="86"/>
                    <a:pt x="27" y="107"/>
                    <a:pt x="27" y="129"/>
                  </a:cubicBezTo>
                  <a:cubicBezTo>
                    <a:pt x="27" y="186"/>
                    <a:pt x="73" y="232"/>
                    <a:pt x="130" y="232"/>
                  </a:cubicBezTo>
                  <a:cubicBezTo>
                    <a:pt x="152" y="232"/>
                    <a:pt x="173" y="225"/>
                    <a:pt x="191" y="212"/>
                  </a:cubicBezTo>
                  <a:lnTo>
                    <a:pt x="192" y="211"/>
                  </a:lnTo>
                  <a:close/>
                  <a:moveTo>
                    <a:pt x="233" y="129"/>
                  </a:moveTo>
                  <a:cubicBezTo>
                    <a:pt x="233" y="73"/>
                    <a:pt x="186" y="26"/>
                    <a:pt x="130" y="26"/>
                  </a:cubicBezTo>
                  <a:cubicBezTo>
                    <a:pt x="107" y="26"/>
                    <a:pt x="86" y="34"/>
                    <a:pt x="67" y="47"/>
                  </a:cubicBezTo>
                  <a:cubicBezTo>
                    <a:pt x="66" y="48"/>
                    <a:pt x="66" y="48"/>
                    <a:pt x="66" y="48"/>
                  </a:cubicBezTo>
                  <a:cubicBezTo>
                    <a:pt x="211" y="192"/>
                    <a:pt x="211" y="192"/>
                    <a:pt x="211" y="192"/>
                  </a:cubicBezTo>
                  <a:cubicBezTo>
                    <a:pt x="211" y="191"/>
                    <a:pt x="211" y="191"/>
                    <a:pt x="211" y="191"/>
                  </a:cubicBezTo>
                  <a:cubicBezTo>
                    <a:pt x="225" y="173"/>
                    <a:pt x="233" y="152"/>
                    <a:pt x="233" y="1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9707" name="矩形 1"/>
            <p:cNvSpPr>
              <a:spLocks noChangeArrowheads="1"/>
            </p:cNvSpPr>
            <p:nvPr/>
          </p:nvSpPr>
          <p:spPr bwMode="auto">
            <a:xfrm>
              <a:off x="1558779" y="1947446"/>
              <a:ext cx="48428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r" eaLnBrk="1" hangingPunct="1">
                <a:spcBef>
                  <a:spcPct val="0"/>
                </a:spcBef>
                <a:buClrTx/>
                <a:buFontTx/>
                <a:buNone/>
              </a:pPr>
              <a:r>
                <a:rPr lang="zh-CN" altLang="en-US" sz="2400" b="1">
                  <a:solidFill>
                    <a:srgbClr val="008DCA"/>
                  </a:solidFill>
                  <a:latin typeface="微软雅黑" panose="020B0503020204020204" pitchFamily="34" charset="-122"/>
                  <a:ea typeface="微软雅黑" panose="020B0503020204020204" pitchFamily="34" charset="-122"/>
                </a:rPr>
                <a:t>第一性法律关系和第二性法律关系</a:t>
              </a:r>
            </a:p>
          </p:txBody>
        </p:sp>
        <p:sp>
          <p:nvSpPr>
            <p:cNvPr id="29708" name="矩形 8"/>
            <p:cNvSpPr>
              <a:spLocks noChangeArrowheads="1"/>
            </p:cNvSpPr>
            <p:nvPr/>
          </p:nvSpPr>
          <p:spPr bwMode="auto">
            <a:xfrm>
              <a:off x="1079500" y="2936875"/>
              <a:ext cx="64373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rgbClr val="C00000"/>
                  </a:solidFill>
                  <a:latin typeface="微软雅黑" panose="020B0503020204020204" pitchFamily="34" charset="-122"/>
                  <a:ea typeface="微软雅黑" panose="020B0503020204020204" pitchFamily="34" charset="-122"/>
                </a:rPr>
                <a:t>第一性法律关系</a:t>
              </a:r>
              <a:r>
                <a:rPr lang="zh-CN" altLang="en-US" sz="2400">
                  <a:solidFill>
                    <a:schemeClr val="bg1"/>
                  </a:solidFill>
                  <a:latin typeface="微软雅黑" panose="020B0503020204020204" pitchFamily="34" charset="-122"/>
                  <a:ea typeface="微软雅黑" panose="020B0503020204020204" pitchFamily="34" charset="-122"/>
                </a:rPr>
                <a:t>是人们之间依法建立的不依赖其它法律关系而独立存在的或在多向法律关系中居于支配地位的法律关系；</a:t>
              </a:r>
              <a:endParaRPr lang="en-US" altLang="zh-CN" sz="2400">
                <a:solidFill>
                  <a:schemeClr val="bg1"/>
                </a:solidFill>
                <a:latin typeface="微软雅黑" panose="020B0503020204020204" pitchFamily="34" charset="-122"/>
                <a:ea typeface="微软雅黑" panose="020B0503020204020204" pitchFamily="34" charset="-122"/>
              </a:endParaRPr>
            </a:p>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由此而存在的、居于从属地位的法律关系就是第二性法律关系。</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第三节 法律关系主体</a:t>
            </a:r>
          </a:p>
        </p:txBody>
      </p:sp>
      <p:sp>
        <p:nvSpPr>
          <p:cNvPr id="31747"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1"/>
          <p:cNvGrpSpPr>
            <a:grpSpLocks/>
          </p:cNvGrpSpPr>
          <p:nvPr/>
        </p:nvGrpSpPr>
        <p:grpSpPr bwMode="auto">
          <a:xfrm>
            <a:off x="901700" y="2511425"/>
            <a:ext cx="7121525" cy="2336800"/>
            <a:chOff x="901700" y="2511044"/>
            <a:chExt cx="7121838" cy="3181417"/>
          </a:xfrm>
        </p:grpSpPr>
        <p:sp>
          <p:nvSpPr>
            <p:cNvPr id="32773"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2774" name="矩形 8"/>
            <p:cNvSpPr>
              <a:spLocks noChangeArrowheads="1"/>
            </p:cNvSpPr>
            <p:nvPr/>
          </p:nvSpPr>
          <p:spPr bwMode="auto">
            <a:xfrm>
              <a:off x="1311275" y="2782886"/>
              <a:ext cx="6437313" cy="213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法律关系的参加者，是法律关系中一定权利的享有者和一定义务的承担者。在中国，能够参加法律关系的主体包括：公民（自然人）、机构和组织（法人）国家。</a:t>
              </a:r>
            </a:p>
          </p:txBody>
        </p:sp>
      </p:grpSp>
      <p:sp>
        <p:nvSpPr>
          <p:cNvPr id="32771" name="标题 1"/>
          <p:cNvSpPr>
            <a:spLocks noGrp="1"/>
          </p:cNvSpPr>
          <p:nvPr>
            <p:ph type="title"/>
          </p:nvPr>
        </p:nvSpPr>
        <p:spPr>
          <a:xfrm>
            <a:off x="901700" y="88900"/>
            <a:ext cx="7975600" cy="533400"/>
          </a:xfrm>
        </p:spPr>
        <p:txBody>
          <a:bodyPr/>
          <a:lstStyle/>
          <a:p>
            <a:r>
              <a:rPr lang="zh-CN" altLang="en-US" smtClean="0"/>
              <a:t>第三节：法律关系主体</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法律关系主体的含义：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2770"/>
                                        </p:tgtEl>
                                        <p:attrNameLst>
                                          <p:attrName>style.visibility</p:attrName>
                                        </p:attrNameLst>
                                      </p:cBhvr>
                                      <p:to>
                                        <p:strVal val="visible"/>
                                      </p:to>
                                    </p:set>
                                    <p:animEffect transition="in" filter="fade">
                                      <p:cBhvr>
                                        <p:cTn id="12" dur="1000"/>
                                        <p:tgtEl>
                                          <p:spTgt spid="32770"/>
                                        </p:tgtEl>
                                      </p:cBhvr>
                                    </p:animEffect>
                                    <p:anim calcmode="lin" valueType="num">
                                      <p:cBhvr>
                                        <p:cTn id="13" dur="1000" fill="hold"/>
                                        <p:tgtEl>
                                          <p:spTgt spid="32770"/>
                                        </p:tgtEl>
                                        <p:attrNameLst>
                                          <p:attrName>ppt_x</p:attrName>
                                        </p:attrNameLst>
                                      </p:cBhvr>
                                      <p:tavLst>
                                        <p:tav tm="0">
                                          <p:val>
                                            <p:strVal val="#ppt_x"/>
                                          </p:val>
                                        </p:tav>
                                        <p:tav tm="100000">
                                          <p:val>
                                            <p:strVal val="#ppt_x"/>
                                          </p:val>
                                        </p:tav>
                                      </p:tavLst>
                                    </p:anim>
                                    <p:anim calcmode="lin" valueType="num">
                                      <p:cBhvr>
                                        <p:cTn id="14" dur="1000" fill="hold"/>
                                        <p:tgtEl>
                                          <p:spTgt spid="327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第三节：法律关系主体</a:t>
            </a:r>
          </a:p>
        </p:txBody>
      </p:sp>
      <p:sp>
        <p:nvSpPr>
          <p:cNvPr id="4" name="内容占位符 2"/>
          <p:cNvSpPr>
            <a:spLocks noGrp="1"/>
          </p:cNvSpPr>
          <p:nvPr>
            <p:ph sz="quarter" idx="4294967295"/>
          </p:nvPr>
        </p:nvSpPr>
        <p:spPr>
          <a:xfrm>
            <a:off x="550863" y="1254125"/>
            <a:ext cx="6911975" cy="703263"/>
          </a:xfrm>
        </p:spPr>
        <p:txBody>
          <a:bodyPr/>
          <a:lstStyle/>
          <a:p>
            <a:r>
              <a:rPr lang="zh-CN" altLang="en-US" smtClean="0"/>
              <a:t>关系主体构成的资格：</a:t>
            </a:r>
            <a:r>
              <a:rPr lang="zh-CN" altLang="en-US" smtClean="0">
                <a:solidFill>
                  <a:srgbClr val="C00000"/>
                </a:solidFill>
              </a:rPr>
              <a:t>权利能力</a:t>
            </a:r>
            <a:r>
              <a:rPr lang="zh-CN" altLang="en-US" smtClean="0"/>
              <a:t>和</a:t>
            </a:r>
            <a:r>
              <a:rPr lang="zh-CN" altLang="en-US" smtClean="0">
                <a:solidFill>
                  <a:srgbClr val="C00000"/>
                </a:solidFill>
              </a:rPr>
              <a:t>行为能力</a:t>
            </a:r>
          </a:p>
        </p:txBody>
      </p:sp>
      <p:sp>
        <p:nvSpPr>
          <p:cNvPr id="5" name="矩形 4"/>
          <p:cNvSpPr/>
          <p:nvPr/>
        </p:nvSpPr>
        <p:spPr>
          <a:xfrm>
            <a:off x="1282700" y="2546350"/>
            <a:ext cx="6840538" cy="647700"/>
          </a:xfrm>
          <a:prstGeom prst="rect">
            <a:avLst/>
          </a:prstGeom>
          <a:solidFill>
            <a:srgbClr val="008DCA"/>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zh-CN" altLang="en-US" dirty="0">
                <a:solidFill>
                  <a:schemeClr val="bg1"/>
                </a:solidFill>
              </a:rPr>
              <a:t>权利能力：</a:t>
            </a:r>
          </a:p>
        </p:txBody>
      </p:sp>
      <p:sp>
        <p:nvSpPr>
          <p:cNvPr id="6" name="矩形 5"/>
          <p:cNvSpPr>
            <a:spLocks noChangeArrowheads="1"/>
          </p:cNvSpPr>
          <p:nvPr/>
        </p:nvSpPr>
        <p:spPr bwMode="auto">
          <a:xfrm>
            <a:off x="1282700" y="3208338"/>
            <a:ext cx="7024688"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p"/>
            </a:pPr>
            <a:r>
              <a:rPr lang="zh-CN" altLang="en-US" sz="2400"/>
              <a:t>指能够参与一定的法律关系，依法享有一定权利和承担一定义务的法律资格。</a:t>
            </a:r>
            <a:endParaRPr lang="zh-CN" altLang="en-US" sz="2400">
              <a:latin typeface="黑体" panose="02010609060101010101" pitchFamily="49" charset="-122"/>
            </a:endParaRPr>
          </a:p>
        </p:txBody>
      </p:sp>
      <p:sp>
        <p:nvSpPr>
          <p:cNvPr id="7" name="矩形 6"/>
          <p:cNvSpPr/>
          <p:nvPr/>
        </p:nvSpPr>
        <p:spPr>
          <a:xfrm>
            <a:off x="1282700" y="4303713"/>
            <a:ext cx="6840538" cy="647700"/>
          </a:xfrm>
          <a:prstGeom prst="rect">
            <a:avLst/>
          </a:prstGeom>
          <a:solidFill>
            <a:schemeClr val="accent1"/>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zh-CN" altLang="en-US" dirty="0">
                <a:solidFill>
                  <a:schemeClr val="bg1"/>
                </a:solidFill>
              </a:rPr>
              <a:t>行为能力：</a:t>
            </a:r>
          </a:p>
        </p:txBody>
      </p:sp>
      <p:sp>
        <p:nvSpPr>
          <p:cNvPr id="8" name="矩形 7"/>
          <p:cNvSpPr>
            <a:spLocks noChangeArrowheads="1"/>
          </p:cNvSpPr>
          <p:nvPr/>
        </p:nvSpPr>
        <p:spPr bwMode="auto">
          <a:xfrm>
            <a:off x="1282700" y="5041900"/>
            <a:ext cx="7024688"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p"/>
            </a:pPr>
            <a:r>
              <a:rPr lang="zh-CN" altLang="en-US" sz="2400"/>
              <a:t>指法律关系主体能够通过自己的行为实际取得权利和履行义务的能力。</a:t>
            </a:r>
            <a:endParaRPr lang="zh-CN" altLang="en-US" sz="2400">
              <a:latin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build="p"/>
      <p:bldP spid="7" grpId="0" animBg="1"/>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第三节：法律关系主体</a:t>
            </a:r>
          </a:p>
        </p:txBody>
      </p:sp>
      <p:sp>
        <p:nvSpPr>
          <p:cNvPr id="4" name="内容占位符 2"/>
          <p:cNvSpPr>
            <a:spLocks noGrp="1"/>
          </p:cNvSpPr>
          <p:nvPr>
            <p:ph sz="quarter" idx="4294967295"/>
          </p:nvPr>
        </p:nvSpPr>
        <p:spPr>
          <a:xfrm>
            <a:off x="550863" y="1254125"/>
            <a:ext cx="6911975" cy="546100"/>
          </a:xfrm>
        </p:spPr>
        <p:txBody>
          <a:bodyPr/>
          <a:lstStyle/>
          <a:p>
            <a:r>
              <a:rPr lang="zh-CN" altLang="en-US" smtClean="0"/>
              <a:t>确定公民行为能力的标准：</a:t>
            </a:r>
          </a:p>
        </p:txBody>
      </p:sp>
      <p:grpSp>
        <p:nvGrpSpPr>
          <p:cNvPr id="9220" name="组合 103"/>
          <p:cNvGrpSpPr>
            <a:grpSpLocks/>
          </p:cNvGrpSpPr>
          <p:nvPr/>
        </p:nvGrpSpPr>
        <p:grpSpPr bwMode="auto">
          <a:xfrm>
            <a:off x="869950" y="2644775"/>
            <a:ext cx="6675438" cy="628650"/>
            <a:chOff x="-183967" y="-3"/>
            <a:chExt cx="5486399" cy="1956157"/>
          </a:xfrm>
        </p:grpSpPr>
        <p:sp>
          <p:nvSpPr>
            <p:cNvPr id="34824" name="圆角矩形 10"/>
            <p:cNvSpPr>
              <a:spLocks noChangeArrowheads="1"/>
            </p:cNvSpPr>
            <p:nvPr/>
          </p:nvSpPr>
          <p:spPr bwMode="auto">
            <a:xfrm>
              <a:off x="-183967" y="-3"/>
              <a:ext cx="5486399" cy="1956157"/>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4825" name="矩形 9"/>
            <p:cNvSpPr>
              <a:spLocks noChangeArrowheads="1"/>
            </p:cNvSpPr>
            <p:nvPr/>
          </p:nvSpPr>
          <p:spPr bwMode="auto">
            <a:xfrm>
              <a:off x="12610" y="166379"/>
              <a:ext cx="4841873" cy="162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en-US" altLang="zh-CN" sz="2400">
                  <a:solidFill>
                    <a:srgbClr val="595959"/>
                  </a:solidFill>
                  <a:latin typeface="微软雅黑" panose="020B0503020204020204" pitchFamily="34" charset="-122"/>
                  <a:ea typeface="微软雅黑" panose="020B0503020204020204" pitchFamily="34" charset="-122"/>
                </a:rPr>
                <a:t>1</a:t>
              </a:r>
              <a:r>
                <a:rPr lang="zh-CN" altLang="en-US" sz="2400">
                  <a:solidFill>
                    <a:srgbClr val="595959"/>
                  </a:solidFill>
                  <a:latin typeface="微软雅黑" panose="020B0503020204020204" pitchFamily="34" charset="-122"/>
                  <a:ea typeface="微软雅黑" panose="020B0503020204020204" pitchFamily="34" charset="-122"/>
                </a:rPr>
                <a:t>、能否认识自己行为的性质、意义和后果</a:t>
              </a:r>
              <a:endParaRPr lang="en-US" altLang="zh-CN" sz="2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224" name="组合 103"/>
          <p:cNvGrpSpPr>
            <a:grpSpLocks/>
          </p:cNvGrpSpPr>
          <p:nvPr/>
        </p:nvGrpSpPr>
        <p:grpSpPr bwMode="auto">
          <a:xfrm>
            <a:off x="869950" y="3822700"/>
            <a:ext cx="6675438" cy="685800"/>
            <a:chOff x="-183967" y="0"/>
            <a:chExt cx="5486399" cy="2133556"/>
          </a:xfrm>
        </p:grpSpPr>
        <p:sp>
          <p:nvSpPr>
            <p:cNvPr id="34822" name="圆角矩形 10"/>
            <p:cNvSpPr>
              <a:spLocks noChangeArrowheads="1"/>
            </p:cNvSpPr>
            <p:nvPr/>
          </p:nvSpPr>
          <p:spPr bwMode="auto">
            <a:xfrm>
              <a:off x="-183967" y="0"/>
              <a:ext cx="5486399" cy="2133556"/>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4823" name="矩形 25"/>
            <p:cNvSpPr>
              <a:spLocks noChangeArrowheads="1"/>
            </p:cNvSpPr>
            <p:nvPr/>
          </p:nvSpPr>
          <p:spPr bwMode="auto">
            <a:xfrm>
              <a:off x="-13419" y="176180"/>
              <a:ext cx="5140506" cy="178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en-US" altLang="zh-CN" sz="2400">
                  <a:latin typeface="Verdana" panose="020B0604030504040204" pitchFamily="34" charset="0"/>
                  <a:ea typeface="굴림" panose="020B0600000101010101" pitchFamily="34" charset="-127"/>
                </a:rPr>
                <a:t>2</a:t>
              </a:r>
              <a:r>
                <a:rPr lang="zh-CN" altLang="en-US" sz="2400">
                  <a:solidFill>
                    <a:srgbClr val="595959"/>
                  </a:solidFill>
                  <a:latin typeface="微软雅黑" panose="020B0503020204020204" pitchFamily="34" charset="-122"/>
                  <a:ea typeface="微软雅黑" panose="020B0503020204020204" pitchFamily="34" charset="-122"/>
                </a:rPr>
                <a:t>，能否控制自己的行为并对自己的行为负责。</a:t>
              </a:r>
              <a:endParaRPr lang="en-US" altLang="zh-CN" sz="2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fade">
                                      <p:cBhvr>
                                        <p:cTn id="12" dur="1000"/>
                                        <p:tgtEl>
                                          <p:spTgt spid="9220"/>
                                        </p:tgtEl>
                                      </p:cBhvr>
                                    </p:animEffect>
                                    <p:anim calcmode="lin" valueType="num">
                                      <p:cBhvr>
                                        <p:cTn id="13" dur="1000" fill="hold"/>
                                        <p:tgtEl>
                                          <p:spTgt spid="9220"/>
                                        </p:tgtEl>
                                        <p:attrNameLst>
                                          <p:attrName>ppt_x</p:attrName>
                                        </p:attrNameLst>
                                      </p:cBhvr>
                                      <p:tavLst>
                                        <p:tav tm="0">
                                          <p:val>
                                            <p:strVal val="#ppt_x"/>
                                          </p:val>
                                        </p:tav>
                                        <p:tav tm="100000">
                                          <p:val>
                                            <p:strVal val="#ppt_x"/>
                                          </p:val>
                                        </p:tav>
                                      </p:tavLst>
                                    </p:anim>
                                    <p:anim calcmode="lin" valueType="num">
                                      <p:cBhvr>
                                        <p:cTn id="14"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1000"/>
                                        <p:tgtEl>
                                          <p:spTgt spid="9224"/>
                                        </p:tgtEl>
                                      </p:cBhvr>
                                    </p:animEffect>
                                    <p:anim calcmode="lin" valueType="num">
                                      <p:cBhvr>
                                        <p:cTn id="20" dur="1000" fill="hold"/>
                                        <p:tgtEl>
                                          <p:spTgt spid="9224"/>
                                        </p:tgtEl>
                                        <p:attrNameLst>
                                          <p:attrName>ppt_x</p:attrName>
                                        </p:attrNameLst>
                                      </p:cBhvr>
                                      <p:tavLst>
                                        <p:tav tm="0">
                                          <p:val>
                                            <p:strVal val="#ppt_x"/>
                                          </p:val>
                                        </p:tav>
                                        <p:tav tm="100000">
                                          <p:val>
                                            <p:strVal val="#ppt_x"/>
                                          </p:val>
                                        </p:tav>
                                      </p:tavLst>
                                    </p:anim>
                                    <p:anim calcmode="lin" valueType="num">
                                      <p:cBhvr>
                                        <p:cTn id="21" dur="1000" fill="hold"/>
                                        <p:tgtEl>
                                          <p:spTgt spid="92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第三节：法律关系主体</a:t>
            </a:r>
          </a:p>
        </p:txBody>
      </p:sp>
      <p:graphicFrame>
        <p:nvGraphicFramePr>
          <p:cNvPr id="4" name="图示 3"/>
          <p:cNvGraphicFramePr/>
          <p:nvPr/>
        </p:nvGraphicFramePr>
        <p:xfrm>
          <a:off x="1053676" y="1764405"/>
          <a:ext cx="6264696" cy="3940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第三节：法律关系主体</a:t>
            </a:r>
          </a:p>
        </p:txBody>
      </p:sp>
      <p:sp>
        <p:nvSpPr>
          <p:cNvPr id="4" name="内容占位符 2"/>
          <p:cNvSpPr>
            <a:spLocks noGrp="1"/>
          </p:cNvSpPr>
          <p:nvPr>
            <p:ph sz="quarter" idx="4294967295"/>
          </p:nvPr>
        </p:nvSpPr>
        <p:spPr>
          <a:xfrm>
            <a:off x="550863" y="1254125"/>
            <a:ext cx="6911975" cy="546100"/>
          </a:xfrm>
        </p:spPr>
        <p:txBody>
          <a:bodyPr/>
          <a:lstStyle/>
          <a:p>
            <a:r>
              <a:rPr lang="zh-CN" altLang="en-US" smtClean="0"/>
              <a:t>法人的行为能力与公民的不同之处：</a:t>
            </a:r>
          </a:p>
        </p:txBody>
      </p:sp>
      <p:grpSp>
        <p:nvGrpSpPr>
          <p:cNvPr id="9220" name="组合 103"/>
          <p:cNvGrpSpPr>
            <a:grpSpLocks/>
          </p:cNvGrpSpPr>
          <p:nvPr/>
        </p:nvGrpSpPr>
        <p:grpSpPr bwMode="auto">
          <a:xfrm>
            <a:off x="869950" y="2644775"/>
            <a:ext cx="6675438" cy="1077913"/>
            <a:chOff x="-183967" y="-3"/>
            <a:chExt cx="5486399" cy="3351862"/>
          </a:xfrm>
        </p:grpSpPr>
        <p:sp>
          <p:nvSpPr>
            <p:cNvPr id="36872" name="圆角矩形 10"/>
            <p:cNvSpPr>
              <a:spLocks noChangeArrowheads="1"/>
            </p:cNvSpPr>
            <p:nvPr/>
          </p:nvSpPr>
          <p:spPr bwMode="auto">
            <a:xfrm>
              <a:off x="-183967" y="-3"/>
              <a:ext cx="5486399" cy="3351862"/>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6873" name="矩形 9"/>
            <p:cNvSpPr>
              <a:spLocks noChangeArrowheads="1"/>
            </p:cNvSpPr>
            <p:nvPr/>
          </p:nvSpPr>
          <p:spPr bwMode="auto">
            <a:xfrm>
              <a:off x="-26819" y="38374"/>
              <a:ext cx="5329251" cy="3275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en-US" altLang="zh-CN" sz="2400">
                  <a:solidFill>
                    <a:srgbClr val="595959"/>
                  </a:solidFill>
                  <a:latin typeface="微软雅黑" panose="020B0503020204020204" pitchFamily="34" charset="-122"/>
                  <a:ea typeface="微软雅黑" panose="020B0503020204020204" pitchFamily="34" charset="-122"/>
                </a:rPr>
                <a:t>1</a:t>
              </a:r>
              <a:r>
                <a:rPr lang="zh-CN" altLang="en-US" sz="2400">
                  <a:solidFill>
                    <a:srgbClr val="595959"/>
                  </a:solidFill>
                  <a:latin typeface="微软雅黑" panose="020B0503020204020204" pitchFamily="34" charset="-122"/>
                  <a:ea typeface="微软雅黑" panose="020B0503020204020204" pitchFamily="34" charset="-122"/>
                </a:rPr>
                <a:t>、公民的行为能力有完全和不完全之分，法人的行为能力总是有限的</a:t>
              </a:r>
              <a:endParaRPr lang="en-US" altLang="zh-CN" sz="2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224" name="组合 103"/>
          <p:cNvGrpSpPr>
            <a:grpSpLocks/>
          </p:cNvGrpSpPr>
          <p:nvPr/>
        </p:nvGrpSpPr>
        <p:grpSpPr bwMode="auto">
          <a:xfrm>
            <a:off x="901700" y="4281488"/>
            <a:ext cx="6675438" cy="1054100"/>
            <a:chOff x="-183967" y="-180819"/>
            <a:chExt cx="5486399" cy="3275105"/>
          </a:xfrm>
        </p:grpSpPr>
        <p:sp>
          <p:nvSpPr>
            <p:cNvPr id="36870" name="圆角矩形 10"/>
            <p:cNvSpPr>
              <a:spLocks noChangeArrowheads="1"/>
            </p:cNvSpPr>
            <p:nvPr/>
          </p:nvSpPr>
          <p:spPr bwMode="auto">
            <a:xfrm>
              <a:off x="-183967" y="-3"/>
              <a:ext cx="5486399" cy="3094289"/>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6871" name="矩形 25"/>
            <p:cNvSpPr>
              <a:spLocks noChangeArrowheads="1"/>
            </p:cNvSpPr>
            <p:nvPr/>
          </p:nvSpPr>
          <p:spPr bwMode="auto">
            <a:xfrm>
              <a:off x="-46148" y="-180819"/>
              <a:ext cx="5348580" cy="3275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en-US" altLang="zh-CN" sz="2400">
                  <a:latin typeface="Verdana" panose="020B0604030504040204" pitchFamily="34" charset="0"/>
                  <a:ea typeface="굴림" panose="020B0600000101010101" pitchFamily="34" charset="-127"/>
                </a:rPr>
                <a:t>2</a:t>
              </a:r>
              <a:r>
                <a:rPr lang="zh-CN" altLang="en-US" sz="2400">
                  <a:solidFill>
                    <a:srgbClr val="595959"/>
                  </a:solidFill>
                  <a:latin typeface="微软雅黑" panose="020B0503020204020204" pitchFamily="34" charset="-122"/>
                  <a:ea typeface="微软雅黑" panose="020B0503020204020204" pitchFamily="34" charset="-122"/>
                </a:rPr>
                <a:t>、公民的行为能力和权利能力并不同时存在，而法人的行为能力和权利能力具有同步性。</a:t>
              </a:r>
              <a:endParaRPr lang="en-US" altLang="zh-CN" sz="2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fade">
                                      <p:cBhvr>
                                        <p:cTn id="12" dur="1000"/>
                                        <p:tgtEl>
                                          <p:spTgt spid="9220"/>
                                        </p:tgtEl>
                                      </p:cBhvr>
                                    </p:animEffect>
                                    <p:anim calcmode="lin" valueType="num">
                                      <p:cBhvr>
                                        <p:cTn id="13" dur="1000" fill="hold"/>
                                        <p:tgtEl>
                                          <p:spTgt spid="9220"/>
                                        </p:tgtEl>
                                        <p:attrNameLst>
                                          <p:attrName>ppt_x</p:attrName>
                                        </p:attrNameLst>
                                      </p:cBhvr>
                                      <p:tavLst>
                                        <p:tav tm="0">
                                          <p:val>
                                            <p:strVal val="#ppt_x"/>
                                          </p:val>
                                        </p:tav>
                                        <p:tav tm="100000">
                                          <p:val>
                                            <p:strVal val="#ppt_x"/>
                                          </p:val>
                                        </p:tav>
                                      </p:tavLst>
                                    </p:anim>
                                    <p:anim calcmode="lin" valueType="num">
                                      <p:cBhvr>
                                        <p:cTn id="14"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1000"/>
                                        <p:tgtEl>
                                          <p:spTgt spid="9224"/>
                                        </p:tgtEl>
                                      </p:cBhvr>
                                    </p:animEffect>
                                    <p:anim calcmode="lin" valueType="num">
                                      <p:cBhvr>
                                        <p:cTn id="20" dur="1000" fill="hold"/>
                                        <p:tgtEl>
                                          <p:spTgt spid="9224"/>
                                        </p:tgtEl>
                                        <p:attrNameLst>
                                          <p:attrName>ppt_x</p:attrName>
                                        </p:attrNameLst>
                                      </p:cBhvr>
                                      <p:tavLst>
                                        <p:tav tm="0">
                                          <p:val>
                                            <p:strVal val="#ppt_x"/>
                                          </p:val>
                                        </p:tav>
                                        <p:tav tm="100000">
                                          <p:val>
                                            <p:strVal val="#ppt_x"/>
                                          </p:val>
                                        </p:tav>
                                      </p:tavLst>
                                    </p:anim>
                                    <p:anim calcmode="lin" valueType="num">
                                      <p:cBhvr>
                                        <p:cTn id="21" dur="1000" fill="hold"/>
                                        <p:tgtEl>
                                          <p:spTgt spid="92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第四节 法律关系客体</a:t>
            </a:r>
          </a:p>
        </p:txBody>
      </p:sp>
      <p:sp>
        <p:nvSpPr>
          <p:cNvPr id="3789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组合 1"/>
          <p:cNvGrpSpPr>
            <a:grpSpLocks/>
          </p:cNvGrpSpPr>
          <p:nvPr/>
        </p:nvGrpSpPr>
        <p:grpSpPr bwMode="auto">
          <a:xfrm>
            <a:off x="901700" y="2511425"/>
            <a:ext cx="7121525" cy="2336800"/>
            <a:chOff x="901700" y="2511044"/>
            <a:chExt cx="7121838" cy="3181417"/>
          </a:xfrm>
        </p:grpSpPr>
        <p:sp>
          <p:nvSpPr>
            <p:cNvPr id="38917"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8918" name="矩形 8"/>
            <p:cNvSpPr>
              <a:spLocks noChangeArrowheads="1"/>
            </p:cNvSpPr>
            <p:nvPr/>
          </p:nvSpPr>
          <p:spPr bwMode="auto">
            <a:xfrm>
              <a:off x="1311275" y="2782886"/>
              <a:ext cx="6437313" cy="62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指法律关系主体之间权利义务所指向的对象。</a:t>
              </a:r>
            </a:p>
          </p:txBody>
        </p:sp>
      </p:grpSp>
      <p:sp>
        <p:nvSpPr>
          <p:cNvPr id="38915" name="标题 1"/>
          <p:cNvSpPr>
            <a:spLocks noGrp="1"/>
          </p:cNvSpPr>
          <p:nvPr>
            <p:ph type="title"/>
          </p:nvPr>
        </p:nvSpPr>
        <p:spPr>
          <a:xfrm>
            <a:off x="901700" y="88900"/>
            <a:ext cx="7975600" cy="533400"/>
          </a:xfrm>
        </p:spPr>
        <p:txBody>
          <a:bodyPr/>
          <a:lstStyle/>
          <a:p>
            <a:r>
              <a:rPr lang="zh-CN" altLang="en-US" smtClean="0"/>
              <a:t>第四节：法律关系客体</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法律关系客体的含义：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8914"/>
                                        </p:tgtEl>
                                        <p:attrNameLst>
                                          <p:attrName>style.visibility</p:attrName>
                                        </p:attrNameLst>
                                      </p:cBhvr>
                                      <p:to>
                                        <p:strVal val="visible"/>
                                      </p:to>
                                    </p:set>
                                    <p:anim calcmode="lin" valueType="num">
                                      <p:cBhvr additive="base">
                                        <p:cTn id="12" dur="500" fill="hold"/>
                                        <p:tgtEl>
                                          <p:spTgt spid="38914"/>
                                        </p:tgtEl>
                                        <p:attrNameLst>
                                          <p:attrName>ppt_x</p:attrName>
                                        </p:attrNameLst>
                                      </p:cBhvr>
                                      <p:tavLst>
                                        <p:tav tm="0">
                                          <p:val>
                                            <p:strVal val="#ppt_x"/>
                                          </p:val>
                                        </p:tav>
                                        <p:tav tm="100000">
                                          <p:val>
                                            <p:strVal val="#ppt_x"/>
                                          </p:val>
                                        </p:tav>
                                      </p:tavLst>
                                    </p:anim>
                                    <p:anim calcmode="lin" valueType="num">
                                      <p:cBhvr additive="base">
                                        <p:cTn id="13" dur="500" fill="hold"/>
                                        <p:tgtEl>
                                          <p:spTgt spid="38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第四节：法律关系客体</a:t>
            </a:r>
          </a:p>
        </p:txBody>
      </p:sp>
      <p:grpSp>
        <p:nvGrpSpPr>
          <p:cNvPr id="19459" name="组合 1"/>
          <p:cNvGrpSpPr>
            <a:grpSpLocks/>
          </p:cNvGrpSpPr>
          <p:nvPr/>
        </p:nvGrpSpPr>
        <p:grpSpPr bwMode="auto">
          <a:xfrm>
            <a:off x="1423988" y="2417763"/>
            <a:ext cx="2154237" cy="2176462"/>
            <a:chOff x="1423203" y="2418164"/>
            <a:chExt cx="2154848" cy="2175706"/>
          </a:xfrm>
        </p:grpSpPr>
        <p:sp>
          <p:nvSpPr>
            <p:cNvPr id="39954" name="Freeform 675"/>
            <p:cNvSpPr>
              <a:spLocks noEditPoints="1"/>
            </p:cNvSpPr>
            <p:nvPr/>
          </p:nvSpPr>
          <p:spPr bwMode="auto">
            <a:xfrm rot="-324743">
              <a:off x="1423203" y="2418164"/>
              <a:ext cx="2154848" cy="2175706"/>
            </a:xfrm>
            <a:custGeom>
              <a:avLst/>
              <a:gdLst>
                <a:gd name="T0" fmla="*/ 2147483646 w 2622"/>
                <a:gd name="T1" fmla="*/ 2147483646 h 2622"/>
                <a:gd name="T2" fmla="*/ 2147483646 w 2622"/>
                <a:gd name="T3" fmla="*/ 2147483646 h 2622"/>
                <a:gd name="T4" fmla="*/ 2147483646 w 2622"/>
                <a:gd name="T5" fmla="*/ 2147483646 h 2622"/>
                <a:gd name="T6" fmla="*/ 2147483646 w 2622"/>
                <a:gd name="T7" fmla="*/ 2147483646 h 2622"/>
                <a:gd name="T8" fmla="*/ 2147483646 w 2622"/>
                <a:gd name="T9" fmla="*/ 2147483646 h 2622"/>
                <a:gd name="T10" fmla="*/ 2147483646 w 2622"/>
                <a:gd name="T11" fmla="*/ 2147483646 h 2622"/>
                <a:gd name="T12" fmla="*/ 2147483646 w 2622"/>
                <a:gd name="T13" fmla="*/ 2147483646 h 2622"/>
                <a:gd name="T14" fmla="*/ 2147483646 w 2622"/>
                <a:gd name="T15" fmla="*/ 2147483646 h 2622"/>
                <a:gd name="T16" fmla="*/ 2147483646 w 2622"/>
                <a:gd name="T17" fmla="*/ 2147483646 h 2622"/>
                <a:gd name="T18" fmla="*/ 2147483646 w 2622"/>
                <a:gd name="T19" fmla="*/ 2147483646 h 2622"/>
                <a:gd name="T20" fmla="*/ 2147483646 w 2622"/>
                <a:gd name="T21" fmla="*/ 2147483646 h 2622"/>
                <a:gd name="T22" fmla="*/ 2147483646 w 2622"/>
                <a:gd name="T23" fmla="*/ 2147483646 h 2622"/>
                <a:gd name="T24" fmla="*/ 2147483646 w 2622"/>
                <a:gd name="T25" fmla="*/ 2147483646 h 2622"/>
                <a:gd name="T26" fmla="*/ 2147483646 w 2622"/>
                <a:gd name="T27" fmla="*/ 2147483646 h 2622"/>
                <a:gd name="T28" fmla="*/ 2147483646 w 2622"/>
                <a:gd name="T29" fmla="*/ 2147483646 h 2622"/>
                <a:gd name="T30" fmla="*/ 2147483646 w 2622"/>
                <a:gd name="T31" fmla="*/ 2147483646 h 2622"/>
                <a:gd name="T32" fmla="*/ 2147483646 w 2622"/>
                <a:gd name="T33" fmla="*/ 2147483646 h 2622"/>
                <a:gd name="T34" fmla="*/ 2147483646 w 2622"/>
                <a:gd name="T35" fmla="*/ 2147483646 h 2622"/>
                <a:gd name="T36" fmla="*/ 2147483646 w 2622"/>
                <a:gd name="T37" fmla="*/ 2147483646 h 2622"/>
                <a:gd name="T38" fmla="*/ 2147483646 w 2622"/>
                <a:gd name="T39" fmla="*/ 2147483646 h 2622"/>
                <a:gd name="T40" fmla="*/ 2147483646 w 2622"/>
                <a:gd name="T41" fmla="*/ 2147483646 h 2622"/>
                <a:gd name="T42" fmla="*/ 2147483646 w 2622"/>
                <a:gd name="T43" fmla="*/ 2147483646 h 2622"/>
                <a:gd name="T44" fmla="*/ 2147483646 w 2622"/>
                <a:gd name="T45" fmla="*/ 2147483646 h 2622"/>
                <a:gd name="T46" fmla="*/ 2147483646 w 2622"/>
                <a:gd name="T47" fmla="*/ 2147483646 h 2622"/>
                <a:gd name="T48" fmla="*/ 2147483646 w 2622"/>
                <a:gd name="T49" fmla="*/ 2147483646 h 2622"/>
                <a:gd name="T50" fmla="*/ 2147483646 w 2622"/>
                <a:gd name="T51" fmla="*/ 2147483646 h 2622"/>
                <a:gd name="T52" fmla="*/ 2147483646 w 2622"/>
                <a:gd name="T53" fmla="*/ 2147483646 h 2622"/>
                <a:gd name="T54" fmla="*/ 2147483646 w 2622"/>
                <a:gd name="T55" fmla="*/ 2147483646 h 2622"/>
                <a:gd name="T56" fmla="*/ 2147483646 w 2622"/>
                <a:gd name="T57" fmla="*/ 2147483646 h 2622"/>
                <a:gd name="T58" fmla="*/ 2147483646 w 2622"/>
                <a:gd name="T59" fmla="*/ 2147483646 h 2622"/>
                <a:gd name="T60" fmla="*/ 2147483646 w 2622"/>
                <a:gd name="T61" fmla="*/ 2147483646 h 2622"/>
                <a:gd name="T62" fmla="*/ 2147483646 w 2622"/>
                <a:gd name="T63" fmla="*/ 2147483646 h 2622"/>
                <a:gd name="T64" fmla="*/ 2147483646 w 2622"/>
                <a:gd name="T65" fmla="*/ 2147483646 h 2622"/>
                <a:gd name="T66" fmla="*/ 2147483646 w 2622"/>
                <a:gd name="T67" fmla="*/ 2147483646 h 2622"/>
                <a:gd name="T68" fmla="*/ 2147483646 w 2622"/>
                <a:gd name="T69" fmla="*/ 2147483646 h 2622"/>
                <a:gd name="T70" fmla="*/ 2147483646 w 2622"/>
                <a:gd name="T71" fmla="*/ 2147483646 h 2622"/>
                <a:gd name="T72" fmla="*/ 2147483646 w 2622"/>
                <a:gd name="T73" fmla="*/ 2147483646 h 2622"/>
                <a:gd name="T74" fmla="*/ 2147483646 w 2622"/>
                <a:gd name="T75" fmla="*/ 2147483646 h 2622"/>
                <a:gd name="T76" fmla="*/ 2147483646 w 2622"/>
                <a:gd name="T77" fmla="*/ 2147483646 h 2622"/>
                <a:gd name="T78" fmla="*/ 2147483646 w 2622"/>
                <a:gd name="T79" fmla="*/ 2147483646 h 2622"/>
                <a:gd name="T80" fmla="*/ 2147483646 w 2622"/>
                <a:gd name="T81" fmla="*/ 2147483646 h 2622"/>
                <a:gd name="T82" fmla="*/ 2147483646 w 2622"/>
                <a:gd name="T83" fmla="*/ 2147483646 h 2622"/>
                <a:gd name="T84" fmla="*/ 2147483646 w 2622"/>
                <a:gd name="T85" fmla="*/ 2147483646 h 2622"/>
                <a:gd name="T86" fmla="*/ 2147483646 w 2622"/>
                <a:gd name="T87" fmla="*/ 2147483646 h 2622"/>
                <a:gd name="T88" fmla="*/ 2147483646 w 2622"/>
                <a:gd name="T89" fmla="*/ 2147483646 h 2622"/>
                <a:gd name="T90" fmla="*/ 2147483646 w 2622"/>
                <a:gd name="T91" fmla="*/ 2147483646 h 2622"/>
                <a:gd name="T92" fmla="*/ 2147483646 w 2622"/>
                <a:gd name="T93" fmla="*/ 2147483646 h 2622"/>
                <a:gd name="T94" fmla="*/ 2147483646 w 2622"/>
                <a:gd name="T95" fmla="*/ 2147483646 h 2622"/>
                <a:gd name="T96" fmla="*/ 2147483646 w 2622"/>
                <a:gd name="T97" fmla="*/ 2147483646 h 2622"/>
                <a:gd name="T98" fmla="*/ 2147483646 w 2622"/>
                <a:gd name="T99" fmla="*/ 2147483646 h 2622"/>
                <a:gd name="T100" fmla="*/ 2147483646 w 2622"/>
                <a:gd name="T101" fmla="*/ 2147483646 h 2622"/>
                <a:gd name="T102" fmla="*/ 2147483646 w 2622"/>
                <a:gd name="T103" fmla="*/ 2147483646 h 2622"/>
                <a:gd name="T104" fmla="*/ 2147483646 w 2622"/>
                <a:gd name="T105" fmla="*/ 2147483646 h 2622"/>
                <a:gd name="T106" fmla="*/ 2147483646 w 2622"/>
                <a:gd name="T107" fmla="*/ 2147483646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808080">
                <a:alpha val="79999"/>
              </a:srgb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endParaRPr lang="zh-CN" altLang="en-US"/>
            </a:p>
          </p:txBody>
        </p:sp>
        <p:sp>
          <p:nvSpPr>
            <p:cNvPr id="39955" name="Oval 676"/>
            <p:cNvSpPr>
              <a:spLocks noChangeArrowheads="1"/>
            </p:cNvSpPr>
            <p:nvPr/>
          </p:nvSpPr>
          <p:spPr bwMode="auto">
            <a:xfrm rot="-324743">
              <a:off x="1642722" y="2650362"/>
              <a:ext cx="1706859" cy="1710420"/>
            </a:xfrm>
            <a:prstGeom prst="ellipse">
              <a:avLst/>
            </a:prstGeom>
            <a:solidFill>
              <a:srgbClr val="007DD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buClr>
                  <a:schemeClr val="folHlink"/>
                </a:buClr>
                <a:buSzPct val="110000"/>
                <a:buFontTx/>
                <a:buNone/>
              </a:pPr>
              <a:endParaRPr kumimoji="1" lang="ko-KR" altLang="en-US" sz="2400">
                <a:latin typeface="굴림" panose="020B0600000101010101" pitchFamily="34" charset="-127"/>
                <a:ea typeface="굴림" panose="020B0600000101010101" pitchFamily="34" charset="-127"/>
              </a:endParaRPr>
            </a:p>
          </p:txBody>
        </p:sp>
        <p:sp>
          <p:nvSpPr>
            <p:cNvPr id="39956" name="WordArt 685"/>
            <p:cNvSpPr>
              <a:spLocks noChangeArrowheads="1" noChangeShapeType="1" noTextEdit="1"/>
            </p:cNvSpPr>
            <p:nvPr/>
          </p:nvSpPr>
          <p:spPr bwMode="auto">
            <a:xfrm>
              <a:off x="2490429" y="3300638"/>
              <a:ext cx="605660" cy="19266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endParaRPr lang="zh-CN" altLang="en-US" sz="1400" kern="10" spc="-70">
                <a:solidFill>
                  <a:schemeClr val="bg1"/>
                </a:solidFill>
                <a:latin typeface="굴림" panose="020B0600000101010101" pitchFamily="34" charset="-127"/>
              </a:endParaRPr>
            </a:p>
          </p:txBody>
        </p:sp>
        <p:sp>
          <p:nvSpPr>
            <p:cNvPr id="11" name="文本框 28"/>
            <p:cNvSpPr txBox="1"/>
            <p:nvPr/>
          </p:nvSpPr>
          <p:spPr>
            <a:xfrm>
              <a:off x="1809074" y="3013269"/>
              <a:ext cx="1351346" cy="804583"/>
            </a:xfrm>
            <a:prstGeom prst="rect">
              <a:avLst/>
            </a:prstGeom>
            <a:noFill/>
          </p:spPr>
          <p:txBody>
            <a:bodyPr>
              <a:spAutoFit/>
            </a:bodyPr>
            <a:lstStyle/>
            <a:p>
              <a:pPr algn="ctr" eaLnBrk="1" hangingPunct="1">
                <a:lnSpc>
                  <a:spcPct val="110000"/>
                </a:lnSpc>
                <a:spcBef>
                  <a:spcPct val="20000"/>
                </a:spcBef>
                <a:buClr>
                  <a:schemeClr val="folHlink"/>
                </a:buClr>
                <a:buSzPct val="110000"/>
                <a:defRPr/>
              </a:pPr>
              <a:r>
                <a:rPr lang="zh-CN" altLang="en-US" sz="4800" b="1" dirty="0">
                  <a:solidFill>
                    <a:schemeClr val="bg1"/>
                  </a:solidFill>
                  <a:latin typeface="+mn-ea"/>
                  <a:ea typeface="+mn-ea"/>
                </a:rPr>
                <a:t>物</a:t>
              </a:r>
            </a:p>
          </p:txBody>
        </p:sp>
      </p:grpSp>
      <p:grpSp>
        <p:nvGrpSpPr>
          <p:cNvPr id="19460" name="组合 6"/>
          <p:cNvGrpSpPr>
            <a:grpSpLocks/>
          </p:cNvGrpSpPr>
          <p:nvPr/>
        </p:nvGrpSpPr>
        <p:grpSpPr bwMode="auto">
          <a:xfrm>
            <a:off x="3590925" y="4251325"/>
            <a:ext cx="2020888" cy="2022475"/>
            <a:chOff x="3735388" y="1753235"/>
            <a:chExt cx="2020887" cy="2022475"/>
          </a:xfrm>
        </p:grpSpPr>
        <p:sp>
          <p:nvSpPr>
            <p:cNvPr id="39951" name="Freeform 673"/>
            <p:cNvSpPr>
              <a:spLocks noEditPoints="1"/>
            </p:cNvSpPr>
            <p:nvPr/>
          </p:nvSpPr>
          <p:spPr bwMode="auto">
            <a:xfrm rot="-324743">
              <a:off x="3735388" y="1753235"/>
              <a:ext cx="2020887" cy="2022475"/>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808080">
                <a:alpha val="79999"/>
              </a:srgb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endParaRPr lang="zh-CN" altLang="en-US"/>
            </a:p>
          </p:txBody>
        </p:sp>
        <p:sp>
          <p:nvSpPr>
            <p:cNvPr id="39952" name="Oval 677"/>
            <p:cNvSpPr>
              <a:spLocks noChangeArrowheads="1"/>
            </p:cNvSpPr>
            <p:nvPr/>
          </p:nvSpPr>
          <p:spPr bwMode="auto">
            <a:xfrm rot="-324743">
              <a:off x="4052888" y="2072323"/>
              <a:ext cx="1384300" cy="1384300"/>
            </a:xfrm>
            <a:prstGeom prst="ellipse">
              <a:avLst/>
            </a:prstGeom>
            <a:solidFill>
              <a:srgbClr val="2FA6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buClr>
                  <a:schemeClr val="folHlink"/>
                </a:buClr>
                <a:buSzPct val="110000"/>
                <a:buFontTx/>
                <a:buNone/>
              </a:pPr>
              <a:endParaRPr kumimoji="1" lang="ko-KR" altLang="en-US" sz="2400">
                <a:latin typeface="굴림" panose="020B0600000101010101" pitchFamily="34" charset="-127"/>
                <a:ea typeface="굴림" panose="020B0600000101010101" pitchFamily="34" charset="-127"/>
              </a:endParaRPr>
            </a:p>
          </p:txBody>
        </p:sp>
        <p:sp>
          <p:nvSpPr>
            <p:cNvPr id="12" name="文本框 29"/>
            <p:cNvSpPr txBox="1"/>
            <p:nvPr/>
          </p:nvSpPr>
          <p:spPr>
            <a:xfrm>
              <a:off x="4292601" y="2299335"/>
              <a:ext cx="904875" cy="1068388"/>
            </a:xfrm>
            <a:prstGeom prst="rect">
              <a:avLst/>
            </a:prstGeom>
            <a:noFill/>
          </p:spPr>
          <p:txBody>
            <a:bodyPr wrap="none">
              <a:spAutoFit/>
            </a:bodyPr>
            <a:lstStyle/>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精神</a:t>
              </a:r>
              <a:endParaRPr lang="en-US" altLang="zh-CN" sz="2800" b="1" dirty="0">
                <a:solidFill>
                  <a:schemeClr val="bg1"/>
                </a:solidFill>
                <a:latin typeface="+mn-ea"/>
                <a:ea typeface="+mn-ea"/>
              </a:endParaRPr>
            </a:p>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产品</a:t>
              </a:r>
            </a:p>
          </p:txBody>
        </p:sp>
      </p:grpSp>
      <p:grpSp>
        <p:nvGrpSpPr>
          <p:cNvPr id="19461" name="组合 3"/>
          <p:cNvGrpSpPr>
            <a:grpSpLocks/>
          </p:cNvGrpSpPr>
          <p:nvPr/>
        </p:nvGrpSpPr>
        <p:grpSpPr bwMode="auto">
          <a:xfrm>
            <a:off x="4321175" y="2247900"/>
            <a:ext cx="1770063" cy="1771650"/>
            <a:chOff x="5527675" y="4535488"/>
            <a:chExt cx="1770063" cy="1771650"/>
          </a:xfrm>
        </p:grpSpPr>
        <p:sp>
          <p:nvSpPr>
            <p:cNvPr id="39948" name="Freeform 679"/>
            <p:cNvSpPr>
              <a:spLocks noEditPoints="1"/>
            </p:cNvSpPr>
            <p:nvPr/>
          </p:nvSpPr>
          <p:spPr bwMode="auto">
            <a:xfrm rot="-324743">
              <a:off x="5527675" y="4535488"/>
              <a:ext cx="1770063" cy="1771650"/>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808080">
                <a:alpha val="79999"/>
              </a:srgb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endParaRPr lang="zh-CN" altLang="en-US"/>
            </a:p>
          </p:txBody>
        </p:sp>
        <p:sp>
          <p:nvSpPr>
            <p:cNvPr id="39949" name="Oval 680"/>
            <p:cNvSpPr>
              <a:spLocks noChangeArrowheads="1"/>
            </p:cNvSpPr>
            <p:nvPr/>
          </p:nvSpPr>
          <p:spPr bwMode="auto">
            <a:xfrm rot="-324743">
              <a:off x="5805488" y="4814888"/>
              <a:ext cx="1212850" cy="1212850"/>
            </a:xfrm>
            <a:prstGeom prst="ellipse">
              <a:avLst/>
            </a:prstGeom>
            <a:solidFill>
              <a:srgbClr val="BE611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buClr>
                  <a:schemeClr val="folHlink"/>
                </a:buClr>
                <a:buSzPct val="110000"/>
                <a:buFontTx/>
                <a:buNone/>
              </a:pPr>
              <a:endParaRPr kumimoji="1" lang="ko-KR" altLang="en-US" sz="2400">
                <a:latin typeface="굴림" panose="020B0600000101010101" pitchFamily="34" charset="-127"/>
                <a:ea typeface="굴림" panose="020B0600000101010101" pitchFamily="34" charset="-127"/>
              </a:endParaRPr>
            </a:p>
          </p:txBody>
        </p:sp>
        <p:sp>
          <p:nvSpPr>
            <p:cNvPr id="13" name="文本框 30"/>
            <p:cNvSpPr txBox="1"/>
            <p:nvPr/>
          </p:nvSpPr>
          <p:spPr>
            <a:xfrm>
              <a:off x="5810250" y="5091113"/>
              <a:ext cx="1111250" cy="627063"/>
            </a:xfrm>
            <a:prstGeom prst="rect">
              <a:avLst/>
            </a:prstGeom>
            <a:noFill/>
          </p:spPr>
          <p:txBody>
            <a:bodyPr wrap="none">
              <a:spAutoFit/>
            </a:bodyPr>
            <a:lstStyle/>
            <a:p>
              <a:pPr algn="ctr" eaLnBrk="1" hangingPunct="1">
                <a:lnSpc>
                  <a:spcPct val="110000"/>
                </a:lnSpc>
                <a:spcBef>
                  <a:spcPct val="20000"/>
                </a:spcBef>
                <a:buClr>
                  <a:schemeClr val="folHlink"/>
                </a:buClr>
                <a:buSzPct val="110000"/>
                <a:defRPr/>
              </a:pPr>
              <a:r>
                <a:rPr lang="zh-CN" altLang="en-US" sz="3600" b="1" dirty="0">
                  <a:solidFill>
                    <a:schemeClr val="bg1"/>
                  </a:solidFill>
                  <a:latin typeface="+mn-ea"/>
                  <a:ea typeface="+mn-ea"/>
                </a:rPr>
                <a:t>人身</a:t>
              </a:r>
            </a:p>
          </p:txBody>
        </p:sp>
      </p:grpSp>
      <p:sp>
        <p:nvSpPr>
          <p:cNvPr id="19462" name="内容占位符 15"/>
          <p:cNvSpPr>
            <a:spLocks noGrp="1"/>
          </p:cNvSpPr>
          <p:nvPr>
            <p:ph idx="1"/>
          </p:nvPr>
        </p:nvSpPr>
        <p:spPr>
          <a:xfrm>
            <a:off x="457200" y="1412875"/>
            <a:ext cx="8229600" cy="669925"/>
          </a:xfrm>
        </p:spPr>
        <p:txBody>
          <a:bodyPr/>
          <a:lstStyle/>
          <a:p>
            <a:r>
              <a:rPr lang="zh-CN" altLang="en-US" sz="2800" smtClean="0"/>
              <a:t>法律关系客体分类：</a:t>
            </a:r>
            <a:endParaRPr lang="en-US" altLang="zh-CN" smtClean="0"/>
          </a:p>
        </p:txBody>
      </p:sp>
      <p:grpSp>
        <p:nvGrpSpPr>
          <p:cNvPr id="19464" name="组合 5"/>
          <p:cNvGrpSpPr>
            <a:grpSpLocks/>
          </p:cNvGrpSpPr>
          <p:nvPr/>
        </p:nvGrpSpPr>
        <p:grpSpPr bwMode="auto">
          <a:xfrm>
            <a:off x="6157913" y="2587625"/>
            <a:ext cx="2020887" cy="2022475"/>
            <a:chOff x="6067108" y="2301875"/>
            <a:chExt cx="2020887" cy="2022475"/>
          </a:xfrm>
        </p:grpSpPr>
        <p:sp>
          <p:nvSpPr>
            <p:cNvPr id="39944" name="Freeform 673"/>
            <p:cNvSpPr>
              <a:spLocks noEditPoints="1"/>
            </p:cNvSpPr>
            <p:nvPr/>
          </p:nvSpPr>
          <p:spPr bwMode="auto">
            <a:xfrm rot="-324743">
              <a:off x="6067108" y="2301875"/>
              <a:ext cx="2020887" cy="2022475"/>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808080">
                <a:alpha val="79999"/>
              </a:srgb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endParaRPr lang="zh-CN" altLang="en-US"/>
            </a:p>
          </p:txBody>
        </p:sp>
        <p:grpSp>
          <p:nvGrpSpPr>
            <p:cNvPr id="39945" name="组合 4"/>
            <p:cNvGrpSpPr>
              <a:grpSpLocks/>
            </p:cNvGrpSpPr>
            <p:nvPr/>
          </p:nvGrpSpPr>
          <p:grpSpPr bwMode="auto">
            <a:xfrm>
              <a:off x="6384608" y="2620963"/>
              <a:ext cx="1384300" cy="1384300"/>
              <a:chOff x="6384608" y="2620963"/>
              <a:chExt cx="1384300" cy="1384300"/>
            </a:xfrm>
          </p:grpSpPr>
          <p:sp>
            <p:nvSpPr>
              <p:cNvPr id="39946" name="Oval 677"/>
              <p:cNvSpPr>
                <a:spLocks noChangeArrowheads="1"/>
              </p:cNvSpPr>
              <p:nvPr/>
            </p:nvSpPr>
            <p:spPr bwMode="auto">
              <a:xfrm rot="-324743">
                <a:off x="6384608" y="2620963"/>
                <a:ext cx="1384300" cy="1384300"/>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buClr>
                    <a:schemeClr val="folHlink"/>
                  </a:buClr>
                  <a:buSzPct val="110000"/>
                  <a:buFontTx/>
                  <a:buNone/>
                </a:pPr>
                <a:endParaRPr kumimoji="1" lang="ko-KR" altLang="en-US" sz="2400">
                  <a:latin typeface="굴림" panose="020B0600000101010101" pitchFamily="34" charset="-127"/>
                  <a:ea typeface="굴림" panose="020B0600000101010101" pitchFamily="34" charset="-127"/>
                </a:endParaRPr>
              </a:p>
            </p:txBody>
          </p:sp>
          <p:sp>
            <p:nvSpPr>
              <p:cNvPr id="22" name="文本框 29"/>
              <p:cNvSpPr txBox="1"/>
              <p:nvPr/>
            </p:nvSpPr>
            <p:spPr>
              <a:xfrm>
                <a:off x="6624320" y="2847975"/>
                <a:ext cx="904875" cy="1127125"/>
              </a:xfrm>
              <a:prstGeom prst="rect">
                <a:avLst/>
              </a:prstGeom>
              <a:noFill/>
            </p:spPr>
            <p:txBody>
              <a:bodyPr wrap="none">
                <a:spAutoFit/>
              </a:bodyPr>
              <a:lstStyle/>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行为</a:t>
                </a:r>
                <a:endParaRPr lang="en-US" altLang="zh-CN" sz="2800" b="1" dirty="0">
                  <a:solidFill>
                    <a:schemeClr val="bg1"/>
                  </a:solidFill>
                  <a:latin typeface="+mn-ea"/>
                  <a:ea typeface="+mn-ea"/>
                </a:endParaRPr>
              </a:p>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结果</a:t>
                </a: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62">
                                            <p:txEl>
                                              <p:pRg st="0" end="0"/>
                                            </p:txEl>
                                          </p:spTgt>
                                        </p:tgtEl>
                                        <p:attrNameLst>
                                          <p:attrName>style.visibility</p:attrName>
                                        </p:attrNameLst>
                                      </p:cBhvr>
                                      <p:to>
                                        <p:strVal val="visible"/>
                                      </p:to>
                                    </p:set>
                                    <p:anim calcmode="lin" valueType="num">
                                      <p:cBhvr additive="base">
                                        <p:cTn id="7" dur="1000" fill="hold"/>
                                        <p:tgtEl>
                                          <p:spTgt spid="1946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94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16" fill="hold" nodeType="clickEffect">
                                  <p:stCondLst>
                                    <p:cond delay="0"/>
                                  </p:stCondLst>
                                  <p:childTnLst>
                                    <p:set>
                                      <p:cBhvr>
                                        <p:cTn id="12" dur="1" fill="hold">
                                          <p:stCondLst>
                                            <p:cond delay="0"/>
                                          </p:stCondLst>
                                        </p:cTn>
                                        <p:tgtEl>
                                          <p:spTgt spid="19459"/>
                                        </p:tgtEl>
                                        <p:attrNameLst>
                                          <p:attrName>style.visibility</p:attrName>
                                        </p:attrNameLst>
                                      </p:cBhvr>
                                      <p:to>
                                        <p:strVal val="visible"/>
                                      </p:to>
                                    </p:set>
                                    <p:anim calcmode="lin" valueType="num">
                                      <p:cBhvr>
                                        <p:cTn id="13" dur="1000" fill="hold"/>
                                        <p:tgtEl>
                                          <p:spTgt spid="19459"/>
                                        </p:tgtEl>
                                        <p:attrNameLst>
                                          <p:attrName>ppt_w</p:attrName>
                                        </p:attrNameLst>
                                      </p:cBhvr>
                                      <p:tavLst>
                                        <p:tav tm="0">
                                          <p:val>
                                            <p:fltVal val="0"/>
                                          </p:val>
                                        </p:tav>
                                        <p:tav tm="100000">
                                          <p:val>
                                            <p:strVal val="#ppt_w"/>
                                          </p:val>
                                        </p:tav>
                                      </p:tavLst>
                                    </p:anim>
                                    <p:anim calcmode="lin" valueType="num">
                                      <p:cBhvr>
                                        <p:cTn id="14" dur="1000" fill="hold"/>
                                        <p:tgtEl>
                                          <p:spTgt spid="19459"/>
                                        </p:tgtEl>
                                        <p:attrNameLst>
                                          <p:attrName>ppt_h</p:attrName>
                                        </p:attrNameLst>
                                      </p:cBhvr>
                                      <p:tavLst>
                                        <p:tav tm="0">
                                          <p:val>
                                            <p:fltVal val="0"/>
                                          </p:val>
                                        </p:tav>
                                        <p:tav tm="100000">
                                          <p:val>
                                            <p:strVal val="#ppt_h"/>
                                          </p:val>
                                        </p:tav>
                                      </p:tavLst>
                                    </p:anim>
                                    <p:animEffect transition="in" filter="fade">
                                      <p:cBhvr>
                                        <p:cTn id="15" dur="1000"/>
                                        <p:tgtEl>
                                          <p:spTgt spid="1945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3" presetClass="entr" presetSubtype="16" fill="hold" nodeType="clickEffect">
                                  <p:stCondLst>
                                    <p:cond delay="0"/>
                                  </p:stCondLst>
                                  <p:childTnLst>
                                    <p:set>
                                      <p:cBhvr>
                                        <p:cTn id="19" dur="1" fill="hold">
                                          <p:stCondLst>
                                            <p:cond delay="0"/>
                                          </p:stCondLst>
                                        </p:cTn>
                                        <p:tgtEl>
                                          <p:spTgt spid="19460"/>
                                        </p:tgtEl>
                                        <p:attrNameLst>
                                          <p:attrName>style.visibility</p:attrName>
                                        </p:attrNameLst>
                                      </p:cBhvr>
                                      <p:to>
                                        <p:strVal val="visible"/>
                                      </p:to>
                                    </p:set>
                                    <p:anim calcmode="lin" valueType="num">
                                      <p:cBhvr>
                                        <p:cTn id="20" dur="1000" fill="hold"/>
                                        <p:tgtEl>
                                          <p:spTgt spid="19460"/>
                                        </p:tgtEl>
                                        <p:attrNameLst>
                                          <p:attrName>ppt_w</p:attrName>
                                        </p:attrNameLst>
                                      </p:cBhvr>
                                      <p:tavLst>
                                        <p:tav tm="0">
                                          <p:val>
                                            <p:fltVal val="0"/>
                                          </p:val>
                                        </p:tav>
                                        <p:tav tm="100000">
                                          <p:val>
                                            <p:strVal val="#ppt_w"/>
                                          </p:val>
                                        </p:tav>
                                      </p:tavLst>
                                    </p:anim>
                                    <p:anim calcmode="lin" valueType="num">
                                      <p:cBhvr>
                                        <p:cTn id="21" dur="1000" fill="hold"/>
                                        <p:tgtEl>
                                          <p:spTgt spid="19460"/>
                                        </p:tgtEl>
                                        <p:attrNameLst>
                                          <p:attrName>ppt_h</p:attrName>
                                        </p:attrNameLst>
                                      </p:cBhvr>
                                      <p:tavLst>
                                        <p:tav tm="0">
                                          <p:val>
                                            <p:fltVal val="0"/>
                                          </p:val>
                                        </p:tav>
                                        <p:tav tm="100000">
                                          <p:val>
                                            <p:strVal val="#ppt_h"/>
                                          </p:val>
                                        </p:tav>
                                      </p:tavLst>
                                    </p:anim>
                                    <p:animEffect transition="in" filter="fade">
                                      <p:cBhvr>
                                        <p:cTn id="22" dur="1000"/>
                                        <p:tgtEl>
                                          <p:spTgt spid="194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16" fill="hold" nodeType="clickEffect">
                                  <p:stCondLst>
                                    <p:cond delay="0"/>
                                  </p:stCondLst>
                                  <p:childTnLst>
                                    <p:set>
                                      <p:cBhvr>
                                        <p:cTn id="26" dur="1" fill="hold">
                                          <p:stCondLst>
                                            <p:cond delay="0"/>
                                          </p:stCondLst>
                                        </p:cTn>
                                        <p:tgtEl>
                                          <p:spTgt spid="19461"/>
                                        </p:tgtEl>
                                        <p:attrNameLst>
                                          <p:attrName>style.visibility</p:attrName>
                                        </p:attrNameLst>
                                      </p:cBhvr>
                                      <p:to>
                                        <p:strVal val="visible"/>
                                      </p:to>
                                    </p:set>
                                    <p:anim calcmode="lin" valueType="num">
                                      <p:cBhvr>
                                        <p:cTn id="27" dur="1000" fill="hold"/>
                                        <p:tgtEl>
                                          <p:spTgt spid="19461"/>
                                        </p:tgtEl>
                                        <p:attrNameLst>
                                          <p:attrName>ppt_w</p:attrName>
                                        </p:attrNameLst>
                                      </p:cBhvr>
                                      <p:tavLst>
                                        <p:tav tm="0">
                                          <p:val>
                                            <p:fltVal val="0"/>
                                          </p:val>
                                        </p:tav>
                                        <p:tav tm="100000">
                                          <p:val>
                                            <p:strVal val="#ppt_w"/>
                                          </p:val>
                                        </p:tav>
                                      </p:tavLst>
                                    </p:anim>
                                    <p:anim calcmode="lin" valueType="num">
                                      <p:cBhvr>
                                        <p:cTn id="28" dur="1000" fill="hold"/>
                                        <p:tgtEl>
                                          <p:spTgt spid="19461"/>
                                        </p:tgtEl>
                                        <p:attrNameLst>
                                          <p:attrName>ppt_h</p:attrName>
                                        </p:attrNameLst>
                                      </p:cBhvr>
                                      <p:tavLst>
                                        <p:tav tm="0">
                                          <p:val>
                                            <p:fltVal val="0"/>
                                          </p:val>
                                        </p:tav>
                                        <p:tav tm="100000">
                                          <p:val>
                                            <p:strVal val="#ppt_h"/>
                                          </p:val>
                                        </p:tav>
                                      </p:tavLst>
                                    </p:anim>
                                    <p:animEffect transition="in" filter="fade">
                                      <p:cBhvr>
                                        <p:cTn id="29" dur="1000"/>
                                        <p:tgtEl>
                                          <p:spTgt spid="1946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16" fill="hold" nodeType="clickEffect">
                                  <p:stCondLst>
                                    <p:cond delay="0"/>
                                  </p:stCondLst>
                                  <p:childTnLst>
                                    <p:set>
                                      <p:cBhvr>
                                        <p:cTn id="33" dur="1" fill="hold">
                                          <p:stCondLst>
                                            <p:cond delay="0"/>
                                          </p:stCondLst>
                                        </p:cTn>
                                        <p:tgtEl>
                                          <p:spTgt spid="19464"/>
                                        </p:tgtEl>
                                        <p:attrNameLst>
                                          <p:attrName>style.visibility</p:attrName>
                                        </p:attrNameLst>
                                      </p:cBhvr>
                                      <p:to>
                                        <p:strVal val="visible"/>
                                      </p:to>
                                    </p:set>
                                    <p:anim calcmode="lin" valueType="num">
                                      <p:cBhvr>
                                        <p:cTn id="34" dur="1000" fill="hold"/>
                                        <p:tgtEl>
                                          <p:spTgt spid="19464"/>
                                        </p:tgtEl>
                                        <p:attrNameLst>
                                          <p:attrName>ppt_w</p:attrName>
                                        </p:attrNameLst>
                                      </p:cBhvr>
                                      <p:tavLst>
                                        <p:tav tm="0">
                                          <p:val>
                                            <p:fltVal val="0"/>
                                          </p:val>
                                        </p:tav>
                                        <p:tav tm="100000">
                                          <p:val>
                                            <p:strVal val="#ppt_w"/>
                                          </p:val>
                                        </p:tav>
                                      </p:tavLst>
                                    </p:anim>
                                    <p:anim calcmode="lin" valueType="num">
                                      <p:cBhvr>
                                        <p:cTn id="35" dur="1000" fill="hold"/>
                                        <p:tgtEl>
                                          <p:spTgt spid="19464"/>
                                        </p:tgtEl>
                                        <p:attrNameLst>
                                          <p:attrName>ppt_h</p:attrName>
                                        </p:attrNameLst>
                                      </p:cBhvr>
                                      <p:tavLst>
                                        <p:tav tm="0">
                                          <p:val>
                                            <p:fltVal val="0"/>
                                          </p:val>
                                        </p:tav>
                                        <p:tav tm="100000">
                                          <p:val>
                                            <p:strVal val="#ppt_h"/>
                                          </p:val>
                                        </p:tav>
                                      </p:tavLst>
                                    </p:anim>
                                    <p:animEffect transition="in" filter="fade">
                                      <p:cBhvr>
                                        <p:cTn id="36" dur="10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1"/>
          <p:cNvGrpSpPr>
            <a:grpSpLocks/>
          </p:cNvGrpSpPr>
          <p:nvPr/>
        </p:nvGrpSpPr>
        <p:grpSpPr bwMode="auto">
          <a:xfrm>
            <a:off x="901700" y="2511425"/>
            <a:ext cx="7121525" cy="2336800"/>
            <a:chOff x="901700" y="2511044"/>
            <a:chExt cx="7121838" cy="3181417"/>
          </a:xfrm>
        </p:grpSpPr>
        <p:sp>
          <p:nvSpPr>
            <p:cNvPr id="8197"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8" name="矩形 8"/>
            <p:cNvSpPr>
              <a:spLocks noChangeArrowheads="1"/>
            </p:cNvSpPr>
            <p:nvPr/>
          </p:nvSpPr>
          <p:spPr bwMode="auto">
            <a:xfrm>
              <a:off x="1311275" y="2782886"/>
              <a:ext cx="6437313" cy="163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指的是与社会经济、政治和文化发展相适应、相协调，包括制度变迁、精神变换、体系重构等在内的法律进步。</a:t>
              </a:r>
            </a:p>
          </p:txBody>
        </p:sp>
      </p:grpSp>
      <p:sp>
        <p:nvSpPr>
          <p:cNvPr id="8195" name="标题 1"/>
          <p:cNvSpPr>
            <a:spLocks noGrp="1"/>
          </p:cNvSpPr>
          <p:nvPr>
            <p:ph type="title"/>
          </p:nvPr>
        </p:nvSpPr>
        <p:spPr>
          <a:xfrm>
            <a:off x="901700" y="88900"/>
            <a:ext cx="7975600" cy="533400"/>
          </a:xfrm>
        </p:spPr>
        <p:txBody>
          <a:bodyPr/>
          <a:lstStyle/>
          <a:p>
            <a:r>
              <a:rPr lang="zh-CN" altLang="en-US" smtClean="0"/>
              <a:t>第一节：法律发展释义</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法律发展的含义：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additive="base">
                                        <p:cTn id="13" dur="500" fill="hold"/>
                                        <p:tgtEl>
                                          <p:spTgt spid="8194"/>
                                        </p:tgtEl>
                                        <p:attrNameLst>
                                          <p:attrName>ppt_x</p:attrName>
                                        </p:attrNameLst>
                                      </p:cBhvr>
                                      <p:tavLst>
                                        <p:tav tm="0">
                                          <p:val>
                                            <p:strVal val="#ppt_x"/>
                                          </p:val>
                                        </p:tav>
                                        <p:tav tm="100000">
                                          <p:val>
                                            <p:strVal val="#ppt_x"/>
                                          </p:val>
                                        </p:tav>
                                      </p:tavLst>
                                    </p:anim>
                                    <p:anim calcmode="lin" valueType="num">
                                      <p:cBhvr additive="base">
                                        <p:cTn id="14"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第四节：法律关系客体</a:t>
            </a:r>
          </a:p>
        </p:txBody>
      </p:sp>
      <p:grpSp>
        <p:nvGrpSpPr>
          <p:cNvPr id="40963" name="组合 27"/>
          <p:cNvGrpSpPr>
            <a:grpSpLocks/>
          </p:cNvGrpSpPr>
          <p:nvPr/>
        </p:nvGrpSpPr>
        <p:grpSpPr bwMode="auto">
          <a:xfrm>
            <a:off x="708025" y="3957638"/>
            <a:ext cx="7486650" cy="715962"/>
            <a:chOff x="1260709" y="1965572"/>
            <a:chExt cx="6073257" cy="545910"/>
          </a:xfrm>
        </p:grpSpPr>
        <p:sp>
          <p:nvSpPr>
            <p:cNvPr id="29" name="矩形 28"/>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30" name="矩形 29"/>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军事实施或武器</a:t>
              </a:r>
            </a:p>
          </p:txBody>
        </p:sp>
      </p:grpSp>
      <p:grpSp>
        <p:nvGrpSpPr>
          <p:cNvPr id="40964" name="组合 30"/>
          <p:cNvGrpSpPr>
            <a:grpSpLocks/>
          </p:cNvGrpSpPr>
          <p:nvPr/>
        </p:nvGrpSpPr>
        <p:grpSpPr bwMode="auto">
          <a:xfrm>
            <a:off x="708025" y="3152775"/>
            <a:ext cx="7486650" cy="715963"/>
            <a:chOff x="1260709" y="1965572"/>
            <a:chExt cx="6073257" cy="545910"/>
          </a:xfrm>
        </p:grpSpPr>
        <p:sp>
          <p:nvSpPr>
            <p:cNvPr id="32" name="矩形 31"/>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3" name="矩形 32"/>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文物或贵金属</a:t>
              </a:r>
            </a:p>
          </p:txBody>
        </p:sp>
      </p:grpSp>
      <p:grpSp>
        <p:nvGrpSpPr>
          <p:cNvPr id="40965" name="组合 33"/>
          <p:cNvGrpSpPr>
            <a:grpSpLocks/>
          </p:cNvGrpSpPr>
          <p:nvPr/>
        </p:nvGrpSpPr>
        <p:grpSpPr bwMode="auto">
          <a:xfrm>
            <a:off x="708025" y="2349500"/>
            <a:ext cx="7486650" cy="715963"/>
            <a:chOff x="1260709" y="1965572"/>
            <a:chExt cx="6073257" cy="545910"/>
          </a:xfrm>
        </p:grpSpPr>
        <p:sp>
          <p:nvSpPr>
            <p:cNvPr id="35" name="矩形 34"/>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6" name="矩形 35"/>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人类公共之物或国家专有之物</a:t>
              </a:r>
            </a:p>
          </p:txBody>
        </p:sp>
      </p:grpSp>
      <p:sp>
        <p:nvSpPr>
          <p:cNvPr id="12" name="内容占位符 15"/>
          <p:cNvSpPr>
            <a:spLocks noGrp="1"/>
          </p:cNvSpPr>
          <p:nvPr>
            <p:ph idx="1"/>
          </p:nvPr>
        </p:nvSpPr>
        <p:spPr>
          <a:xfrm>
            <a:off x="457200" y="1412875"/>
            <a:ext cx="8229600" cy="669925"/>
          </a:xfrm>
        </p:spPr>
        <p:txBody>
          <a:bodyPr/>
          <a:lstStyle/>
          <a:p>
            <a:r>
              <a:rPr lang="zh-CN" altLang="en-US" sz="2800" smtClean="0"/>
              <a:t>不得进入国内商品流通领域的物：</a:t>
            </a:r>
            <a:endParaRPr lang="en-US" altLang="zh-CN" smtClean="0"/>
          </a:p>
        </p:txBody>
      </p:sp>
      <p:grpSp>
        <p:nvGrpSpPr>
          <p:cNvPr id="40967" name="组合 27"/>
          <p:cNvGrpSpPr>
            <a:grpSpLocks/>
          </p:cNvGrpSpPr>
          <p:nvPr/>
        </p:nvGrpSpPr>
        <p:grpSpPr bwMode="auto">
          <a:xfrm>
            <a:off x="708025" y="4760913"/>
            <a:ext cx="7486650" cy="715962"/>
            <a:chOff x="1260709" y="1965572"/>
            <a:chExt cx="6073257" cy="545910"/>
          </a:xfrm>
        </p:grpSpPr>
        <p:sp>
          <p:nvSpPr>
            <p:cNvPr id="14" name="矩形 13"/>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sp>
          <p:nvSpPr>
            <p:cNvPr id="15" name="矩形 14"/>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危害人类之物</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10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0965"/>
                                        </p:tgtEl>
                                        <p:attrNameLst>
                                          <p:attrName>style.visibility</p:attrName>
                                        </p:attrNameLst>
                                      </p:cBhvr>
                                      <p:to>
                                        <p:strVal val="visible"/>
                                      </p:to>
                                    </p:set>
                                    <p:animEffect transition="in" filter="circle(in)">
                                      <p:cBhvr>
                                        <p:cTn id="13" dur="2000"/>
                                        <p:tgtEl>
                                          <p:spTgt spid="4096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0964"/>
                                        </p:tgtEl>
                                        <p:attrNameLst>
                                          <p:attrName>style.visibility</p:attrName>
                                        </p:attrNameLst>
                                      </p:cBhvr>
                                      <p:to>
                                        <p:strVal val="visible"/>
                                      </p:to>
                                    </p:set>
                                    <p:animEffect transition="in" filter="circle(in)">
                                      <p:cBhvr>
                                        <p:cTn id="18" dur="2000"/>
                                        <p:tgtEl>
                                          <p:spTgt spid="4096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40963"/>
                                        </p:tgtEl>
                                        <p:attrNameLst>
                                          <p:attrName>style.visibility</p:attrName>
                                        </p:attrNameLst>
                                      </p:cBhvr>
                                      <p:to>
                                        <p:strVal val="visible"/>
                                      </p:to>
                                    </p:set>
                                    <p:animEffect transition="in" filter="circle(in)">
                                      <p:cBhvr>
                                        <p:cTn id="23" dur="2000"/>
                                        <p:tgtEl>
                                          <p:spTgt spid="40963"/>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40967"/>
                                        </p:tgtEl>
                                        <p:attrNameLst>
                                          <p:attrName>style.visibility</p:attrName>
                                        </p:attrNameLst>
                                      </p:cBhvr>
                                      <p:to>
                                        <p:strVal val="visible"/>
                                      </p:to>
                                    </p:set>
                                    <p:animEffect transition="in" filter="circle(in)">
                                      <p:cBhvr>
                                        <p:cTn id="28" dur="2000"/>
                                        <p:tgtEl>
                                          <p:spTgt spid="40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第四节：法律关系客体</a:t>
            </a:r>
          </a:p>
        </p:txBody>
      </p:sp>
      <p:grpSp>
        <p:nvGrpSpPr>
          <p:cNvPr id="41987" name="组合 8"/>
          <p:cNvGrpSpPr>
            <a:grpSpLocks/>
          </p:cNvGrpSpPr>
          <p:nvPr/>
        </p:nvGrpSpPr>
        <p:grpSpPr bwMode="auto">
          <a:xfrm>
            <a:off x="1177925" y="2189163"/>
            <a:ext cx="6253163" cy="822325"/>
            <a:chOff x="2971800" y="2011680"/>
            <a:chExt cx="6019800" cy="487680"/>
          </a:xfrm>
        </p:grpSpPr>
        <p:sp>
          <p:nvSpPr>
            <p:cNvPr id="10" name="矩形 9"/>
            <p:cNvSpPr/>
            <p:nvPr/>
          </p:nvSpPr>
          <p:spPr>
            <a:xfrm>
              <a:off x="3581575" y="2011680"/>
              <a:ext cx="5410025"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人身不得作为法律上之物</a:t>
              </a:r>
            </a:p>
          </p:txBody>
        </p:sp>
        <p:sp>
          <p:nvSpPr>
            <p:cNvPr id="11" name="矩形 10"/>
            <p:cNvSpPr/>
            <p:nvPr/>
          </p:nvSpPr>
          <p:spPr>
            <a:xfrm>
              <a:off x="2971800" y="2011680"/>
              <a:ext cx="609775"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1</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等腰三角形 11"/>
            <p:cNvSpPr>
              <a:spLocks noChangeAspect="1"/>
            </p:cNvSpPr>
            <p:nvPr/>
          </p:nvSpPr>
          <p:spPr>
            <a:xfrm rot="5400000">
              <a:off x="3571031" y="2189805"/>
              <a:ext cx="152518" cy="131430"/>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grpSp>
        <p:nvGrpSpPr>
          <p:cNvPr id="41988" name="组合 12"/>
          <p:cNvGrpSpPr>
            <a:grpSpLocks/>
          </p:cNvGrpSpPr>
          <p:nvPr/>
        </p:nvGrpSpPr>
        <p:grpSpPr bwMode="auto">
          <a:xfrm>
            <a:off x="1174750" y="3387725"/>
            <a:ext cx="6256338" cy="708025"/>
            <a:chOff x="2971800" y="2011680"/>
            <a:chExt cx="6019800" cy="487680"/>
          </a:xfrm>
        </p:grpSpPr>
        <p:sp>
          <p:nvSpPr>
            <p:cNvPr id="14" name="矩形 13"/>
            <p:cNvSpPr/>
            <p:nvPr/>
          </p:nvSpPr>
          <p:spPr>
            <a:xfrm>
              <a:off x="3581265" y="2011680"/>
              <a:ext cx="5410335"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权利人对自己的人身不得进行违法或有伤风化的活动</a:t>
              </a:r>
            </a:p>
          </p:txBody>
        </p:sp>
        <p:sp>
          <p:nvSpPr>
            <p:cNvPr id="15" name="矩形 14"/>
            <p:cNvSpPr/>
            <p:nvPr/>
          </p:nvSpPr>
          <p:spPr>
            <a:xfrm>
              <a:off x="2971800" y="2011680"/>
              <a:ext cx="609465"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2</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 name="等腰三角形 15"/>
            <p:cNvSpPr>
              <a:spLocks noChangeAspect="1"/>
            </p:cNvSpPr>
            <p:nvPr/>
          </p:nvSpPr>
          <p:spPr>
            <a:xfrm rot="5400000">
              <a:off x="3570406" y="2189838"/>
              <a:ext cx="153083" cy="13136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grpSp>
        <p:nvGrpSpPr>
          <p:cNvPr id="41989" name="组合 16"/>
          <p:cNvGrpSpPr>
            <a:grpSpLocks/>
          </p:cNvGrpSpPr>
          <p:nvPr/>
        </p:nvGrpSpPr>
        <p:grpSpPr bwMode="auto">
          <a:xfrm>
            <a:off x="1177925" y="4471988"/>
            <a:ext cx="6253163" cy="704850"/>
            <a:chOff x="2971800" y="2011680"/>
            <a:chExt cx="6019800" cy="487680"/>
          </a:xfrm>
        </p:grpSpPr>
        <p:sp>
          <p:nvSpPr>
            <p:cNvPr id="18" name="矩形 17"/>
            <p:cNvSpPr/>
            <p:nvPr/>
          </p:nvSpPr>
          <p:spPr>
            <a:xfrm>
              <a:off x="3581575" y="2011680"/>
              <a:ext cx="5410025"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对人身行使权利时必须依法进行</a:t>
              </a:r>
            </a:p>
          </p:txBody>
        </p:sp>
        <p:sp>
          <p:nvSpPr>
            <p:cNvPr id="19" name="矩形 18"/>
            <p:cNvSpPr/>
            <p:nvPr/>
          </p:nvSpPr>
          <p:spPr>
            <a:xfrm>
              <a:off x="2971800" y="2011680"/>
              <a:ext cx="609775"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3</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等腰三角形 19"/>
            <p:cNvSpPr>
              <a:spLocks noChangeAspect="1"/>
            </p:cNvSpPr>
            <p:nvPr/>
          </p:nvSpPr>
          <p:spPr>
            <a:xfrm rot="5400000">
              <a:off x="3571501" y="2189805"/>
              <a:ext cx="151576" cy="131430"/>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sp>
        <p:nvSpPr>
          <p:cNvPr id="25" name="内容占位符 15"/>
          <p:cNvSpPr>
            <a:spLocks noGrp="1"/>
          </p:cNvSpPr>
          <p:nvPr>
            <p:ph idx="1"/>
          </p:nvPr>
        </p:nvSpPr>
        <p:spPr>
          <a:xfrm>
            <a:off x="457200" y="1412875"/>
            <a:ext cx="8229600" cy="669925"/>
          </a:xfrm>
        </p:spPr>
        <p:txBody>
          <a:bodyPr/>
          <a:lstStyle/>
          <a:p>
            <a:r>
              <a:rPr lang="zh-CN" altLang="en-US" sz="2800" smtClean="0"/>
              <a:t>人身作为法律关系客体须注意：</a:t>
            </a:r>
            <a:endParaRPr lang="en-US" altLang="zh-CN"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10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1987"/>
                                        </p:tgtEl>
                                        <p:attrNameLst>
                                          <p:attrName>style.visibility</p:attrName>
                                        </p:attrNameLst>
                                      </p:cBhvr>
                                      <p:to>
                                        <p:strVal val="visible"/>
                                      </p:to>
                                    </p:set>
                                    <p:animEffect transition="in" filter="wheel(1)">
                                      <p:cBhvr>
                                        <p:cTn id="13" dur="2000"/>
                                        <p:tgtEl>
                                          <p:spTgt spid="41987"/>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41988"/>
                                        </p:tgtEl>
                                        <p:attrNameLst>
                                          <p:attrName>style.visibility</p:attrName>
                                        </p:attrNameLst>
                                      </p:cBhvr>
                                      <p:to>
                                        <p:strVal val="visible"/>
                                      </p:to>
                                    </p:set>
                                    <p:animEffect transition="in" filter="wheel(1)">
                                      <p:cBhvr>
                                        <p:cTn id="18" dur="2000"/>
                                        <p:tgtEl>
                                          <p:spTgt spid="41988"/>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41989"/>
                                        </p:tgtEl>
                                        <p:attrNameLst>
                                          <p:attrName>style.visibility</p:attrName>
                                        </p:attrNameLst>
                                      </p:cBhvr>
                                      <p:to>
                                        <p:strVal val="visible"/>
                                      </p:to>
                                    </p:set>
                                    <p:animEffect transition="in" filter="wheel(1)">
                                      <p:cBhvr>
                                        <p:cTn id="23" dur="20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第四节：法律关系客体</a:t>
            </a:r>
          </a:p>
        </p:txBody>
      </p:sp>
      <p:pic>
        <p:nvPicPr>
          <p:cNvPr id="43011" name="图片 3"/>
          <p:cNvPicPr>
            <a:picLocks noChangeAspect="1"/>
          </p:cNvPicPr>
          <p:nvPr/>
        </p:nvPicPr>
        <p:blipFill>
          <a:blip r:embed="rId3">
            <a:extLst>
              <a:ext uri="{28A0092B-C50C-407E-A947-70E740481C1C}">
                <a14:useLocalDpi xmlns:a14="http://schemas.microsoft.com/office/drawing/2010/main" val="0"/>
              </a:ext>
            </a:extLst>
          </a:blip>
          <a:srcRect l="31618" r="2"/>
          <a:stretch>
            <a:fillRect/>
          </a:stretch>
        </p:blipFill>
        <p:spPr bwMode="auto">
          <a:xfrm>
            <a:off x="4722813" y="1436688"/>
            <a:ext cx="4154487" cy="28146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43012" name="图片 4"/>
          <p:cNvPicPr>
            <a:picLocks noChangeAspect="1"/>
          </p:cNvPicPr>
          <p:nvPr/>
        </p:nvPicPr>
        <p:blipFill>
          <a:blip r:embed="rId4">
            <a:extLst>
              <a:ext uri="{28A0092B-C50C-407E-A947-70E740481C1C}">
                <a14:useLocalDpi xmlns:a14="http://schemas.microsoft.com/office/drawing/2010/main" val="0"/>
              </a:ext>
            </a:extLst>
          </a:blip>
          <a:srcRect l="29414"/>
          <a:stretch>
            <a:fillRect/>
          </a:stretch>
        </p:blipFill>
        <p:spPr bwMode="auto">
          <a:xfrm>
            <a:off x="419100" y="1428750"/>
            <a:ext cx="4287838" cy="28146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3013" name="Freeform 50"/>
          <p:cNvSpPr>
            <a:spLocks noChangeAspect="1"/>
          </p:cNvSpPr>
          <p:nvPr/>
        </p:nvSpPr>
        <p:spPr bwMode="auto">
          <a:xfrm>
            <a:off x="3924300" y="2816225"/>
            <a:ext cx="1565275" cy="1444625"/>
          </a:xfrm>
          <a:custGeom>
            <a:avLst/>
            <a:gdLst>
              <a:gd name="T0" fmla="*/ 2147483646 w 231"/>
              <a:gd name="T1" fmla="*/ 2147483646 h 213"/>
              <a:gd name="T2" fmla="*/ 2147483646 w 231"/>
              <a:gd name="T3" fmla="*/ 2147483646 h 213"/>
              <a:gd name="T4" fmla="*/ 2147483646 w 231"/>
              <a:gd name="T5" fmla="*/ 2147483646 h 213"/>
              <a:gd name="T6" fmla="*/ 2147483646 w 231"/>
              <a:gd name="T7" fmla="*/ 0 h 213"/>
              <a:gd name="T8" fmla="*/ 2147483646 w 231"/>
              <a:gd name="T9" fmla="*/ 2147483646 h 213"/>
              <a:gd name="T10" fmla="*/ 2147483646 w 231"/>
              <a:gd name="T11" fmla="*/ 2147483646 h 213"/>
              <a:gd name="T12" fmla="*/ 2147483646 w 231"/>
              <a:gd name="T13" fmla="*/ 2147483646 h 2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1" h="213">
                <a:moveTo>
                  <a:pt x="231" y="70"/>
                </a:moveTo>
                <a:cubicBezTo>
                  <a:pt x="231" y="33"/>
                  <a:pt x="202" y="3"/>
                  <a:pt x="165" y="2"/>
                </a:cubicBezTo>
                <a:cubicBezTo>
                  <a:pt x="147" y="2"/>
                  <a:pt x="130" y="9"/>
                  <a:pt x="117" y="21"/>
                </a:cubicBezTo>
                <a:cubicBezTo>
                  <a:pt x="105" y="9"/>
                  <a:pt x="89" y="1"/>
                  <a:pt x="70" y="0"/>
                </a:cubicBezTo>
                <a:cubicBezTo>
                  <a:pt x="33" y="0"/>
                  <a:pt x="2" y="29"/>
                  <a:pt x="2" y="66"/>
                </a:cubicBezTo>
                <a:cubicBezTo>
                  <a:pt x="0" y="141"/>
                  <a:pt x="113" y="213"/>
                  <a:pt x="113" y="213"/>
                </a:cubicBezTo>
                <a:cubicBezTo>
                  <a:pt x="113" y="213"/>
                  <a:pt x="229" y="146"/>
                  <a:pt x="231" y="70"/>
                </a:cubicBezTo>
                <a:close/>
              </a:path>
            </a:pathLst>
          </a:custGeom>
          <a:solidFill>
            <a:srgbClr val="FFFFFF">
              <a:alpha val="50195"/>
            </a:srgbClr>
          </a:solidFill>
          <a:ln w="12700">
            <a:solidFill>
              <a:schemeClr val="bg1"/>
            </a:solidFill>
            <a:round/>
            <a:headEnd/>
            <a:tailEnd/>
          </a:ln>
        </p:spPr>
        <p:txBody>
          <a:bodyPr anchor="ctr"/>
          <a:lstStyle/>
          <a:p>
            <a:endParaRPr lang="zh-CN" altLang="en-US"/>
          </a:p>
        </p:txBody>
      </p:sp>
      <p:sp>
        <p:nvSpPr>
          <p:cNvPr id="43014" name="矩形 6"/>
          <p:cNvSpPr>
            <a:spLocks noChangeArrowheads="1"/>
          </p:cNvSpPr>
          <p:nvPr/>
        </p:nvSpPr>
        <p:spPr bwMode="auto">
          <a:xfrm>
            <a:off x="854075" y="4678363"/>
            <a:ext cx="7604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5000"/>
              </a:lnSpc>
              <a:buClr>
                <a:schemeClr val="folHlink"/>
              </a:buClr>
              <a:buSzPct val="110000"/>
              <a:buFontTx/>
              <a:buNone/>
            </a:pPr>
            <a:r>
              <a:rPr lang="zh-CN" altLang="en-US" sz="2400" dirty="0">
                <a:solidFill>
                  <a:srgbClr val="C00000"/>
                </a:solidFill>
              </a:rPr>
              <a:t>精神产品</a:t>
            </a:r>
            <a:r>
              <a:rPr lang="zh-CN" altLang="en-US" sz="2400" dirty="0"/>
              <a:t>是人通过某种物体或大脑记载下来并加以流传的思维成果。</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 calcmode="lin" valueType="num">
                                      <p:cBhvr additive="base">
                                        <p:cTn id="7" dur="500" fill="hold"/>
                                        <p:tgtEl>
                                          <p:spTgt spid="43012"/>
                                        </p:tgtEl>
                                        <p:attrNameLst>
                                          <p:attrName>ppt_x</p:attrName>
                                        </p:attrNameLst>
                                      </p:cBhvr>
                                      <p:tavLst>
                                        <p:tav tm="0">
                                          <p:val>
                                            <p:strVal val="0-#ppt_w/2"/>
                                          </p:val>
                                        </p:tav>
                                        <p:tav tm="100000">
                                          <p:val>
                                            <p:strVal val="#ppt_x"/>
                                          </p:val>
                                        </p:tav>
                                      </p:tavLst>
                                    </p:anim>
                                    <p:anim calcmode="lin" valueType="num">
                                      <p:cBhvr additive="base">
                                        <p:cTn id="8" dur="500" fill="hold"/>
                                        <p:tgtEl>
                                          <p:spTgt spid="430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3011"/>
                                        </p:tgtEl>
                                        <p:attrNameLst>
                                          <p:attrName>style.visibility</p:attrName>
                                        </p:attrNameLst>
                                      </p:cBhvr>
                                      <p:to>
                                        <p:strVal val="visible"/>
                                      </p:to>
                                    </p:set>
                                    <p:anim calcmode="lin" valueType="num">
                                      <p:cBhvr additive="base">
                                        <p:cTn id="13" dur="500" fill="hold"/>
                                        <p:tgtEl>
                                          <p:spTgt spid="43011"/>
                                        </p:tgtEl>
                                        <p:attrNameLst>
                                          <p:attrName>ppt_x</p:attrName>
                                        </p:attrNameLst>
                                      </p:cBhvr>
                                      <p:tavLst>
                                        <p:tav tm="0">
                                          <p:val>
                                            <p:strVal val="1+#ppt_w/2"/>
                                          </p:val>
                                        </p:tav>
                                        <p:tav tm="100000">
                                          <p:val>
                                            <p:strVal val="#ppt_x"/>
                                          </p:val>
                                        </p:tav>
                                      </p:tavLst>
                                    </p:anim>
                                    <p:anim calcmode="lin" valueType="num">
                                      <p:cBhvr additive="base">
                                        <p:cTn id="14" dur="500" fill="hold"/>
                                        <p:tgtEl>
                                          <p:spTgt spid="430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3014"/>
                                        </p:tgtEl>
                                        <p:attrNameLst>
                                          <p:attrName>style.visibility</p:attrName>
                                        </p:attrNameLst>
                                      </p:cBhvr>
                                      <p:to>
                                        <p:strVal val="visible"/>
                                      </p:to>
                                    </p:set>
                                    <p:animEffect transition="in" filter="fade">
                                      <p:cBhvr>
                                        <p:cTn id="19" dur="1000"/>
                                        <p:tgtEl>
                                          <p:spTgt spid="43014"/>
                                        </p:tgtEl>
                                      </p:cBhvr>
                                    </p:animEffect>
                                    <p:anim calcmode="lin" valueType="num">
                                      <p:cBhvr>
                                        <p:cTn id="20" dur="1000" fill="hold"/>
                                        <p:tgtEl>
                                          <p:spTgt spid="43014"/>
                                        </p:tgtEl>
                                        <p:attrNameLst>
                                          <p:attrName>ppt_x</p:attrName>
                                        </p:attrNameLst>
                                      </p:cBhvr>
                                      <p:tavLst>
                                        <p:tav tm="0">
                                          <p:val>
                                            <p:strVal val="#ppt_x"/>
                                          </p:val>
                                        </p:tav>
                                        <p:tav tm="100000">
                                          <p:val>
                                            <p:strVal val="#ppt_x"/>
                                          </p:val>
                                        </p:tav>
                                      </p:tavLst>
                                    </p:anim>
                                    <p:anim calcmode="lin" valueType="num">
                                      <p:cBhvr>
                                        <p:cTn id="21" dur="1000" fill="hold"/>
                                        <p:tgtEl>
                                          <p:spTgt spid="430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组合 1"/>
          <p:cNvGrpSpPr>
            <a:grpSpLocks/>
          </p:cNvGrpSpPr>
          <p:nvPr/>
        </p:nvGrpSpPr>
        <p:grpSpPr bwMode="auto">
          <a:xfrm>
            <a:off x="901700" y="2511425"/>
            <a:ext cx="7121525" cy="2336800"/>
            <a:chOff x="901700" y="2511044"/>
            <a:chExt cx="7121838" cy="3181417"/>
          </a:xfrm>
        </p:grpSpPr>
        <p:sp>
          <p:nvSpPr>
            <p:cNvPr id="44037"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4038" name="矩形 8"/>
            <p:cNvSpPr>
              <a:spLocks noChangeArrowheads="1"/>
            </p:cNvSpPr>
            <p:nvPr/>
          </p:nvSpPr>
          <p:spPr bwMode="auto">
            <a:xfrm>
              <a:off x="1311275" y="2782886"/>
              <a:ext cx="6437313" cy="113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义务人完成其行为所产生的能够满足权利人利益要求的结果。</a:t>
              </a:r>
            </a:p>
          </p:txBody>
        </p:sp>
      </p:grpSp>
      <p:sp>
        <p:nvSpPr>
          <p:cNvPr id="44035" name="标题 1"/>
          <p:cNvSpPr>
            <a:spLocks noGrp="1"/>
          </p:cNvSpPr>
          <p:nvPr>
            <p:ph type="title"/>
          </p:nvPr>
        </p:nvSpPr>
        <p:spPr>
          <a:xfrm>
            <a:off x="901700" y="88900"/>
            <a:ext cx="7975600" cy="533400"/>
          </a:xfrm>
        </p:spPr>
        <p:txBody>
          <a:bodyPr/>
          <a:lstStyle/>
          <a:p>
            <a:r>
              <a:rPr lang="zh-CN" altLang="en-US" smtClean="0"/>
              <a:t>第四节：法律关系客体</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行为结果的含义：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4034"/>
                                        </p:tgtEl>
                                        <p:attrNameLst>
                                          <p:attrName>style.visibility</p:attrName>
                                        </p:attrNameLst>
                                      </p:cBhvr>
                                      <p:to>
                                        <p:strVal val="visible"/>
                                      </p:to>
                                    </p:set>
                                    <p:animEffect transition="in" filter="fade">
                                      <p:cBhvr>
                                        <p:cTn id="12" dur="1000"/>
                                        <p:tgtEl>
                                          <p:spTgt spid="44034"/>
                                        </p:tgtEl>
                                      </p:cBhvr>
                                    </p:animEffect>
                                    <p:anim calcmode="lin" valueType="num">
                                      <p:cBhvr>
                                        <p:cTn id="13" dur="1000" fill="hold"/>
                                        <p:tgtEl>
                                          <p:spTgt spid="44034"/>
                                        </p:tgtEl>
                                        <p:attrNameLst>
                                          <p:attrName>ppt_x</p:attrName>
                                        </p:attrNameLst>
                                      </p:cBhvr>
                                      <p:tavLst>
                                        <p:tav tm="0">
                                          <p:val>
                                            <p:strVal val="#ppt_x"/>
                                          </p:val>
                                        </p:tav>
                                        <p:tav tm="100000">
                                          <p:val>
                                            <p:strVal val="#ppt_x"/>
                                          </p:val>
                                        </p:tav>
                                      </p:tavLst>
                                    </p:anim>
                                    <p:anim calcmode="lin" valueType="num">
                                      <p:cBhvr>
                                        <p:cTn id="14" dur="1000" fill="hold"/>
                                        <p:tgtEl>
                                          <p:spTgt spid="440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901700" y="88900"/>
            <a:ext cx="7975600" cy="533400"/>
          </a:xfrm>
        </p:spPr>
        <p:txBody>
          <a:bodyPr/>
          <a:lstStyle/>
          <a:p>
            <a:r>
              <a:rPr lang="zh-CN" altLang="en-US" smtClean="0"/>
              <a:t>第四节：法律关系客体</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行为结果的类型：</a:t>
            </a:r>
            <a:endParaRPr lang="zh-CN" altLang="en-US" sz="2400" kern="0" dirty="0"/>
          </a:p>
        </p:txBody>
      </p:sp>
      <p:sp>
        <p:nvSpPr>
          <p:cNvPr id="7" name="圆角矩形 6"/>
          <p:cNvSpPr/>
          <p:nvPr/>
        </p:nvSpPr>
        <p:spPr>
          <a:xfrm>
            <a:off x="1262063" y="3427413"/>
            <a:ext cx="3078162" cy="901700"/>
          </a:xfrm>
          <a:prstGeom prst="roundRect">
            <a:avLst>
              <a:gd name="adj" fmla="val 7028"/>
            </a:avLst>
          </a:prstGeom>
          <a:solidFill>
            <a:srgbClr val="EEA2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4400" b="1" dirty="0"/>
              <a:t>物化结果</a:t>
            </a:r>
          </a:p>
        </p:txBody>
      </p:sp>
      <p:sp>
        <p:nvSpPr>
          <p:cNvPr id="8" name="圆角矩形 7"/>
          <p:cNvSpPr/>
          <p:nvPr/>
        </p:nvSpPr>
        <p:spPr>
          <a:xfrm>
            <a:off x="4491038" y="3427413"/>
            <a:ext cx="3094037" cy="901700"/>
          </a:xfrm>
          <a:prstGeom prst="roundRect">
            <a:avLst>
              <a:gd name="adj" fmla="val 7028"/>
            </a:avLst>
          </a:prstGeom>
          <a:solidFill>
            <a:srgbClr val="E150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4400" b="1" dirty="0"/>
              <a:t>非物化结果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第五节 法律关系形成、变更与消灭</a:t>
            </a:r>
          </a:p>
        </p:txBody>
      </p:sp>
      <p:sp>
        <p:nvSpPr>
          <p:cNvPr id="46083"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901700" y="88900"/>
            <a:ext cx="7975600" cy="533400"/>
          </a:xfrm>
        </p:spPr>
        <p:txBody>
          <a:bodyPr/>
          <a:lstStyle/>
          <a:p>
            <a:r>
              <a:rPr lang="zh-CN" altLang="en-US" smtClean="0"/>
              <a:t>第五节：法律关系形成、变更与消灭</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dirty="0"/>
              <a:t>法律关系变化的条件</a:t>
            </a:r>
            <a:r>
              <a:rPr lang="zh-CN" altLang="en-US" sz="2400" kern="0" dirty="0" smtClean="0"/>
              <a:t>：</a:t>
            </a:r>
            <a:endParaRPr lang="zh-CN" altLang="en-US" sz="2400" kern="0" dirty="0"/>
          </a:p>
        </p:txBody>
      </p:sp>
      <p:sp>
        <p:nvSpPr>
          <p:cNvPr id="7" name="圆角矩形 6"/>
          <p:cNvSpPr/>
          <p:nvPr/>
        </p:nvSpPr>
        <p:spPr>
          <a:xfrm>
            <a:off x="1262063" y="3427413"/>
            <a:ext cx="3078162" cy="901700"/>
          </a:xfrm>
          <a:prstGeom prst="roundRect">
            <a:avLst>
              <a:gd name="adj" fmla="val 7028"/>
            </a:avLst>
          </a:prstGeom>
          <a:solidFill>
            <a:srgbClr val="EEA2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4400" b="1" dirty="0"/>
              <a:t>法律规范</a:t>
            </a:r>
          </a:p>
        </p:txBody>
      </p:sp>
      <p:sp>
        <p:nvSpPr>
          <p:cNvPr id="8" name="圆角矩形 7"/>
          <p:cNvSpPr/>
          <p:nvPr/>
        </p:nvSpPr>
        <p:spPr>
          <a:xfrm>
            <a:off x="4491038" y="3427413"/>
            <a:ext cx="3094037" cy="901700"/>
          </a:xfrm>
          <a:prstGeom prst="roundRect">
            <a:avLst>
              <a:gd name="adj" fmla="val 7028"/>
            </a:avLst>
          </a:prstGeom>
          <a:solidFill>
            <a:srgbClr val="E150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4400" b="1" dirty="0"/>
              <a:t>法律事实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组合 1"/>
          <p:cNvGrpSpPr>
            <a:grpSpLocks/>
          </p:cNvGrpSpPr>
          <p:nvPr/>
        </p:nvGrpSpPr>
        <p:grpSpPr bwMode="auto">
          <a:xfrm>
            <a:off x="901700" y="2511425"/>
            <a:ext cx="7121525" cy="2336800"/>
            <a:chOff x="901700" y="2511044"/>
            <a:chExt cx="7121838" cy="3181417"/>
          </a:xfrm>
        </p:grpSpPr>
        <p:sp>
          <p:nvSpPr>
            <p:cNvPr id="48133"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8134" name="矩形 8"/>
            <p:cNvSpPr>
              <a:spLocks noChangeArrowheads="1"/>
            </p:cNvSpPr>
            <p:nvPr/>
          </p:nvSpPr>
          <p:spPr bwMode="auto">
            <a:xfrm>
              <a:off x="1106487" y="2782886"/>
              <a:ext cx="6712263" cy="113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是法律规范所规定的、能够引起法律关系产生、变更和消灭的客观情况或现象。</a:t>
              </a:r>
            </a:p>
          </p:txBody>
        </p:sp>
      </p:grpSp>
      <p:sp>
        <p:nvSpPr>
          <p:cNvPr id="48131" name="标题 1"/>
          <p:cNvSpPr>
            <a:spLocks noGrp="1"/>
          </p:cNvSpPr>
          <p:nvPr>
            <p:ph type="title"/>
          </p:nvPr>
        </p:nvSpPr>
        <p:spPr>
          <a:xfrm>
            <a:off x="901700" y="88900"/>
            <a:ext cx="7975600" cy="533400"/>
          </a:xfrm>
        </p:spPr>
        <p:txBody>
          <a:bodyPr/>
          <a:lstStyle/>
          <a:p>
            <a:r>
              <a:rPr lang="zh-CN" altLang="en-US" smtClean="0"/>
              <a:t>第五节：法律关系形成、变更与消灭</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法律事实的含义：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8130"/>
                                        </p:tgtEl>
                                        <p:attrNameLst>
                                          <p:attrName>style.visibility</p:attrName>
                                        </p:attrNameLst>
                                      </p:cBhvr>
                                      <p:to>
                                        <p:strVal val="visible"/>
                                      </p:to>
                                    </p:set>
                                    <p:animEffect transition="in" filter="barn(inVertical)">
                                      <p:cBhvr>
                                        <p:cTn id="14"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第五节：法律关系形成、变更与消灭</a:t>
            </a:r>
          </a:p>
        </p:txBody>
      </p:sp>
      <p:sp>
        <p:nvSpPr>
          <p:cNvPr id="4" name="内容占位符 2"/>
          <p:cNvSpPr>
            <a:spLocks noGrp="1"/>
          </p:cNvSpPr>
          <p:nvPr>
            <p:ph sz="quarter" idx="4294967295"/>
          </p:nvPr>
        </p:nvSpPr>
        <p:spPr>
          <a:xfrm>
            <a:off x="550863" y="1254125"/>
            <a:ext cx="6911975" cy="703263"/>
          </a:xfrm>
        </p:spPr>
        <p:txBody>
          <a:bodyPr/>
          <a:lstStyle/>
          <a:p>
            <a:r>
              <a:rPr lang="zh-CN" altLang="en-US" smtClean="0"/>
              <a:t>法律事实的内容：</a:t>
            </a:r>
            <a:endParaRPr lang="zh-CN" altLang="en-US" smtClean="0">
              <a:solidFill>
                <a:srgbClr val="C00000"/>
              </a:solidFill>
            </a:endParaRPr>
          </a:p>
        </p:txBody>
      </p:sp>
      <p:sp>
        <p:nvSpPr>
          <p:cNvPr id="5" name="矩形 4"/>
          <p:cNvSpPr/>
          <p:nvPr/>
        </p:nvSpPr>
        <p:spPr>
          <a:xfrm>
            <a:off x="1282700" y="2546350"/>
            <a:ext cx="6840538" cy="647700"/>
          </a:xfrm>
          <a:prstGeom prst="rect">
            <a:avLst/>
          </a:prstGeom>
          <a:solidFill>
            <a:srgbClr val="008DCA"/>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zh-CN" altLang="en-US" dirty="0">
                <a:solidFill>
                  <a:schemeClr val="bg1"/>
                </a:solidFill>
              </a:rPr>
              <a:t>法律事件：</a:t>
            </a:r>
          </a:p>
        </p:txBody>
      </p:sp>
      <p:sp>
        <p:nvSpPr>
          <p:cNvPr id="6" name="矩形 5"/>
          <p:cNvSpPr>
            <a:spLocks noChangeArrowheads="1"/>
          </p:cNvSpPr>
          <p:nvPr/>
        </p:nvSpPr>
        <p:spPr bwMode="auto">
          <a:xfrm>
            <a:off x="1282700" y="3208338"/>
            <a:ext cx="7024688"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p"/>
            </a:pPr>
            <a:r>
              <a:rPr lang="zh-CN" altLang="en-US" sz="2400"/>
              <a:t>法律规范规定的、不以当事人的意志为转移而引起的法律关系形成、变更或消灭的客观事实。</a:t>
            </a:r>
            <a:endParaRPr lang="zh-CN" altLang="en-US" sz="2400">
              <a:latin typeface="黑体" panose="02010609060101010101" pitchFamily="49" charset="-122"/>
            </a:endParaRPr>
          </a:p>
        </p:txBody>
      </p:sp>
      <p:sp>
        <p:nvSpPr>
          <p:cNvPr id="7" name="矩形 6"/>
          <p:cNvSpPr/>
          <p:nvPr/>
        </p:nvSpPr>
        <p:spPr>
          <a:xfrm>
            <a:off x="1282700" y="4303713"/>
            <a:ext cx="6840538" cy="647700"/>
          </a:xfrm>
          <a:prstGeom prst="rect">
            <a:avLst/>
          </a:prstGeom>
          <a:solidFill>
            <a:schemeClr val="accent1"/>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zh-CN" altLang="en-US" dirty="0">
                <a:solidFill>
                  <a:schemeClr val="bg1"/>
                </a:solidFill>
              </a:rPr>
              <a:t>法律行为：</a:t>
            </a:r>
          </a:p>
        </p:txBody>
      </p:sp>
      <p:sp>
        <p:nvSpPr>
          <p:cNvPr id="8" name="矩形 7"/>
          <p:cNvSpPr>
            <a:spLocks noChangeArrowheads="1"/>
          </p:cNvSpPr>
          <p:nvPr/>
        </p:nvSpPr>
        <p:spPr bwMode="auto">
          <a:xfrm>
            <a:off x="1282700" y="5041900"/>
            <a:ext cx="70246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Char char="p"/>
            </a:pPr>
            <a:r>
              <a:rPr lang="zh-CN" altLang="en-US" sz="2400"/>
              <a:t>法律规范规定的，以当事人的意志为转移而引起的法律关系形成、变更或消灭的客观事实。</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build="p"/>
      <p:bldP spid="7" grpId="0" animBg="1"/>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第一节 法律发展释义</a:t>
            </a:r>
          </a:p>
        </p:txBody>
      </p:sp>
      <p:sp>
        <p:nvSpPr>
          <p:cNvPr id="9219" name="内容占位符 2"/>
          <p:cNvSpPr>
            <a:spLocks noGrp="1"/>
          </p:cNvSpPr>
          <p:nvPr>
            <p:ph idx="1"/>
          </p:nvPr>
        </p:nvSpPr>
        <p:spPr>
          <a:xfrm>
            <a:off x="457200" y="1412875"/>
            <a:ext cx="8229600" cy="682625"/>
          </a:xfrm>
        </p:spPr>
        <p:txBody>
          <a:bodyPr/>
          <a:lstStyle/>
          <a:p>
            <a:r>
              <a:rPr lang="zh-CN" altLang="en-US" dirty="0" smtClean="0"/>
              <a:t>关于法律发展的基本理论</a:t>
            </a:r>
            <a:r>
              <a:rPr lang="en-US" altLang="zh-CN" dirty="0" smtClean="0"/>
              <a:t>:</a:t>
            </a:r>
            <a:endParaRPr lang="zh-CN" altLang="en-US" dirty="0" smtClean="0"/>
          </a:p>
        </p:txBody>
      </p:sp>
      <p:sp>
        <p:nvSpPr>
          <p:cNvPr id="9220" name="Text Box 44"/>
          <p:cNvSpPr txBox="1">
            <a:spLocks noChangeArrowheads="1"/>
          </p:cNvSpPr>
          <p:nvPr/>
        </p:nvSpPr>
        <p:spPr bwMode="auto">
          <a:xfrm>
            <a:off x="1158875" y="3967163"/>
            <a:ext cx="6453188" cy="1052512"/>
          </a:xfrm>
          <a:prstGeom prst="rect">
            <a:avLst/>
          </a:prstGeom>
          <a:noFill/>
          <a:ln>
            <a:noFill/>
          </a:ln>
          <a:effectLst/>
          <a:extLst>
            <a:ext uri="{909E8E84-426E-40DD-AFC4-6F175D3DCCD1}">
              <a14:hiddenFill xmlns:a14="http://schemas.microsoft.com/office/drawing/2010/main">
                <a:solidFill>
                  <a:srgbClr val="FFFFFF">
                    <a:alpha val="30196"/>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20725">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defTabSz="720725">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defTabSz="720725">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defTabSz="720725">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defTabSz="720725">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defTabSz="720725"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defTabSz="720725"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defTabSz="720725"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defTabSz="720725"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Tx/>
              <a:buNone/>
            </a:pPr>
            <a:r>
              <a:rPr lang="zh-CN" altLang="en-US" sz="2400" dirty="0">
                <a:solidFill>
                  <a:srgbClr val="C00000"/>
                </a:solidFill>
              </a:rPr>
              <a:t>进化论</a:t>
            </a:r>
            <a:r>
              <a:rPr lang="zh-CN" altLang="en-US" sz="2400" dirty="0"/>
              <a:t>强调法律进步信赖社会自身的力量；</a:t>
            </a:r>
            <a:endParaRPr lang="en-US" altLang="zh-CN" sz="2400" dirty="0"/>
          </a:p>
          <a:p>
            <a:pPr eaLnBrk="1" hangingPunct="1">
              <a:lnSpc>
                <a:spcPct val="120000"/>
              </a:lnSpc>
              <a:buClr>
                <a:schemeClr val="folHlink"/>
              </a:buClr>
              <a:buSzPct val="110000"/>
              <a:buFontTx/>
              <a:buNone/>
            </a:pPr>
            <a:r>
              <a:rPr lang="zh-CN" altLang="en-US" sz="2400" dirty="0">
                <a:solidFill>
                  <a:srgbClr val="C00000"/>
                </a:solidFill>
              </a:rPr>
              <a:t>建构论</a:t>
            </a:r>
            <a:r>
              <a:rPr lang="zh-CN" altLang="en-US" sz="2400" dirty="0"/>
              <a:t>更重视政府的作用。</a:t>
            </a:r>
            <a:endParaRPr lang="zh-CN" altLang="en-US"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1262063" y="2679700"/>
            <a:ext cx="2859087" cy="901700"/>
          </a:xfrm>
          <a:prstGeom prst="roundRect">
            <a:avLst>
              <a:gd name="adj" fmla="val 7028"/>
            </a:avLst>
          </a:prstGeom>
          <a:solidFill>
            <a:srgbClr val="EEA2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4400" b="1" dirty="0"/>
              <a:t>进化论</a:t>
            </a:r>
          </a:p>
        </p:txBody>
      </p:sp>
      <p:sp>
        <p:nvSpPr>
          <p:cNvPr id="7" name="圆角矩形 6"/>
          <p:cNvSpPr/>
          <p:nvPr/>
        </p:nvSpPr>
        <p:spPr>
          <a:xfrm>
            <a:off x="4821238" y="2679700"/>
            <a:ext cx="2995612" cy="901700"/>
          </a:xfrm>
          <a:prstGeom prst="roundRect">
            <a:avLst>
              <a:gd name="adj" fmla="val 7028"/>
            </a:avLst>
          </a:prstGeom>
          <a:solidFill>
            <a:srgbClr val="58A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4400" b="1" dirty="0"/>
              <a:t>建构论</a:t>
            </a:r>
            <a:endParaRPr lang="zh-CN" altLang="en-US" sz="4400" b="1" dirty="0"/>
          </a:p>
        </p:txBody>
      </p:sp>
      <p:cxnSp>
        <p:nvCxnSpPr>
          <p:cNvPr id="8" name="直接连接符 7"/>
          <p:cNvCxnSpPr/>
          <p:nvPr/>
        </p:nvCxnSpPr>
        <p:spPr>
          <a:xfrm>
            <a:off x="842963" y="3714750"/>
            <a:ext cx="7956550" cy="0"/>
          </a:xfrm>
          <a:prstGeom prst="line">
            <a:avLst/>
          </a:prstGeom>
          <a:ln>
            <a:solidFill>
              <a:srgbClr val="96D75B"/>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220"/>
                                        </p:tgtEl>
                                        <p:attrNameLst>
                                          <p:attrName>style.visibility</p:attrName>
                                        </p:attrNameLst>
                                      </p:cBhvr>
                                      <p:to>
                                        <p:strVal val="visible"/>
                                      </p:to>
                                    </p:set>
                                    <p:animEffect transition="in" filter="fade">
                                      <p:cBhvr>
                                        <p:cTn id="27" dur="1000"/>
                                        <p:tgtEl>
                                          <p:spTgt spid="9220"/>
                                        </p:tgtEl>
                                      </p:cBhvr>
                                    </p:animEffect>
                                    <p:anim calcmode="lin" valueType="num">
                                      <p:cBhvr>
                                        <p:cTn id="28" dur="1000" fill="hold"/>
                                        <p:tgtEl>
                                          <p:spTgt spid="9220"/>
                                        </p:tgtEl>
                                        <p:attrNameLst>
                                          <p:attrName>ppt_x</p:attrName>
                                        </p:attrNameLst>
                                      </p:cBhvr>
                                      <p:tavLst>
                                        <p:tav tm="0">
                                          <p:val>
                                            <p:strVal val="#ppt_x"/>
                                          </p:val>
                                        </p:tav>
                                        <p:tav tm="100000">
                                          <p:val>
                                            <p:strVal val="#ppt_x"/>
                                          </p:val>
                                        </p:tav>
                                      </p:tavLst>
                                    </p:anim>
                                    <p:anim calcmode="lin" valueType="num">
                                      <p:cBhvr>
                                        <p:cTn id="29"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9220" grpId="0"/>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第一节：法律发展释义</a:t>
            </a:r>
          </a:p>
        </p:txBody>
      </p:sp>
      <p:sp>
        <p:nvSpPr>
          <p:cNvPr id="10243" name="内容占位符 2"/>
          <p:cNvSpPr>
            <a:spLocks noGrp="1"/>
          </p:cNvSpPr>
          <p:nvPr>
            <p:ph idx="1"/>
          </p:nvPr>
        </p:nvSpPr>
        <p:spPr>
          <a:xfrm>
            <a:off x="457200" y="1412875"/>
            <a:ext cx="8229600" cy="682625"/>
          </a:xfrm>
        </p:spPr>
        <p:txBody>
          <a:bodyPr/>
          <a:lstStyle/>
          <a:p>
            <a:r>
              <a:rPr lang="zh-CN" altLang="en-US" smtClean="0"/>
              <a:t>法律发展道路上的基本理论</a:t>
            </a:r>
            <a:r>
              <a:rPr lang="en-US" altLang="zh-CN" smtClean="0"/>
              <a:t>:</a:t>
            </a:r>
            <a:endParaRPr lang="zh-CN" altLang="en-US" smtClean="0"/>
          </a:p>
        </p:txBody>
      </p:sp>
      <p:sp>
        <p:nvSpPr>
          <p:cNvPr id="10244" name="Text Box 44"/>
          <p:cNvSpPr txBox="1">
            <a:spLocks noChangeArrowheads="1"/>
          </p:cNvSpPr>
          <p:nvPr/>
        </p:nvSpPr>
        <p:spPr bwMode="auto">
          <a:xfrm>
            <a:off x="1158875" y="3967163"/>
            <a:ext cx="7148513" cy="1938337"/>
          </a:xfrm>
          <a:prstGeom prst="rect">
            <a:avLst/>
          </a:prstGeom>
          <a:noFill/>
          <a:ln>
            <a:noFill/>
          </a:ln>
          <a:effectLst/>
          <a:extLst>
            <a:ext uri="{909E8E84-426E-40DD-AFC4-6F175D3DCCD1}">
              <a14:hiddenFill xmlns:a14="http://schemas.microsoft.com/office/drawing/2010/main">
                <a:solidFill>
                  <a:srgbClr val="FFFFFF">
                    <a:alpha val="30196"/>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20725">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defTabSz="720725">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defTabSz="720725">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defTabSz="720725">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defTabSz="720725">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defTabSz="720725"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defTabSz="720725"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defTabSz="720725"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defTabSz="720725"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Tx/>
              <a:buNone/>
            </a:pPr>
            <a:r>
              <a:rPr lang="zh-CN" altLang="en-US" sz="2400" dirty="0">
                <a:solidFill>
                  <a:srgbClr val="C00000"/>
                </a:solidFill>
              </a:rPr>
              <a:t>本土化</a:t>
            </a:r>
            <a:r>
              <a:rPr lang="zh-CN" altLang="en-US" sz="2400" dirty="0"/>
              <a:t>主张应立足于本国既有的法律文化遗产和本土资源，在自己的生活中培育法律进步的因素。</a:t>
            </a:r>
            <a:endParaRPr lang="en-US" altLang="zh-CN" sz="2400" dirty="0"/>
          </a:p>
          <a:p>
            <a:pPr eaLnBrk="1" hangingPunct="1">
              <a:lnSpc>
                <a:spcPct val="120000"/>
              </a:lnSpc>
              <a:buClr>
                <a:schemeClr val="folHlink"/>
              </a:buClr>
              <a:buSzPct val="110000"/>
              <a:buFontTx/>
              <a:buNone/>
            </a:pPr>
            <a:r>
              <a:rPr lang="zh-CN" altLang="en-US" sz="2400" dirty="0">
                <a:solidFill>
                  <a:srgbClr val="C00000"/>
                </a:solidFill>
              </a:rPr>
              <a:t>国际化论</a:t>
            </a:r>
            <a:r>
              <a:rPr lang="zh-CN" altLang="en-US" sz="2400" dirty="0"/>
              <a:t>主张借助于国外健全的法制和丰富的法治经验，在较短时间内改变面貌法制落后的面貌。 </a:t>
            </a:r>
            <a:endParaRPr lang="zh-CN" altLang="en-US"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1262063" y="2679700"/>
            <a:ext cx="2859087" cy="901700"/>
          </a:xfrm>
          <a:prstGeom prst="roundRect">
            <a:avLst>
              <a:gd name="adj" fmla="val 7028"/>
            </a:avLst>
          </a:prstGeom>
          <a:solidFill>
            <a:srgbClr val="EEA2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4400" b="1" dirty="0"/>
              <a:t>本土化</a:t>
            </a:r>
            <a:endParaRPr lang="zh-CN" altLang="en-US" sz="4400" b="1" dirty="0"/>
          </a:p>
        </p:txBody>
      </p:sp>
      <p:sp>
        <p:nvSpPr>
          <p:cNvPr id="7" name="圆角矩形 6"/>
          <p:cNvSpPr/>
          <p:nvPr/>
        </p:nvSpPr>
        <p:spPr>
          <a:xfrm>
            <a:off x="4821238" y="2679700"/>
            <a:ext cx="2995612" cy="901700"/>
          </a:xfrm>
          <a:prstGeom prst="roundRect">
            <a:avLst>
              <a:gd name="adj" fmla="val 7028"/>
            </a:avLst>
          </a:prstGeom>
          <a:solidFill>
            <a:srgbClr val="58A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4400" b="1" dirty="0"/>
              <a:t>国际化论</a:t>
            </a:r>
            <a:endParaRPr lang="zh-CN" altLang="en-US" sz="4400" b="1" dirty="0"/>
          </a:p>
        </p:txBody>
      </p:sp>
      <p:cxnSp>
        <p:nvCxnSpPr>
          <p:cNvPr id="8" name="直接连接符 7"/>
          <p:cNvCxnSpPr/>
          <p:nvPr/>
        </p:nvCxnSpPr>
        <p:spPr>
          <a:xfrm>
            <a:off x="842963" y="3714750"/>
            <a:ext cx="7956550" cy="0"/>
          </a:xfrm>
          <a:prstGeom prst="line">
            <a:avLst/>
          </a:prstGeom>
          <a:ln>
            <a:solidFill>
              <a:srgbClr val="96D75B"/>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244"/>
                                        </p:tgtEl>
                                        <p:attrNameLst>
                                          <p:attrName>style.visibility</p:attrName>
                                        </p:attrNameLst>
                                      </p:cBhvr>
                                      <p:to>
                                        <p:strVal val="visible"/>
                                      </p:to>
                                    </p:set>
                                    <p:animEffect transition="in" filter="fade">
                                      <p:cBhvr>
                                        <p:cTn id="29" dur="1000"/>
                                        <p:tgtEl>
                                          <p:spTgt spid="10244"/>
                                        </p:tgtEl>
                                      </p:cBhvr>
                                    </p:animEffect>
                                    <p:anim calcmode="lin" valueType="num">
                                      <p:cBhvr>
                                        <p:cTn id="30" dur="1000" fill="hold"/>
                                        <p:tgtEl>
                                          <p:spTgt spid="10244"/>
                                        </p:tgtEl>
                                        <p:attrNameLst>
                                          <p:attrName>ppt_x</p:attrName>
                                        </p:attrNameLst>
                                      </p:cBhvr>
                                      <p:tavLst>
                                        <p:tav tm="0">
                                          <p:val>
                                            <p:strVal val="#ppt_x"/>
                                          </p:val>
                                        </p:tav>
                                        <p:tav tm="100000">
                                          <p:val>
                                            <p:strVal val="#ppt_x"/>
                                          </p:val>
                                        </p:tav>
                                      </p:tavLst>
                                    </p:anim>
                                    <p:anim calcmode="lin" valueType="num">
                                      <p:cBhvr>
                                        <p:cTn id="31" dur="1000" fill="hold"/>
                                        <p:tgtEl>
                                          <p:spTgt spid="102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10244" grpId="0"/>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第一节：法律发展释义</a:t>
            </a:r>
          </a:p>
        </p:txBody>
      </p:sp>
      <p:sp>
        <p:nvSpPr>
          <p:cNvPr id="11267" name="内容占位符 2"/>
          <p:cNvSpPr>
            <a:spLocks noGrp="1"/>
          </p:cNvSpPr>
          <p:nvPr>
            <p:ph idx="1"/>
          </p:nvPr>
        </p:nvSpPr>
        <p:spPr>
          <a:xfrm>
            <a:off x="457200" y="1412875"/>
            <a:ext cx="8229600" cy="682625"/>
          </a:xfrm>
        </p:spPr>
        <p:txBody>
          <a:bodyPr/>
          <a:lstStyle/>
          <a:p>
            <a:r>
              <a:rPr lang="zh-CN" altLang="en-US" dirty="0" smtClean="0"/>
              <a:t>法律发展动力上的基本观点</a:t>
            </a:r>
            <a:r>
              <a:rPr lang="en-US" altLang="zh-CN" dirty="0" smtClean="0"/>
              <a:t>:</a:t>
            </a:r>
            <a:endParaRPr lang="zh-CN" altLang="en-US" dirty="0" smtClean="0"/>
          </a:p>
        </p:txBody>
      </p:sp>
      <p:sp>
        <p:nvSpPr>
          <p:cNvPr id="11268" name="Text Box 44"/>
          <p:cNvSpPr txBox="1">
            <a:spLocks noChangeArrowheads="1"/>
          </p:cNvSpPr>
          <p:nvPr/>
        </p:nvSpPr>
        <p:spPr bwMode="auto">
          <a:xfrm>
            <a:off x="1158875" y="3967163"/>
            <a:ext cx="7148513" cy="1454150"/>
          </a:xfrm>
          <a:prstGeom prst="rect">
            <a:avLst/>
          </a:prstGeom>
          <a:noFill/>
          <a:ln>
            <a:noFill/>
          </a:ln>
          <a:effectLst/>
          <a:extLst>
            <a:ext uri="{909E8E84-426E-40DD-AFC4-6F175D3DCCD1}">
              <a14:hiddenFill xmlns:a14="http://schemas.microsoft.com/office/drawing/2010/main">
                <a:solidFill>
                  <a:srgbClr val="FFFFFF">
                    <a:alpha val="30196"/>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20725">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defTabSz="720725">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defTabSz="720725">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defTabSz="720725">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defTabSz="720725">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defTabSz="720725"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defTabSz="720725"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defTabSz="720725"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defTabSz="720725"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Tx/>
              <a:buNone/>
            </a:pPr>
            <a:r>
              <a:rPr lang="zh-CN" altLang="en-US" sz="2400" dirty="0">
                <a:solidFill>
                  <a:srgbClr val="C00000"/>
                </a:solidFill>
              </a:rPr>
              <a:t>内源型</a:t>
            </a:r>
            <a:r>
              <a:rPr lang="zh-CN" altLang="en-US" sz="2400" dirty="0"/>
              <a:t>主张法律发展的基本动力是内在的，即来自国家和社会内部的需要。</a:t>
            </a:r>
            <a:endParaRPr lang="en-US" altLang="zh-CN" sz="2400" dirty="0"/>
          </a:p>
          <a:p>
            <a:pPr eaLnBrk="1" hangingPunct="1">
              <a:lnSpc>
                <a:spcPct val="120000"/>
              </a:lnSpc>
              <a:buClr>
                <a:schemeClr val="folHlink"/>
              </a:buClr>
              <a:buSzPct val="110000"/>
              <a:buFontTx/>
              <a:buNone/>
            </a:pPr>
            <a:r>
              <a:rPr lang="zh-CN" altLang="en-US" sz="2400" dirty="0">
                <a:solidFill>
                  <a:srgbClr val="C00000"/>
                </a:solidFill>
              </a:rPr>
              <a:t>外发型</a:t>
            </a:r>
            <a:r>
              <a:rPr lang="zh-CN" altLang="en-US" sz="2400" dirty="0"/>
              <a:t>主张发展的基本动力是外在的。</a:t>
            </a:r>
            <a:endParaRPr lang="zh-CN" altLang="en-US"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1262063" y="2679700"/>
            <a:ext cx="2859087" cy="901700"/>
          </a:xfrm>
          <a:prstGeom prst="roundRect">
            <a:avLst>
              <a:gd name="adj" fmla="val 7028"/>
            </a:avLst>
          </a:prstGeom>
          <a:solidFill>
            <a:srgbClr val="EEA2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4400" b="1" dirty="0"/>
              <a:t>内源型</a:t>
            </a:r>
            <a:endParaRPr lang="zh-CN" altLang="en-US" sz="4400" b="1" dirty="0"/>
          </a:p>
        </p:txBody>
      </p:sp>
      <p:sp>
        <p:nvSpPr>
          <p:cNvPr id="7" name="圆角矩形 6"/>
          <p:cNvSpPr/>
          <p:nvPr/>
        </p:nvSpPr>
        <p:spPr>
          <a:xfrm>
            <a:off x="4821238" y="2679700"/>
            <a:ext cx="2995612" cy="901700"/>
          </a:xfrm>
          <a:prstGeom prst="roundRect">
            <a:avLst>
              <a:gd name="adj" fmla="val 7028"/>
            </a:avLst>
          </a:prstGeom>
          <a:solidFill>
            <a:srgbClr val="58A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4400" b="1" dirty="0"/>
              <a:t>外发型</a:t>
            </a:r>
            <a:endParaRPr lang="zh-CN" altLang="en-US" sz="4400" b="1" dirty="0"/>
          </a:p>
        </p:txBody>
      </p:sp>
      <p:cxnSp>
        <p:nvCxnSpPr>
          <p:cNvPr id="8" name="直接连接符 7"/>
          <p:cNvCxnSpPr/>
          <p:nvPr/>
        </p:nvCxnSpPr>
        <p:spPr>
          <a:xfrm>
            <a:off x="842963" y="3714750"/>
            <a:ext cx="7956550" cy="0"/>
          </a:xfrm>
          <a:prstGeom prst="line">
            <a:avLst/>
          </a:prstGeom>
          <a:ln>
            <a:solidFill>
              <a:srgbClr val="96D75B"/>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8"/>
                                        </p:tgtEl>
                                        <p:attrNameLst>
                                          <p:attrName>style.visibility</p:attrName>
                                        </p:attrNameLst>
                                      </p:cBhvr>
                                      <p:to>
                                        <p:strVal val="visible"/>
                                      </p:to>
                                    </p:set>
                                    <p:anim calcmode="lin" valueType="num">
                                      <p:cBhvr additive="base">
                                        <p:cTn id="31" dur="500" fill="hold"/>
                                        <p:tgtEl>
                                          <p:spTgt spid="11268"/>
                                        </p:tgtEl>
                                        <p:attrNameLst>
                                          <p:attrName>ppt_x</p:attrName>
                                        </p:attrNameLst>
                                      </p:cBhvr>
                                      <p:tavLst>
                                        <p:tav tm="0">
                                          <p:val>
                                            <p:strVal val="#ppt_x"/>
                                          </p:val>
                                        </p:tav>
                                        <p:tav tm="100000">
                                          <p:val>
                                            <p:strVal val="#ppt_x"/>
                                          </p:val>
                                        </p:tav>
                                      </p:tavLst>
                                    </p:anim>
                                    <p:anim calcmode="lin" valueType="num">
                                      <p:cBhvr additive="base">
                                        <p:cTn id="32"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11268" grpId="0"/>
      <p:bldP spid="5"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第二节 法的继承</a:t>
            </a:r>
          </a:p>
        </p:txBody>
      </p:sp>
      <p:sp>
        <p:nvSpPr>
          <p:cNvPr id="1229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1"/>
          <p:cNvGrpSpPr>
            <a:grpSpLocks/>
          </p:cNvGrpSpPr>
          <p:nvPr/>
        </p:nvGrpSpPr>
        <p:grpSpPr bwMode="auto">
          <a:xfrm>
            <a:off x="901700" y="2511425"/>
            <a:ext cx="7121525" cy="2336800"/>
            <a:chOff x="901700" y="2511044"/>
            <a:chExt cx="7121838" cy="3181417"/>
          </a:xfrm>
        </p:grpSpPr>
        <p:sp>
          <p:nvSpPr>
            <p:cNvPr id="13317"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18" name="矩形 8"/>
            <p:cNvSpPr>
              <a:spLocks noChangeArrowheads="1"/>
            </p:cNvSpPr>
            <p:nvPr/>
          </p:nvSpPr>
          <p:spPr bwMode="auto">
            <a:xfrm>
              <a:off x="1311275" y="2782886"/>
              <a:ext cx="6197398" cy="113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指不同历史类型的法之间的延续、相继或继受。</a:t>
              </a:r>
            </a:p>
          </p:txBody>
        </p:sp>
      </p:grpSp>
      <p:sp>
        <p:nvSpPr>
          <p:cNvPr id="13315" name="标题 1"/>
          <p:cNvSpPr>
            <a:spLocks noGrp="1"/>
          </p:cNvSpPr>
          <p:nvPr>
            <p:ph type="title"/>
          </p:nvPr>
        </p:nvSpPr>
        <p:spPr>
          <a:xfrm>
            <a:off x="901700" y="88900"/>
            <a:ext cx="7975600" cy="533400"/>
          </a:xfrm>
        </p:spPr>
        <p:txBody>
          <a:bodyPr/>
          <a:lstStyle/>
          <a:p>
            <a:r>
              <a:rPr lang="zh-CN" altLang="en-US" smtClean="0"/>
              <a:t>第二节：法的继承</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法律继承的含义：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barn(inVertical)">
                                      <p:cBhvr>
                                        <p:cTn id="12"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第二节：法的继承</a:t>
            </a:r>
          </a:p>
        </p:txBody>
      </p:sp>
      <p:grpSp>
        <p:nvGrpSpPr>
          <p:cNvPr id="14339" name="组合 27"/>
          <p:cNvGrpSpPr>
            <a:grpSpLocks/>
          </p:cNvGrpSpPr>
          <p:nvPr/>
        </p:nvGrpSpPr>
        <p:grpSpPr bwMode="auto">
          <a:xfrm>
            <a:off x="708025" y="3957638"/>
            <a:ext cx="7486650" cy="715962"/>
            <a:chOff x="1260709" y="1965572"/>
            <a:chExt cx="6073257" cy="545910"/>
          </a:xfrm>
        </p:grpSpPr>
        <p:sp>
          <p:nvSpPr>
            <p:cNvPr id="29" name="矩形 28"/>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30" name="矩形 29"/>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法作为人类文明成果的共同性决定了法律继承的必要性</a:t>
              </a:r>
            </a:p>
          </p:txBody>
        </p:sp>
      </p:grpSp>
      <p:grpSp>
        <p:nvGrpSpPr>
          <p:cNvPr id="14340" name="组合 30"/>
          <p:cNvGrpSpPr>
            <a:grpSpLocks/>
          </p:cNvGrpSpPr>
          <p:nvPr/>
        </p:nvGrpSpPr>
        <p:grpSpPr bwMode="auto">
          <a:xfrm>
            <a:off x="708025" y="3152775"/>
            <a:ext cx="7486650" cy="715963"/>
            <a:chOff x="1260709" y="1965572"/>
            <a:chExt cx="6073257" cy="545910"/>
          </a:xfrm>
        </p:grpSpPr>
        <p:sp>
          <p:nvSpPr>
            <p:cNvPr id="32" name="矩形 31"/>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3" name="矩形 32"/>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法律的相对独立性决定了法律发展过程的延续性和继承性</a:t>
              </a:r>
            </a:p>
          </p:txBody>
        </p:sp>
      </p:grpSp>
      <p:grpSp>
        <p:nvGrpSpPr>
          <p:cNvPr id="14341" name="组合 33"/>
          <p:cNvGrpSpPr>
            <a:grpSpLocks/>
          </p:cNvGrpSpPr>
          <p:nvPr/>
        </p:nvGrpSpPr>
        <p:grpSpPr bwMode="auto">
          <a:xfrm>
            <a:off x="708025" y="2349500"/>
            <a:ext cx="7486650" cy="715963"/>
            <a:chOff x="1260709" y="1965572"/>
            <a:chExt cx="6073257" cy="545910"/>
          </a:xfrm>
        </p:grpSpPr>
        <p:sp>
          <p:nvSpPr>
            <p:cNvPr id="35" name="矩形 34"/>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6" name="矩形 35"/>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社会历史条件的历史延续性决定了法律继承性</a:t>
              </a:r>
            </a:p>
          </p:txBody>
        </p:sp>
      </p:grpSp>
      <p:sp>
        <p:nvSpPr>
          <p:cNvPr id="12" name="内容占位符 15"/>
          <p:cNvSpPr>
            <a:spLocks noGrp="1"/>
          </p:cNvSpPr>
          <p:nvPr>
            <p:ph idx="1"/>
          </p:nvPr>
        </p:nvSpPr>
        <p:spPr>
          <a:xfrm>
            <a:off x="457200" y="1412875"/>
            <a:ext cx="8229600" cy="669925"/>
          </a:xfrm>
        </p:spPr>
        <p:txBody>
          <a:bodyPr/>
          <a:lstStyle/>
          <a:p>
            <a:r>
              <a:rPr lang="zh-CN" altLang="en-US" sz="2800" smtClean="0"/>
              <a:t>新法继承旧法的主要理由：</a:t>
            </a:r>
            <a:endParaRPr lang="en-US" altLang="zh-CN" smtClean="0"/>
          </a:p>
        </p:txBody>
      </p:sp>
      <p:grpSp>
        <p:nvGrpSpPr>
          <p:cNvPr id="14343" name="组合 27"/>
          <p:cNvGrpSpPr>
            <a:grpSpLocks/>
          </p:cNvGrpSpPr>
          <p:nvPr/>
        </p:nvGrpSpPr>
        <p:grpSpPr bwMode="auto">
          <a:xfrm>
            <a:off x="708025" y="4760913"/>
            <a:ext cx="7486650" cy="715962"/>
            <a:chOff x="1260709" y="1965572"/>
            <a:chExt cx="6073257" cy="545910"/>
          </a:xfrm>
        </p:grpSpPr>
        <p:sp>
          <p:nvSpPr>
            <p:cNvPr id="14" name="矩形 13"/>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sp>
          <p:nvSpPr>
            <p:cNvPr id="15" name="矩形 14"/>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法律发展的历史事实验证了法律继承性</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10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4341"/>
                                        </p:tgtEl>
                                        <p:attrNameLst>
                                          <p:attrName>style.visibility</p:attrName>
                                        </p:attrNameLst>
                                      </p:cBhvr>
                                      <p:to>
                                        <p:strVal val="visible"/>
                                      </p:to>
                                    </p:set>
                                    <p:animEffect transition="in" filter="barn(inVertical)">
                                      <p:cBhvr>
                                        <p:cTn id="13" dur="500"/>
                                        <p:tgtEl>
                                          <p:spTgt spid="14341"/>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4340"/>
                                        </p:tgtEl>
                                        <p:attrNameLst>
                                          <p:attrName>style.visibility</p:attrName>
                                        </p:attrNameLst>
                                      </p:cBhvr>
                                      <p:to>
                                        <p:strVal val="visible"/>
                                      </p:to>
                                    </p:set>
                                    <p:animEffect transition="in" filter="barn(inVertical)">
                                      <p:cBhvr>
                                        <p:cTn id="18" dur="500"/>
                                        <p:tgtEl>
                                          <p:spTgt spid="1434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4339"/>
                                        </p:tgtEl>
                                        <p:attrNameLst>
                                          <p:attrName>style.visibility</p:attrName>
                                        </p:attrNameLst>
                                      </p:cBhvr>
                                      <p:to>
                                        <p:strVal val="visible"/>
                                      </p:to>
                                    </p:set>
                                    <p:animEffect transition="in" filter="barn(inVertical)">
                                      <p:cBhvr>
                                        <p:cTn id="23" dur="500"/>
                                        <p:tgtEl>
                                          <p:spTgt spid="14339"/>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4343"/>
                                        </p:tgtEl>
                                        <p:attrNameLst>
                                          <p:attrName>style.visibility</p:attrName>
                                        </p:attrNameLst>
                                      </p:cBhvr>
                                      <p:to>
                                        <p:strVal val="visible"/>
                                      </p:to>
                                    </p:set>
                                    <p:animEffect transition="in" filter="barn(inVertical)">
                                      <p:cBhvr>
                                        <p:cTn id="28"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GENSWF_MOVIE_ONCLICK_URL" val="http://"/>
  <p:tag name="GENSWF_MOVIE_PRESENTATION_END_URL" val="http://"/>
  <p:tag name="ARTICULATE_PROJECT_OPEN" val="0"/>
  <p:tag name="ARTICULATE_SLIDE_COUNT" val="2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2936</TotalTime>
  <Words>1363</Words>
  <Application>Microsoft Office PowerPoint</Application>
  <PresentationFormat>全屏显示(4:3)</PresentationFormat>
  <Paragraphs>191</Paragraphs>
  <Slides>38</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38</vt:i4>
      </vt:variant>
    </vt:vector>
  </HeadingPairs>
  <TitlesOfParts>
    <vt:vector size="51" baseType="lpstr">
      <vt:lpstr>Verdana</vt:lpstr>
      <vt:lpstr>굴림</vt:lpstr>
      <vt:lpstr>Arial</vt:lpstr>
      <vt:lpstr>Calibri</vt:lpstr>
      <vt:lpstr>黑体</vt:lpstr>
      <vt:lpstr>Wingdings</vt:lpstr>
      <vt:lpstr>Webdings</vt:lpstr>
      <vt:lpstr>宋体</vt:lpstr>
      <vt:lpstr>Times New Roman</vt:lpstr>
      <vt:lpstr>微软雅黑</vt:lpstr>
      <vt:lpstr>Arial Unicode MS</vt:lpstr>
      <vt:lpstr>Tahoma</vt:lpstr>
      <vt:lpstr>Office 主题</vt:lpstr>
      <vt:lpstr>法理学</vt:lpstr>
      <vt:lpstr>第一节 法律发展释义</vt:lpstr>
      <vt:lpstr>第一节：法律发展释义</vt:lpstr>
      <vt:lpstr>第一节 法律发展释义</vt:lpstr>
      <vt:lpstr>第一节：法律发展释义</vt:lpstr>
      <vt:lpstr>第一节：法律发展释义</vt:lpstr>
      <vt:lpstr>第二节 法的继承</vt:lpstr>
      <vt:lpstr>第二节：法的继承</vt:lpstr>
      <vt:lpstr>第二节：法的继承</vt:lpstr>
      <vt:lpstr>第二节：法的继承</vt:lpstr>
      <vt:lpstr>第三节 法的移植</vt:lpstr>
      <vt:lpstr>第三节：法的移植</vt:lpstr>
      <vt:lpstr>第三节：法的移植</vt:lpstr>
      <vt:lpstr>第三节：法的移植</vt:lpstr>
      <vt:lpstr>第一节：法律关系释义</vt:lpstr>
      <vt:lpstr>第二节 法律关系的分类</vt:lpstr>
      <vt:lpstr>第二节：法律关系的分类</vt:lpstr>
      <vt:lpstr>第二节：法律关系的分类</vt:lpstr>
      <vt:lpstr>第二节：法律关系的分类</vt:lpstr>
      <vt:lpstr>第二节：法律关系的分类</vt:lpstr>
      <vt:lpstr>第三节 法律关系主体</vt:lpstr>
      <vt:lpstr>第三节：法律关系主体</vt:lpstr>
      <vt:lpstr>第三节：法律关系主体</vt:lpstr>
      <vt:lpstr>第三节：法律关系主体</vt:lpstr>
      <vt:lpstr>第三节：法律关系主体</vt:lpstr>
      <vt:lpstr>第三节：法律关系主体</vt:lpstr>
      <vt:lpstr>第四节 法律关系客体</vt:lpstr>
      <vt:lpstr>第四节：法律关系客体</vt:lpstr>
      <vt:lpstr>第四节：法律关系客体</vt:lpstr>
      <vt:lpstr>第四节：法律关系客体</vt:lpstr>
      <vt:lpstr>第四节：法律关系客体</vt:lpstr>
      <vt:lpstr>第四节：法律关系客体</vt:lpstr>
      <vt:lpstr>第四节：法律关系客体</vt:lpstr>
      <vt:lpstr>第四节：法律关系客体</vt:lpstr>
      <vt:lpstr>第五节 法律关系形成、变更与消灭</vt:lpstr>
      <vt:lpstr>第五节：法律关系形成、变更与消灭</vt:lpstr>
      <vt:lpstr>第五节：法律关系形成、变更与消灭</vt:lpstr>
      <vt:lpstr>第五节：法律关系形成、变更与消灭</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suelay</cp:lastModifiedBy>
  <cp:revision>212</cp:revision>
  <dcterms:created xsi:type="dcterms:W3CDTF">2009-04-16T11:43:59Z</dcterms:created>
  <dcterms:modified xsi:type="dcterms:W3CDTF">2015-09-08T11:21:45Z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881C1C47-C12C-4CB4-3F46-1B3F3F093F40</vt:lpwstr>
  </property>
  <property fmtid="{D5CDD505-2E9C-101B-9397-08002B2CF9AE}" pid="3" name="ArticulatePath">
    <vt:lpwstr>模板1</vt:lpwstr>
  </property>
</Properties>
</file>