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308" r:id="rId2"/>
    <p:sldId id="309" r:id="rId3"/>
    <p:sldId id="315" r:id="rId4"/>
    <p:sldId id="347" r:id="rId5"/>
    <p:sldId id="336" r:id="rId6"/>
    <p:sldId id="348" r:id="rId7"/>
    <p:sldId id="337" r:id="rId8"/>
    <p:sldId id="338" r:id="rId9"/>
    <p:sldId id="342" r:id="rId10"/>
    <p:sldId id="310" r:id="rId11"/>
    <p:sldId id="34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756550-E3DA-4C49-98D1-38CF28D83D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3969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4882EC-6AD7-402D-9FCD-3D41881F61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351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5B6D2-0147-4A67-8BD3-E7B2F9CB6B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71BBE-C5DC-4F96-A0DE-3F8549D094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04DC-5E08-46A7-BD6E-B03A35117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E7828-B326-4FC8-BBED-7759266101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8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D9ADF-6993-44AB-9AA9-3997DA2D0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6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E0518-00B7-4EED-A984-28885D5A1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7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8F210-061D-41C8-AA40-7C386D5AA6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9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41C47-3816-4854-8FA3-656CBBFE8E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0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F0A47-54C4-4164-B000-887BB55243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9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167ED-A46D-4B6C-94DE-5D9CF957D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4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787FB-B1E9-49A1-A3D2-9EEDA9AE11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8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085A6-2227-4950-A752-4C0537431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9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F0CAB61-B7F7-4734-8ECB-0C470B4715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第十八章 法的作用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第四节 法的局限性</a:t>
            </a:r>
          </a:p>
        </p:txBody>
      </p:sp>
      <p:sp>
        <p:nvSpPr>
          <p:cNvPr id="1536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第四节：法的局限性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5711825" cy="581025"/>
          </a:xfrm>
        </p:spPr>
        <p:txBody>
          <a:bodyPr/>
          <a:lstStyle/>
          <a:p>
            <a:r>
              <a:rPr lang="zh-CN" altLang="en-US" dirty="0" smtClean="0"/>
              <a:t>法的局限性：</a:t>
            </a:r>
          </a:p>
        </p:txBody>
      </p:sp>
      <p:sp>
        <p:nvSpPr>
          <p:cNvPr id="9" name="文本框 42"/>
          <p:cNvSpPr txBox="1"/>
          <p:nvPr/>
        </p:nvSpPr>
        <p:spPr>
          <a:xfrm>
            <a:off x="1173163" y="2187575"/>
            <a:ext cx="6540500" cy="283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法</a:t>
            </a:r>
            <a:r>
              <a:rPr lang="zh-CN" altLang="en-US" sz="2200" dirty="0">
                <a:latin typeface="+mn-ea"/>
                <a:ea typeface="+mn-ea"/>
              </a:rPr>
              <a:t>只是许多社会调整方法的一</a:t>
            </a:r>
            <a:r>
              <a:rPr lang="zh-CN" altLang="en-US" sz="2200" dirty="0">
                <a:latin typeface="+mn-ea"/>
                <a:ea typeface="+mn-ea"/>
              </a:rPr>
              <a:t>种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法</a:t>
            </a:r>
            <a:r>
              <a:rPr lang="zh-CN" altLang="en-US" sz="2200" dirty="0">
                <a:latin typeface="+mn-ea"/>
                <a:ea typeface="+mn-ea"/>
              </a:rPr>
              <a:t>的作用范围不同无限</a:t>
            </a:r>
            <a:r>
              <a:rPr lang="zh-CN" altLang="en-US" sz="2200" dirty="0">
                <a:latin typeface="+mn-ea"/>
                <a:ea typeface="+mn-ea"/>
              </a:rPr>
              <a:t>的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法</a:t>
            </a:r>
            <a:r>
              <a:rPr lang="zh-CN" altLang="en-US" sz="2200" dirty="0">
                <a:latin typeface="+mn-ea"/>
                <a:ea typeface="+mn-ea"/>
              </a:rPr>
              <a:t>对社会生活的涵盖性和适应性存在一定的</a:t>
            </a:r>
            <a:r>
              <a:rPr lang="zh-CN" altLang="en-US" sz="2200" dirty="0">
                <a:latin typeface="+mn-ea"/>
                <a:ea typeface="+mn-ea"/>
              </a:rPr>
              <a:t>限度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在</a:t>
            </a:r>
            <a:r>
              <a:rPr lang="zh-CN" altLang="en-US" sz="2200" dirty="0">
                <a:latin typeface="+mn-ea"/>
                <a:ea typeface="+mn-ea"/>
              </a:rPr>
              <a:t>实施法律所需人员条件、精神条件和物质条件不具备的情况下，法不可能发挥作用。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法的作用释义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819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8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213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指法对人的行为以及最终对社会关系和社会生活所产生的影响，其实质是统治阶级（或人民）意志、国家权力对社会生活的影响，是社会生产力的体现。</a:t>
              </a:r>
            </a:p>
          </p:txBody>
        </p:sp>
      </p:grp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第一节：法的作用释义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法的作用的含义：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第一节：法的作用释义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5711825" cy="581025"/>
          </a:xfrm>
        </p:spPr>
        <p:txBody>
          <a:bodyPr/>
          <a:lstStyle/>
          <a:p>
            <a:r>
              <a:rPr lang="zh-CN" altLang="en-US" dirty="0" smtClean="0"/>
              <a:t>法的作用的内容：</a:t>
            </a:r>
          </a:p>
        </p:txBody>
      </p:sp>
      <p:sp>
        <p:nvSpPr>
          <p:cNvPr id="9" name="文本框 42"/>
          <p:cNvSpPr txBox="1"/>
          <p:nvPr/>
        </p:nvSpPr>
        <p:spPr>
          <a:xfrm>
            <a:off x="1173163" y="2187575"/>
            <a:ext cx="5214937" cy="3476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一般</a:t>
            </a:r>
            <a:r>
              <a:rPr lang="zh-CN" altLang="en-US" sz="2200" dirty="0">
                <a:latin typeface="+mn-ea"/>
                <a:ea typeface="+mn-ea"/>
              </a:rPr>
              <a:t>作用与具体</a:t>
            </a:r>
            <a:r>
              <a:rPr lang="zh-CN" altLang="en-US" sz="2200" dirty="0">
                <a:latin typeface="+mn-ea"/>
                <a:ea typeface="+mn-ea"/>
              </a:rPr>
              <a:t>作用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整体</a:t>
            </a:r>
            <a:r>
              <a:rPr lang="zh-CN" altLang="en-US" sz="2200" dirty="0">
                <a:latin typeface="+mn-ea"/>
                <a:ea typeface="+mn-ea"/>
              </a:rPr>
              <a:t>作用与</a:t>
            </a:r>
            <a:r>
              <a:rPr lang="zh-CN" altLang="en-US" sz="2200" dirty="0">
                <a:latin typeface="+mn-ea"/>
                <a:ea typeface="+mn-ea"/>
              </a:rPr>
              <a:t>局部作用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预期</a:t>
            </a:r>
            <a:r>
              <a:rPr lang="zh-CN" altLang="en-US" sz="2200" dirty="0">
                <a:latin typeface="+mn-ea"/>
                <a:ea typeface="+mn-ea"/>
              </a:rPr>
              <a:t>作用和实际</a:t>
            </a:r>
            <a:r>
              <a:rPr lang="zh-CN" altLang="en-US" sz="2200" dirty="0">
                <a:latin typeface="+mn-ea"/>
                <a:ea typeface="+mn-ea"/>
              </a:rPr>
              <a:t>作用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积极</a:t>
            </a:r>
            <a:r>
              <a:rPr lang="zh-CN" altLang="en-US" sz="2200" dirty="0">
                <a:latin typeface="+mn-ea"/>
                <a:ea typeface="+mn-ea"/>
              </a:rPr>
              <a:t>作用和消极</a:t>
            </a:r>
            <a:r>
              <a:rPr lang="zh-CN" altLang="en-US" sz="2200" dirty="0">
                <a:latin typeface="+mn-ea"/>
                <a:ea typeface="+mn-ea"/>
              </a:rPr>
              <a:t>作用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直接作用</a:t>
            </a:r>
            <a:r>
              <a:rPr lang="zh-CN" altLang="en-US" sz="2200" dirty="0">
                <a:latin typeface="+mn-ea"/>
                <a:ea typeface="+mn-ea"/>
              </a:rPr>
              <a:t>和</a:t>
            </a:r>
            <a:r>
              <a:rPr lang="zh-CN" altLang="en-US" sz="2200" dirty="0">
                <a:latin typeface="+mn-ea"/>
                <a:ea typeface="+mn-ea"/>
              </a:rPr>
              <a:t>间接作用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规范</a:t>
            </a:r>
            <a:r>
              <a:rPr lang="zh-CN" altLang="en-US" sz="2200" dirty="0">
                <a:latin typeface="+mn-ea"/>
                <a:ea typeface="+mn-ea"/>
              </a:rPr>
              <a:t>作用和社会作用；</a:t>
            </a:r>
            <a:endParaRPr lang="en-US" altLang="zh-CN" sz="2200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法的规范作用</a:t>
            </a:r>
          </a:p>
        </p:txBody>
      </p:sp>
      <p:sp>
        <p:nvSpPr>
          <p:cNvPr id="1024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第二节：法的规范作用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84230" y="2459669"/>
            <a:ext cx="5380945" cy="2480266"/>
            <a:chOff x="3987388" y="2762250"/>
            <a:chExt cx="5839872" cy="2832100"/>
          </a:xfrm>
          <a:solidFill>
            <a:srgbClr val="487AB5"/>
          </a:solidFill>
        </p:grpSpPr>
        <p:sp>
          <p:nvSpPr>
            <p:cNvPr id="5" name="六边形 4"/>
            <p:cNvSpPr/>
            <p:nvPr/>
          </p:nvSpPr>
          <p:spPr>
            <a:xfrm>
              <a:off x="5314141" y="27622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dirty="0"/>
                <a:t>指引作用</a:t>
              </a:r>
              <a:endParaRPr lang="zh-CN" altLang="en-US" sz="2800" b="1" dirty="0"/>
            </a:p>
          </p:txBody>
        </p:sp>
        <p:sp>
          <p:nvSpPr>
            <p:cNvPr id="6" name="六边形 5"/>
            <p:cNvSpPr/>
            <p:nvPr/>
          </p:nvSpPr>
          <p:spPr>
            <a:xfrm>
              <a:off x="5314145" y="42608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dirty="0"/>
                <a:t>评价作用</a:t>
              </a:r>
              <a:endParaRPr lang="zh-CN" altLang="en-US" sz="2800" b="1" dirty="0"/>
            </a:p>
          </p:txBody>
        </p:sp>
        <p:sp>
          <p:nvSpPr>
            <p:cNvPr id="7" name="六边形 6"/>
            <p:cNvSpPr/>
            <p:nvPr/>
          </p:nvSpPr>
          <p:spPr>
            <a:xfrm>
              <a:off x="6953653" y="27622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dirty="0"/>
                <a:t>预测作用</a:t>
              </a:r>
              <a:endParaRPr lang="zh-CN" altLang="en-US" sz="2800" b="1" dirty="0"/>
            </a:p>
          </p:txBody>
        </p:sp>
        <p:sp>
          <p:nvSpPr>
            <p:cNvPr id="8" name="六边形 7"/>
            <p:cNvSpPr/>
            <p:nvPr/>
          </p:nvSpPr>
          <p:spPr>
            <a:xfrm>
              <a:off x="6953653" y="42608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dirty="0"/>
                <a:t>教育作用</a:t>
              </a:r>
              <a:endParaRPr lang="zh-CN" altLang="en-US" sz="2800" b="1" dirty="0"/>
            </a:p>
          </p:txBody>
        </p:sp>
        <p:sp>
          <p:nvSpPr>
            <p:cNvPr id="9" name="六边形 8"/>
            <p:cNvSpPr/>
            <p:nvPr/>
          </p:nvSpPr>
          <p:spPr>
            <a:xfrm>
              <a:off x="3987388" y="35115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dirty="0"/>
                <a:t>告示作用</a:t>
              </a:r>
              <a:endParaRPr lang="zh-CN" altLang="en-US" sz="2800" b="1" dirty="0"/>
            </a:p>
          </p:txBody>
        </p:sp>
        <p:sp>
          <p:nvSpPr>
            <p:cNvPr id="10" name="六边形 9"/>
            <p:cNvSpPr/>
            <p:nvPr/>
          </p:nvSpPr>
          <p:spPr>
            <a:xfrm>
              <a:off x="8280400" y="35115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dirty="0"/>
                <a:t>强制作用</a:t>
              </a:r>
              <a:endParaRPr lang="zh-CN" altLang="en-US" sz="2800" b="1" dirty="0"/>
            </a:p>
          </p:txBody>
        </p:sp>
      </p:grpSp>
      <p:sp>
        <p:nvSpPr>
          <p:cNvPr id="11268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5711825" cy="581025"/>
          </a:xfrm>
        </p:spPr>
        <p:txBody>
          <a:bodyPr/>
          <a:lstStyle/>
          <a:p>
            <a:r>
              <a:rPr lang="zh-CN" altLang="en-US" dirty="0" smtClean="0"/>
              <a:t>法的作用的内容：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第三节 法的社会作用</a:t>
            </a:r>
          </a:p>
        </p:txBody>
      </p:sp>
      <p:sp>
        <p:nvSpPr>
          <p:cNvPr id="1229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第三节：法的社会作用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82625"/>
          </a:xfrm>
        </p:spPr>
        <p:txBody>
          <a:bodyPr/>
          <a:lstStyle/>
          <a:p>
            <a:r>
              <a:rPr lang="zh-CN" altLang="en-US" dirty="0" smtClean="0"/>
              <a:t>法的社会作用</a:t>
            </a:r>
            <a:r>
              <a:rPr lang="en-US" altLang="zh-CN" dirty="0" smtClean="0"/>
              <a:t>:</a:t>
            </a:r>
            <a:endParaRPr lang="zh-CN" altLang="en-US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055688" y="2746375"/>
            <a:ext cx="2974975" cy="1528763"/>
          </a:xfrm>
          <a:prstGeom prst="roundRect">
            <a:avLst>
              <a:gd name="adj" fmla="val 7028"/>
            </a:avLst>
          </a:prstGeom>
          <a:solidFill>
            <a:srgbClr val="EEA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4400" dirty="0"/>
              <a:t>维护阶级统治</a:t>
            </a:r>
            <a:endParaRPr lang="zh-CN" altLang="en-US" sz="4400" b="1" dirty="0"/>
          </a:p>
        </p:txBody>
      </p:sp>
      <p:sp>
        <p:nvSpPr>
          <p:cNvPr id="7" name="圆角矩形 6"/>
          <p:cNvSpPr/>
          <p:nvPr/>
        </p:nvSpPr>
        <p:spPr>
          <a:xfrm>
            <a:off x="4576763" y="2746375"/>
            <a:ext cx="2892425" cy="1528763"/>
          </a:xfrm>
          <a:prstGeom prst="roundRect">
            <a:avLst>
              <a:gd name="adj" fmla="val 7028"/>
            </a:avLst>
          </a:prstGeom>
          <a:solidFill>
            <a:srgbClr val="58A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4400" dirty="0"/>
              <a:t>执行社会公共职能</a:t>
            </a:r>
            <a:endParaRPr lang="zh-CN" altLang="en-US" sz="44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第三节：法的社会作用</a:t>
            </a:r>
          </a:p>
        </p:txBody>
      </p:sp>
      <p:grpSp>
        <p:nvGrpSpPr>
          <p:cNvPr id="14339" name="组合 27"/>
          <p:cNvGrpSpPr>
            <a:grpSpLocks/>
          </p:cNvGrpSpPr>
          <p:nvPr/>
        </p:nvGrpSpPr>
        <p:grpSpPr bwMode="auto">
          <a:xfrm>
            <a:off x="708025" y="3751263"/>
            <a:ext cx="7486650" cy="715962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组织社会化大生产</a:t>
              </a:r>
            </a:p>
          </p:txBody>
        </p:sp>
      </p:grpSp>
      <p:grpSp>
        <p:nvGrpSpPr>
          <p:cNvPr id="14340" name="组合 30"/>
          <p:cNvGrpSpPr>
            <a:grpSpLocks/>
          </p:cNvGrpSpPr>
          <p:nvPr/>
        </p:nvGrpSpPr>
        <p:grpSpPr bwMode="auto">
          <a:xfrm>
            <a:off x="708025" y="2946400"/>
            <a:ext cx="7486650" cy="715963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维护生产和交换的秩序</a:t>
              </a:r>
            </a:p>
          </p:txBody>
        </p:sp>
      </p:grpSp>
      <p:grpSp>
        <p:nvGrpSpPr>
          <p:cNvPr id="14341" name="组合 33"/>
          <p:cNvGrpSpPr>
            <a:grpSpLocks/>
          </p:cNvGrpSpPr>
          <p:nvPr/>
        </p:nvGrpSpPr>
        <p:grpSpPr bwMode="auto">
          <a:xfrm>
            <a:off x="708025" y="2143125"/>
            <a:ext cx="7486650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维护人类社会基本生活条件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执行公共事务的职能：</a:t>
            </a:r>
            <a:endParaRPr lang="en-US" altLang="zh-CN" smtClean="0"/>
          </a:p>
        </p:txBody>
      </p:sp>
      <p:grpSp>
        <p:nvGrpSpPr>
          <p:cNvPr id="14343" name="组合 27"/>
          <p:cNvGrpSpPr>
            <a:grpSpLocks/>
          </p:cNvGrpSpPr>
          <p:nvPr/>
        </p:nvGrpSpPr>
        <p:grpSpPr bwMode="auto">
          <a:xfrm>
            <a:off x="708025" y="4554538"/>
            <a:ext cx="7486650" cy="715962"/>
            <a:chOff x="1260709" y="1965572"/>
            <a:chExt cx="6073257" cy="545910"/>
          </a:xfrm>
        </p:grpSpPr>
        <p:sp>
          <p:nvSpPr>
            <p:cNvPr id="14" name="矩形 13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确定使用设备、执行工艺的技术规程等</a:t>
              </a:r>
            </a:p>
          </p:txBody>
        </p:sp>
      </p:grpSp>
      <p:grpSp>
        <p:nvGrpSpPr>
          <p:cNvPr id="14344" name="组合 27"/>
          <p:cNvGrpSpPr>
            <a:grpSpLocks/>
          </p:cNvGrpSpPr>
          <p:nvPr/>
        </p:nvGrpSpPr>
        <p:grpSpPr bwMode="auto">
          <a:xfrm>
            <a:off x="708025" y="5422900"/>
            <a:ext cx="7486650" cy="715963"/>
            <a:chOff x="1260709" y="1965572"/>
            <a:chExt cx="6073257" cy="545910"/>
          </a:xfrm>
        </p:grpSpPr>
        <p:sp>
          <p:nvSpPr>
            <p:cNvPr id="17" name="矩形 16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推进教育科学文化的发展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</TotalTime>
  <Words>277</Words>
  <Application>Microsoft Office PowerPoint</Application>
  <PresentationFormat>全屏显示(4:3)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法的作用释义</vt:lpstr>
      <vt:lpstr>第一节：法的作用释义</vt:lpstr>
      <vt:lpstr>第一节：法的作用释义</vt:lpstr>
      <vt:lpstr>第二节 法的规范作用</vt:lpstr>
      <vt:lpstr>第二节：法的规范作用</vt:lpstr>
      <vt:lpstr>第三节 法的社会作用</vt:lpstr>
      <vt:lpstr>第三节：法的社会作用</vt:lpstr>
      <vt:lpstr>第三节：法的社会作用</vt:lpstr>
      <vt:lpstr>第四节 法的局限性</vt:lpstr>
      <vt:lpstr>第四节：法的局限性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221</cp:revision>
  <dcterms:created xsi:type="dcterms:W3CDTF">2009-04-16T11:43:59Z</dcterms:created>
  <dcterms:modified xsi:type="dcterms:W3CDTF">2015-09-08T11:23:48Z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