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Chunk Five" panose="020B0604020202020204" charset="0"/>
      <p:regular r:id="rId14"/>
    </p:embeddedFont>
    <p:embeddedFont>
      <p:font typeface="Kollektif" panose="020B0604020202020204" charset="0"/>
      <p:regular r:id="rId15"/>
    </p:embeddedFont>
    <p:embeddedFont>
      <p:font typeface="Kollektif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4340" autoAdjust="0"/>
  </p:normalViewPr>
  <p:slideViewPr>
    <p:cSldViewPr>
      <p:cViewPr varScale="1">
        <p:scale>
          <a:sx n="40" d="100"/>
          <a:sy n="40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8C13F-D6E8-4FA4-B85E-9569B1EB3898}" type="datetimeFigureOut">
              <a:rPr lang="en-NZ" smtClean="0"/>
              <a:t>11/10/2024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F802E-F003-4C99-86E3-D8200177F77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156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Overall findings</a:t>
            </a:r>
          </a:p>
          <a:p>
            <a:r>
              <a:rPr lang="en-NZ" dirty="0"/>
              <a:t>Any relevant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F802E-F003-4C99-86E3-D8200177F77A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94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485148" y="0"/>
            <a:ext cx="12802852" cy="10287000"/>
          </a:xfrm>
          <a:prstGeom prst="rect">
            <a:avLst/>
          </a:prstGeom>
          <a:solidFill>
            <a:srgbClr val="0E1D2D"/>
          </a:solidFill>
        </p:spPr>
        <p:txBody>
          <a:bodyPr/>
          <a:lstStyle/>
          <a:p>
            <a:endParaRPr lang="en-NZ"/>
          </a:p>
        </p:txBody>
      </p:sp>
      <p:sp>
        <p:nvSpPr>
          <p:cNvPr id="3" name="AutoShape 3"/>
          <p:cNvSpPr/>
          <p:nvPr/>
        </p:nvSpPr>
        <p:spPr>
          <a:xfrm>
            <a:off x="-506725" y="-171450"/>
            <a:ext cx="708025" cy="11049000"/>
          </a:xfrm>
          <a:prstGeom prst="rect">
            <a:avLst/>
          </a:prstGeom>
          <a:solidFill>
            <a:srgbClr val="0E1D2D"/>
          </a:solidFill>
        </p:spPr>
        <p:txBody>
          <a:bodyPr/>
          <a:lstStyle/>
          <a:p>
            <a:endParaRPr lang="en-NZ"/>
          </a:p>
        </p:txBody>
      </p:sp>
      <p:grpSp>
        <p:nvGrpSpPr>
          <p:cNvPr id="4" name="Group 4"/>
          <p:cNvGrpSpPr/>
          <p:nvPr/>
        </p:nvGrpSpPr>
        <p:grpSpPr>
          <a:xfrm>
            <a:off x="8935301" y="1732901"/>
            <a:ext cx="8115300" cy="6762237"/>
            <a:chOff x="0" y="-85725"/>
            <a:chExt cx="10820400" cy="9016315"/>
          </a:xfrm>
        </p:grpSpPr>
        <p:sp>
          <p:nvSpPr>
            <p:cNvPr id="5" name="TextBox 5"/>
            <p:cNvSpPr txBox="1"/>
            <p:nvPr/>
          </p:nvSpPr>
          <p:spPr>
            <a:xfrm>
              <a:off x="0" y="-85725"/>
              <a:ext cx="10820400" cy="5988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720"/>
                </a:lnSpc>
              </a:pPr>
              <a:r>
                <a:rPr lang="en-US" sz="8000" dirty="0">
                  <a:solidFill>
                    <a:srgbClr val="EDFFFE"/>
                  </a:solidFill>
                  <a:latin typeface="Chunk Five"/>
                  <a:ea typeface="Chunk Five"/>
                  <a:cs typeface="Chunk Five"/>
                  <a:sym typeface="Chunk Five"/>
                </a:rPr>
                <a:t>Can your warm up stretch affect your explosive performance?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687770"/>
              <a:ext cx="9113936" cy="1242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9"/>
                </a:lnSpc>
              </a:pPr>
              <a:r>
                <a:rPr lang="en-US" sz="2700" spc="67" dirty="0">
                  <a:solidFill>
                    <a:srgbClr val="EDFFFE"/>
                  </a:solidFill>
                  <a:latin typeface="Kollektif"/>
                  <a:ea typeface="Kollektif"/>
                  <a:cs typeface="Kollektif"/>
                  <a:sym typeface="Kollektif"/>
                </a:rPr>
                <a:t>Research on different stretch modalities on vertical jump performance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6876424"/>
              <a:ext cx="1241114" cy="33885"/>
            </a:xfrm>
            <a:prstGeom prst="rect">
              <a:avLst/>
            </a:prstGeom>
            <a:solidFill>
              <a:srgbClr val="C1FF72"/>
            </a:solidFill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01300" y="1028700"/>
            <a:ext cx="7671431" cy="8229600"/>
            <a:chOff x="0" y="0"/>
            <a:chExt cx="2020459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20459" cy="2167467"/>
            </a:xfrm>
            <a:custGeom>
              <a:avLst/>
              <a:gdLst/>
              <a:ahLst/>
              <a:cxnLst/>
              <a:rect l="l" t="t" r="r" b="b"/>
              <a:pathLst>
                <a:path w="2020459" h="2167467">
                  <a:moveTo>
                    <a:pt x="0" y="0"/>
                  </a:moveTo>
                  <a:lnTo>
                    <a:pt x="2020459" y="0"/>
                  </a:lnTo>
                  <a:lnTo>
                    <a:pt x="202045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96AAF"/>
            </a:solidFill>
          </p:spPr>
          <p:txBody>
            <a:bodyPr/>
            <a:lstStyle/>
            <a:p>
              <a:endParaRPr lang="en-NZ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020459" cy="2253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0"/>
                </a:lnSpc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F77875-392A-6367-DFC8-EE61AA1F4147}"/>
              </a:ext>
            </a:extLst>
          </p:cNvPr>
          <p:cNvGrpSpPr/>
          <p:nvPr/>
        </p:nvGrpSpPr>
        <p:grpSpPr>
          <a:xfrm>
            <a:off x="985525" y="571500"/>
            <a:ext cx="6177275" cy="9103154"/>
            <a:chOff x="1723739" y="1594294"/>
            <a:chExt cx="4918746" cy="7517512"/>
          </a:xfrm>
        </p:grpSpPr>
        <p:pic>
          <p:nvPicPr>
            <p:cNvPr id="12" name="Picture 11" descr="A person jumping in the air&#10;&#10;Description automatically generated">
              <a:extLst>
                <a:ext uri="{FF2B5EF4-FFF2-40B4-BE49-F238E27FC236}">
                  <a16:creationId xmlns:a16="http://schemas.microsoft.com/office/drawing/2014/main" id="{DE485C56-BC47-CAD6-A0DE-5954F5983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27"/>
            <a:stretch/>
          </p:blipFill>
          <p:spPr>
            <a:xfrm>
              <a:off x="1723739" y="1594294"/>
              <a:ext cx="4918746" cy="7517512"/>
            </a:xfrm>
            <a:prstGeom prst="rect">
              <a:avLst/>
            </a:prstGeom>
          </p:spPr>
        </p:pic>
        <p:pic>
          <p:nvPicPr>
            <p:cNvPr id="13" name="Picture 12" descr="A person jumping in the air&#10;&#10;Description automatically generated">
              <a:extLst>
                <a:ext uri="{FF2B5EF4-FFF2-40B4-BE49-F238E27FC236}">
                  <a16:creationId xmlns:a16="http://schemas.microsoft.com/office/drawing/2014/main" id="{94DE1FA6-17DD-7B0C-E8B4-6F3AE7113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84" t="82690" b="7602"/>
            <a:stretch/>
          </p:blipFill>
          <p:spPr>
            <a:xfrm>
              <a:off x="4876800" y="8376094"/>
              <a:ext cx="1765685" cy="729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40025" y="1028700"/>
            <a:ext cx="22225" cy="8229600"/>
          </a:xfrm>
          <a:prstGeom prst="rect">
            <a:avLst/>
          </a:prstGeom>
          <a:solidFill>
            <a:srgbClr val="E9DDF3"/>
          </a:solidFill>
        </p:spPr>
        <p:txBody>
          <a:bodyPr/>
          <a:lstStyle/>
          <a:p>
            <a:endParaRPr lang="en-NZ"/>
          </a:p>
        </p:txBody>
      </p:sp>
      <p:grpSp>
        <p:nvGrpSpPr>
          <p:cNvPr id="3" name="Group 3"/>
          <p:cNvGrpSpPr/>
          <p:nvPr/>
        </p:nvGrpSpPr>
        <p:grpSpPr>
          <a:xfrm>
            <a:off x="4354062" y="2922577"/>
            <a:ext cx="7197469" cy="4441846"/>
            <a:chOff x="0" y="0"/>
            <a:chExt cx="9596625" cy="5922462"/>
          </a:xfrm>
        </p:grpSpPr>
        <p:sp>
          <p:nvSpPr>
            <p:cNvPr id="4" name="TextBox 4"/>
            <p:cNvSpPr txBox="1"/>
            <p:nvPr/>
          </p:nvSpPr>
          <p:spPr>
            <a:xfrm>
              <a:off x="0" y="-152400"/>
              <a:ext cx="9596621" cy="320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000"/>
                </a:lnSpc>
              </a:pPr>
              <a:r>
                <a:rPr lang="en-US" sz="7500">
                  <a:solidFill>
                    <a:srgbClr val="EDFFFE"/>
                  </a:solidFill>
                  <a:latin typeface="Chunk Five"/>
                  <a:ea typeface="Chunk Five"/>
                  <a:cs typeface="Chunk Five"/>
                  <a:sym typeface="Chunk Five"/>
                </a:rPr>
                <a:t>Vertical Jump Research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648017"/>
              <a:ext cx="9596625" cy="1274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</a:pPr>
              <a:r>
                <a:rPr lang="en-US" sz="2600" spc="65">
                  <a:solidFill>
                    <a:srgbClr val="EDFFFE"/>
                  </a:solidFill>
                  <a:latin typeface="Kollektif"/>
                  <a:ea typeface="Kollektif"/>
                  <a:cs typeface="Kollektif"/>
                  <a:sym typeface="Kollektif"/>
                </a:rPr>
                <a:t>This study explores factors influencing vertical jump height for improved athletic performance.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873928"/>
              <a:ext cx="1379900" cy="33885"/>
            </a:xfrm>
            <a:prstGeom prst="rect">
              <a:avLst/>
            </a:prstGeom>
            <a:solidFill>
              <a:srgbClr val="E9DDF3"/>
            </a:solidFill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731895" y="1028700"/>
            <a:ext cx="4527405" cy="3911154"/>
            <a:chOff x="0" y="0"/>
            <a:chExt cx="1192403" cy="10300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92403" cy="1030098"/>
            </a:xfrm>
            <a:custGeom>
              <a:avLst/>
              <a:gdLst/>
              <a:ahLst/>
              <a:cxnLst/>
              <a:rect l="l" t="t" r="r" b="b"/>
              <a:pathLst>
                <a:path w="1192403" h="1030098">
                  <a:moveTo>
                    <a:pt x="0" y="0"/>
                  </a:moveTo>
                  <a:lnTo>
                    <a:pt x="1192403" y="0"/>
                  </a:lnTo>
                  <a:lnTo>
                    <a:pt x="1192403" y="1030098"/>
                  </a:lnTo>
                  <a:lnTo>
                    <a:pt x="0" y="1030098"/>
                  </a:lnTo>
                  <a:close/>
                </a:path>
              </a:pathLst>
            </a:custGeom>
            <a:solidFill>
              <a:srgbClr val="196AAF"/>
            </a:solidFill>
          </p:spPr>
          <p:txBody>
            <a:bodyPr/>
            <a:lstStyle/>
            <a:p>
              <a:endParaRPr lang="en-NZ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1192403" cy="111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731895" y="5347146"/>
            <a:ext cx="4527405" cy="3911154"/>
            <a:chOff x="0" y="0"/>
            <a:chExt cx="1192403" cy="10300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92403" cy="1030098"/>
            </a:xfrm>
            <a:custGeom>
              <a:avLst/>
              <a:gdLst/>
              <a:ahLst/>
              <a:cxnLst/>
              <a:rect l="l" t="t" r="r" b="b"/>
              <a:pathLst>
                <a:path w="1192403" h="1030098">
                  <a:moveTo>
                    <a:pt x="0" y="0"/>
                  </a:moveTo>
                  <a:lnTo>
                    <a:pt x="1192403" y="0"/>
                  </a:lnTo>
                  <a:lnTo>
                    <a:pt x="1192403" y="1030098"/>
                  </a:lnTo>
                  <a:lnTo>
                    <a:pt x="0" y="1030098"/>
                  </a:lnTo>
                  <a:close/>
                </a:path>
              </a:pathLst>
            </a:custGeom>
            <a:solidFill>
              <a:srgbClr val="196AAF"/>
            </a:solidFill>
          </p:spPr>
          <p:txBody>
            <a:bodyPr/>
            <a:lstStyle/>
            <a:p>
              <a:endParaRPr lang="en-NZ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192403" cy="1115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402100" y="1028700"/>
            <a:ext cx="22225" cy="8229600"/>
          </a:xfrm>
          <a:prstGeom prst="rect">
            <a:avLst/>
          </a:prstGeom>
          <a:solidFill>
            <a:srgbClr val="0E1D2D"/>
          </a:solidFill>
        </p:spPr>
        <p:txBody>
          <a:bodyPr/>
          <a:lstStyle/>
          <a:p>
            <a:endParaRPr lang="en-NZ"/>
          </a:p>
        </p:txBody>
      </p:sp>
      <p:sp>
        <p:nvSpPr>
          <p:cNvPr id="3" name="AutoShape 3"/>
          <p:cNvSpPr/>
          <p:nvPr/>
        </p:nvSpPr>
        <p:spPr>
          <a:xfrm>
            <a:off x="1028700" y="0"/>
            <a:ext cx="13496612" cy="10287000"/>
          </a:xfrm>
          <a:prstGeom prst="rect">
            <a:avLst/>
          </a:prstGeom>
          <a:solidFill>
            <a:srgbClr val="0E1D2D"/>
          </a:solidFill>
        </p:spPr>
        <p:txBody>
          <a:bodyPr/>
          <a:lstStyle/>
          <a:p>
            <a:endParaRPr lang="en-NZ"/>
          </a:p>
        </p:txBody>
      </p:sp>
      <p:grpSp>
        <p:nvGrpSpPr>
          <p:cNvPr id="4" name="Group 4"/>
          <p:cNvGrpSpPr/>
          <p:nvPr/>
        </p:nvGrpSpPr>
        <p:grpSpPr>
          <a:xfrm>
            <a:off x="3179946" y="2065713"/>
            <a:ext cx="9194120" cy="6155574"/>
            <a:chOff x="0" y="0"/>
            <a:chExt cx="12258827" cy="8207432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2258827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20"/>
                </a:lnSpc>
              </a:pPr>
              <a:r>
                <a:rPr lang="en-US" sz="3300" spc="16">
                  <a:solidFill>
                    <a:srgbClr val="EDFFFE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Muscle power development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60139"/>
              <a:ext cx="12258827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</a:pPr>
              <a:r>
                <a:rPr lang="en-US" sz="2400" spc="60">
                  <a:solidFill>
                    <a:srgbClr val="EDFFFE"/>
                  </a:solidFill>
                  <a:latin typeface="Kollektif"/>
                  <a:ea typeface="Kollektif"/>
                  <a:cs typeface="Kollektif"/>
                  <a:sym typeface="Kollektif"/>
                </a:rPr>
                <a:t>Strengthening leg muscles enhances vertical leap efficiency and height.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955944"/>
              <a:ext cx="12258827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20"/>
                </a:lnSpc>
                <a:spcBef>
                  <a:spcPct val="0"/>
                </a:spcBef>
              </a:pPr>
              <a:r>
                <a:rPr lang="en-US" sz="3300" u="none" strike="noStrike" spc="16">
                  <a:solidFill>
                    <a:srgbClr val="EDFFFE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Flexibility training benefits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992283"/>
              <a:ext cx="12258827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2400" u="none" strike="noStrike" spc="60">
                  <a:solidFill>
                    <a:srgbClr val="EDFFFE"/>
                  </a:solidFill>
                  <a:latin typeface="Kollektif"/>
                  <a:ea typeface="Kollektif"/>
                  <a:cs typeface="Kollektif"/>
                  <a:sym typeface="Kollektif"/>
                </a:rPr>
                <a:t>Improving flexibility aids in achieving greater jump heights effectively.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988088"/>
              <a:ext cx="12258827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20"/>
                </a:lnSpc>
                <a:spcBef>
                  <a:spcPct val="0"/>
                </a:spcBef>
              </a:pPr>
              <a:r>
                <a:rPr lang="en-US" sz="3300" u="none" strike="noStrike" spc="16">
                  <a:solidFill>
                    <a:srgbClr val="EDFFFE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Coordination and timing strategies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024427"/>
              <a:ext cx="12258827" cy="118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2400" u="none" strike="noStrike" spc="60">
                  <a:solidFill>
                    <a:srgbClr val="EDFFFE"/>
                  </a:solidFill>
                  <a:latin typeface="Kollektif"/>
                  <a:ea typeface="Kollektif"/>
                  <a:cs typeface="Kollektif"/>
                  <a:sym typeface="Kollektif"/>
                </a:rPr>
                <a:t>Proper timing during jumps maximizes height and overall performance potential.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696450"/>
            <a:ext cx="18288000" cy="590550"/>
          </a:xfrm>
          <a:prstGeom prst="rect">
            <a:avLst/>
          </a:prstGeom>
          <a:solidFill>
            <a:srgbClr val="E9DDF3">
              <a:alpha val="14902"/>
            </a:srgbClr>
          </a:solidFill>
        </p:spPr>
        <p:txBody>
          <a:bodyPr/>
          <a:lstStyle/>
          <a:p>
            <a:endParaRPr lang="en-NZ"/>
          </a:p>
        </p:txBody>
      </p:sp>
      <p:grpSp>
        <p:nvGrpSpPr>
          <p:cNvPr id="3" name="Group 3"/>
          <p:cNvGrpSpPr/>
          <p:nvPr/>
        </p:nvGrpSpPr>
        <p:grpSpPr>
          <a:xfrm>
            <a:off x="2125611" y="2657408"/>
            <a:ext cx="14036778" cy="4972185"/>
            <a:chOff x="0" y="0"/>
            <a:chExt cx="18715704" cy="6629580"/>
          </a:xfrm>
        </p:grpSpPr>
        <p:sp>
          <p:nvSpPr>
            <p:cNvPr id="4" name="AutoShape 4"/>
            <p:cNvSpPr/>
            <p:nvPr/>
          </p:nvSpPr>
          <p:spPr>
            <a:xfrm>
              <a:off x="8418749" y="5252885"/>
              <a:ext cx="1878206" cy="33885"/>
            </a:xfrm>
            <a:prstGeom prst="rect">
              <a:avLst/>
            </a:prstGeom>
            <a:solidFill>
              <a:srgbClr val="E9DDF3"/>
            </a:solidFill>
          </p:spPr>
          <p:txBody>
            <a:bodyPr/>
            <a:lstStyle/>
            <a:p>
              <a:endParaRPr lang="en-NZ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52400"/>
              <a:ext cx="18715704" cy="472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000"/>
                </a:lnSpc>
              </a:pPr>
              <a:r>
                <a:rPr lang="en-US" sz="7500">
                  <a:solidFill>
                    <a:srgbClr val="EDFFFE"/>
                  </a:solidFill>
                  <a:latin typeface="Chunk Five"/>
                  <a:ea typeface="Chunk Five"/>
                  <a:cs typeface="Chunk Five"/>
                  <a:sym typeface="Chunk Five"/>
                </a:rPr>
                <a:t>Investigating Factors Affecting Vertical Jump Height Performance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948606"/>
              <a:ext cx="18715704" cy="680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26"/>
                </a:lnSpc>
                <a:spcBef>
                  <a:spcPct val="0"/>
                </a:spcBef>
              </a:pPr>
              <a:r>
                <a:rPr lang="en-US" sz="3300" spc="82">
                  <a:solidFill>
                    <a:srgbClr val="EDFFFE"/>
                  </a:solidFill>
                  <a:latin typeface="Kollektif"/>
                  <a:ea typeface="Kollektif"/>
                  <a:cs typeface="Kollektif"/>
                  <a:sym typeface="Kollektif"/>
                </a:rPr>
                <a:t>A Comprehensive Study on Athletic Performance Enhancements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53454" y="1028700"/>
            <a:ext cx="9505846" cy="4075724"/>
            <a:chOff x="0" y="0"/>
            <a:chExt cx="12674462" cy="5434299"/>
          </a:xfrm>
        </p:grpSpPr>
        <p:sp>
          <p:nvSpPr>
            <p:cNvPr id="3" name="TextBox 3"/>
            <p:cNvSpPr txBox="1"/>
            <p:nvPr/>
          </p:nvSpPr>
          <p:spPr>
            <a:xfrm>
              <a:off x="0" y="-152400"/>
              <a:ext cx="12674462" cy="320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9000"/>
                </a:lnSpc>
              </a:pPr>
              <a:r>
                <a:rPr lang="en-US" sz="7500">
                  <a:solidFill>
                    <a:srgbClr val="EDFFFE"/>
                  </a:solidFill>
                  <a:latin typeface="Chunk Five"/>
                  <a:ea typeface="Chunk Five"/>
                  <a:cs typeface="Chunk Five"/>
                  <a:sym typeface="Chunk Five"/>
                </a:rPr>
                <a:t>Stretching and Jumping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373024" y="4159854"/>
              <a:ext cx="11301438" cy="1274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00"/>
                </a:lnSpc>
              </a:pPr>
              <a:r>
                <a:rPr lang="en-US" sz="2600" spc="65">
                  <a:solidFill>
                    <a:srgbClr val="EDFFFE"/>
                  </a:solidFill>
                  <a:latin typeface="Kollektif"/>
                  <a:ea typeface="Kollektif"/>
                  <a:cs typeface="Kollektif"/>
                  <a:sym typeface="Kollektif"/>
                </a:rPr>
                <a:t>Research shows stretching significantly improves vertical jump performance in athletes.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11433348" y="3629847"/>
              <a:ext cx="1241114" cy="33885"/>
            </a:xfrm>
            <a:prstGeom prst="rect">
              <a:avLst/>
            </a:prstGeom>
            <a:solidFill>
              <a:srgbClr val="C1FF72"/>
            </a:solidFill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6" name="AutoShape 6"/>
          <p:cNvSpPr/>
          <p:nvPr/>
        </p:nvSpPr>
        <p:spPr>
          <a:xfrm>
            <a:off x="0" y="0"/>
            <a:ext cx="3762688" cy="10287000"/>
          </a:xfrm>
          <a:prstGeom prst="rect">
            <a:avLst/>
          </a:prstGeom>
          <a:solidFill>
            <a:srgbClr val="C1FF72"/>
          </a:solidFill>
        </p:spPr>
        <p:txBody>
          <a:bodyPr/>
          <a:lstStyle/>
          <a:p>
            <a:endParaRPr lang="en-NZ"/>
          </a:p>
        </p:txBody>
      </p:sp>
      <p:sp>
        <p:nvSpPr>
          <p:cNvPr id="7" name="TextBox 7"/>
          <p:cNvSpPr txBox="1"/>
          <p:nvPr/>
        </p:nvSpPr>
        <p:spPr>
          <a:xfrm>
            <a:off x="7753454" y="8843010"/>
            <a:ext cx="950584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</a:pPr>
            <a:r>
              <a:rPr lang="en-US" sz="2400" spc="60">
                <a:solidFill>
                  <a:srgbClr val="EDFFFE"/>
                </a:solidFill>
                <a:latin typeface="Kollektif"/>
                <a:ea typeface="Kollektif"/>
                <a:cs typeface="Kollektif"/>
                <a:sym typeface="Kollektif"/>
              </a:rPr>
              <a:t>Enhancing athletic performance effectively.</a:t>
            </a:r>
          </a:p>
        </p:txBody>
      </p:sp>
      <p:sp>
        <p:nvSpPr>
          <p:cNvPr id="8" name="AutoShape 8"/>
          <p:cNvSpPr/>
          <p:nvPr/>
        </p:nvSpPr>
        <p:spPr>
          <a:xfrm>
            <a:off x="1840025" y="1028700"/>
            <a:ext cx="22225" cy="8229600"/>
          </a:xfrm>
          <a:prstGeom prst="rect">
            <a:avLst/>
          </a:prstGeom>
          <a:solidFill>
            <a:srgbClr val="0E1D2D"/>
          </a:solidFill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71600" y="1028700"/>
            <a:ext cx="22225" cy="8229600"/>
          </a:xfrm>
          <a:prstGeom prst="rect">
            <a:avLst/>
          </a:prstGeom>
          <a:solidFill>
            <a:srgbClr val="E9DDF3"/>
          </a:solidFill>
        </p:spPr>
        <p:txBody>
          <a:bodyPr/>
          <a:lstStyle/>
          <a:p>
            <a:endParaRPr lang="en-NZ"/>
          </a:p>
        </p:txBody>
      </p:sp>
      <p:grpSp>
        <p:nvGrpSpPr>
          <p:cNvPr id="3" name="Group 3"/>
          <p:cNvGrpSpPr/>
          <p:nvPr/>
        </p:nvGrpSpPr>
        <p:grpSpPr>
          <a:xfrm>
            <a:off x="11334751" y="0"/>
            <a:ext cx="5924549" cy="9258300"/>
            <a:chOff x="0" y="0"/>
            <a:chExt cx="1560375" cy="2438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0375" cy="2438400"/>
            </a:xfrm>
            <a:custGeom>
              <a:avLst/>
              <a:gdLst/>
              <a:ahLst/>
              <a:cxnLst/>
              <a:rect l="l" t="t" r="r" b="b"/>
              <a:pathLst>
                <a:path w="1560375" h="2438400">
                  <a:moveTo>
                    <a:pt x="0" y="0"/>
                  </a:moveTo>
                  <a:lnTo>
                    <a:pt x="1560375" y="0"/>
                  </a:lnTo>
                  <a:lnTo>
                    <a:pt x="1560375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E9DDF3"/>
            </a:solidFill>
          </p:spPr>
          <p:txBody>
            <a:bodyPr/>
            <a:lstStyle/>
            <a:p>
              <a:endParaRPr lang="en-NZ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1560375" cy="2524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78383" y="4089623"/>
            <a:ext cx="5626768" cy="2263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</a:pPr>
            <a:r>
              <a:rPr lang="en-US" sz="2400" spc="60" dirty="0">
                <a:solidFill>
                  <a:srgbClr val="EDFFFE"/>
                </a:solidFill>
                <a:latin typeface="Century Gothic" panose="020B0502020202020204" pitchFamily="34" charset="0"/>
                <a:ea typeface="Kollektif"/>
                <a:cs typeface="Kollektif"/>
                <a:sym typeface="Kollektif"/>
              </a:rPr>
              <a:t>Dynamic stretching significantly improves vertical jump height compared to static stretching not stretching, enhancing explosive performance in athletes.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873725-BCBE-B73C-A58F-13E3B86F476D}"/>
              </a:ext>
            </a:extLst>
          </p:cNvPr>
          <p:cNvSpPr/>
          <p:nvPr/>
        </p:nvSpPr>
        <p:spPr>
          <a:xfrm>
            <a:off x="7543800" y="1333500"/>
            <a:ext cx="10394950" cy="632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B3B94F-6CA6-770D-0FA9-5504F07DA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9709" y="2095500"/>
            <a:ext cx="9938049" cy="533291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014245C-1F31-CA08-8BD2-24874029570A}"/>
              </a:ext>
            </a:extLst>
          </p:cNvPr>
          <p:cNvGrpSpPr/>
          <p:nvPr/>
        </p:nvGrpSpPr>
        <p:grpSpPr>
          <a:xfrm>
            <a:off x="12898437" y="2369621"/>
            <a:ext cx="3255963" cy="105555"/>
            <a:chOff x="12039600" y="470104"/>
            <a:chExt cx="3255963" cy="3617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0A1B52-0528-3D33-D879-45F00D59F881}"/>
                </a:ext>
              </a:extLst>
            </p:cNvPr>
            <p:cNvSpPr/>
            <p:nvPr/>
          </p:nvSpPr>
          <p:spPr>
            <a:xfrm>
              <a:off x="12171363" y="470104"/>
              <a:ext cx="2895600" cy="3173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919131-85AA-A9D9-95CB-C52BFDA3BA00}"/>
                </a:ext>
              </a:extLst>
            </p:cNvPr>
            <p:cNvSpPr/>
            <p:nvPr/>
          </p:nvSpPr>
          <p:spPr>
            <a:xfrm>
              <a:off x="12039600" y="743104"/>
              <a:ext cx="3255963" cy="88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1AF8148-51BB-B3BE-EBC6-EAE1463736D3}"/>
              </a:ext>
            </a:extLst>
          </p:cNvPr>
          <p:cNvSpPr/>
          <p:nvPr/>
        </p:nvSpPr>
        <p:spPr>
          <a:xfrm>
            <a:off x="8486776" y="2095499"/>
            <a:ext cx="3810000" cy="374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0E1275B-9F9E-B1B2-AEEB-07C5CA556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36" r="53626" b="93098"/>
          <a:stretch/>
        </p:blipFill>
        <p:spPr>
          <a:xfrm>
            <a:off x="7789709" y="1564678"/>
            <a:ext cx="4038601" cy="3680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F87312-281C-8788-2890-DA2FEEC07C3A}"/>
              </a:ext>
            </a:extLst>
          </p:cNvPr>
          <p:cNvSpPr txBox="1"/>
          <p:nvPr/>
        </p:nvSpPr>
        <p:spPr>
          <a:xfrm>
            <a:off x="14385092" y="2107168"/>
            <a:ext cx="28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777590" y="1028700"/>
            <a:ext cx="13481710" cy="8229600"/>
          </a:xfrm>
          <a:prstGeom prst="rect">
            <a:avLst/>
          </a:prstGeom>
          <a:solidFill>
            <a:srgbClr val="0E1D2D"/>
          </a:solidFill>
        </p:spPr>
        <p:txBody>
          <a:bodyPr/>
          <a:lstStyle/>
          <a:p>
            <a:endParaRPr lang="en-NZ"/>
          </a:p>
        </p:txBody>
      </p:sp>
      <p:grpSp>
        <p:nvGrpSpPr>
          <p:cNvPr id="3" name="Group 3"/>
          <p:cNvGrpSpPr/>
          <p:nvPr/>
        </p:nvGrpSpPr>
        <p:grpSpPr>
          <a:xfrm>
            <a:off x="5496301" y="2661811"/>
            <a:ext cx="10044289" cy="4963377"/>
            <a:chOff x="0" y="0"/>
            <a:chExt cx="13392385" cy="6617836"/>
          </a:xfrm>
        </p:grpSpPr>
        <p:sp>
          <p:nvSpPr>
            <p:cNvPr id="4" name="TextBox 4"/>
            <p:cNvSpPr txBox="1"/>
            <p:nvPr/>
          </p:nvSpPr>
          <p:spPr>
            <a:xfrm>
              <a:off x="0" y="5343392"/>
              <a:ext cx="12976750" cy="1274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</a:pPr>
              <a:r>
                <a:rPr lang="en-US" sz="2600" spc="65">
                  <a:solidFill>
                    <a:srgbClr val="EDFFFE"/>
                  </a:solidFill>
                  <a:latin typeface="Kollektif"/>
                  <a:ea typeface="Kollektif"/>
                  <a:cs typeface="Kollektif"/>
                  <a:sym typeface="Kollektif"/>
                </a:rPr>
                <a:t>Vertical jump height is influenced by strength, flexibility, and technique throughout the training process.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33350"/>
              <a:ext cx="13392385" cy="4095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800"/>
                </a:lnSpc>
              </a:pPr>
              <a:r>
                <a:rPr lang="en-US" sz="6500">
                  <a:solidFill>
                    <a:srgbClr val="EDFFFE"/>
                  </a:solidFill>
                  <a:latin typeface="Chunk Five"/>
                  <a:ea typeface="Chunk Five"/>
                  <a:cs typeface="Chunk Five"/>
                  <a:sym typeface="Chunk Five"/>
                </a:rPr>
                <a:t>Understanding the Mechanics of Vertical Jumping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4678816"/>
              <a:ext cx="1241114" cy="33885"/>
            </a:xfrm>
            <a:prstGeom prst="rect">
              <a:avLst/>
            </a:prstGeom>
            <a:solidFill>
              <a:srgbClr val="C1FF72"/>
            </a:solidFill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7" name="AutoShape 7"/>
          <p:cNvSpPr/>
          <p:nvPr/>
        </p:nvSpPr>
        <p:spPr>
          <a:xfrm>
            <a:off x="1840025" y="1028700"/>
            <a:ext cx="22225" cy="8229600"/>
          </a:xfrm>
          <a:prstGeom prst="rect">
            <a:avLst/>
          </a:prstGeom>
          <a:solidFill>
            <a:srgbClr val="0E1D2D"/>
          </a:solidFill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159</Words>
  <Application>Microsoft Office PowerPoint</Application>
  <PresentationFormat>Custom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Kollektif</vt:lpstr>
      <vt:lpstr>Aptos</vt:lpstr>
      <vt:lpstr>Kollektif Bold</vt:lpstr>
      <vt:lpstr>Chunk Five</vt:lpstr>
      <vt:lpstr>Times New Roman</vt:lpstr>
      <vt:lpstr>Arial</vt:lpstr>
      <vt:lpstr>Century Gothic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Stretch Presentation</dc:title>
  <cp:lastModifiedBy>David Peacock</cp:lastModifiedBy>
  <cp:revision>2</cp:revision>
  <dcterms:created xsi:type="dcterms:W3CDTF">2006-08-16T00:00:00Z</dcterms:created>
  <dcterms:modified xsi:type="dcterms:W3CDTF">2024-10-11T04:21:30Z</dcterms:modified>
  <dc:identifier>DAGOv8wpBf4</dc:identifier>
</cp:coreProperties>
</file>