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9"/>
  </p:notesMasterIdLst>
  <p:sldIdLst>
    <p:sldId id="264" r:id="rId2"/>
    <p:sldId id="265" r:id="rId3"/>
    <p:sldId id="266" r:id="rId4"/>
    <p:sldId id="262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2112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A9279-AC51-43AC-9812-B7782149CB5B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0B8CF-95D0-4ABE-A8D8-4104D57C1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5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9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6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0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8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2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3E49-1B88-4FDE-AAB4-57D6EBD72DF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6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C5A10D8F-C781-43AA-9138-3EA998FEB007}"/>
              </a:ext>
            </a:extLst>
          </p:cNvPr>
          <p:cNvSpPr txBox="1"/>
          <p:nvPr/>
        </p:nvSpPr>
        <p:spPr>
          <a:xfrm>
            <a:off x="1115568" y="133350"/>
            <a:ext cx="10168128" cy="182499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2400" dirty="0"/>
              <a:t>다세대 주거관리 시스템</a:t>
            </a:r>
            <a:r>
              <a:rPr lang="en-US" altLang="ko-KR" sz="2400" dirty="0"/>
              <a:t>(MHMS)</a:t>
            </a:r>
          </a:p>
          <a:p>
            <a:pPr latinLnBrk="0">
              <a:spcAft>
                <a:spcPts val="600"/>
              </a:spcAft>
            </a:pPr>
            <a:r>
              <a:rPr lang="ko-KR" altLang="en-US" sz="2400" dirty="0"/>
              <a:t>졸업 </a:t>
            </a:r>
            <a:r>
              <a:rPr lang="ko" altLang="en-US" sz="2400" dirty="0"/>
              <a:t>프로젝트 설현철 </a:t>
            </a:r>
            <a:r>
              <a:rPr lang="en-US" altLang="ko" sz="2400" dirty="0"/>
              <a:t>H201703193</a:t>
            </a:r>
          </a:p>
          <a:p>
            <a:pPr latinLnBrk="0">
              <a:spcAft>
                <a:spcPts val="600"/>
              </a:spcAft>
            </a:pPr>
            <a:r>
              <a:rPr lang="en-US" altLang="ko-KR" sz="2400" dirty="0"/>
              <a:t>-</a:t>
            </a:r>
            <a:r>
              <a:rPr lang="ko-KR" altLang="en-US" sz="2400" dirty="0"/>
              <a:t>최종 보고서</a:t>
            </a:r>
            <a:r>
              <a:rPr lang="en-US" altLang="ko-KR" sz="2400" dirty="0"/>
              <a:t>-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세로 텍스트 개체 틀 2">
            <a:extLst>
              <a:ext uri="{FF2B5EF4-FFF2-40B4-BE49-F238E27FC236}">
                <a16:creationId xmlns:a16="http://schemas.microsoft.com/office/drawing/2014/main" id="{F6404C5E-0264-4ED9-95B7-2E8B779F6B08}"/>
              </a:ext>
            </a:extLst>
          </p:cNvPr>
          <p:cNvSpPr txBox="1">
            <a:spLocks/>
          </p:cNvSpPr>
          <p:nvPr/>
        </p:nvSpPr>
        <p:spPr>
          <a:xfrm>
            <a:off x="626850" y="2152156"/>
            <a:ext cx="6586489" cy="443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485" indent="-342900" latinLnBrk="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ko-KR" altLang="en-US" sz="1800" dirty="0"/>
              <a:t>프로젝트 개요</a:t>
            </a:r>
            <a:endParaRPr lang="en-US" altLang="ko-KR" sz="1800" dirty="0"/>
          </a:p>
          <a:p>
            <a:pPr marL="1409685" lvl="1" indent="-342900" latinLnBrk="0">
              <a:spcAft>
                <a:spcPts val="600"/>
              </a:spcAft>
              <a:buSzPct val="120000"/>
              <a:buFont typeface="+mj-lt"/>
              <a:buAutoNum type="alphaLcPeriod"/>
            </a:pPr>
            <a:r>
              <a:rPr lang="ko-KR" altLang="en-US" sz="1800" dirty="0"/>
              <a:t>프로젝트 소개</a:t>
            </a:r>
            <a:endParaRPr lang="en-US" altLang="ko-KR" sz="1800" dirty="0"/>
          </a:p>
          <a:p>
            <a:pPr marL="1409685" lvl="1" indent="-342900" latinLnBrk="0">
              <a:spcAft>
                <a:spcPts val="600"/>
              </a:spcAft>
              <a:buSzPct val="120000"/>
              <a:buFont typeface="+mj-lt"/>
              <a:buAutoNum type="alphaLcPeriod"/>
            </a:pPr>
            <a:r>
              <a:rPr lang="ko-KR" altLang="en-US" sz="1800" dirty="0"/>
              <a:t>프로젝트의 개발 배경 및 필요성</a:t>
            </a:r>
            <a:endParaRPr lang="en-US" altLang="ko-KR" sz="1800" dirty="0"/>
          </a:p>
          <a:p>
            <a:pPr marL="952485" indent="-342900" latinLnBrk="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ko-KR" altLang="en-US" sz="1800" dirty="0"/>
              <a:t>프로젝트 내용</a:t>
            </a:r>
            <a:endParaRPr lang="en-US" altLang="ko-KR" sz="1800" dirty="0"/>
          </a:p>
          <a:p>
            <a:pPr marL="1409685" lvl="1" indent="-342900" latinLnBrk="0">
              <a:spcAft>
                <a:spcPts val="600"/>
              </a:spcAft>
              <a:buSzPct val="120000"/>
              <a:buFont typeface="+mj-lt"/>
              <a:buAutoNum type="alphaLcPeriod"/>
            </a:pPr>
            <a:r>
              <a:rPr lang="ko-KR" altLang="en-US" sz="1800" dirty="0"/>
              <a:t>프로젝트 구성도</a:t>
            </a:r>
            <a:endParaRPr lang="en-US" altLang="ko-KR" sz="1800" dirty="0"/>
          </a:p>
          <a:p>
            <a:pPr marL="1409685" lvl="1" indent="-342900" latinLnBrk="0">
              <a:spcAft>
                <a:spcPts val="600"/>
              </a:spcAft>
              <a:buSzPct val="120000"/>
              <a:buFont typeface="+mj-lt"/>
              <a:buAutoNum type="alphaLcPeriod"/>
            </a:pPr>
            <a:r>
              <a:rPr lang="ko-KR" altLang="en-US" sz="1800" dirty="0"/>
              <a:t>중요 알고리즘 및 적용 기술</a:t>
            </a:r>
            <a:endParaRPr lang="en-US" altLang="ko-KR" sz="1800" dirty="0"/>
          </a:p>
          <a:p>
            <a:pPr marL="952485" indent="-342900" latinLnBrk="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ko-KR" altLang="en-US" sz="1800" dirty="0"/>
              <a:t>프로젝트 수행 내용</a:t>
            </a:r>
            <a:endParaRPr lang="en-US" altLang="ko-KR" sz="1800" dirty="0"/>
          </a:p>
          <a:p>
            <a:pPr marL="1409685" lvl="1" indent="-342900" latinLnBrk="0">
              <a:spcAft>
                <a:spcPts val="600"/>
              </a:spcAft>
              <a:buSzPct val="120000"/>
              <a:buFont typeface="+mj-lt"/>
              <a:buAutoNum type="alphaLcPeriod"/>
            </a:pPr>
            <a:r>
              <a:rPr lang="ko-KR" altLang="en-US" sz="1800" dirty="0"/>
              <a:t>문제점 및 해결방안</a:t>
            </a:r>
            <a:endParaRPr lang="en-US" altLang="ko-KR" sz="1800" dirty="0"/>
          </a:p>
          <a:p>
            <a:pPr marL="1409685" lvl="1" indent="-342900" latinLnBrk="0">
              <a:spcAft>
                <a:spcPts val="600"/>
              </a:spcAft>
              <a:buSzPct val="120000"/>
              <a:buFont typeface="+mj-lt"/>
              <a:buAutoNum type="alphaLcPeriod"/>
            </a:pPr>
            <a:r>
              <a:rPr lang="ko-KR" altLang="en-US" sz="1800" dirty="0"/>
              <a:t>프로젝트를 통해 배우거나 </a:t>
            </a:r>
            <a:r>
              <a:rPr lang="ko-KR" altLang="en-US" sz="1800" dirty="0" err="1"/>
              <a:t>느낀점</a:t>
            </a:r>
            <a:endParaRPr lang="en-US" altLang="ko-KR" sz="1800" dirty="0"/>
          </a:p>
          <a:p>
            <a:pPr marL="952485" indent="-342900" latinLnBrk="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ko-KR" altLang="en-US" sz="1800" dirty="0"/>
              <a:t>프로젝트 기대효과 및 활용분야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7180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7528C846-25A9-401E-A2E3-371BD0595552}"/>
              </a:ext>
            </a:extLst>
          </p:cNvPr>
          <p:cNvSpPr txBox="1"/>
          <p:nvPr/>
        </p:nvSpPr>
        <p:spPr>
          <a:xfrm>
            <a:off x="625031" y="366713"/>
            <a:ext cx="6271070" cy="914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3600" dirty="0"/>
              <a:t>1. </a:t>
            </a:r>
            <a:r>
              <a:rPr lang="ko-KR" altLang="en-US" sz="3600" dirty="0"/>
              <a:t>프로젝트 개요</a:t>
            </a:r>
            <a:endParaRPr lang="en-US" sz="1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BE009-17AF-4430-88A8-4CDDE7B4A900}"/>
              </a:ext>
            </a:extLst>
          </p:cNvPr>
          <p:cNvSpPr txBox="1"/>
          <p:nvPr/>
        </p:nvSpPr>
        <p:spPr>
          <a:xfrm>
            <a:off x="625031" y="1281113"/>
            <a:ext cx="9563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457200" latinLnBrk="0">
              <a:buFont typeface="+mj-lt"/>
              <a:buAutoNum type="alphaLcPeriod"/>
            </a:pPr>
            <a:r>
              <a:rPr lang="ko-KR" altLang="en-US" sz="2000" dirty="0"/>
              <a:t>프로젝트 소개</a:t>
            </a:r>
            <a:endParaRPr lang="en-US" altLang="ko-KR" sz="2000" dirty="0"/>
          </a:p>
          <a:p>
            <a:pPr marL="1371600" lvl="1" indent="-457200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다세대 주거의 관리를 지원해주는 시스템 구축</a:t>
            </a:r>
            <a:r>
              <a:rPr lang="en-US" altLang="ko-KR" sz="2000" dirty="0"/>
              <a:t>.</a:t>
            </a:r>
          </a:p>
          <a:p>
            <a:pPr marL="914400" lvl="1" latinLnBrk="0"/>
            <a:endParaRPr lang="en-US" altLang="ko-KR" sz="2000" dirty="0"/>
          </a:p>
          <a:p>
            <a:pPr marL="914400" indent="-457200" latinLnBrk="0">
              <a:buFont typeface="+mj-lt"/>
              <a:buAutoNum type="alphaLcPeriod"/>
            </a:pPr>
            <a:r>
              <a:rPr lang="ko-KR" altLang="en-US" sz="2000" dirty="0"/>
              <a:t>프로젝트의 개발 배경 및 필요성</a:t>
            </a:r>
            <a:endParaRPr lang="en-US" altLang="ko-KR" sz="2000" dirty="0"/>
          </a:p>
          <a:p>
            <a:pPr marL="1371600" lvl="2" indent="-457200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졸업과제의 프로젝트 제작을 생각하던 중 장기 출장으로 거주했던 원룸이나 작년까지 거주하였던 고시원 등의 다세대 주거의 관리 시스템의 필요성이 느껴 제작을 결심하였습니다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5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54;p13">
            <a:extLst>
              <a:ext uri="{FF2B5EF4-FFF2-40B4-BE49-F238E27FC236}">
                <a16:creationId xmlns:a16="http://schemas.microsoft.com/office/drawing/2014/main" id="{FFF2F46A-93E2-4ABF-8025-E3C174406114}"/>
              </a:ext>
            </a:extLst>
          </p:cNvPr>
          <p:cNvSpPr txBox="1"/>
          <p:nvPr/>
        </p:nvSpPr>
        <p:spPr>
          <a:xfrm>
            <a:off x="625031" y="366713"/>
            <a:ext cx="6271070" cy="914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3600" dirty="0"/>
              <a:t>2. </a:t>
            </a:r>
            <a:r>
              <a:rPr lang="ko-KR" altLang="en-US" sz="3600" dirty="0"/>
              <a:t>프로젝트 내용</a:t>
            </a:r>
            <a:endParaRPr lang="en-US" sz="1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7A38A-89D3-4DE7-BDA2-6BFEA42EA340}"/>
              </a:ext>
            </a:extLst>
          </p:cNvPr>
          <p:cNvSpPr txBox="1"/>
          <p:nvPr/>
        </p:nvSpPr>
        <p:spPr>
          <a:xfrm>
            <a:off x="625031" y="1290639"/>
            <a:ext cx="956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atinLnBrk="0"/>
            <a:r>
              <a:rPr lang="en-US" altLang="ko-KR" sz="2000" dirty="0"/>
              <a:t>a. </a:t>
            </a:r>
            <a:r>
              <a:rPr lang="ko-KR" altLang="en-US" sz="2000" dirty="0"/>
              <a:t>프로젝트 구성도</a:t>
            </a:r>
            <a:endParaRPr lang="en-US" altLang="ko-KR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693260-9DDA-4BBC-A0D7-4185E88B30DE}"/>
              </a:ext>
            </a:extLst>
          </p:cNvPr>
          <p:cNvSpPr/>
          <p:nvPr/>
        </p:nvSpPr>
        <p:spPr>
          <a:xfrm>
            <a:off x="8160544" y="2276480"/>
            <a:ext cx="3057525" cy="429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6A1091-F946-4775-8438-54AD2B265A79}"/>
              </a:ext>
            </a:extLst>
          </p:cNvPr>
          <p:cNvSpPr/>
          <p:nvPr/>
        </p:nvSpPr>
        <p:spPr>
          <a:xfrm>
            <a:off x="4521994" y="2280654"/>
            <a:ext cx="3057525" cy="429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0092DF-0D0B-4BBA-987F-FE9C6205D99A}"/>
              </a:ext>
            </a:extLst>
          </p:cNvPr>
          <p:cNvSpPr/>
          <p:nvPr/>
        </p:nvSpPr>
        <p:spPr>
          <a:xfrm>
            <a:off x="759616" y="2276854"/>
            <a:ext cx="3057525" cy="42953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864FBE-3BED-4747-AC81-FF4E5A9D0675}"/>
              </a:ext>
            </a:extLst>
          </p:cNvPr>
          <p:cNvSpPr/>
          <p:nvPr/>
        </p:nvSpPr>
        <p:spPr>
          <a:xfrm>
            <a:off x="1323972" y="4274939"/>
            <a:ext cx="1928812" cy="581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건물 관리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8F44E5-3A04-4449-9F2B-1C61227FD1BC}"/>
              </a:ext>
            </a:extLst>
          </p:cNvPr>
          <p:cNvSpPr/>
          <p:nvPr/>
        </p:nvSpPr>
        <p:spPr>
          <a:xfrm>
            <a:off x="1323972" y="5790639"/>
            <a:ext cx="1928812" cy="581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951B1A-C8D6-436D-9C8F-6AD9BDBBA0CB}"/>
              </a:ext>
            </a:extLst>
          </p:cNvPr>
          <p:cNvSpPr/>
          <p:nvPr/>
        </p:nvSpPr>
        <p:spPr>
          <a:xfrm>
            <a:off x="1323972" y="5032789"/>
            <a:ext cx="1928812" cy="581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 사항</a:t>
            </a:r>
            <a:endParaRPr lang="en-US" altLang="ko-KR" dirty="0"/>
          </a:p>
          <a:p>
            <a:pPr algn="ctr"/>
            <a:r>
              <a:rPr lang="en-US" altLang="ko-KR" dirty="0"/>
              <a:t>/ </a:t>
            </a:r>
            <a:r>
              <a:rPr lang="ko-KR" altLang="en-US" dirty="0"/>
              <a:t>일반 문의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917B1C-207C-4EC9-B24B-6CBD9073F792}"/>
              </a:ext>
            </a:extLst>
          </p:cNvPr>
          <p:cNvSpPr/>
          <p:nvPr/>
        </p:nvSpPr>
        <p:spPr>
          <a:xfrm>
            <a:off x="1323972" y="2759239"/>
            <a:ext cx="1928812" cy="581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관리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매니저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7B636E-94D0-494F-ADF0-53442AD63C27}"/>
              </a:ext>
            </a:extLst>
          </p:cNvPr>
          <p:cNvSpPr/>
          <p:nvPr/>
        </p:nvSpPr>
        <p:spPr>
          <a:xfrm>
            <a:off x="1323972" y="3517089"/>
            <a:ext cx="1928812" cy="581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권한 관리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매니저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29A82B-5E0E-47C0-8BCC-1730476CD0BC}"/>
              </a:ext>
            </a:extLst>
          </p:cNvPr>
          <p:cNvSpPr/>
          <p:nvPr/>
        </p:nvSpPr>
        <p:spPr>
          <a:xfrm>
            <a:off x="1059651" y="2000849"/>
            <a:ext cx="2428876" cy="6613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 관리자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95F282-4E8F-49CB-93A5-6810FBF4F410}"/>
              </a:ext>
            </a:extLst>
          </p:cNvPr>
          <p:cNvSpPr/>
          <p:nvPr/>
        </p:nvSpPr>
        <p:spPr>
          <a:xfrm>
            <a:off x="4776787" y="2005023"/>
            <a:ext cx="2428876" cy="6613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매니저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건물 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7995D9-F8A0-4920-B8CE-2BED3FBA6097}"/>
              </a:ext>
            </a:extLst>
          </p:cNvPr>
          <p:cNvSpPr/>
          <p:nvPr/>
        </p:nvSpPr>
        <p:spPr>
          <a:xfrm>
            <a:off x="8474869" y="2000849"/>
            <a:ext cx="2428876" cy="6613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입주자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F377E3-ADA7-46CE-9C94-77CB60A0B231}"/>
              </a:ext>
            </a:extLst>
          </p:cNvPr>
          <p:cNvSpPr/>
          <p:nvPr/>
        </p:nvSpPr>
        <p:spPr>
          <a:xfrm>
            <a:off x="5103019" y="4270765"/>
            <a:ext cx="1928812" cy="581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건물 관리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호실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368DAB-0A35-42CA-BE10-4E64B9450F37}"/>
              </a:ext>
            </a:extLst>
          </p:cNvPr>
          <p:cNvSpPr/>
          <p:nvPr/>
        </p:nvSpPr>
        <p:spPr>
          <a:xfrm>
            <a:off x="5103019" y="5032789"/>
            <a:ext cx="1928812" cy="581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 사항</a:t>
            </a:r>
            <a:endParaRPr lang="en-US" altLang="ko-KR" dirty="0"/>
          </a:p>
          <a:p>
            <a:pPr algn="ctr"/>
            <a:r>
              <a:rPr lang="en-US" altLang="ko-KR" dirty="0"/>
              <a:t>/ </a:t>
            </a:r>
            <a:r>
              <a:rPr lang="ko-KR" altLang="en-US" dirty="0"/>
              <a:t>일반 문의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C808C5-AE4A-4B98-80A2-2CF3BC5712EB}"/>
              </a:ext>
            </a:extLst>
          </p:cNvPr>
          <p:cNvSpPr/>
          <p:nvPr/>
        </p:nvSpPr>
        <p:spPr>
          <a:xfrm>
            <a:off x="5103019" y="2763413"/>
            <a:ext cx="1928812" cy="581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관리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입주자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EBBBD97-F5F8-4FB3-A010-DA5E3B11878E}"/>
              </a:ext>
            </a:extLst>
          </p:cNvPr>
          <p:cNvSpPr/>
          <p:nvPr/>
        </p:nvSpPr>
        <p:spPr>
          <a:xfrm>
            <a:off x="5103019" y="3517089"/>
            <a:ext cx="1928812" cy="581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권한 관리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입주자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50C4154-B324-4CCC-9979-28FCB490F205}"/>
              </a:ext>
            </a:extLst>
          </p:cNvPr>
          <p:cNvSpPr/>
          <p:nvPr/>
        </p:nvSpPr>
        <p:spPr>
          <a:xfrm>
            <a:off x="8724900" y="2759239"/>
            <a:ext cx="1928812" cy="581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 사항</a:t>
            </a:r>
            <a:endParaRPr lang="en-US" altLang="ko-KR" dirty="0"/>
          </a:p>
          <a:p>
            <a:pPr algn="ctr"/>
            <a:r>
              <a:rPr lang="en-US" altLang="ko-KR" dirty="0"/>
              <a:t>/ </a:t>
            </a:r>
            <a:r>
              <a:rPr lang="ko-KR" altLang="en-US" dirty="0"/>
              <a:t>일반 문의</a:t>
            </a:r>
          </a:p>
        </p:txBody>
      </p:sp>
    </p:spTree>
    <p:extLst>
      <p:ext uri="{BB962C8B-B14F-4D97-AF65-F5344CB8AC3E}">
        <p14:creationId xmlns:p14="http://schemas.microsoft.com/office/powerpoint/2010/main" val="163287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세로 텍스트 개체 틀 5">
            <a:extLst>
              <a:ext uri="{FF2B5EF4-FFF2-40B4-BE49-F238E27FC236}">
                <a16:creationId xmlns:a16="http://schemas.microsoft.com/office/drawing/2014/main" id="{232591E2-9ECA-48E1-B17D-8FBDC443D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09675" y="2122487"/>
            <a:ext cx="5257800" cy="3222625"/>
          </a:xfrm>
        </p:spPr>
        <p:txBody>
          <a:bodyPr vert="horz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 Java 1.8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800" dirty="0"/>
              <a:t> Spring boot 2.3.4 RELEASE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sz="2800" i="0" dirty="0" err="1">
                <a:effectLst/>
              </a:rPr>
              <a:t>Thymeleaf</a:t>
            </a:r>
            <a:endParaRPr lang="en-US" altLang="ko-KR" i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sz="2800" i="0" dirty="0" err="1">
                <a:effectLst/>
              </a:rPr>
              <a:t>BootStrap</a:t>
            </a:r>
            <a:endParaRPr lang="en-US" altLang="ko-KR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800" dirty="0"/>
              <a:t> Sqlite3</a:t>
            </a:r>
            <a:endParaRPr lang="ko-KR" altLang="en-US" dirty="0"/>
          </a:p>
        </p:txBody>
      </p:sp>
      <p:sp>
        <p:nvSpPr>
          <p:cNvPr id="9" name="Google Shape;54;p13">
            <a:extLst>
              <a:ext uri="{FF2B5EF4-FFF2-40B4-BE49-F238E27FC236}">
                <a16:creationId xmlns:a16="http://schemas.microsoft.com/office/drawing/2014/main" id="{B58835F3-A93C-4F2B-9B86-9AFD3A0BEF9D}"/>
              </a:ext>
            </a:extLst>
          </p:cNvPr>
          <p:cNvSpPr txBox="1"/>
          <p:nvPr/>
        </p:nvSpPr>
        <p:spPr>
          <a:xfrm>
            <a:off x="625031" y="366713"/>
            <a:ext cx="6271070" cy="914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3600" dirty="0"/>
              <a:t>2. </a:t>
            </a:r>
            <a:r>
              <a:rPr lang="ko-KR" altLang="en-US" sz="3600" dirty="0"/>
              <a:t>프로젝트 내용</a:t>
            </a:r>
            <a:endParaRPr lang="en-US" sz="1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181E5-52D8-413E-9AEA-ADB0733BD50F}"/>
              </a:ext>
            </a:extLst>
          </p:cNvPr>
          <p:cNvSpPr txBox="1"/>
          <p:nvPr/>
        </p:nvSpPr>
        <p:spPr>
          <a:xfrm>
            <a:off x="625031" y="1290639"/>
            <a:ext cx="956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en-US" altLang="ko-KR" sz="2000" dirty="0"/>
              <a:t>b. </a:t>
            </a:r>
            <a:r>
              <a:rPr lang="ko-KR" altLang="en-US" sz="2000" dirty="0"/>
              <a:t>중요 알고리즘 및 적용 기술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34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77FBD7E0-8152-4435-9DAC-988CAE78C29E}"/>
              </a:ext>
            </a:extLst>
          </p:cNvPr>
          <p:cNvSpPr txBox="1"/>
          <p:nvPr/>
        </p:nvSpPr>
        <p:spPr>
          <a:xfrm>
            <a:off x="625031" y="366713"/>
            <a:ext cx="6271070" cy="914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3600" dirty="0"/>
              <a:t>3. </a:t>
            </a:r>
            <a:r>
              <a:rPr lang="ko-KR" altLang="en-US" sz="3600" dirty="0"/>
              <a:t>프로젝트 수행내용</a:t>
            </a:r>
            <a:endParaRPr lang="en-US" sz="1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CA464-F067-433A-BA68-F5F292C2F3DF}"/>
              </a:ext>
            </a:extLst>
          </p:cNvPr>
          <p:cNvSpPr txBox="1"/>
          <p:nvPr/>
        </p:nvSpPr>
        <p:spPr>
          <a:xfrm>
            <a:off x="625031" y="1290639"/>
            <a:ext cx="95631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457200">
              <a:buAutoNum type="alphaLcPeriod"/>
            </a:pPr>
            <a:r>
              <a:rPr lang="ko-KR" altLang="en-US" sz="2000" dirty="0"/>
              <a:t>문제점 및 해결방안</a:t>
            </a:r>
            <a:endParaRPr lang="en-US" altLang="ko-KR" sz="2000" dirty="0"/>
          </a:p>
          <a:p>
            <a:pPr marL="457200"/>
            <a:endParaRPr lang="ko-KR" altLang="en-US" sz="2000" dirty="0"/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JPA </a:t>
            </a:r>
            <a:r>
              <a:rPr lang="ko-KR" altLang="en-US" sz="2000" dirty="0"/>
              <a:t>구성 중 쿼리 </a:t>
            </a:r>
            <a:r>
              <a:rPr lang="ko-KR" altLang="en-US" sz="2000" dirty="0" err="1"/>
              <a:t>빌더를</a:t>
            </a:r>
            <a:r>
              <a:rPr lang="ko-KR" altLang="en-US" sz="2000" dirty="0"/>
              <a:t> 위해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Criteria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적용 하였으나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퍼포먼스가 떨어지고 제약이 많이 존재하여 중간에 유사한 방식으로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빌더를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처리하는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QueryDSL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 교체하여 적용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914400"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QueryDSL</a:t>
            </a:r>
            <a:r>
              <a:rPr lang="ko-KR" altLang="en-US" sz="2000" dirty="0"/>
              <a:t> 로 쿼리를 작성하여 진행하던 도중 </a:t>
            </a:r>
            <a:r>
              <a:rPr lang="en-US" altLang="ko-KR" sz="2000" dirty="0"/>
              <a:t>insert</a:t>
            </a:r>
            <a:r>
              <a:rPr lang="ko-KR" altLang="en-US" sz="2000" dirty="0"/>
              <a:t>에 대한 제약이 발견되어 해당 구문을 별도로 처리하도록 변경</a:t>
            </a:r>
            <a:r>
              <a:rPr lang="en-US" altLang="ko-KR" sz="2000" dirty="0"/>
              <a:t>.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화면간 데이터를 전달하는 과정에서 </a:t>
            </a:r>
            <a:r>
              <a:rPr lang="en-US" altLang="ko-KR" sz="2000" dirty="0" err="1"/>
              <a:t>Thymeleaf</a:t>
            </a:r>
            <a:r>
              <a:rPr lang="ko-KR" altLang="en-US" sz="2000" dirty="0"/>
              <a:t>로만 처리하려 하였으나 처리가 매끄럽지않아 </a:t>
            </a:r>
            <a:r>
              <a:rPr lang="en-US" altLang="ko-KR" sz="2000" dirty="0"/>
              <a:t>JavaScript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Jquery</a:t>
            </a:r>
            <a:r>
              <a:rPr lang="ko-KR" altLang="en-US" sz="2000" dirty="0"/>
              <a:t>를 적용</a:t>
            </a:r>
            <a:r>
              <a:rPr lang="en-US" altLang="ko-KR" sz="2000" dirty="0"/>
              <a:t>.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QUeryDSL</a:t>
            </a:r>
            <a:r>
              <a:rPr lang="ko-KR" altLang="en-US" sz="2000" dirty="0"/>
              <a:t>의 </a:t>
            </a:r>
            <a:r>
              <a:rPr lang="en-US" altLang="ko-KR" sz="2000" dirty="0"/>
              <a:t>Insert</a:t>
            </a:r>
            <a:r>
              <a:rPr lang="ko-KR" altLang="en-US" sz="2000" dirty="0"/>
              <a:t>제약에서 </a:t>
            </a:r>
            <a:r>
              <a:rPr lang="en-US" altLang="ko-KR" sz="2000" dirty="0"/>
              <a:t>Ajax</a:t>
            </a:r>
            <a:r>
              <a:rPr lang="ko-KR" altLang="en-US" sz="2000" dirty="0"/>
              <a:t>를 사용한 화면 적용에 문제가 발생하여</a:t>
            </a:r>
            <a:r>
              <a:rPr lang="en-US" altLang="ko-KR" sz="2000" dirty="0"/>
              <a:t> </a:t>
            </a:r>
            <a:r>
              <a:rPr lang="ko-KR" altLang="en-US" sz="2000" dirty="0"/>
              <a:t>해당 기능에 대해서 예외처리를 진행하여 화면을 다시 </a:t>
            </a:r>
            <a:r>
              <a:rPr lang="ko-KR" altLang="en-US" sz="2000" dirty="0" err="1"/>
              <a:t>로딩하는</a:t>
            </a:r>
            <a:r>
              <a:rPr lang="ko-KR" altLang="en-US" sz="2000" dirty="0"/>
              <a:t> 로직을 추가로 구현</a:t>
            </a:r>
            <a:r>
              <a:rPr lang="en-US" altLang="ko-KR" sz="2000" dirty="0"/>
              <a:t>.</a:t>
            </a:r>
          </a:p>
          <a:p>
            <a:pPr marL="457200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0133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77FBD7E0-8152-4435-9DAC-988CAE78C29E}"/>
              </a:ext>
            </a:extLst>
          </p:cNvPr>
          <p:cNvSpPr txBox="1"/>
          <p:nvPr/>
        </p:nvSpPr>
        <p:spPr>
          <a:xfrm>
            <a:off x="625031" y="366713"/>
            <a:ext cx="6271070" cy="914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3600" dirty="0"/>
              <a:t>3. </a:t>
            </a:r>
            <a:r>
              <a:rPr lang="ko-KR" altLang="en-US" sz="3600" dirty="0"/>
              <a:t>프로젝트 수행내용</a:t>
            </a:r>
            <a:endParaRPr lang="en-US" sz="1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CA464-F067-433A-BA68-F5F292C2F3DF}"/>
              </a:ext>
            </a:extLst>
          </p:cNvPr>
          <p:cNvSpPr txBox="1"/>
          <p:nvPr/>
        </p:nvSpPr>
        <p:spPr>
          <a:xfrm>
            <a:off x="625031" y="1290639"/>
            <a:ext cx="95631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457200">
              <a:buAutoNum type="alphaLcPeriod" startAt="2"/>
            </a:pPr>
            <a:r>
              <a:rPr lang="ko-KR" altLang="en-US" sz="2000" dirty="0"/>
              <a:t>프로젝트를 통해 배우거나 </a:t>
            </a:r>
            <a:r>
              <a:rPr lang="ko-KR" altLang="en-US" sz="2000" dirty="0" err="1"/>
              <a:t>느낀점</a:t>
            </a:r>
            <a:endParaRPr lang="en-US" altLang="ko-KR" sz="2000" dirty="0"/>
          </a:p>
          <a:p>
            <a:pPr marL="8001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관련 직종에 종사하면서 한번은 꼭 해보고 싶었던 </a:t>
            </a:r>
            <a:r>
              <a:rPr lang="en-US" altLang="ko-KR" sz="2000" dirty="0" err="1"/>
              <a:t>FrameWork</a:t>
            </a:r>
            <a:r>
              <a:rPr lang="en-US" altLang="ko-KR" sz="2000" dirty="0"/>
              <a:t> </a:t>
            </a:r>
            <a:r>
              <a:rPr lang="en-US" altLang="ko-KR" sz="2000" dirty="0" err="1"/>
              <a:t>BackEnd</a:t>
            </a:r>
            <a:r>
              <a:rPr lang="en-US" altLang="ko-KR" sz="2000" dirty="0"/>
              <a:t> </a:t>
            </a:r>
            <a:r>
              <a:rPr lang="ko-KR" altLang="en-US" sz="2000" dirty="0"/>
              <a:t>구성을 이번기회에 해 볼 수 있었습니다</a:t>
            </a:r>
            <a:r>
              <a:rPr lang="en-US" altLang="ko-KR" sz="2000" dirty="0"/>
              <a:t>.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Web</a:t>
            </a:r>
            <a:r>
              <a:rPr lang="ko-KR" altLang="en-US" sz="2000" dirty="0"/>
              <a:t> 개발자로서 </a:t>
            </a:r>
            <a:r>
              <a:rPr lang="en-US" altLang="ko-KR" sz="2000" dirty="0"/>
              <a:t>Front </a:t>
            </a:r>
            <a:r>
              <a:rPr lang="ko-KR" altLang="en-US" sz="2000" dirty="0"/>
              <a:t>단만 개발해오면서 그냥 생각없이 사용하던 </a:t>
            </a:r>
            <a:r>
              <a:rPr lang="en-US" altLang="ko-KR" sz="2000" dirty="0" err="1"/>
              <a:t>BackEnd</a:t>
            </a:r>
            <a:r>
              <a:rPr lang="ko-KR" altLang="en-US" sz="2000" dirty="0"/>
              <a:t>의 많은 기능들이 그냥 생겨나는게 아니라는 것을 이번 기회에 다시금 깨닫게 되었습니다</a:t>
            </a:r>
            <a:r>
              <a:rPr lang="en-US" altLang="ko-KR" sz="2000" dirty="0"/>
              <a:t>.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어쩌피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해야한다면</a:t>
            </a:r>
            <a:r>
              <a:rPr lang="ko-KR" altLang="en-US" sz="2000" dirty="0"/>
              <a:t> 새로운 기능을 많이 사용해 보고 싶은 욕심에 처음 접해보는 많은 것들을 </a:t>
            </a:r>
            <a:r>
              <a:rPr lang="ko-KR" altLang="en-US" sz="2000" dirty="0" err="1"/>
              <a:t>밤새가며</a:t>
            </a:r>
            <a:r>
              <a:rPr lang="ko-KR" altLang="en-US" sz="2000" dirty="0"/>
              <a:t> 알아가는 즐거움을 느낄 수 있었습니다</a:t>
            </a:r>
            <a:r>
              <a:rPr lang="en-US" altLang="ko-KR" sz="2000" dirty="0"/>
              <a:t>.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아쉬운 것이 있다면 너무 크게 기획하여 생각했던 모든 기능을 담을 수 없었던 것이 많이 아쉬워서 이번에 만든 작품을 계속 개발해서 키워볼 생각입니다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79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77FBD7E0-8152-4435-9DAC-988CAE78C29E}"/>
              </a:ext>
            </a:extLst>
          </p:cNvPr>
          <p:cNvSpPr txBox="1"/>
          <p:nvPr/>
        </p:nvSpPr>
        <p:spPr>
          <a:xfrm>
            <a:off x="625031" y="366713"/>
            <a:ext cx="6271070" cy="914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85000" lnSpcReduction="10000"/>
          </a:bodyPr>
          <a:lstStyle/>
          <a:p>
            <a:pPr latinLnBrk="0">
              <a:spcAft>
                <a:spcPts val="600"/>
              </a:spcAft>
            </a:pPr>
            <a:r>
              <a:rPr lang="en-US" altLang="ko-KR" sz="3600" dirty="0"/>
              <a:t>2. </a:t>
            </a:r>
            <a:r>
              <a:rPr lang="ko-KR" altLang="en-US" sz="3600" dirty="0"/>
              <a:t>프로젝트 기대효과 및 활용분야</a:t>
            </a:r>
            <a:endParaRPr lang="en-US" sz="1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CA464-F067-433A-BA68-F5F292C2F3DF}"/>
              </a:ext>
            </a:extLst>
          </p:cNvPr>
          <p:cNvSpPr txBox="1"/>
          <p:nvPr/>
        </p:nvSpPr>
        <p:spPr>
          <a:xfrm>
            <a:off x="625031" y="1290639"/>
            <a:ext cx="110049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endParaRPr lang="en-US" altLang="ko-KR" sz="2000" dirty="0"/>
          </a:p>
          <a:p>
            <a:pPr marL="457200"/>
            <a:r>
              <a:rPr lang="ko-KR" altLang="en-US" sz="2000" dirty="0"/>
              <a:t>초기 설계했던 시스템의 초안을 이야기 드리면</a:t>
            </a:r>
            <a:endParaRPr lang="en-US" altLang="ko-KR" sz="2000" dirty="0"/>
          </a:p>
          <a:p>
            <a:pPr marL="457200"/>
            <a:endParaRPr lang="en-US" altLang="ko-KR" sz="2000" dirty="0"/>
          </a:p>
          <a:p>
            <a:pPr marL="457200"/>
            <a:r>
              <a:rPr lang="ko-KR" altLang="en-US" sz="2000" dirty="0"/>
              <a:t>해당 시스템을 소형 단말</a:t>
            </a:r>
            <a:r>
              <a:rPr lang="en-US" altLang="ko-KR" sz="2000" dirty="0"/>
              <a:t>(Raspberry Pi, </a:t>
            </a:r>
            <a:r>
              <a:rPr lang="en-US" altLang="ko-KR" sz="2000" dirty="0" err="1"/>
              <a:t>Latterpanda</a:t>
            </a:r>
            <a:r>
              <a:rPr lang="en-US" altLang="ko-KR" sz="2000" dirty="0"/>
              <a:t>)</a:t>
            </a:r>
            <a:r>
              <a:rPr lang="ko-KR" altLang="en-US" sz="2000" dirty="0"/>
              <a:t>에 설치하여 상품화까지 고려되어 </a:t>
            </a:r>
            <a:endParaRPr lang="en-US" altLang="ko-KR" sz="2000" dirty="0"/>
          </a:p>
          <a:p>
            <a:pPr marL="457200"/>
            <a:endParaRPr lang="en-US" altLang="ko-KR" sz="2000" dirty="0"/>
          </a:p>
          <a:p>
            <a:pPr marL="457200"/>
            <a:r>
              <a:rPr lang="ko-KR" altLang="en-US" sz="2000" dirty="0"/>
              <a:t>있는 구성 이였습니다</a:t>
            </a:r>
            <a:r>
              <a:rPr lang="en-US" altLang="ko-KR" sz="2000" dirty="0"/>
              <a:t>.</a:t>
            </a:r>
          </a:p>
          <a:p>
            <a:pPr marL="457200"/>
            <a:endParaRPr lang="en-US" altLang="ko-KR" sz="2000" dirty="0"/>
          </a:p>
          <a:p>
            <a:pPr marL="457200"/>
            <a:r>
              <a:rPr lang="ko-KR" altLang="en-US" sz="2000" dirty="0"/>
              <a:t>그러기 위한 </a:t>
            </a:r>
            <a:r>
              <a:rPr lang="en-US" altLang="ko-KR" sz="2000" dirty="0"/>
              <a:t>JAVA, Spring Boot, </a:t>
            </a:r>
            <a:r>
              <a:rPr lang="en-US" altLang="ko-KR" sz="2000" dirty="0" err="1"/>
              <a:t>Sqlite</a:t>
            </a:r>
            <a:r>
              <a:rPr lang="en-US" altLang="ko-KR" sz="2000" dirty="0"/>
              <a:t> </a:t>
            </a:r>
            <a:r>
              <a:rPr lang="ko-KR" altLang="en-US" sz="2000" dirty="0"/>
              <a:t>였으며 소형 단말의 물리적인 플러그인을 </a:t>
            </a:r>
            <a:endParaRPr lang="en-US" altLang="ko-KR" sz="2000" dirty="0"/>
          </a:p>
          <a:p>
            <a:pPr marL="457200"/>
            <a:endParaRPr lang="en-US" altLang="ko-KR" sz="2000" dirty="0"/>
          </a:p>
          <a:p>
            <a:pPr marL="457200"/>
            <a:r>
              <a:rPr lang="ko-KR" altLang="en-US" sz="2000" dirty="0"/>
              <a:t>사용한 각종 </a:t>
            </a:r>
            <a:r>
              <a:rPr lang="en-US" altLang="ko-KR" sz="2000" dirty="0"/>
              <a:t>IOT </a:t>
            </a:r>
            <a:r>
              <a:rPr lang="ko-KR" altLang="en-US" sz="2000" dirty="0"/>
              <a:t>기능을 활용한 포괄적인 주거관리 시스템의 구축이 목표입니다</a:t>
            </a:r>
            <a:r>
              <a:rPr lang="en-US" altLang="ko-KR" sz="2000" dirty="0"/>
              <a:t>.</a:t>
            </a:r>
          </a:p>
          <a:p>
            <a:pPr marL="457200"/>
            <a:endParaRPr lang="en-US" altLang="ko-KR" sz="2000" dirty="0"/>
          </a:p>
          <a:p>
            <a:pPr marL="457200"/>
            <a:r>
              <a:rPr lang="en-US" altLang="ko-KR" sz="2000" dirty="0"/>
              <a:t>CCTV, </a:t>
            </a:r>
            <a:r>
              <a:rPr lang="ko-KR" altLang="en-US" sz="2000" dirty="0" err="1"/>
              <a:t>도어락</a:t>
            </a:r>
            <a:r>
              <a:rPr lang="ko-KR" altLang="en-US" sz="2000" dirty="0"/>
              <a:t> 등 </a:t>
            </a:r>
            <a:r>
              <a:rPr lang="en-US" altLang="ko-KR" sz="2000" dirty="0"/>
              <a:t>IOT</a:t>
            </a:r>
            <a:r>
              <a:rPr lang="ko-KR" altLang="en-US" sz="2000" dirty="0"/>
              <a:t>의 기능을 포함되어 있는 소형 단말과 해당 기기들과 시스템의 결합으로</a:t>
            </a:r>
            <a:endParaRPr lang="en-US" altLang="ko-KR" sz="2000" dirty="0"/>
          </a:p>
          <a:p>
            <a:pPr marL="457200"/>
            <a:endParaRPr lang="en-US" altLang="ko-KR" sz="2000" dirty="0"/>
          </a:p>
          <a:p>
            <a:pPr marL="457200"/>
            <a:r>
              <a:rPr lang="ko-KR" altLang="en-US" sz="2000" dirty="0"/>
              <a:t>해당 시스템만 있으면 모든 주거관리가 편리하고 통합적인 관리를 제공 할 수 있다고 </a:t>
            </a:r>
            <a:endParaRPr lang="en-US" altLang="ko-KR" sz="2000" dirty="0"/>
          </a:p>
          <a:p>
            <a:pPr marL="457200"/>
            <a:endParaRPr lang="en-US" altLang="ko-KR" sz="2000" dirty="0"/>
          </a:p>
          <a:p>
            <a:pPr marL="457200"/>
            <a:r>
              <a:rPr lang="ko-KR" altLang="en-US" sz="2000" dirty="0"/>
              <a:t>생각합니다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63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434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Consolas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설 현철</dc:creator>
  <cp:lastModifiedBy>설 현철</cp:lastModifiedBy>
  <cp:revision>7</cp:revision>
  <dcterms:created xsi:type="dcterms:W3CDTF">2020-12-16T07:57:52Z</dcterms:created>
  <dcterms:modified xsi:type="dcterms:W3CDTF">2020-12-16T08:56:12Z</dcterms:modified>
</cp:coreProperties>
</file>