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23" d="100"/>
          <a:sy n="323" d="100"/>
        </p:scale>
        <p:origin x="852" y="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e4607fe2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e4607fe2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vgeneia/HYCU.git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3525" y="214375"/>
            <a:ext cx="8603400" cy="2121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900" dirty="0">
                <a:solidFill>
                  <a:srgbClr val="666666"/>
                </a:solidFill>
                <a:latin typeface="+mj-ea"/>
                <a:ea typeface="+mj-ea"/>
              </a:rPr>
              <a:t>졸업 </a:t>
            </a:r>
            <a:r>
              <a:rPr lang="ko" sz="2900" dirty="0">
                <a:solidFill>
                  <a:srgbClr val="666666"/>
                </a:solidFill>
                <a:latin typeface="+mj-ea"/>
                <a:ea typeface="+mj-ea"/>
              </a:rPr>
              <a:t>프로젝트</a:t>
            </a:r>
            <a:endParaRPr sz="2900" dirty="0">
              <a:solidFill>
                <a:srgbClr val="666666"/>
              </a:solidFill>
              <a:latin typeface="+mj-ea"/>
              <a:ea typeface="+mj-e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900" dirty="0">
                <a:solidFill>
                  <a:srgbClr val="666666"/>
                </a:solidFill>
                <a:latin typeface="+mj-ea"/>
                <a:ea typeface="+mj-ea"/>
              </a:rPr>
              <a:t>설현철 H201703193</a:t>
            </a:r>
            <a:endParaRPr lang="en-US" altLang="ko" sz="2900" dirty="0">
              <a:solidFill>
                <a:srgbClr val="666666"/>
              </a:solidFill>
              <a:latin typeface="+mj-ea"/>
              <a:ea typeface="+mj-e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666666"/>
                </a:solidFill>
                <a:latin typeface="+mj-ea"/>
                <a:ea typeface="+mj-ea"/>
              </a:rPr>
              <a:t>-</a:t>
            </a:r>
            <a:r>
              <a:rPr lang="ko-KR" altLang="en-US" sz="2900" dirty="0">
                <a:solidFill>
                  <a:srgbClr val="666666"/>
                </a:solidFill>
                <a:latin typeface="+mj-ea"/>
                <a:ea typeface="+mj-ea"/>
              </a:rPr>
              <a:t>중간보고</a:t>
            </a:r>
            <a:r>
              <a:rPr lang="en-US" altLang="ko-KR" sz="2900" dirty="0">
                <a:solidFill>
                  <a:srgbClr val="666666"/>
                </a:solidFill>
                <a:latin typeface="+mj-ea"/>
                <a:ea typeface="+mj-ea"/>
              </a:rPr>
              <a:t>-</a:t>
            </a:r>
            <a:endParaRPr sz="2900" dirty="0">
              <a:solidFill>
                <a:srgbClr val="666666"/>
              </a:solidFill>
              <a:latin typeface="+mj-ea"/>
              <a:ea typeface="+mj-e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117150" y="2335675"/>
            <a:ext cx="2640000" cy="26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ko" sz="2100" dirty="0">
                <a:latin typeface="+mj-ea"/>
                <a:ea typeface="+mj-ea"/>
              </a:rPr>
              <a:t>제목</a:t>
            </a:r>
            <a:endParaRPr sz="2100" dirty="0">
              <a:latin typeface="+mj-ea"/>
              <a:ea typeface="+mj-ea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ko" sz="2100" dirty="0">
                <a:latin typeface="+mj-ea"/>
                <a:ea typeface="+mj-ea"/>
              </a:rPr>
              <a:t>목적</a:t>
            </a:r>
            <a:endParaRPr sz="2100" dirty="0">
              <a:latin typeface="+mj-ea"/>
              <a:ea typeface="+mj-ea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ko" sz="2100" dirty="0">
                <a:latin typeface="+mj-ea"/>
                <a:ea typeface="+mj-ea"/>
              </a:rPr>
              <a:t>기대효과</a:t>
            </a:r>
            <a:endParaRPr sz="2100" dirty="0">
              <a:latin typeface="+mj-ea"/>
              <a:ea typeface="+mj-ea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ko" sz="2100" dirty="0">
                <a:latin typeface="+mj-ea"/>
                <a:ea typeface="+mj-ea"/>
              </a:rPr>
              <a:t>플랫폼</a:t>
            </a:r>
            <a:endParaRPr sz="2100" dirty="0">
              <a:latin typeface="+mj-ea"/>
              <a:ea typeface="+mj-ea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ko" sz="2100" dirty="0">
                <a:latin typeface="+mj-ea"/>
                <a:ea typeface="+mj-ea"/>
              </a:rPr>
              <a:t>기능</a:t>
            </a:r>
            <a:endParaRPr sz="21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A020FF-6DB9-4801-8243-C8516E225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5"/>
            <a:ext cx="91440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9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78150" y="425975"/>
            <a:ext cx="8847000" cy="46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altLang="ko" dirty="0">
                <a:latin typeface="+mj-ea"/>
                <a:ea typeface="+mj-ea"/>
              </a:rPr>
              <a:t>1. </a:t>
            </a:r>
            <a:r>
              <a:rPr lang="ko" dirty="0">
                <a:latin typeface="+mj-ea"/>
                <a:ea typeface="+mj-ea"/>
              </a:rPr>
              <a:t>제목.</a:t>
            </a:r>
            <a:endParaRPr dirty="0">
              <a:latin typeface="+mj-ea"/>
              <a:ea typeface="+mj-e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dirty="0">
                <a:latin typeface="+mj-ea"/>
                <a:ea typeface="+mj-ea"/>
              </a:rPr>
              <a:t>다세대 주거 관리 시스템.</a:t>
            </a:r>
            <a:endParaRPr lang="en-US" altLang="ko" dirty="0">
              <a:latin typeface="+mj-ea"/>
              <a:ea typeface="+mj-ea"/>
            </a:endParaRPr>
          </a:p>
          <a:p>
            <a:pPr marL="457200" indent="-317500">
              <a:buSzPts val="1400"/>
              <a:buFont typeface="Arial"/>
              <a:buChar char="-"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Multigenerational 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Housing Management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endParaRPr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altLang="ko" dirty="0">
                <a:latin typeface="+mj-ea"/>
                <a:ea typeface="+mj-ea"/>
              </a:rPr>
              <a:t>2. </a:t>
            </a:r>
            <a:r>
              <a:rPr lang="ko" dirty="0">
                <a:latin typeface="+mj-ea"/>
                <a:ea typeface="+mj-ea"/>
              </a:rPr>
              <a:t>목적.</a:t>
            </a:r>
            <a:endParaRPr dirty="0">
              <a:latin typeface="+mj-ea"/>
              <a:ea typeface="+mj-e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 altLang="en-US" dirty="0">
                <a:latin typeface="+mj-ea"/>
                <a:ea typeface="+mj-ea"/>
              </a:rPr>
              <a:t>상가</a:t>
            </a:r>
            <a:r>
              <a:rPr lang="en-US" altLang="ko-KR" dirty="0">
                <a:latin typeface="+mj-ea"/>
                <a:ea typeface="+mj-ea"/>
              </a:rPr>
              <a:t>,</a:t>
            </a:r>
            <a:r>
              <a:rPr lang="ko-KR" altLang="en-US" dirty="0">
                <a:latin typeface="+mj-ea"/>
                <a:ea typeface="+mj-ea"/>
              </a:rPr>
              <a:t> 원룸</a:t>
            </a:r>
            <a:r>
              <a:rPr lang="ko" dirty="0">
                <a:latin typeface="+mj-ea"/>
                <a:ea typeface="+mj-ea"/>
              </a:rPr>
              <a:t> 등 다세대 </a:t>
            </a:r>
            <a:r>
              <a:rPr lang="ko-KR" altLang="en-US" dirty="0">
                <a:latin typeface="+mj-ea"/>
                <a:ea typeface="+mj-ea"/>
              </a:rPr>
              <a:t>건물</a:t>
            </a:r>
            <a:r>
              <a:rPr lang="ko" dirty="0">
                <a:latin typeface="+mj-ea"/>
                <a:ea typeface="+mj-ea"/>
              </a:rPr>
              <a:t>에 대한 통합관리.</a:t>
            </a:r>
            <a:endParaRPr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altLang="ko" dirty="0">
                <a:latin typeface="+mj-ea"/>
                <a:ea typeface="+mj-ea"/>
              </a:rPr>
              <a:t>3. </a:t>
            </a:r>
            <a:r>
              <a:rPr lang="ko" dirty="0">
                <a:latin typeface="+mj-ea"/>
                <a:ea typeface="+mj-ea"/>
              </a:rPr>
              <a:t>기대효과.</a:t>
            </a:r>
            <a:endParaRPr dirty="0">
              <a:latin typeface="+mj-ea"/>
              <a:ea typeface="+mj-e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dirty="0">
                <a:latin typeface="+mj-ea"/>
                <a:ea typeface="+mj-ea"/>
              </a:rPr>
              <a:t>공실에 대한 관리.</a:t>
            </a:r>
            <a:endParaRPr dirty="0">
              <a:latin typeface="+mj-ea"/>
              <a:ea typeface="+mj-e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dirty="0">
                <a:solidFill>
                  <a:schemeClr val="dk1"/>
                </a:solidFill>
                <a:latin typeface="+mj-ea"/>
                <a:ea typeface="+mj-ea"/>
              </a:rPr>
              <a:t>재난 상황에 대한 긴급공지관리.</a:t>
            </a:r>
            <a:endParaRPr dirty="0">
              <a:solidFill>
                <a:schemeClr val="dk1"/>
              </a:solidFill>
              <a:latin typeface="+mj-ea"/>
              <a:ea typeface="+mj-e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dirty="0">
                <a:solidFill>
                  <a:schemeClr val="dk1"/>
                </a:solidFill>
                <a:latin typeface="+mj-ea"/>
                <a:ea typeface="+mj-ea"/>
              </a:rPr>
              <a:t>입주민의 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건의사항</a:t>
            </a:r>
            <a:r>
              <a:rPr lang="ko" dirty="0">
                <a:solidFill>
                  <a:schemeClr val="dk1"/>
                </a:solidFill>
                <a:latin typeface="+mj-ea"/>
                <a:ea typeface="+mj-ea"/>
              </a:rPr>
              <a:t> 및 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개선요청</a:t>
            </a:r>
            <a:r>
              <a:rPr lang="ko" dirty="0">
                <a:solidFill>
                  <a:schemeClr val="dk1"/>
                </a:solidFill>
                <a:latin typeface="+mj-ea"/>
                <a:ea typeface="+mj-ea"/>
              </a:rPr>
              <a:t>사항</a:t>
            </a:r>
            <a:r>
              <a:rPr lang="en-US" altLang="ko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질문사항 게시 및 관리자 답변기능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.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altLang="ko" dirty="0">
                <a:solidFill>
                  <a:schemeClr val="dk1"/>
                </a:solidFill>
                <a:latin typeface="+mj-ea"/>
                <a:ea typeface="+mj-ea"/>
              </a:rPr>
              <a:t>4. </a:t>
            </a:r>
            <a:r>
              <a:rPr lang="ko" dirty="0">
                <a:solidFill>
                  <a:schemeClr val="dk1"/>
                </a:solidFill>
                <a:latin typeface="+mj-ea"/>
                <a:ea typeface="+mj-ea"/>
              </a:rPr>
              <a:t>플랫폼.</a:t>
            </a:r>
            <a:endParaRPr dirty="0">
              <a:solidFill>
                <a:schemeClr val="dk1"/>
              </a:solidFill>
              <a:latin typeface="+mj-ea"/>
              <a:ea typeface="+mj-e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dirty="0">
                <a:solidFill>
                  <a:schemeClr val="dk1"/>
                </a:solidFill>
                <a:latin typeface="+mj-ea"/>
                <a:ea typeface="+mj-ea"/>
              </a:rPr>
              <a:t>안드로이드</a:t>
            </a:r>
            <a:r>
              <a:rPr lang="en-US" altLang="ko" dirty="0">
                <a:solidFill>
                  <a:schemeClr val="dk1"/>
                </a:solidFill>
                <a:latin typeface="+mj-ea"/>
                <a:ea typeface="+mj-ea"/>
              </a:rPr>
              <a:t>OS</a:t>
            </a:r>
            <a:r>
              <a:rPr lang="ko" dirty="0">
                <a:solidFill>
                  <a:schemeClr val="dk1"/>
                </a:solidFill>
                <a:latin typeface="+mj-ea"/>
                <a:ea typeface="+mj-ea"/>
              </a:rPr>
              <a:t> 및 Web Browser</a:t>
            </a:r>
            <a:r>
              <a:rPr lang="en-US" altLang="ko" dirty="0">
                <a:solidFill>
                  <a:schemeClr val="dk1"/>
                </a:solidFill>
                <a:latin typeface="+mj-ea"/>
                <a:ea typeface="+mj-ea"/>
              </a:rPr>
              <a:t>.</a:t>
            </a:r>
            <a:endParaRPr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altLang="ko" dirty="0">
                <a:solidFill>
                  <a:schemeClr val="dk1"/>
                </a:solidFill>
                <a:latin typeface="+mj-ea"/>
                <a:ea typeface="+mj-ea"/>
              </a:rPr>
              <a:t>5. </a:t>
            </a:r>
            <a:r>
              <a:rPr lang="ko" dirty="0">
                <a:solidFill>
                  <a:schemeClr val="dk1"/>
                </a:solidFill>
                <a:latin typeface="+mj-ea"/>
                <a:ea typeface="+mj-ea"/>
              </a:rPr>
              <a:t>기능.</a:t>
            </a:r>
            <a:endParaRPr dirty="0">
              <a:solidFill>
                <a:schemeClr val="dk1"/>
              </a:solidFill>
              <a:latin typeface="+mj-ea"/>
              <a:ea typeface="+mj-e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dirty="0">
                <a:solidFill>
                  <a:schemeClr val="dk1"/>
                </a:solidFill>
                <a:latin typeface="+mj-ea"/>
                <a:ea typeface="+mj-ea"/>
              </a:rPr>
              <a:t>‘슈퍼유저’에 의한 3단계의 사용자 권한 관리 : 슈퍼유저, 관리자, 입주민</a:t>
            </a:r>
            <a:r>
              <a:rPr lang="en-US" altLang="ko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또는 </a:t>
            </a:r>
            <a:r>
              <a:rPr lang="ko-KR" altLang="en-US" dirty="0" err="1">
                <a:solidFill>
                  <a:schemeClr val="dk1"/>
                </a:solidFill>
                <a:latin typeface="+mj-ea"/>
                <a:ea typeface="+mj-ea"/>
              </a:rPr>
              <a:t>입주사</a:t>
            </a:r>
            <a:r>
              <a:rPr lang="en-US" altLang="ko" dirty="0">
                <a:solidFill>
                  <a:schemeClr val="dk1"/>
                </a:solidFill>
                <a:latin typeface="+mj-ea"/>
                <a:ea typeface="+mj-ea"/>
              </a:rPr>
              <a:t>.</a:t>
            </a:r>
            <a:endParaRPr dirty="0">
              <a:solidFill>
                <a:schemeClr val="dk1"/>
              </a:solidFill>
              <a:latin typeface="+mj-ea"/>
              <a:ea typeface="+mj-e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dirty="0">
                <a:solidFill>
                  <a:schemeClr val="dk1"/>
                </a:solidFill>
                <a:latin typeface="+mj-ea"/>
                <a:ea typeface="+mj-ea"/>
              </a:rPr>
              <a:t>‘관리자’에 의한</a:t>
            </a:r>
            <a:r>
              <a:rPr lang="en-US" altLang="ko" dirty="0">
                <a:solidFill>
                  <a:schemeClr val="dk1"/>
                </a:solidFill>
                <a:latin typeface="+mj-ea"/>
                <a:ea typeface="+mj-ea"/>
              </a:rPr>
              <a:t> ‘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입주민</a:t>
            </a:r>
            <a:r>
              <a:rPr lang="en-US" altLang="ko" dirty="0">
                <a:solidFill>
                  <a:schemeClr val="dk1"/>
                </a:solidFill>
                <a:latin typeface="+mj-ea"/>
                <a:ea typeface="+mj-ea"/>
              </a:rPr>
              <a:t>’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으로의</a:t>
            </a:r>
            <a:r>
              <a:rPr lang="ko" dirty="0">
                <a:solidFill>
                  <a:schemeClr val="dk1"/>
                </a:solidFill>
                <a:latin typeface="+mj-ea"/>
                <a:ea typeface="+mj-ea"/>
              </a:rPr>
              <a:t> 공지사항 관리</a:t>
            </a:r>
            <a:r>
              <a:rPr lang="en-US" altLang="ko" dirty="0">
                <a:solidFill>
                  <a:schemeClr val="dk1"/>
                </a:solidFill>
                <a:latin typeface="+mj-ea"/>
                <a:ea typeface="+mj-ea"/>
              </a:rPr>
              <a:t>.</a:t>
            </a:r>
            <a:endParaRPr dirty="0">
              <a:solidFill>
                <a:schemeClr val="dk1"/>
              </a:solidFill>
              <a:latin typeface="+mj-ea"/>
              <a:ea typeface="+mj-e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dirty="0">
                <a:solidFill>
                  <a:schemeClr val="dk1"/>
                </a:solidFill>
                <a:latin typeface="+mj-ea"/>
                <a:ea typeface="+mj-ea"/>
              </a:rPr>
              <a:t>‘입주민’에 의한 ‘관리자’로의 불편사항 및 요청사항 문의.</a:t>
            </a:r>
            <a:endParaRPr dirty="0">
              <a:solidFill>
                <a:schemeClr val="dk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B18471-B83F-4646-8512-1F69B1959629}"/>
              </a:ext>
            </a:extLst>
          </p:cNvPr>
          <p:cNvSpPr txBox="1"/>
          <p:nvPr/>
        </p:nvSpPr>
        <p:spPr>
          <a:xfrm>
            <a:off x="128312" y="120937"/>
            <a:ext cx="2555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기술 스택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4A2EB8-C35D-45C1-8A9C-CC51DBFED54D}"/>
              </a:ext>
            </a:extLst>
          </p:cNvPr>
          <p:cNvSpPr txBox="1"/>
          <p:nvPr/>
        </p:nvSpPr>
        <p:spPr>
          <a:xfrm>
            <a:off x="128312" y="460150"/>
            <a:ext cx="53757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Spring</a:t>
            </a:r>
            <a:r>
              <a:rPr lang="ko-KR" altLang="en-US" dirty="0"/>
              <a:t> </a:t>
            </a:r>
            <a:r>
              <a:rPr lang="en-US" altLang="ko-KR" dirty="0"/>
              <a:t>boot</a:t>
            </a:r>
          </a:p>
          <a:p>
            <a:r>
              <a:rPr lang="en-US" altLang="ko-KR" dirty="0"/>
              <a:t> - Spring security</a:t>
            </a:r>
          </a:p>
          <a:p>
            <a:r>
              <a:rPr lang="en-US" altLang="ko-KR" dirty="0"/>
              <a:t> - </a:t>
            </a:r>
            <a:r>
              <a:rPr lang="en-US" altLang="ko-KR" dirty="0" err="1"/>
              <a:t>Jpa</a:t>
            </a:r>
            <a:endParaRPr lang="en-US" altLang="ko-KR" dirty="0"/>
          </a:p>
          <a:p>
            <a:r>
              <a:rPr lang="en-US" altLang="ko-KR" dirty="0" err="1"/>
              <a:t>Sqlite</a:t>
            </a:r>
            <a:endParaRPr lang="en-US" altLang="ko-KR" dirty="0"/>
          </a:p>
          <a:p>
            <a:r>
              <a:rPr lang="en-US" altLang="ko-KR" dirty="0" err="1"/>
              <a:t>Thymeleaf</a:t>
            </a:r>
            <a:endParaRPr lang="en-US" altLang="ko-KR" dirty="0"/>
          </a:p>
          <a:p>
            <a:r>
              <a:rPr lang="en-US" altLang="ko-KR" dirty="0" err="1"/>
              <a:t>BootStrap</a:t>
            </a:r>
            <a:endParaRPr lang="en-US" altLang="ko-KR" dirty="0"/>
          </a:p>
          <a:p>
            <a:r>
              <a:rPr lang="en-US" altLang="ko-KR" dirty="0"/>
              <a:t>material-dashboard-master (open source bootstrap Template)</a:t>
            </a:r>
          </a:p>
          <a:p>
            <a:endParaRPr lang="en-US" altLang="ko-KR" dirty="0"/>
          </a:p>
          <a:p>
            <a:r>
              <a:rPr lang="ko-KR" altLang="en-US" dirty="0"/>
              <a:t>소스 이력 관리</a:t>
            </a:r>
            <a:r>
              <a:rPr lang="en-US" altLang="ko-KR" dirty="0"/>
              <a:t> : </a:t>
            </a:r>
            <a:r>
              <a:rPr lang="en-US" altLang="ko-KR" dirty="0">
                <a:hlinkClick r:id="rId2"/>
              </a:rPr>
              <a:t>https://github.com/avgeneia/HYCU.git</a:t>
            </a:r>
            <a:endParaRPr lang="en-US" altLang="ko-KR" dirty="0"/>
          </a:p>
          <a:p>
            <a:r>
              <a:rPr lang="en-US" altLang="ko-KR" dirty="0"/>
              <a:t>DB ERD :</a:t>
            </a:r>
            <a:r>
              <a:rPr lang="ko-KR" altLang="en-US" dirty="0"/>
              <a:t> </a:t>
            </a:r>
            <a:r>
              <a:rPr lang="en-US" altLang="ko-KR" dirty="0"/>
              <a:t>https://www.erdcloud.com/</a:t>
            </a:r>
          </a:p>
        </p:txBody>
      </p:sp>
    </p:spTree>
    <p:extLst>
      <p:ext uri="{BB962C8B-B14F-4D97-AF65-F5344CB8AC3E}">
        <p14:creationId xmlns:p14="http://schemas.microsoft.com/office/powerpoint/2010/main" val="288726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93D2B0-FE7E-46AD-A3C6-8CC6F1990EFF}"/>
              </a:ext>
            </a:extLst>
          </p:cNvPr>
          <p:cNvSpPr txBox="1"/>
          <p:nvPr/>
        </p:nvSpPr>
        <p:spPr>
          <a:xfrm>
            <a:off x="61944" y="8259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메뉴구성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97D14-9233-4842-91BA-E132D5C262F8}"/>
              </a:ext>
            </a:extLst>
          </p:cNvPr>
          <p:cNvSpPr txBox="1"/>
          <p:nvPr/>
        </p:nvSpPr>
        <p:spPr>
          <a:xfrm>
            <a:off x="247773" y="563389"/>
            <a:ext cx="259718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로그인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게시판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게시글 등록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불편사항 및 요청사항 문의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사용자관리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메인 화면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코드관리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건물관리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권한관리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07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8FDBEA-59E6-4123-AB90-2DFF8A61005F}"/>
              </a:ext>
            </a:extLst>
          </p:cNvPr>
          <p:cNvSpPr txBox="1"/>
          <p:nvPr/>
        </p:nvSpPr>
        <p:spPr>
          <a:xfrm>
            <a:off x="61944" y="82592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 구성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5B41DE-E7F2-43E5-9C4C-A33E8CF37819}"/>
              </a:ext>
            </a:extLst>
          </p:cNvPr>
          <p:cNvSpPr txBox="1"/>
          <p:nvPr/>
        </p:nvSpPr>
        <p:spPr>
          <a:xfrm>
            <a:off x="244824" y="468999"/>
            <a:ext cx="20088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 테이블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 권한 테이블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게시판 테이블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건물 목록 테이블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코드관리 테이블</a:t>
            </a:r>
          </a:p>
        </p:txBody>
      </p:sp>
    </p:spTree>
    <p:extLst>
      <p:ext uri="{BB962C8B-B14F-4D97-AF65-F5344CB8AC3E}">
        <p14:creationId xmlns:p14="http://schemas.microsoft.com/office/powerpoint/2010/main" val="2623367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2C08603-E481-42DE-9DD1-1520FB2DB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966" y="0"/>
            <a:ext cx="465606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3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FC3BC1-B961-498E-8CE7-E06791580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966" y="0"/>
            <a:ext cx="465606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93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3E8A174-9614-4346-B846-13B91A96A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966" y="0"/>
            <a:ext cx="465606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7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0CE042-DA5D-4FBC-9B3A-265F86511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966" y="0"/>
            <a:ext cx="465606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369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200</Words>
  <Application>Microsoft Office PowerPoint</Application>
  <PresentationFormat>화면 슬라이드 쇼(16:9)</PresentationFormat>
  <Paragraphs>54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Consolas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설 현철</cp:lastModifiedBy>
  <cp:revision>16</cp:revision>
  <dcterms:modified xsi:type="dcterms:W3CDTF">2020-11-16T10:52:41Z</dcterms:modified>
</cp:coreProperties>
</file>