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250" d="100"/>
          <a:sy n="250" d="100"/>
        </p:scale>
        <p:origin x="192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A9279-AC51-43AC-9812-B7782149CB5B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0B8CF-95D0-4ABE-A8D8-4104D57C16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6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131D4-078F-4540-BBDF-86691393D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B92939-61D4-45B7-8A11-CDCD6D584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3BCE0-D134-473D-8821-4399F2019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6D6B4-BD69-4911-AFB4-55FAA048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E9CB8-70A2-4438-AFC4-E2726719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11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B8AF0-E853-49DB-929F-424109A62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435279-89E4-4C9E-8648-1D1ADB7A4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C3A47E-88C3-4038-9703-2A26371E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CB610-C221-4DBE-A8BF-C952A637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A79C7A-F907-4659-905B-FD3C1D76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2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8B64CE-BFCF-4942-8323-C9F98CB8C4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8B3CB9-D9D2-438C-A20C-55DCC7568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83EF20-3D77-4C3C-BB7F-02F3D5A2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C4A34-C686-4890-963E-9AC625C6D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C28F2-01ED-49E1-B4FA-6BA21B4B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2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175DC-BD5B-4693-BE30-FD2294A9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5A2E14-525A-44B8-B7C6-5B75D5018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8A1AB7-868C-435B-8DD7-5CF4F10C1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B4387-0901-4D6C-9DA2-58FDCE47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A4F535-0A15-4E35-B160-3103852B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16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B22DB-4870-4E87-AE0F-70A0DE1F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5B932-015B-4724-A850-256E96EBF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73D0F-16FB-4C32-93D6-048AC9F16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67CB87-AB6E-437A-8BB0-2B2C24EE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94A56D-7A43-41DC-A592-77BABC75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6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CB4DD-E8C2-49AD-855A-1406F3DD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C2E12-AEAF-4937-8CD7-5A64B2435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C01AE2-C9D7-4E5A-B2B1-7E806929E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887EF7-186F-467A-ACB1-F180A1EAE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5FD782-0A1A-4596-816C-00E8E113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8D7102-0428-474B-9D4F-045D84109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04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D1419-183B-416B-A5E2-8A56E83B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04FFEC-233F-4ABB-8FCF-F8EFF2FFB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36E50F-292E-4D80-B989-683D6068A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B56F12-D6AB-4D11-BEDF-1FF3FAA99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2D80BC-F458-43C1-91A8-524EB7B42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DF6E5E-3FFA-40BE-9438-8C28C31C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1CBAC2-2C42-48D3-903D-49E038F24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E1F116-5340-4A9E-AE5F-034D93E5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65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4A66B-79B8-4E40-8C20-C81A51EA1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E1F0B8-CCC0-4E96-9307-E562E521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2C2C8C-CD3B-429D-B28B-7C1D0B31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59BAE6-9E18-49C3-8EF1-B4D2789E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6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92FF56-7898-4FE8-BC8D-8B8C6955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ED8D1C-2251-4057-B829-99948A673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4E62F8-0406-4DEF-B879-FEB74D9F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12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7C483-D7AE-4FF3-8145-8BB6EDE2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3B121-19B5-4073-890C-EAFC14070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2F4694-E705-42EE-9AE6-7A070A7D6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0CF47-9447-41AF-A092-CEDAE7345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221C34-654E-4055-9FFE-1BC8370A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60E9EC-6767-4B26-BEB0-3DC0E7BB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4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9C906-57F3-48C4-B7AC-3E2D5FF2F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919633-4254-47D4-A2E6-6AEAD8846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989F8E-A698-4763-907A-4D6661615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4ACC11-00A6-4258-89C2-094DAC79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3E49-1B88-4FDE-AAB4-57D6EBD72DF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865B08-9B2D-444F-9168-880E9878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91371F4-5CB8-483A-80EA-857ECA046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0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7F9F71-95A5-49FA-B7E3-55BF8DE6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F86E10-CBCC-4AE5-9FCB-7BBEDD6C0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F2632B-BEDC-40D2-940A-1BAE7A5BC1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83E49-1B88-4FDE-AAB4-57D6EBD72DFC}" type="datetimeFigureOut">
              <a:rPr lang="ko-KR" altLang="en-US" smtClean="0"/>
              <a:t>2020-11-16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D5BEFF-E03F-4ACC-99E4-FDF4756A2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802DFB-FB25-4598-9462-B4F0E4A1E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81258-D0A8-421C-A007-BD401E1EA9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8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vgeneia/HYCU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arat0126/springboot-sqlite-app/blob/master/sqlite-db-sample/pom.xml" TargetMode="External"/><Relationship Id="rId2" Type="http://schemas.openxmlformats.org/officeDocument/2006/relationships/hyperlink" Target="https://kouzie.github.io/spring/Spring-Boot-%EC%8A%A4%ED%94%84%EB%A7%81-%EB%B6%80%ED%8A%B8-WebSocket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dkyou.tistory.com/15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Google Shape;54;p13"/>
          <p:cNvSpPr txBox="1"/>
          <p:nvPr/>
        </p:nvSpPr>
        <p:spPr>
          <a:xfrm>
            <a:off x="1115568" y="133350"/>
            <a:ext cx="10168128" cy="182499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졸업 </a:t>
            </a:r>
            <a:r>
              <a:rPr lang="ko" alt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프로젝트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ko" alt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설현철 </a:t>
            </a:r>
            <a:r>
              <a:rPr lang="en-US" altLang="ko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H201703193</a:t>
            </a:r>
          </a:p>
          <a:p>
            <a:pPr latinLnBrk="0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중간보고</a:t>
            </a:r>
            <a:r>
              <a:rPr lang="en-US" altLang="ko-KR" sz="2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15568" y="2481943"/>
            <a:ext cx="10168128" cy="369502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838185" indent="-457200" latinLnBrk="0">
              <a:lnSpc>
                <a:spcPct val="150000"/>
              </a:lnSpc>
              <a:spcAft>
                <a:spcPts val="600"/>
              </a:spcAft>
              <a:buSzPts val="2100"/>
              <a:buFont typeface="+mj-lt"/>
              <a:buAutoNum type="arabicPeriod"/>
            </a:pPr>
            <a:r>
              <a:rPr lang="ko-KR" altLang="en-US" sz="2200" dirty="0"/>
              <a:t>목표</a:t>
            </a:r>
            <a:endParaRPr lang="en-US" sz="2200" dirty="0"/>
          </a:p>
          <a:p>
            <a:pPr marL="838185" indent="-457200" latinLnBrk="0">
              <a:lnSpc>
                <a:spcPct val="150000"/>
              </a:lnSpc>
              <a:spcAft>
                <a:spcPts val="600"/>
              </a:spcAft>
              <a:buSzPts val="2100"/>
              <a:buFont typeface="+mj-lt"/>
              <a:buAutoNum type="arabicPeriod"/>
            </a:pPr>
            <a:r>
              <a:rPr lang="ko-KR" altLang="en-US" sz="2200" dirty="0"/>
              <a:t>사용 기술</a:t>
            </a:r>
            <a:endParaRPr lang="en-US" altLang="ko-KR" sz="2200" dirty="0"/>
          </a:p>
          <a:p>
            <a:pPr marL="838185" indent="-457200" latinLnBrk="0">
              <a:lnSpc>
                <a:spcPct val="150000"/>
              </a:lnSpc>
              <a:spcAft>
                <a:spcPts val="600"/>
              </a:spcAft>
              <a:buSzPts val="2100"/>
              <a:buFont typeface="+mj-lt"/>
              <a:buAutoNum type="arabicPeriod"/>
            </a:pPr>
            <a:r>
              <a:rPr lang="ko-KR" altLang="en-US" sz="2200" dirty="0"/>
              <a:t>완료된 사항</a:t>
            </a:r>
            <a:r>
              <a:rPr lang="en-US" altLang="ko-KR" sz="2200" dirty="0"/>
              <a:t>(</a:t>
            </a:r>
            <a:r>
              <a:rPr lang="ko-KR" altLang="en-US" sz="2200" dirty="0"/>
              <a:t>프레임 세부 구성</a:t>
            </a:r>
            <a:r>
              <a:rPr lang="en-US" altLang="ko-KR" sz="2200" dirty="0"/>
              <a:t>)</a:t>
            </a:r>
          </a:p>
          <a:p>
            <a:pPr marL="838185" indent="-457200" latinLnBrk="0">
              <a:lnSpc>
                <a:spcPct val="150000"/>
              </a:lnSpc>
              <a:spcAft>
                <a:spcPts val="600"/>
              </a:spcAft>
              <a:buSzPts val="2100"/>
              <a:buFont typeface="+mj-lt"/>
              <a:buAutoNum type="arabicPeriod"/>
            </a:pPr>
            <a:r>
              <a:rPr lang="ko-KR" altLang="en-US" sz="2200" dirty="0"/>
              <a:t>진행중 사항</a:t>
            </a:r>
            <a:r>
              <a:rPr lang="en-US" altLang="ko-KR" sz="2200" dirty="0"/>
              <a:t>(</a:t>
            </a:r>
            <a:r>
              <a:rPr lang="ko-KR" altLang="en-US" sz="2200" dirty="0"/>
              <a:t>화면에 대한 기능 개발</a:t>
            </a:r>
            <a:r>
              <a:rPr lang="en-US" altLang="ko-KR" sz="2200" dirty="0"/>
              <a:t>)</a:t>
            </a:r>
            <a:endParaRPr lang="en-US" sz="2200" dirty="0"/>
          </a:p>
          <a:p>
            <a:pPr marL="838185" indent="-457200" latinLnBrk="0">
              <a:lnSpc>
                <a:spcPct val="150000"/>
              </a:lnSpc>
              <a:spcAft>
                <a:spcPts val="600"/>
              </a:spcAft>
              <a:buSzPts val="2100"/>
              <a:buFont typeface="+mj-lt"/>
              <a:buAutoNum type="arabicPeriod"/>
            </a:pPr>
            <a:r>
              <a:rPr lang="ko-KR" altLang="en-US" sz="2200" dirty="0"/>
              <a:t>참고 자료</a:t>
            </a:r>
            <a:endParaRPr lang="en-US" altLang="ko-KR" sz="2200" dirty="0"/>
          </a:p>
          <a:p>
            <a:pPr marL="838185" indent="-457200" latinLnBrk="0">
              <a:lnSpc>
                <a:spcPct val="150000"/>
              </a:lnSpc>
              <a:spcAft>
                <a:spcPts val="600"/>
              </a:spcAft>
              <a:buSzPts val="2100"/>
              <a:buFont typeface="+mj-lt"/>
              <a:buAutoNum type="arabicPeriod"/>
            </a:pPr>
            <a:r>
              <a:rPr lang="ko-KR" altLang="en-US" sz="2200" dirty="0"/>
              <a:t>결과물 첨부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1300D7-583B-4403-AFD3-1960B134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</a:t>
            </a: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목표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세로 텍스트 개체 틀 3">
            <a:extLst>
              <a:ext uri="{FF2B5EF4-FFF2-40B4-BE49-F238E27FC236}">
                <a16:creationId xmlns:a16="http://schemas.microsoft.com/office/drawing/2014/main" id="{203097CF-2CDB-4404-9302-21AD0744E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200" dirty="0"/>
              <a:t>상가</a:t>
            </a:r>
            <a:r>
              <a:rPr lang="en-US" altLang="ko-KR" sz="2200" dirty="0"/>
              <a:t>, </a:t>
            </a:r>
            <a:r>
              <a:rPr lang="ko-KR" altLang="en-US" sz="2200" dirty="0"/>
              <a:t>원룸 등 다세대 건축물에 대한 통합관리</a:t>
            </a:r>
            <a:r>
              <a:rPr lang="en-US" altLang="ko-KR" sz="2200" dirty="0"/>
              <a:t> </a:t>
            </a:r>
            <a:r>
              <a:rPr lang="ko-KR" altLang="en-US" sz="2200" dirty="0"/>
              <a:t>제공</a:t>
            </a:r>
            <a:endParaRPr lang="en-US" altLang="ko-KR" sz="2200" dirty="0"/>
          </a:p>
          <a:p>
            <a:pPr lvl="1" latinLnBrk="0"/>
            <a:r>
              <a:rPr lang="ko-KR" altLang="en-US" sz="1800" dirty="0"/>
              <a:t>공실에 대한 관리</a:t>
            </a:r>
            <a:endParaRPr lang="en-US" altLang="ko-KR" sz="1800" dirty="0"/>
          </a:p>
          <a:p>
            <a:pPr lvl="1" latinLnBrk="0"/>
            <a:r>
              <a:rPr lang="ko-KR" altLang="en-US" sz="1800" dirty="0"/>
              <a:t>재난 상황에 대한 긴급공지관리</a:t>
            </a:r>
            <a:endParaRPr lang="en-US" altLang="ko-KR" sz="1800" dirty="0"/>
          </a:p>
          <a:p>
            <a:pPr lvl="1" latinLnBrk="0"/>
            <a:r>
              <a:rPr lang="ko-KR" altLang="en-US" sz="1800" dirty="0"/>
              <a:t>입주민의 건의사항 및 개선요청사항</a:t>
            </a:r>
            <a:r>
              <a:rPr lang="en-US" altLang="ko-KR" sz="1800" dirty="0"/>
              <a:t>, </a:t>
            </a:r>
            <a:r>
              <a:rPr lang="ko-KR" altLang="en-US" sz="1800" dirty="0"/>
              <a:t>질문사항 게시 및 관리자 답변기능</a:t>
            </a:r>
            <a:endParaRPr lang="en-US" altLang="ko-KR" sz="1800" dirty="0"/>
          </a:p>
          <a:p>
            <a:pPr latinLnBrk="0"/>
            <a:r>
              <a:rPr lang="ko-KR" altLang="en-US" sz="2200" dirty="0"/>
              <a:t>플랫폼</a:t>
            </a:r>
            <a:endParaRPr lang="en-US" altLang="ko-KR" sz="2200" dirty="0"/>
          </a:p>
          <a:p>
            <a:pPr lvl="1" latinLnBrk="0"/>
            <a:r>
              <a:rPr lang="ko-KR" altLang="en-US" sz="1800" dirty="0"/>
              <a:t> </a:t>
            </a:r>
            <a:r>
              <a:rPr lang="ko-KR" altLang="en-US" sz="1800" strike="sngStrike" dirty="0"/>
              <a:t>안드로이드</a:t>
            </a:r>
            <a:r>
              <a:rPr lang="ko-KR" altLang="en-US" sz="1800" dirty="0"/>
              <a:t> 및 </a:t>
            </a:r>
            <a:r>
              <a:rPr lang="en-US" altLang="ko-KR" sz="1800" dirty="0"/>
              <a:t>Web Brower</a:t>
            </a:r>
          </a:p>
          <a:p>
            <a:pPr lvl="2" latinLnBrk="0"/>
            <a:r>
              <a:rPr lang="ko-KR" altLang="en-US" sz="1400" dirty="0"/>
              <a:t>현재 진행상황을 미루어 볼 때 초기의 안드로이드를 활용한 하이브리드 앱에 대한 개발을 계획하였습니다만 생각보다 진행이 빠르지 못하여 안드로이드는 불가능 할 것 같습니다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527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31300D7-583B-4403-AFD3-1960B134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사용 기술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세로 텍스트 개체 틀 3">
            <a:extLst>
              <a:ext uri="{FF2B5EF4-FFF2-40B4-BE49-F238E27FC236}">
                <a16:creationId xmlns:a16="http://schemas.microsoft.com/office/drawing/2014/main" id="{203097CF-2CDB-4404-9302-21AD0744E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latinLnBrk="0"/>
            <a:r>
              <a:rPr lang="ko-KR" altLang="en-US" sz="2200" dirty="0"/>
              <a:t>메인 프레임 워크 </a:t>
            </a:r>
            <a:r>
              <a:rPr lang="en-US" altLang="ko-KR" sz="2200" dirty="0"/>
              <a:t>: Spring boot 2.3.4 RELEASE</a:t>
            </a:r>
          </a:p>
          <a:p>
            <a:pPr lvl="1" latinLnBrk="0"/>
            <a:r>
              <a:rPr lang="en-US" altLang="ko-KR" sz="1800" dirty="0"/>
              <a:t>Spring security (</a:t>
            </a:r>
            <a:r>
              <a:rPr lang="ko-KR" altLang="en-US" sz="1800" dirty="0"/>
              <a:t>보안 접속</a:t>
            </a:r>
            <a:r>
              <a:rPr lang="en-US" altLang="ko-KR" sz="1800" dirty="0"/>
              <a:t>)</a:t>
            </a:r>
          </a:p>
          <a:p>
            <a:pPr latinLnBrk="0"/>
            <a:r>
              <a:rPr lang="ko-KR" altLang="en-US" sz="2200" i="0" dirty="0">
                <a:effectLst/>
              </a:rPr>
              <a:t>템플릿 엔진 </a:t>
            </a:r>
            <a:r>
              <a:rPr lang="en-US" altLang="ko-KR" sz="2200" i="0" dirty="0">
                <a:effectLst/>
              </a:rPr>
              <a:t>: </a:t>
            </a:r>
            <a:r>
              <a:rPr lang="en-US" altLang="ko-KR" sz="2200" i="0" dirty="0" err="1">
                <a:effectLst/>
              </a:rPr>
              <a:t>Thymeleaf</a:t>
            </a:r>
            <a:endParaRPr lang="en-US" altLang="ko-KR" sz="2200" i="0" dirty="0">
              <a:effectLst/>
            </a:endParaRPr>
          </a:p>
          <a:p>
            <a:pPr latinLnBrk="0"/>
            <a:r>
              <a:rPr lang="ko-KR" altLang="en-US" sz="2200" i="0" dirty="0">
                <a:effectLst/>
              </a:rPr>
              <a:t>뷰 프레임 워크 </a:t>
            </a:r>
            <a:r>
              <a:rPr lang="en-US" altLang="ko-KR" sz="2200" i="0" dirty="0">
                <a:effectLst/>
              </a:rPr>
              <a:t>: </a:t>
            </a:r>
            <a:r>
              <a:rPr lang="en-US" altLang="ko-KR" sz="2200" i="0" dirty="0" err="1">
                <a:effectLst/>
              </a:rPr>
              <a:t>BootStrap</a:t>
            </a:r>
            <a:endParaRPr lang="en-US" altLang="ko-KR" sz="2200" i="0" dirty="0">
              <a:effectLst/>
            </a:endParaRPr>
          </a:p>
          <a:p>
            <a:pPr lvl="1" latinLnBrk="0"/>
            <a:r>
              <a:rPr lang="en-US" altLang="ko-KR" sz="1800" i="0" dirty="0">
                <a:effectLst/>
              </a:rPr>
              <a:t>Open</a:t>
            </a:r>
            <a:r>
              <a:rPr lang="ko-KR" altLang="en-US" sz="1800" i="0" dirty="0">
                <a:effectLst/>
              </a:rPr>
              <a:t> </a:t>
            </a:r>
            <a:r>
              <a:rPr lang="en-US" altLang="ko-KR" sz="1800" i="0" dirty="0">
                <a:effectLst/>
              </a:rPr>
              <a:t>source</a:t>
            </a:r>
            <a:r>
              <a:rPr lang="ko-KR" altLang="en-US" sz="1800" i="0" dirty="0">
                <a:effectLst/>
              </a:rPr>
              <a:t> </a:t>
            </a:r>
            <a:r>
              <a:rPr lang="en-US" altLang="ko-KR" sz="1800" i="0" dirty="0">
                <a:effectLst/>
              </a:rPr>
              <a:t>template : material-dashboard-master</a:t>
            </a:r>
          </a:p>
          <a:p>
            <a:pPr latinLnBrk="0"/>
            <a:r>
              <a:rPr lang="ko-KR" altLang="en-US" sz="2200" dirty="0"/>
              <a:t>데이터 베이스 </a:t>
            </a:r>
            <a:r>
              <a:rPr lang="en-US" altLang="ko-KR" sz="2200" dirty="0"/>
              <a:t>: Sqlite3</a:t>
            </a:r>
          </a:p>
          <a:p>
            <a:pPr latinLnBrk="0"/>
            <a:r>
              <a:rPr lang="en-US" altLang="ko-KR" sz="2200" i="0" dirty="0">
                <a:effectLst/>
              </a:rPr>
              <a:t>ORM </a:t>
            </a:r>
            <a:r>
              <a:rPr lang="ko-KR" altLang="en-US" sz="2200" i="0" dirty="0">
                <a:effectLst/>
              </a:rPr>
              <a:t>프레임 워크 </a:t>
            </a:r>
            <a:r>
              <a:rPr lang="en-US" altLang="ko-KR" sz="2200" i="0" dirty="0">
                <a:effectLst/>
              </a:rPr>
              <a:t>: </a:t>
            </a:r>
            <a:r>
              <a:rPr lang="en-US" altLang="ko-KR" sz="2200" dirty="0"/>
              <a:t>JPA</a:t>
            </a:r>
          </a:p>
          <a:p>
            <a:pPr latinLnBrk="0"/>
            <a:r>
              <a:rPr lang="en-US" altLang="ko-KR" sz="2200" dirty="0"/>
              <a:t>Java 1.8</a:t>
            </a:r>
          </a:p>
          <a:p>
            <a:pPr lvl="1" latinLnBrk="0"/>
            <a:r>
              <a:rPr lang="en-US" altLang="ko-KR" sz="1800" dirty="0"/>
              <a:t>Web Socket</a:t>
            </a:r>
          </a:p>
          <a:p>
            <a:pPr latinLnBrk="0"/>
            <a:r>
              <a:rPr lang="ko-KR" altLang="en-US" sz="2200" dirty="0"/>
              <a:t>형상 관리 </a:t>
            </a:r>
            <a:r>
              <a:rPr lang="en-US" altLang="ko-KR" sz="2200" dirty="0"/>
              <a:t>: GitHub </a:t>
            </a:r>
            <a:r>
              <a:rPr lang="en-US" altLang="ko-KR" sz="2200" u="sng" dirty="0">
                <a:solidFill>
                  <a:srgbClr val="0070C0"/>
                </a:solidFill>
                <a:hlinkClick r:id="rId2"/>
              </a:rPr>
              <a:t>https://github.com/avgeneia/HYCU</a:t>
            </a:r>
            <a:endParaRPr lang="en-US" altLang="ko-KR" sz="2200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085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71E373-CF54-4084-95AD-CB4E26FC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ko-KR" altLang="en-US" sz="4000" dirty="0"/>
              <a:t>완료된 항목 </a:t>
            </a:r>
            <a:r>
              <a:rPr lang="en-US" altLang="ko-KR" sz="4000" dirty="0"/>
              <a:t>(</a:t>
            </a:r>
            <a:r>
              <a:rPr lang="ko-KR" altLang="en-US" sz="4000" dirty="0"/>
              <a:t>프레임 구축 위주</a:t>
            </a:r>
            <a:r>
              <a:rPr lang="en-US" altLang="ko-KR" sz="4000" dirty="0"/>
              <a:t>)</a:t>
            </a:r>
            <a:endParaRPr lang="en-US" altLang="ko-KR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6A66A8-77EF-4497-B2A0-DF0B07393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2400" i="0" dirty="0">
                <a:effectLst/>
              </a:rPr>
              <a:t>Open</a:t>
            </a:r>
            <a:r>
              <a:rPr lang="ko-KR" altLang="en-US" sz="2400" i="0" dirty="0">
                <a:effectLst/>
              </a:rPr>
              <a:t> </a:t>
            </a:r>
            <a:r>
              <a:rPr lang="en-US" altLang="ko-KR" sz="2400" i="0" dirty="0">
                <a:effectLst/>
              </a:rPr>
              <a:t>source</a:t>
            </a:r>
            <a:r>
              <a:rPr lang="ko-KR" altLang="en-US" sz="2400" i="0" dirty="0">
                <a:effectLst/>
              </a:rPr>
              <a:t> </a:t>
            </a:r>
            <a:r>
              <a:rPr lang="en-US" altLang="ko-KR" sz="2400" i="0" dirty="0" err="1">
                <a:effectLst/>
              </a:rPr>
              <a:t>templat</a:t>
            </a:r>
            <a:r>
              <a:rPr lang="ko-KR" altLang="en-US" sz="2400" i="0" dirty="0">
                <a:effectLst/>
              </a:rPr>
              <a:t>을 사용한 기본 화면 구축</a:t>
            </a:r>
            <a:r>
              <a:rPr lang="en-US" altLang="ko-KR" sz="2400" i="0" dirty="0">
                <a:effectLst/>
              </a:rPr>
              <a:t>.</a:t>
            </a:r>
            <a:r>
              <a:rPr lang="en-US" altLang="ko-KR" sz="2400" dirty="0"/>
              <a:t>(</a:t>
            </a:r>
            <a:r>
              <a:rPr lang="ko-KR" altLang="en-US" sz="2400" dirty="0"/>
              <a:t>세부화면</a:t>
            </a:r>
            <a:r>
              <a:rPr lang="en-US" altLang="ko-KR" sz="2400" dirty="0"/>
              <a:t>X)</a:t>
            </a:r>
          </a:p>
          <a:p>
            <a:pPr latinLnBrk="0"/>
            <a:r>
              <a:rPr lang="ko-KR" altLang="en-US" sz="2400" dirty="0"/>
              <a:t>각 화면에 </a:t>
            </a:r>
            <a:r>
              <a:rPr lang="en-US" altLang="ko-KR" sz="2400" dirty="0"/>
              <a:t>controller</a:t>
            </a:r>
            <a:r>
              <a:rPr lang="ko-KR" altLang="en-US" sz="2400" dirty="0"/>
              <a:t> 작성완료</a:t>
            </a:r>
            <a:r>
              <a:rPr lang="en-US" altLang="ko-KR" sz="2400" dirty="0"/>
              <a:t>.(</a:t>
            </a:r>
            <a:r>
              <a:rPr lang="ko-KR" altLang="en-US" sz="2400" dirty="0"/>
              <a:t>세부기능</a:t>
            </a:r>
            <a:r>
              <a:rPr lang="en-US" altLang="ko-KR" sz="2400" dirty="0"/>
              <a:t>X : </a:t>
            </a:r>
            <a:r>
              <a:rPr lang="ko-KR" altLang="en-US" sz="2400" dirty="0"/>
              <a:t>조회</a:t>
            </a:r>
            <a:r>
              <a:rPr lang="en-US" altLang="ko-KR" sz="2400" dirty="0"/>
              <a:t>, </a:t>
            </a:r>
            <a:r>
              <a:rPr lang="ko-KR" altLang="en-US" sz="2400" dirty="0"/>
              <a:t>저장 등</a:t>
            </a:r>
            <a:r>
              <a:rPr lang="en-US" altLang="ko-KR" sz="2400" dirty="0"/>
              <a:t>)</a:t>
            </a:r>
          </a:p>
          <a:p>
            <a:pPr latinLnBrk="0"/>
            <a:r>
              <a:rPr lang="ko-KR" altLang="en-US" sz="2400" dirty="0"/>
              <a:t>화면전환 이벤트 구성 완료</a:t>
            </a:r>
            <a:r>
              <a:rPr lang="en-US" altLang="ko-KR" sz="2400" dirty="0"/>
              <a:t>.</a:t>
            </a:r>
          </a:p>
          <a:p>
            <a:pPr latinLnBrk="0"/>
            <a:r>
              <a:rPr lang="en-US" altLang="ko-KR" sz="2200" dirty="0"/>
              <a:t>Spring</a:t>
            </a:r>
            <a:r>
              <a:rPr lang="ko-KR" altLang="en-US" sz="2200" dirty="0"/>
              <a:t> </a:t>
            </a:r>
            <a:r>
              <a:rPr lang="en-US" altLang="ko-KR" sz="2200" dirty="0"/>
              <a:t>Security</a:t>
            </a:r>
            <a:r>
              <a:rPr lang="ko-KR" altLang="en-US" sz="2200" dirty="0"/>
              <a:t>와 </a:t>
            </a:r>
            <a:r>
              <a:rPr lang="en-US" altLang="ko-KR" sz="2200" dirty="0"/>
              <a:t>Sqlite3</a:t>
            </a:r>
            <a:r>
              <a:rPr lang="ko-KR" altLang="en-US" sz="2200" dirty="0"/>
              <a:t>를 사용한 보안 로그인 모듈 완료</a:t>
            </a:r>
            <a:r>
              <a:rPr lang="en-US" altLang="ko-KR" sz="2200" dirty="0"/>
              <a:t>.</a:t>
            </a:r>
          </a:p>
          <a:p>
            <a:pPr latinLnBrk="0"/>
            <a:r>
              <a:rPr lang="en-US" altLang="ko-KR" sz="2200" dirty="0"/>
              <a:t>Web Socket </a:t>
            </a:r>
            <a:r>
              <a:rPr lang="ko-KR" altLang="en-US" sz="2200" dirty="0"/>
              <a:t>연동으로 </a:t>
            </a:r>
            <a:r>
              <a:rPr lang="ko-KR" altLang="en-US" sz="2200" dirty="0" err="1"/>
              <a:t>접속자</a:t>
            </a:r>
            <a:r>
              <a:rPr lang="ko-KR" altLang="en-US" sz="2200" dirty="0"/>
              <a:t> 간 신호를 보낼 수 있는 모듈 완료</a:t>
            </a:r>
            <a:r>
              <a:rPr lang="en-US" altLang="ko-KR" sz="2200" dirty="0"/>
              <a:t>.</a:t>
            </a:r>
          </a:p>
          <a:p>
            <a:pPr latinLnBrk="0"/>
            <a:r>
              <a:rPr lang="en-US" altLang="ko-KR" sz="2200" dirty="0"/>
              <a:t>JPA</a:t>
            </a:r>
            <a:r>
              <a:rPr lang="ko-KR" altLang="en-US" sz="2200" dirty="0"/>
              <a:t>를 사용한 </a:t>
            </a:r>
            <a:r>
              <a:rPr lang="en-US" altLang="ko-KR" sz="2200" dirty="0"/>
              <a:t>spring boot</a:t>
            </a:r>
            <a:r>
              <a:rPr lang="ko-KR" altLang="en-US" sz="2200" dirty="0"/>
              <a:t>와 </a:t>
            </a:r>
            <a:r>
              <a:rPr lang="en-US" altLang="ko-KR" sz="2200" dirty="0"/>
              <a:t>sqlite3</a:t>
            </a:r>
            <a:r>
              <a:rPr lang="ko-KR" altLang="en-US" sz="2200" dirty="0"/>
              <a:t>의 객체 연결 모듈 완료</a:t>
            </a:r>
            <a:r>
              <a:rPr lang="en-US" altLang="ko-KR" sz="2200" dirty="0"/>
              <a:t>.</a:t>
            </a:r>
          </a:p>
          <a:p>
            <a:pPr lvl="1" latinLnBrk="0"/>
            <a:r>
              <a:rPr lang="ko-KR" altLang="en-US" sz="1800" dirty="0"/>
              <a:t>테이블 및 기본데이터 자동 생성 기능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562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7FFB7E4-78C7-4A20-97C1-78E26E89D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4. </a:t>
            </a: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진행중 항목 </a:t>
            </a:r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화면 구축 위주</a:t>
            </a:r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세로 텍스트 개체 틀 4">
            <a:extLst>
              <a:ext uri="{FF2B5EF4-FFF2-40B4-BE49-F238E27FC236}">
                <a16:creationId xmlns:a16="http://schemas.microsoft.com/office/drawing/2014/main" id="{28A25BC2-134A-4EC3-9788-F92D4D028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latinLnBrk="0"/>
            <a:r>
              <a:rPr lang="ko-KR" altLang="en-US" sz="2200" dirty="0"/>
              <a:t>각 화면의 상세 기능 구축</a:t>
            </a:r>
            <a:r>
              <a:rPr lang="en-US" altLang="ko-KR" sz="2200" dirty="0"/>
              <a:t>. </a:t>
            </a:r>
          </a:p>
          <a:p>
            <a:pPr lvl="1" latinLnBrk="0"/>
            <a:r>
              <a:rPr lang="ko-KR" altLang="en-US" sz="1800" dirty="0"/>
              <a:t>게시판 화면</a:t>
            </a:r>
            <a:r>
              <a:rPr lang="en-US" altLang="ko-KR" sz="1800" dirty="0"/>
              <a:t>(Admin, Manager, User)</a:t>
            </a:r>
          </a:p>
          <a:p>
            <a:pPr lvl="2" latinLnBrk="0"/>
            <a:r>
              <a:rPr lang="ko-KR" altLang="en-US" sz="1400" dirty="0"/>
              <a:t>현제 시스템에 로그인 중인 사용자에게 알람 기능</a:t>
            </a:r>
            <a:r>
              <a:rPr lang="en-US" altLang="ko-KR" sz="1400" dirty="0"/>
              <a:t>(Web Socket </a:t>
            </a:r>
            <a:r>
              <a:rPr lang="ko-KR" altLang="en-US" sz="1400" dirty="0"/>
              <a:t>활용</a:t>
            </a:r>
            <a:r>
              <a:rPr lang="en-US" altLang="ko-KR" sz="1400" dirty="0"/>
              <a:t>)</a:t>
            </a:r>
          </a:p>
          <a:p>
            <a:pPr lvl="1" latinLnBrk="0"/>
            <a:r>
              <a:rPr lang="ko-KR" altLang="en-US" sz="1800" dirty="0"/>
              <a:t>사용자 관리</a:t>
            </a:r>
            <a:r>
              <a:rPr lang="en-US" altLang="ko-KR" sz="1800" dirty="0"/>
              <a:t>(Admin, Manager)</a:t>
            </a:r>
          </a:p>
          <a:p>
            <a:pPr lvl="2" latinLnBrk="0"/>
            <a:r>
              <a:rPr lang="en-US" altLang="ko-KR" sz="1400" dirty="0"/>
              <a:t>Admin</a:t>
            </a:r>
            <a:r>
              <a:rPr lang="ko-KR" altLang="en-US" sz="1400" dirty="0"/>
              <a:t> 사용자에게 </a:t>
            </a:r>
            <a:r>
              <a:rPr lang="en-US" altLang="ko-KR" sz="1400" dirty="0"/>
              <a:t>user</a:t>
            </a:r>
            <a:r>
              <a:rPr lang="ko-KR" altLang="en-US" sz="1400" dirty="0"/>
              <a:t>의 등록 요청</a:t>
            </a:r>
            <a:r>
              <a:rPr lang="en-US" altLang="ko-KR" sz="1400" dirty="0"/>
              <a:t>(Web Socket </a:t>
            </a:r>
            <a:r>
              <a:rPr lang="ko-KR" altLang="en-US" sz="1400" dirty="0"/>
              <a:t>활용</a:t>
            </a:r>
            <a:r>
              <a:rPr lang="en-US" altLang="ko-KR" sz="1400" dirty="0"/>
              <a:t>)</a:t>
            </a:r>
          </a:p>
          <a:p>
            <a:pPr lvl="1" latinLnBrk="0"/>
            <a:r>
              <a:rPr lang="ko-KR" altLang="en-US" sz="1800" dirty="0"/>
              <a:t>건축물 관리</a:t>
            </a:r>
            <a:r>
              <a:rPr lang="en-US" altLang="ko-KR" sz="1800" dirty="0"/>
              <a:t>(Manager)</a:t>
            </a:r>
          </a:p>
          <a:p>
            <a:pPr lvl="1" latinLnBrk="0"/>
            <a:r>
              <a:rPr lang="ko-KR" altLang="en-US" sz="1800" dirty="0"/>
              <a:t>코드 관리</a:t>
            </a:r>
            <a:r>
              <a:rPr lang="en-US" altLang="ko-KR" sz="1800" dirty="0"/>
              <a:t>(Admin)</a:t>
            </a:r>
          </a:p>
          <a:p>
            <a:pPr lvl="1" latinLnBrk="0"/>
            <a:r>
              <a:rPr lang="ko-KR" altLang="en-US" sz="1800" dirty="0"/>
              <a:t>권한 관리</a:t>
            </a:r>
            <a:r>
              <a:rPr lang="en-US" altLang="ko-KR" sz="1800" dirty="0"/>
              <a:t>(Admin)</a:t>
            </a:r>
          </a:p>
          <a:p>
            <a:pPr latinLnBrk="0"/>
            <a:endParaRPr lang="en-US" altLang="ko-KR" sz="2200" dirty="0"/>
          </a:p>
          <a:p>
            <a:pPr latinLnBrk="0"/>
            <a:r>
              <a:rPr lang="ko-KR" altLang="en-US" sz="2200" dirty="0"/>
              <a:t>권한 구분</a:t>
            </a:r>
            <a:endParaRPr lang="en-US" altLang="ko-KR" sz="2200" dirty="0"/>
          </a:p>
          <a:p>
            <a:pPr lvl="1" latinLnBrk="0"/>
            <a:r>
              <a:rPr lang="en-US" altLang="ko-KR" sz="1800" dirty="0"/>
              <a:t>Admin : </a:t>
            </a:r>
            <a:r>
              <a:rPr lang="ko-KR" altLang="en-US" sz="1800" dirty="0"/>
              <a:t>시스템 관리자 </a:t>
            </a:r>
            <a:r>
              <a:rPr lang="en-US" altLang="ko-KR" sz="1800" dirty="0"/>
              <a:t>(</a:t>
            </a:r>
            <a:r>
              <a:rPr lang="ko-KR" altLang="en-US" sz="1800" dirty="0"/>
              <a:t>시스템 관리자</a:t>
            </a:r>
            <a:r>
              <a:rPr lang="en-US" altLang="ko-KR" sz="1800" dirty="0"/>
              <a:t>)</a:t>
            </a:r>
          </a:p>
          <a:p>
            <a:pPr lvl="1" latinLnBrk="0"/>
            <a:r>
              <a:rPr lang="en-US" altLang="ko-KR" sz="1800" dirty="0"/>
              <a:t>Manager : </a:t>
            </a:r>
            <a:r>
              <a:rPr lang="ko-KR" altLang="en-US" sz="1800" dirty="0"/>
              <a:t>건축물에 대한 관리자 </a:t>
            </a:r>
            <a:r>
              <a:rPr lang="en-US" altLang="ko-KR" sz="1800" dirty="0"/>
              <a:t>(</a:t>
            </a:r>
            <a:r>
              <a:rPr lang="ko-KR" altLang="en-US" sz="1800" dirty="0"/>
              <a:t>건물 관리자</a:t>
            </a:r>
            <a:r>
              <a:rPr lang="en-US" altLang="ko-KR" sz="1800" dirty="0"/>
              <a:t>)</a:t>
            </a:r>
          </a:p>
          <a:p>
            <a:pPr lvl="1" latinLnBrk="0"/>
            <a:r>
              <a:rPr lang="en-US" altLang="ko-KR" sz="1800" dirty="0"/>
              <a:t>User : </a:t>
            </a:r>
            <a:r>
              <a:rPr lang="ko-KR" altLang="en-US" sz="1800" dirty="0"/>
              <a:t>일반 사용자 </a:t>
            </a:r>
            <a:r>
              <a:rPr lang="en-US" altLang="ko-KR" sz="1800" dirty="0"/>
              <a:t>(</a:t>
            </a:r>
            <a:r>
              <a:rPr lang="ko-KR" altLang="en-US" sz="1800" dirty="0"/>
              <a:t>입주민</a:t>
            </a:r>
            <a:r>
              <a:rPr lang="en-US" altLang="ko-KR" sz="1800" dirty="0"/>
              <a:t>)</a:t>
            </a:r>
          </a:p>
          <a:p>
            <a:pPr latinLnBrk="0"/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360528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4C0767B-B6AD-4125-942D-7DAA8450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5. </a:t>
            </a: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참고</a:t>
            </a:r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자료</a:t>
            </a:r>
            <a:endParaRPr lang="en-US" altLang="ko-KR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세로 텍스트 개체 틀 4">
            <a:extLst>
              <a:ext uri="{FF2B5EF4-FFF2-40B4-BE49-F238E27FC236}">
                <a16:creationId xmlns:a16="http://schemas.microsoft.com/office/drawing/2014/main" id="{3EB6E6CA-7CF1-4C47-BA15-9795CEB53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200" dirty="0"/>
              <a:t>책</a:t>
            </a:r>
            <a:endParaRPr lang="en-US" altLang="ko-KR" sz="2200" dirty="0"/>
          </a:p>
          <a:p>
            <a:pPr lvl="1" latinLnBrk="0"/>
            <a:r>
              <a:rPr lang="ko-KR" altLang="en-US" sz="1800" dirty="0"/>
              <a:t>초급 개발자들을 위한 가볍고 넓은 스타트 스프링 부트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남가람북스</a:t>
            </a:r>
            <a:r>
              <a:rPr lang="en-US" altLang="ko-KR" sz="1800" dirty="0"/>
              <a:t>)</a:t>
            </a:r>
          </a:p>
          <a:p>
            <a:pPr lvl="1" latinLnBrk="0"/>
            <a:r>
              <a:rPr lang="ko-KR" altLang="en-US" sz="1800" dirty="0"/>
              <a:t>자바 </a:t>
            </a:r>
            <a:r>
              <a:rPr lang="en-US" altLang="ko-KR" sz="1800" dirty="0"/>
              <a:t>ORM </a:t>
            </a:r>
            <a:r>
              <a:rPr lang="ko-KR" altLang="en-US" sz="1800" dirty="0"/>
              <a:t>표준 </a:t>
            </a:r>
            <a:r>
              <a:rPr lang="en-US" altLang="ko-KR" sz="1800" dirty="0"/>
              <a:t>JPA </a:t>
            </a:r>
            <a:r>
              <a:rPr lang="ko-KR" altLang="en-US" sz="1800" dirty="0"/>
              <a:t>프로그래밍 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에이콘</a:t>
            </a:r>
            <a:r>
              <a:rPr lang="en-US" altLang="ko-KR" sz="1800" dirty="0"/>
              <a:t>)</a:t>
            </a:r>
          </a:p>
          <a:p>
            <a:pPr latinLnBrk="0"/>
            <a:r>
              <a:rPr lang="ko-KR" altLang="en-US" sz="2200" dirty="0"/>
              <a:t>사이트</a:t>
            </a:r>
            <a:endParaRPr lang="en-US" altLang="ko-KR" sz="2200" dirty="0"/>
          </a:p>
          <a:p>
            <a:pPr lvl="1" latinLnBrk="0"/>
            <a:r>
              <a:rPr lang="en-US" altLang="ko-KR" sz="1800" dirty="0">
                <a:hlinkClick r:id="rId2"/>
              </a:rPr>
              <a:t>https://kouzie.github.io/spring/Spring-Boot-%EC%8A%A4%ED%94%84%EB%A7%81-%EB%B6%80%ED%8A%B8-WebSocket/#</a:t>
            </a:r>
            <a:r>
              <a:rPr lang="en-US" altLang="ko-KR" sz="1800" dirty="0"/>
              <a:t> (WebSocket </a:t>
            </a:r>
            <a:r>
              <a:rPr lang="ko-KR" altLang="en-US" sz="1800" dirty="0"/>
              <a:t>구현</a:t>
            </a:r>
            <a:r>
              <a:rPr lang="en-US" altLang="ko-KR" sz="1800" dirty="0"/>
              <a:t>)</a:t>
            </a:r>
            <a:endParaRPr lang="en-US" altLang="ko-KR" sz="1400" dirty="0"/>
          </a:p>
          <a:p>
            <a:pPr lvl="1" latinLnBrk="0"/>
            <a:r>
              <a:rPr lang="en-US" altLang="ko-KR" sz="1800" dirty="0">
                <a:hlinkClick r:id="rId3"/>
              </a:rPr>
              <a:t>https://github.com/bharat0126/springboot-sqlite-app/blob/master/sqlite-db-sample/pom.xml</a:t>
            </a:r>
            <a:r>
              <a:rPr lang="en-US" altLang="ko-KR" sz="1800" dirty="0"/>
              <a:t> (</a:t>
            </a:r>
            <a:r>
              <a:rPr lang="en-US" altLang="ko-KR" sz="1800" dirty="0" err="1"/>
              <a:t>SpringBoot</a:t>
            </a:r>
            <a:r>
              <a:rPr lang="en-US" altLang="ko-KR" sz="1800" dirty="0"/>
              <a:t> - </a:t>
            </a:r>
            <a:r>
              <a:rPr lang="en-US" altLang="ko-KR" sz="1800" dirty="0" err="1"/>
              <a:t>Sqlite</a:t>
            </a:r>
            <a:r>
              <a:rPr lang="en-US" altLang="ko-KR" sz="1800" dirty="0"/>
              <a:t> </a:t>
            </a:r>
            <a:r>
              <a:rPr lang="ko-KR" altLang="en-US" sz="1800" dirty="0"/>
              <a:t>연동</a:t>
            </a:r>
            <a:r>
              <a:rPr lang="en-US" altLang="ko-KR" sz="1800" dirty="0"/>
              <a:t>)</a:t>
            </a:r>
          </a:p>
          <a:p>
            <a:pPr lvl="1" latinLnBrk="0"/>
            <a:r>
              <a:rPr lang="en-US" altLang="ko-KR" sz="1800" dirty="0">
                <a:hlinkClick r:id="rId4"/>
              </a:rPr>
              <a:t>https://dkyou.tistory.com/15</a:t>
            </a:r>
            <a:r>
              <a:rPr lang="en-US" altLang="ko-KR" sz="1800" dirty="0"/>
              <a:t> (Spring Security)</a:t>
            </a:r>
          </a:p>
        </p:txBody>
      </p:sp>
    </p:spTree>
    <p:extLst>
      <p:ext uri="{BB962C8B-B14F-4D97-AF65-F5344CB8AC3E}">
        <p14:creationId xmlns:p14="http://schemas.microsoft.com/office/powerpoint/2010/main" val="4140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D4FEBF9F-60E4-4CAD-918F-1B7C7A1B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6. </a:t>
            </a:r>
            <a:r>
              <a:rPr lang="ko-KR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결과물 첨부</a:t>
            </a:r>
            <a:endParaRPr lang="en-US" altLang="ko-KR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F4DDF01-1DEF-4F37-90D9-4DB325DB62EB}"/>
              </a:ext>
            </a:extLst>
          </p:cNvPr>
          <p:cNvGrpSpPr/>
          <p:nvPr/>
        </p:nvGrpSpPr>
        <p:grpSpPr>
          <a:xfrm>
            <a:off x="149270" y="2087848"/>
            <a:ext cx="1449600" cy="4577533"/>
            <a:chOff x="558209" y="2106928"/>
            <a:chExt cx="1449600" cy="457753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68047F2-C28B-498C-8AB8-CFE3DA95A9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410" r="86941" b="22341"/>
            <a:stretch/>
          </p:blipFill>
          <p:spPr>
            <a:xfrm>
              <a:off x="558209" y="2110739"/>
              <a:ext cx="1449600" cy="45737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D39BF16-3409-4234-9B8E-2EEA3EC69677}"/>
                </a:ext>
              </a:extLst>
            </p:cNvPr>
            <p:cNvSpPr txBox="1"/>
            <p:nvPr/>
          </p:nvSpPr>
          <p:spPr>
            <a:xfrm>
              <a:off x="1209192" y="2106928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50" dirty="0"/>
                <a:t>소스 구성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0D743C-98C8-412C-AA32-044A0EA0E341}"/>
              </a:ext>
            </a:extLst>
          </p:cNvPr>
          <p:cNvGrpSpPr/>
          <p:nvPr/>
        </p:nvGrpSpPr>
        <p:grpSpPr>
          <a:xfrm>
            <a:off x="1742672" y="2087849"/>
            <a:ext cx="2726587" cy="1973022"/>
            <a:chOff x="2151611" y="2106929"/>
            <a:chExt cx="2726587" cy="1973022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660B1AF7-063E-4D9D-BCB0-AC1DAC9A2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1611" y="2106929"/>
              <a:ext cx="2726587" cy="19730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D2FBBB-ED94-413D-8096-9CB24D9AE713}"/>
                </a:ext>
              </a:extLst>
            </p:cNvPr>
            <p:cNvSpPr txBox="1"/>
            <p:nvPr/>
          </p:nvSpPr>
          <p:spPr>
            <a:xfrm>
              <a:off x="3972181" y="3818341"/>
              <a:ext cx="90601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50" dirty="0"/>
                <a:t>로그인 화면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004748F-09C5-44AD-A13B-B4109EE39B74}"/>
              </a:ext>
            </a:extLst>
          </p:cNvPr>
          <p:cNvGrpSpPr/>
          <p:nvPr/>
        </p:nvGrpSpPr>
        <p:grpSpPr>
          <a:xfrm>
            <a:off x="4613061" y="2087848"/>
            <a:ext cx="2715956" cy="1965329"/>
            <a:chOff x="5022000" y="2106928"/>
            <a:chExt cx="2715956" cy="196532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00E5B60-6037-43E4-A453-6A1A774E0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2000" y="2106928"/>
              <a:ext cx="2715956" cy="19653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F1264F5-9ACE-46E5-A4C3-D4A363B23331}"/>
                </a:ext>
              </a:extLst>
            </p:cNvPr>
            <p:cNvSpPr txBox="1"/>
            <p:nvPr/>
          </p:nvSpPr>
          <p:spPr>
            <a:xfrm>
              <a:off x="6440805" y="3812781"/>
              <a:ext cx="12971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50" dirty="0"/>
                <a:t>템플릿 샘플 화면</a:t>
              </a:r>
              <a:r>
                <a:rPr lang="en-US" altLang="ko-KR" sz="1050" dirty="0"/>
                <a:t>1</a:t>
              </a:r>
              <a:endParaRPr lang="ko-KR" altLang="en-US" sz="105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3E6FB2A-9CA0-4144-B3E0-9A716B64952C}"/>
              </a:ext>
            </a:extLst>
          </p:cNvPr>
          <p:cNvGrpSpPr/>
          <p:nvPr/>
        </p:nvGrpSpPr>
        <p:grpSpPr>
          <a:xfrm>
            <a:off x="8041320" y="4739295"/>
            <a:ext cx="2717430" cy="1959769"/>
            <a:chOff x="2160768" y="4206238"/>
            <a:chExt cx="2717430" cy="195976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8A4AC58-9462-4B80-93E2-011D0CF33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0768" y="4206238"/>
              <a:ext cx="2708272" cy="19597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A51CCA9-457C-496A-820B-07217A446E36}"/>
                </a:ext>
              </a:extLst>
            </p:cNvPr>
            <p:cNvSpPr txBox="1"/>
            <p:nvPr/>
          </p:nvSpPr>
          <p:spPr>
            <a:xfrm>
              <a:off x="3581047" y="5912091"/>
              <a:ext cx="129715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50" dirty="0"/>
                <a:t>템플릿 샘플 화면</a:t>
              </a:r>
              <a:r>
                <a:rPr lang="en-US" altLang="ko-KR" sz="1050" dirty="0"/>
                <a:t>2</a:t>
              </a:r>
              <a:endParaRPr lang="ko-KR" altLang="en-US" sz="1050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4C87E4C-8F05-4B53-BFF5-D769F8E14B8B}"/>
              </a:ext>
            </a:extLst>
          </p:cNvPr>
          <p:cNvGrpSpPr/>
          <p:nvPr/>
        </p:nvGrpSpPr>
        <p:grpSpPr>
          <a:xfrm>
            <a:off x="10855280" y="2088743"/>
            <a:ext cx="856831" cy="4579553"/>
            <a:chOff x="8728345" y="2104908"/>
            <a:chExt cx="856831" cy="4579553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ED30B1FB-A1B6-4D46-B6CF-26ECB35056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86461"/>
            <a:stretch/>
          </p:blipFill>
          <p:spPr>
            <a:xfrm>
              <a:off x="8728345" y="2104908"/>
              <a:ext cx="856831" cy="45795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E6871A-B0D1-4E24-929E-3FB9034DD471}"/>
                </a:ext>
              </a:extLst>
            </p:cNvPr>
            <p:cNvSpPr txBox="1"/>
            <p:nvPr/>
          </p:nvSpPr>
          <p:spPr>
            <a:xfrm>
              <a:off x="8813811" y="6430545"/>
              <a:ext cx="77136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50" dirty="0"/>
                <a:t>메뉴 구성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B0600A1-B095-4295-A1D8-5034A6BCA1F9}"/>
              </a:ext>
            </a:extLst>
          </p:cNvPr>
          <p:cNvGrpSpPr/>
          <p:nvPr/>
        </p:nvGrpSpPr>
        <p:grpSpPr>
          <a:xfrm>
            <a:off x="7429151" y="2087848"/>
            <a:ext cx="3329599" cy="2584193"/>
            <a:chOff x="5021999" y="4206238"/>
            <a:chExt cx="3329599" cy="2584193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EFECD046-0120-404C-9879-C319E70F1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21999" y="4206238"/>
              <a:ext cx="3329599" cy="193786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C604DA-A326-4628-AEC6-F8CCD4A30365}"/>
                </a:ext>
              </a:extLst>
            </p:cNvPr>
            <p:cNvSpPr txBox="1"/>
            <p:nvPr/>
          </p:nvSpPr>
          <p:spPr>
            <a:xfrm>
              <a:off x="5696715" y="6144100"/>
              <a:ext cx="265488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/>
                <a:t>모바일 환경 테스트</a:t>
              </a:r>
              <a:endParaRPr lang="en-US" altLang="ko-KR" dirty="0"/>
            </a:p>
            <a:p>
              <a:pPr algn="r"/>
              <a:r>
                <a:rPr lang="en-US" altLang="ko-KR" dirty="0"/>
                <a:t>(</a:t>
              </a:r>
              <a:r>
                <a:rPr lang="ko-KR" altLang="en-US" dirty="0"/>
                <a:t>하이브리드 앱 </a:t>
              </a:r>
              <a:r>
                <a:rPr lang="en-US" altLang="ko-KR" dirty="0"/>
                <a:t>X)</a:t>
              </a:r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E2FD515-8F81-4554-B219-AD10D1B7FCC9}"/>
              </a:ext>
            </a:extLst>
          </p:cNvPr>
          <p:cNvGrpSpPr/>
          <p:nvPr/>
        </p:nvGrpSpPr>
        <p:grpSpPr>
          <a:xfrm>
            <a:off x="1742672" y="4170151"/>
            <a:ext cx="4852268" cy="2104487"/>
            <a:chOff x="1742672" y="4170151"/>
            <a:chExt cx="4852268" cy="210448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F08ADD5-95A5-43F3-9E59-536DAADEB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427" r="47674" b="55113"/>
            <a:stretch/>
          </p:blipFill>
          <p:spPr>
            <a:xfrm>
              <a:off x="1742672" y="4170151"/>
              <a:ext cx="4810939" cy="210448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D1084F-33C8-495C-AEF6-8BE1063F8E57}"/>
                </a:ext>
              </a:extLst>
            </p:cNvPr>
            <p:cNvSpPr txBox="1"/>
            <p:nvPr/>
          </p:nvSpPr>
          <p:spPr>
            <a:xfrm>
              <a:off x="5846016" y="4171546"/>
              <a:ext cx="74892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50" dirty="0">
                  <a:solidFill>
                    <a:schemeClr val="bg1"/>
                  </a:solidFill>
                </a:rPr>
                <a:t>ERD </a:t>
              </a:r>
              <a:r>
                <a:rPr lang="ko-KR" altLang="en-US" sz="1050" dirty="0">
                  <a:solidFill>
                    <a:schemeClr val="bg1"/>
                  </a:solidFill>
                </a:rPr>
                <a:t>구성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4402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453</Words>
  <Application>Microsoft Office PowerPoint</Application>
  <PresentationFormat>와이드스크린</PresentationFormat>
  <Paragraphs>67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테마</vt:lpstr>
      <vt:lpstr>PowerPoint 프레젠테이션</vt:lpstr>
      <vt:lpstr>1. 목표</vt:lpstr>
      <vt:lpstr>2. 사용 기술</vt:lpstr>
      <vt:lpstr>3. 완료된 항목 (프레임 구축 위주)</vt:lpstr>
      <vt:lpstr>4. 진행중 항목 (화면 구축 위주)</vt:lpstr>
      <vt:lpstr>5. 참고 자료</vt:lpstr>
      <vt:lpstr>6. 결과물 첨부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설 현철</dc:creator>
  <cp:lastModifiedBy>설 현철</cp:lastModifiedBy>
  <cp:revision>4</cp:revision>
  <dcterms:created xsi:type="dcterms:W3CDTF">2020-11-16T11:30:08Z</dcterms:created>
  <dcterms:modified xsi:type="dcterms:W3CDTF">2020-11-16T14:34:40Z</dcterms:modified>
</cp:coreProperties>
</file>