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59" r:id="rId1"/>
  </p:sldMasterIdLst>
  <p:notesMasterIdLst>
    <p:notesMasterId r:id="rId12"/>
  </p:notesMasterIdLst>
  <p:handoutMasterIdLst>
    <p:handoutMasterId r:id="rId13"/>
  </p:handoutMasterIdLst>
  <p:sldIdLst>
    <p:sldId id="277" r:id="rId2"/>
    <p:sldId id="276" r:id="rId3"/>
    <p:sldId id="279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0333038" cy="7200900"/>
  <p:notesSz cx="6807200" cy="9939338"/>
  <p:defaultTextStyle>
    <a:defPPr>
      <a:defRPr lang="ko-KR"/>
    </a:defPPr>
    <a:lvl1pPr marL="0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0695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1394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2091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2786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03484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04181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04878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05572" algn="l" defTabSz="100139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">
          <p15:clr>
            <a:srgbClr val="A4A3A4"/>
          </p15:clr>
        </p15:guide>
        <p15:guide id="2" orient="horz" pos="4309">
          <p15:clr>
            <a:srgbClr val="A4A3A4"/>
          </p15:clr>
        </p15:guide>
        <p15:guide id="3" orient="horz" pos="181">
          <p15:clr>
            <a:srgbClr val="A4A3A4"/>
          </p15:clr>
        </p15:guide>
        <p15:guide id="4" orient="horz" pos="363">
          <p15:clr>
            <a:srgbClr val="A4A3A4"/>
          </p15:clr>
        </p15:guide>
        <p15:guide id="5" pos="6293">
          <p15:clr>
            <a:srgbClr val="A4A3A4"/>
          </p15:clr>
        </p15:guide>
        <p15:guide id="6" pos="215">
          <p15:clr>
            <a:srgbClr val="A4A3A4"/>
          </p15:clr>
        </p15:guide>
        <p15:guide id="7" pos="351">
          <p15:clr>
            <a:srgbClr val="A4A3A4"/>
          </p15:clr>
        </p15:guide>
        <p15:guide id="8" pos="487">
          <p15:clr>
            <a:srgbClr val="A4A3A4"/>
          </p15:clr>
        </p15:guide>
        <p15:guide id="9" orient="horz" pos="3221" userDrawn="1">
          <p15:clr>
            <a:srgbClr val="A4A3A4"/>
          </p15:clr>
        </p15:guide>
        <p15:guide id="10" orient="horz" pos="318">
          <p15:clr>
            <a:srgbClr val="A4A3A4"/>
          </p15:clr>
        </p15:guide>
        <p15:guide id="11" orient="horz" pos="544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272">
          <p15:clr>
            <a:srgbClr val="A4A3A4"/>
          </p15:clr>
        </p15:guide>
        <p15:guide id="14" orient="horz" pos="4355">
          <p15:clr>
            <a:srgbClr val="A4A3A4"/>
          </p15:clr>
        </p15:guide>
        <p15:guide id="15" orient="horz" pos="4445">
          <p15:clr>
            <a:srgbClr val="A4A3A4"/>
          </p15:clr>
        </p15:guide>
        <p15:guide id="16" orient="horz" pos="4491">
          <p15:clr>
            <a:srgbClr val="A4A3A4"/>
          </p15:clr>
        </p15:guide>
        <p15:guide id="17" orient="horz" pos="4535">
          <p15:clr>
            <a:srgbClr val="A4A3A4"/>
          </p15:clr>
        </p15:guide>
        <p15:guide id="18" orient="horz" pos="4400">
          <p15:clr>
            <a:srgbClr val="A4A3A4"/>
          </p15:clr>
        </p15:guide>
        <p15:guide id="19" pos="260">
          <p15:clr>
            <a:srgbClr val="A4A3A4"/>
          </p15:clr>
        </p15:guide>
        <p15:guide id="20" pos="306">
          <p15:clr>
            <a:srgbClr val="A4A3A4"/>
          </p15:clr>
        </p15:guide>
        <p15:guide id="21" pos="6356">
          <p15:clr>
            <a:srgbClr val="A4A3A4"/>
          </p15:clr>
        </p15:guide>
        <p15:guide id="22" pos="805">
          <p15:clr>
            <a:srgbClr val="A4A3A4"/>
          </p15:clr>
        </p15:guide>
        <p15:guide id="23" pos="6508">
          <p15:clr>
            <a:srgbClr val="A4A3A4"/>
          </p15:clr>
        </p15:guide>
        <p15:guide id="24" pos="6475">
          <p15:clr>
            <a:srgbClr val="A4A3A4"/>
          </p15:clr>
        </p15:guide>
        <p15:guide id="25" pos="3027">
          <p15:clr>
            <a:srgbClr val="A4A3A4"/>
          </p15:clr>
        </p15:guide>
        <p15:guide id="26" pos="6066">
          <p15:clr>
            <a:srgbClr val="A4A3A4"/>
          </p15:clr>
        </p15:guide>
        <p15:guide id="27" pos="3526">
          <p15:clr>
            <a:srgbClr val="A4A3A4"/>
          </p15:clr>
        </p15:guide>
        <p15:guide id="28" pos="57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8BB"/>
    <a:srgbClr val="F68426"/>
    <a:srgbClr val="4C6070"/>
    <a:srgbClr val="FFA600"/>
    <a:srgbClr val="865600"/>
    <a:srgbClr val="EFC93F"/>
    <a:srgbClr val="925E00"/>
    <a:srgbClr val="DDDDDD"/>
    <a:srgbClr val="8399AB"/>
    <a:srgbClr val="F1C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6674" autoAdjust="0"/>
  </p:normalViewPr>
  <p:slideViewPr>
    <p:cSldViewPr showGuides="1">
      <p:cViewPr varScale="1">
        <p:scale>
          <a:sx n="125" d="100"/>
          <a:sy n="125" d="100"/>
        </p:scale>
        <p:origin x="474" y="108"/>
      </p:cViewPr>
      <p:guideLst>
        <p:guide orient="horz" pos="590"/>
        <p:guide orient="horz" pos="4309"/>
        <p:guide orient="horz" pos="181"/>
        <p:guide orient="horz" pos="363"/>
        <p:guide pos="6293"/>
        <p:guide pos="215"/>
        <p:guide pos="351"/>
        <p:guide pos="487"/>
        <p:guide orient="horz" pos="3221"/>
        <p:guide orient="horz" pos="318"/>
        <p:guide orient="horz" pos="544"/>
        <p:guide orient="horz"/>
        <p:guide orient="horz" pos="272"/>
        <p:guide orient="horz" pos="4355"/>
        <p:guide orient="horz" pos="4445"/>
        <p:guide orient="horz" pos="4491"/>
        <p:guide orient="horz" pos="4535"/>
        <p:guide orient="horz" pos="4400"/>
        <p:guide pos="260"/>
        <p:guide pos="306"/>
        <p:guide pos="6356"/>
        <p:guide pos="805"/>
        <p:guide pos="6508"/>
        <p:guide pos="6475"/>
        <p:guide pos="3027"/>
        <p:guide pos="6066"/>
        <p:guide pos="3526"/>
        <p:guide pos="5749"/>
      </p:guideLst>
    </p:cSldViewPr>
  </p:slideViewPr>
  <p:outlineViewPr>
    <p:cViewPr>
      <p:scale>
        <a:sx n="33" d="100"/>
        <a:sy n="33" d="100"/>
      </p:scale>
      <p:origin x="0" y="300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2" d="100"/>
          <a:sy n="92" d="100"/>
        </p:scale>
        <p:origin x="2892" y="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CED4D-EC21-4C68-B8BD-A542AF87E42C}" type="datetimeFigureOut">
              <a:rPr lang="ko-KR" altLang="en-US" smtClean="0"/>
              <a:pPr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97BFC-3C12-49B8-B9A6-CB6F9B8CA8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9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6E49-F8DB-40CB-A473-3E3F78ED552A}" type="datetimeFigureOut">
              <a:rPr lang="ko-KR" altLang="en-US" smtClean="0"/>
              <a:pPr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46125"/>
            <a:ext cx="53435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CD879-1CFD-47A2-847E-775FEEE40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0695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1394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2091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02786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03484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04181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04878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05572" algn="l" defTabSz="100139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user\Desktop\work\신한생명\Untitled-2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996" y="49"/>
            <a:ext cx="716400" cy="648073"/>
          </a:xfrm>
          <a:prstGeom prst="rect">
            <a:avLst/>
          </a:prstGeom>
          <a:noFill/>
        </p:spPr>
      </p:pic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85539" y="6914362"/>
            <a:ext cx="761960" cy="261144"/>
          </a:xfrm>
          <a:prstGeom prst="rect">
            <a:avLst/>
          </a:prstGeom>
        </p:spPr>
        <p:txBody>
          <a:bodyPr vert="horz" lIns="100139" tIns="50069" rIns="100139" bIns="50069" rtlCol="0" anchor="ctr"/>
          <a:lstStyle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fld id="{98D8BBCA-3EAA-40B6-AE4D-6DCD8B1246B8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 bwMode="auto">
          <a:xfrm>
            <a:off x="-1" y="360090"/>
            <a:ext cx="144000" cy="288032"/>
          </a:xfrm>
          <a:prstGeom prst="rect">
            <a:avLst/>
          </a:prstGeom>
          <a:gradFill>
            <a:gsLst>
              <a:gs pos="0">
                <a:srgbClr val="5E718E"/>
              </a:gs>
              <a:gs pos="100000">
                <a:srgbClr val="4C536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8" rIns="91392" bIns="4569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 userDrawn="1"/>
        </p:nvSpPr>
        <p:spPr>
          <a:xfrm rot="5400000">
            <a:off x="-126000" y="126000"/>
            <a:ext cx="396000" cy="144000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8" rIns="91392" bIns="4569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711025" y="642316"/>
            <a:ext cx="9406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173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5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user\Desktop\work\신한생명\Untitled-2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996" y="49"/>
            <a:ext cx="716400" cy="648073"/>
          </a:xfrm>
          <a:prstGeom prst="rect">
            <a:avLst/>
          </a:prstGeom>
          <a:noFill/>
        </p:spPr>
      </p:pic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85539" y="6914362"/>
            <a:ext cx="761960" cy="261144"/>
          </a:xfrm>
          <a:prstGeom prst="rect">
            <a:avLst/>
          </a:prstGeom>
        </p:spPr>
        <p:txBody>
          <a:bodyPr vert="horz" lIns="100139" tIns="50069" rIns="100139" bIns="50069" rtlCol="0" anchor="ctr"/>
          <a:lstStyle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fld id="{98D8BBCA-3EAA-40B6-AE4D-6DCD8B1246B8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 bwMode="auto">
          <a:xfrm>
            <a:off x="-1" y="360090"/>
            <a:ext cx="144000" cy="288032"/>
          </a:xfrm>
          <a:prstGeom prst="rect">
            <a:avLst/>
          </a:prstGeom>
          <a:gradFill>
            <a:gsLst>
              <a:gs pos="0">
                <a:srgbClr val="5E718E"/>
              </a:gs>
              <a:gs pos="100000">
                <a:srgbClr val="4C536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8" rIns="91392" bIns="4569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 userDrawn="1"/>
        </p:nvSpPr>
        <p:spPr>
          <a:xfrm rot="5400000">
            <a:off x="-126000" y="126000"/>
            <a:ext cx="396000" cy="144000"/>
          </a:xfrm>
          <a:prstGeom prst="rect">
            <a:avLst/>
          </a:prstGeom>
          <a:solidFill>
            <a:srgbClr val="23C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8" rIns="91392" bIns="4569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711025" y="642316"/>
            <a:ext cx="941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5"/>
          <p:cNvGrpSpPr/>
          <p:nvPr userDrawn="1"/>
        </p:nvGrpSpPr>
        <p:grpSpPr>
          <a:xfrm>
            <a:off x="9124204" y="352470"/>
            <a:ext cx="1005456" cy="209648"/>
            <a:chOff x="8765025" y="288082"/>
            <a:chExt cx="1231748" cy="256832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9586938" y="339714"/>
              <a:ext cx="205199" cy="20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392" tIns="45698" rIns="91392" bIns="45698" rtlCol="0" anchor="ctr"/>
            <a:lstStyle/>
            <a:p>
              <a:pPr algn="ctr"/>
              <a:r>
                <a:rPr lang="en-US" altLang="ko-KR" sz="900">
                  <a:solidFill>
                    <a:prstClr val="white">
                      <a:alpha val="7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</a:t>
              </a:r>
              <a:endParaRPr lang="ko-KR" altLang="en-US" sz="900">
                <a:solidFill>
                  <a:prstClr val="white">
                    <a:alpha val="7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9382303" y="339714"/>
              <a:ext cx="205199" cy="20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392" tIns="45698" rIns="91392" bIns="45698" rtlCol="0" anchor="ctr"/>
            <a:lstStyle/>
            <a:p>
              <a:pPr algn="ctr"/>
              <a:r>
                <a:rPr lang="en-US" altLang="ko-KR" sz="900">
                  <a:solidFill>
                    <a:prstClr val="white">
                      <a:alpha val="7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IV</a:t>
              </a:r>
              <a:endParaRPr lang="ko-KR" altLang="en-US" sz="900">
                <a:solidFill>
                  <a:prstClr val="white">
                    <a:alpha val="7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9177668" y="339714"/>
              <a:ext cx="205199" cy="20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392" tIns="45698" rIns="91392" bIns="45698" rtlCol="0" anchor="ctr"/>
            <a:lstStyle/>
            <a:p>
              <a:pPr algn="ctr"/>
              <a:r>
                <a:rPr lang="en-US" altLang="ko-KR" sz="900">
                  <a:solidFill>
                    <a:prstClr val="white">
                      <a:alpha val="7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III</a:t>
              </a:r>
              <a:endParaRPr lang="ko-KR" altLang="en-US" sz="900">
                <a:solidFill>
                  <a:prstClr val="white">
                    <a:alpha val="7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8973034" y="339714"/>
              <a:ext cx="205199" cy="20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392" tIns="45698" rIns="91392" bIns="45698" rtlCol="0" anchor="ctr"/>
            <a:lstStyle/>
            <a:p>
              <a:pPr algn="ctr"/>
              <a:r>
                <a:rPr lang="en-US" altLang="ko-KR" sz="900">
                  <a:solidFill>
                    <a:prstClr val="white">
                      <a:alpha val="7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II</a:t>
              </a:r>
              <a:endParaRPr lang="ko-KR" altLang="en-US" sz="900">
                <a:solidFill>
                  <a:prstClr val="white">
                    <a:alpha val="7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8765025" y="288082"/>
              <a:ext cx="205199" cy="205200"/>
            </a:xfrm>
            <a:prstGeom prst="rect">
              <a:avLst/>
            </a:prstGeom>
            <a:solidFill>
              <a:srgbClr val="FFA60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392" tIns="45698" rIns="91392" bIns="45698" rtlCol="0" anchor="ctr"/>
            <a:lstStyle/>
            <a:p>
              <a:pPr algn="ctr"/>
              <a:r>
                <a:rPr lang="en-US" altLang="ko-KR" sz="11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</a:t>
              </a:r>
              <a:endParaRPr lang="ko-KR" altLang="en-US" sz="11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9791574" y="339714"/>
              <a:ext cx="205199" cy="20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392" tIns="45698" rIns="91392" bIns="45698" rtlCol="0" anchor="ctr"/>
            <a:lstStyle/>
            <a:p>
              <a:pPr algn="ctr"/>
              <a:r>
                <a:rPr lang="en-US" altLang="ko-KR" sz="900">
                  <a:solidFill>
                    <a:prstClr val="white">
                      <a:alpha val="7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VI</a:t>
              </a:r>
              <a:endParaRPr lang="ko-KR" altLang="en-US" sz="900">
                <a:solidFill>
                  <a:prstClr val="white">
                    <a:alpha val="7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직사각형 16"/>
          <p:cNvSpPr/>
          <p:nvPr userDrawn="1"/>
        </p:nvSpPr>
        <p:spPr>
          <a:xfrm rot="5400000">
            <a:off x="-126000" y="126000"/>
            <a:ext cx="396000" cy="144000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8" rIns="91392" bIns="4569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95" y="6528006"/>
            <a:ext cx="1584960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173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5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user\Desktop\work\신한생명\Untitled-2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996" y="49"/>
            <a:ext cx="716400" cy="648073"/>
          </a:xfrm>
          <a:prstGeom prst="rect">
            <a:avLst/>
          </a:prstGeom>
          <a:noFill/>
        </p:spPr>
      </p:pic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85539" y="6914362"/>
            <a:ext cx="761960" cy="261144"/>
          </a:xfrm>
          <a:prstGeom prst="rect">
            <a:avLst/>
          </a:prstGeom>
        </p:spPr>
        <p:txBody>
          <a:bodyPr vert="horz" lIns="100139" tIns="50069" rIns="100139" bIns="50069" rtlCol="0" anchor="ctr"/>
          <a:lstStyle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fld id="{98D8BBCA-3EAA-40B6-AE4D-6DCD8B1246B8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 bwMode="auto">
          <a:xfrm>
            <a:off x="-1" y="360090"/>
            <a:ext cx="144000" cy="288032"/>
          </a:xfrm>
          <a:prstGeom prst="rect">
            <a:avLst/>
          </a:prstGeom>
          <a:gradFill>
            <a:gsLst>
              <a:gs pos="0">
                <a:srgbClr val="5E718E"/>
              </a:gs>
              <a:gs pos="100000">
                <a:srgbClr val="4C536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8" rIns="91392" bIns="4569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711025" y="642316"/>
            <a:ext cx="941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85"/>
          <p:cNvSpPr>
            <a:spLocks noChangeArrowheads="1"/>
          </p:cNvSpPr>
          <p:nvPr userDrawn="1"/>
        </p:nvSpPr>
        <p:spPr bwMode="gray">
          <a:xfrm>
            <a:off x="8823397" y="430773"/>
            <a:ext cx="567680" cy="11387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indent="-83946" fontAlgn="ctr">
              <a:lnSpc>
                <a:spcPct val="90000"/>
              </a:lnSpc>
              <a:buClr>
                <a:srgbClr val="336699"/>
              </a:buClr>
            </a:pPr>
            <a:r>
              <a:rPr lang="ko-KR" altLang="en-US" sz="800" b="1" kern="0" spc="-7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Arial" pitchFamily="34" charset="0"/>
              </a:rPr>
              <a:t>제안 개요</a:t>
            </a:r>
          </a:p>
        </p:txBody>
      </p:sp>
      <p:sp>
        <p:nvSpPr>
          <p:cNvPr id="18" name="직사각형 17"/>
          <p:cNvSpPr/>
          <p:nvPr userDrawn="1"/>
        </p:nvSpPr>
        <p:spPr>
          <a:xfrm rot="5400000">
            <a:off x="-126000" y="126000"/>
            <a:ext cx="396000" cy="144000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8" rIns="91392" bIns="4569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95" y="6528006"/>
            <a:ext cx="1584960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173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5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16652" y="288370"/>
            <a:ext cx="9299734" cy="1200150"/>
          </a:xfrm>
          <a:prstGeom prst="rect">
            <a:avLst/>
          </a:prstGeom>
        </p:spPr>
        <p:txBody>
          <a:bodyPr vert="horz" lIns="100139" tIns="50069" rIns="100139" bIns="5006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6652" y="1680219"/>
            <a:ext cx="9299734" cy="4752261"/>
          </a:xfrm>
          <a:prstGeom prst="rect">
            <a:avLst/>
          </a:prstGeom>
        </p:spPr>
        <p:txBody>
          <a:bodyPr vert="horz" lIns="100139" tIns="50069" rIns="100139" bIns="5006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6652" y="6674177"/>
            <a:ext cx="2411042" cy="383381"/>
          </a:xfrm>
          <a:prstGeom prst="rect">
            <a:avLst/>
          </a:prstGeom>
        </p:spPr>
        <p:txBody>
          <a:bodyPr vert="horz" lIns="100139" tIns="50069" rIns="100139" bIns="5006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30459" y="6674177"/>
            <a:ext cx="3272129" cy="383381"/>
          </a:xfrm>
          <a:prstGeom prst="rect">
            <a:avLst/>
          </a:prstGeom>
        </p:spPr>
        <p:txBody>
          <a:bodyPr vert="horz" lIns="100139" tIns="50069" rIns="100139" bIns="5006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05344" y="6674177"/>
            <a:ext cx="2411042" cy="383381"/>
          </a:xfrm>
          <a:prstGeom prst="rect">
            <a:avLst/>
          </a:prstGeom>
        </p:spPr>
        <p:txBody>
          <a:bodyPr vert="horz" lIns="100139" tIns="50069" rIns="100139" bIns="5006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BBCA-3EAA-40B6-AE4D-6DCD8B1246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785539" y="6914362"/>
            <a:ext cx="761960" cy="261144"/>
          </a:xfrm>
          <a:prstGeom prst="rect">
            <a:avLst/>
          </a:prstGeom>
        </p:spPr>
        <p:txBody>
          <a:bodyPr vert="horz" lIns="100139" tIns="50069" rIns="100139" bIns="50069" rtlCol="0" anchor="ctr"/>
          <a:lstStyle>
            <a:defPPr>
              <a:defRPr lang="ko-KR"/>
            </a:defPPr>
            <a:lvl1pPr marL="0" algn="ctr" defTabSz="1001908" rtl="0" eaLnBrk="1" latinLnBrk="1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500954" algn="l" defTabSz="1001908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1908" algn="l" defTabSz="1001908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2862" algn="l" defTabSz="1001908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816" algn="l" defTabSz="1001908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770" algn="l" defTabSz="1001908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724" algn="l" defTabSz="1001908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6678" algn="l" defTabSz="1001908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7632" algn="l" defTabSz="1001908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fld id="{98D8BBCA-3EAA-40B6-AE4D-6DCD8B1246B8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0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01394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23" indent="-375523" algn="l" defTabSz="100139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633" indent="-312934" algn="l" defTabSz="1001394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744" indent="-250349" algn="l" defTabSz="1001394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438" indent="-250349" algn="l" defTabSz="100139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136" indent="-250349" algn="l" defTabSz="100139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832" indent="-250349" algn="l" defTabSz="100139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4531" indent="-250349" algn="l" defTabSz="100139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227" indent="-250349" algn="l" defTabSz="100139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5922" indent="-250349" algn="l" defTabSz="100139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695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394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091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786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484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181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4878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572" algn="l" defTabSz="10013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fld id="{98D8BBCA-3EAA-40B6-AE4D-6DCD8B1246B8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</a:t>
            </a:fld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개요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시 개발업무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개발 범위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업체 개발 또는 상용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솔루션 개발방향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업무범위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211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자체 솔루션 개발방향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2063" y="3484304"/>
            <a:ext cx="740819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&lt;?</a:t>
            </a:r>
            <a:r>
              <a:rPr lang="ko-KR" altLang="en-US" sz="1000" dirty="0" err="1"/>
              <a:t>xml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version</a:t>
            </a:r>
            <a:r>
              <a:rPr lang="ko-KR" altLang="en-US" sz="1000" dirty="0"/>
              <a:t>="1.0" </a:t>
            </a:r>
            <a:r>
              <a:rPr lang="ko-KR" altLang="en-US" sz="1000" dirty="0" err="1"/>
              <a:t>encoding</a:t>
            </a:r>
            <a:r>
              <a:rPr lang="ko-KR" altLang="en-US" sz="1000" dirty="0"/>
              <a:t>="UTF-8"?&gt;</a:t>
            </a:r>
          </a:p>
          <a:p>
            <a:r>
              <a:rPr lang="ko-KR" altLang="en-US" sz="1000" dirty="0"/>
              <a:t>&lt;RULE&gt;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JobGroup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    	&lt;</a:t>
            </a:r>
            <a:r>
              <a:rPr lang="ko-KR" altLang="en-US" sz="1000" dirty="0" err="1"/>
              <a:t>Job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="IF0001" &gt;</a:t>
            </a:r>
          </a:p>
          <a:p>
            <a:r>
              <a:rPr lang="ko-KR" altLang="en-US" sz="1000" dirty="0"/>
              <a:t>    	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="1" </a:t>
            </a:r>
            <a:r>
              <a:rPr lang="ko-KR" altLang="en-US" sz="1000" dirty="0" err="1"/>
              <a:t>Type</a:t>
            </a:r>
            <a:r>
              <a:rPr lang="ko-KR" altLang="en-US" sz="1000" dirty="0" smtClean="0"/>
              <a:t>=“</a:t>
            </a:r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ssign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aaa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="111" </a:t>
            </a:r>
            <a:r>
              <a:rPr lang="ko-KR" altLang="en-US" sz="1000" dirty="0" err="1"/>
              <a:t>Next</a:t>
            </a:r>
            <a:r>
              <a:rPr lang="ko-KR" altLang="en-US" sz="1000" dirty="0"/>
              <a:t>="2"/&gt;</a:t>
            </a:r>
          </a:p>
          <a:p>
            <a:r>
              <a:rPr lang="ko-KR" altLang="en-US" sz="1000" dirty="0"/>
              <a:t>    	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="2" </a:t>
            </a:r>
            <a:r>
              <a:rPr lang="ko-KR" altLang="en-US" sz="1000" dirty="0" err="1"/>
              <a:t>Type</a:t>
            </a:r>
            <a:r>
              <a:rPr lang="ko-KR" altLang="en-US" sz="1000" dirty="0" smtClean="0"/>
              <a:t>=“</a:t>
            </a:r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ssign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bbb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="222" </a:t>
            </a:r>
            <a:r>
              <a:rPr lang="ko-KR" altLang="en-US" sz="1000" dirty="0" err="1"/>
              <a:t>Next</a:t>
            </a:r>
            <a:r>
              <a:rPr lang="ko-KR" altLang="en-US" sz="1000" dirty="0"/>
              <a:t>="3"/&gt;</a:t>
            </a:r>
          </a:p>
          <a:p>
            <a:r>
              <a:rPr lang="ko-KR" altLang="en-US" sz="1000" dirty="0"/>
              <a:t>    	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="3" </a:t>
            </a:r>
            <a:r>
              <a:rPr lang="ko-KR" altLang="en-US" sz="1000" dirty="0" err="1"/>
              <a:t>Type</a:t>
            </a:r>
            <a:r>
              <a:rPr lang="ko-KR" altLang="en-US" sz="1000" dirty="0" smtClean="0"/>
              <a:t>=“</a:t>
            </a:r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ssign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ccc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="333" </a:t>
            </a:r>
            <a:r>
              <a:rPr lang="ko-KR" altLang="en-US" sz="1000" dirty="0" err="1"/>
              <a:t>Next</a:t>
            </a:r>
            <a:r>
              <a:rPr lang="ko-KR" altLang="en-US" sz="1000" dirty="0"/>
              <a:t>="4"/&gt;</a:t>
            </a:r>
          </a:p>
          <a:p>
            <a:r>
              <a:rPr lang="ko-KR" altLang="en-US" sz="1000" dirty="0"/>
              <a:t>    	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="4" </a:t>
            </a:r>
            <a:r>
              <a:rPr lang="ko-KR" altLang="en-US" sz="1000" dirty="0" err="1"/>
              <a:t>Type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Query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SqlID</a:t>
            </a:r>
            <a:r>
              <a:rPr lang="ko-KR" altLang="en-US" sz="1000" dirty="0"/>
              <a:t>="Query1" </a:t>
            </a:r>
            <a:r>
              <a:rPr lang="ko-KR" altLang="en-US" sz="1000" dirty="0" err="1"/>
              <a:t>Next</a:t>
            </a:r>
            <a:r>
              <a:rPr lang="ko-KR" altLang="en-US" sz="1000" dirty="0"/>
              <a:t>="5"/&gt;</a:t>
            </a:r>
          </a:p>
          <a:p>
            <a:r>
              <a:rPr lang="ko-KR" altLang="en-US" sz="1000" dirty="0"/>
              <a:t>	    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="5" </a:t>
            </a:r>
            <a:r>
              <a:rPr lang="ko-KR" altLang="en-US" sz="1000" dirty="0" err="1"/>
              <a:t>Type</a:t>
            </a:r>
            <a:r>
              <a:rPr lang="ko-KR" altLang="en-US" sz="1000" dirty="0" smtClean="0"/>
              <a:t>=“</a:t>
            </a:r>
            <a:r>
              <a:rPr lang="en-US" altLang="ko-KR" sz="1000" dirty="0" smtClean="0"/>
              <a:t>I</a:t>
            </a:r>
            <a:r>
              <a:rPr lang="ko-KR" altLang="en-US" sz="1000" dirty="0" err="1" smtClean="0"/>
              <a:t>f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conditional</a:t>
            </a:r>
            <a:r>
              <a:rPr lang="ko-KR" altLang="en-US" sz="1000" dirty="0"/>
              <a:t>="DB_ERR_CODE == 0" </a:t>
            </a:r>
            <a:r>
              <a:rPr lang="ko-KR" altLang="en-US" sz="1000" dirty="0" err="1"/>
              <a:t>True</a:t>
            </a:r>
            <a:r>
              <a:rPr lang="ko-KR" altLang="en-US" sz="1000" dirty="0"/>
              <a:t>="6" </a:t>
            </a:r>
            <a:r>
              <a:rPr lang="ko-KR" altLang="en-US" sz="1000" dirty="0" err="1"/>
              <a:t>False</a:t>
            </a:r>
            <a:r>
              <a:rPr lang="ko-KR" altLang="en-US" sz="1000" dirty="0"/>
              <a:t>="10"/&gt;</a:t>
            </a:r>
          </a:p>
          <a:p>
            <a:r>
              <a:rPr lang="ko-KR" altLang="en-US" sz="1000" dirty="0"/>
              <a:t>	    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="6" </a:t>
            </a:r>
            <a:r>
              <a:rPr lang="ko-KR" altLang="en-US" sz="1000" dirty="0" err="1"/>
              <a:t>Type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Query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SqlID</a:t>
            </a:r>
            <a:r>
              <a:rPr lang="ko-KR" altLang="en-US" sz="1000" dirty="0"/>
              <a:t>="Query2" </a:t>
            </a:r>
            <a:r>
              <a:rPr lang="ko-KR" altLang="en-US" sz="1000" dirty="0" err="1"/>
              <a:t>Next</a:t>
            </a:r>
            <a:r>
              <a:rPr lang="ko-KR" altLang="en-US" sz="1000" dirty="0"/>
              <a:t>="7"/&gt;</a:t>
            </a:r>
          </a:p>
          <a:p>
            <a:r>
              <a:rPr lang="ko-KR" altLang="en-US" sz="1000" dirty="0"/>
              <a:t>	    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="7" </a:t>
            </a:r>
            <a:r>
              <a:rPr lang="ko-KR" altLang="en-US" sz="1000" dirty="0" err="1"/>
              <a:t>Type</a:t>
            </a:r>
            <a:r>
              <a:rPr lang="ko-KR" altLang="en-US" sz="1000" dirty="0" smtClean="0"/>
              <a:t>=“</a:t>
            </a:r>
            <a:r>
              <a:rPr lang="en-US" altLang="ko-KR" sz="1000" dirty="0" smtClean="0"/>
              <a:t>I</a:t>
            </a:r>
            <a:r>
              <a:rPr lang="ko-KR" altLang="en-US" sz="1000" dirty="0" err="1" smtClean="0"/>
              <a:t>f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conditional</a:t>
            </a:r>
            <a:r>
              <a:rPr lang="ko-KR" altLang="en-US" sz="1000" dirty="0"/>
              <a:t>="DB_ERR_CODE == 0" </a:t>
            </a:r>
            <a:r>
              <a:rPr lang="ko-KR" altLang="en-US" sz="1000" dirty="0" err="1"/>
              <a:t>True</a:t>
            </a:r>
            <a:r>
              <a:rPr lang="ko-KR" altLang="en-US" sz="1000" dirty="0"/>
              <a:t>="4" </a:t>
            </a:r>
            <a:r>
              <a:rPr lang="ko-KR" altLang="en-US" sz="1000" dirty="0" err="1"/>
              <a:t>False</a:t>
            </a:r>
            <a:r>
              <a:rPr lang="ko-KR" altLang="en-US" sz="1000" dirty="0"/>
              <a:t>="10"/&gt;</a:t>
            </a:r>
          </a:p>
          <a:p>
            <a:r>
              <a:rPr lang="ko-KR" altLang="en-US" sz="1000" dirty="0"/>
              <a:t>	    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="8" </a:t>
            </a:r>
            <a:r>
              <a:rPr lang="ko-KR" altLang="en-US" sz="1000" dirty="0" err="1"/>
              <a:t>Type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Query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SqlID</a:t>
            </a:r>
            <a:r>
              <a:rPr lang="ko-KR" altLang="en-US" sz="1000" dirty="0"/>
              <a:t>="Query2" </a:t>
            </a:r>
            <a:r>
              <a:rPr lang="ko-KR" altLang="en-US" sz="1000" dirty="0" err="1"/>
              <a:t>Next</a:t>
            </a:r>
            <a:r>
              <a:rPr lang="ko-KR" altLang="en-US" sz="1000" dirty="0"/>
              <a:t>="9"/&gt;</a:t>
            </a:r>
          </a:p>
          <a:p>
            <a:r>
              <a:rPr lang="ko-KR" altLang="en-US" sz="1000" dirty="0"/>
              <a:t>	    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="9" </a:t>
            </a:r>
            <a:r>
              <a:rPr lang="ko-KR" altLang="en-US" sz="1000" dirty="0" err="1"/>
              <a:t>Type</a:t>
            </a:r>
            <a:r>
              <a:rPr lang="ko-KR" altLang="en-US" sz="1000" dirty="0" smtClean="0"/>
              <a:t>=“</a:t>
            </a:r>
            <a:r>
              <a:rPr lang="en-US" altLang="ko-KR" sz="1000" dirty="0" smtClean="0"/>
              <a:t>I</a:t>
            </a:r>
            <a:r>
              <a:rPr lang="ko-KR" altLang="en-US" sz="1000" dirty="0" err="1" smtClean="0"/>
              <a:t>f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conditional</a:t>
            </a:r>
            <a:r>
              <a:rPr lang="ko-KR" altLang="en-US" sz="1000" dirty="0"/>
              <a:t>="DB_ERR_CODE == 0" </a:t>
            </a:r>
            <a:r>
              <a:rPr lang="ko-KR" altLang="en-US" sz="1000" dirty="0" err="1"/>
              <a:t>True</a:t>
            </a:r>
            <a:r>
              <a:rPr lang="ko-KR" altLang="en-US" sz="1000" dirty="0"/>
              <a:t>="4" </a:t>
            </a:r>
            <a:r>
              <a:rPr lang="ko-KR" altLang="en-US" sz="1000" dirty="0" err="1"/>
              <a:t>False</a:t>
            </a:r>
            <a:r>
              <a:rPr lang="ko-KR" altLang="en-US" sz="1000" dirty="0"/>
              <a:t>="10"/&gt;</a:t>
            </a:r>
          </a:p>
          <a:p>
            <a:r>
              <a:rPr lang="ko-KR" altLang="en-US" sz="1000" dirty="0"/>
              <a:t>	      	&lt;</a:t>
            </a:r>
            <a:r>
              <a:rPr lang="ko-KR" altLang="en-US" sz="1000" dirty="0" err="1"/>
              <a:t>Col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Index</a:t>
            </a:r>
            <a:r>
              <a:rPr lang="ko-KR" altLang="en-US" sz="1000" dirty="0"/>
              <a:t>="10" </a:t>
            </a:r>
            <a:r>
              <a:rPr lang="ko-KR" altLang="en-US" sz="1000" dirty="0" err="1"/>
              <a:t>Type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Query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SqlID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QueryErr</a:t>
            </a:r>
            <a:r>
              <a:rPr lang="ko-KR" altLang="en-US" sz="1000" dirty="0"/>
              <a:t>" </a:t>
            </a:r>
            <a:r>
              <a:rPr lang="ko-KR" altLang="en-US" sz="1000" dirty="0" err="1"/>
              <a:t>Next</a:t>
            </a:r>
            <a:r>
              <a:rPr lang="ko-KR" altLang="en-US" sz="1000" dirty="0"/>
              <a:t>="0"/&gt;</a:t>
            </a:r>
          </a:p>
          <a:p>
            <a:r>
              <a:rPr lang="ko-KR" altLang="en-US" sz="1000" dirty="0"/>
              <a:t>      	&lt;/</a:t>
            </a:r>
            <a:r>
              <a:rPr lang="ko-KR" altLang="en-US" sz="1000" dirty="0" err="1"/>
              <a:t>Job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    &lt;/</a:t>
            </a:r>
            <a:r>
              <a:rPr lang="ko-KR" altLang="en-US" sz="1000" dirty="0" err="1"/>
              <a:t>JobGroup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&lt;/RULE&gt;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88" y="1283294"/>
            <a:ext cx="8491619" cy="21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SI </a:t>
            </a: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프로젝트 시 개발업무 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 개발 업무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err="1" smtClean="0">
                <a:latin typeface="맑은 고딕" panose="020B0503020000020004" pitchFamily="50" charset="-127"/>
              </a:rPr>
              <a:t>매체별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전문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(TCP)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수신 후 데이터 수집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(DB/FILE)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</a:rPr>
              <a:t>데이터</a:t>
            </a:r>
            <a:r>
              <a:rPr lang="en-US" altLang="ko-KR" sz="1200" dirty="0">
                <a:latin typeface="맑은 고딕" panose="020B0503020000020004" pitchFamily="50" charset="-127"/>
              </a:rPr>
              <a:t>(DB) </a:t>
            </a:r>
            <a:r>
              <a:rPr lang="ko-KR" altLang="en-US" sz="1200" dirty="0">
                <a:latin typeface="맑은 고딕" panose="020B0503020000020004" pitchFamily="50" charset="-127"/>
              </a:rPr>
              <a:t>수집 후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전송</a:t>
            </a:r>
            <a:r>
              <a:rPr lang="en-US" altLang="ko-KR" sz="1200" dirty="0">
                <a:latin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TCP/FILE/DB)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latin typeface="맑은 고딕" panose="020B0503020000020004" pitchFamily="50" charset="-127"/>
              </a:rPr>
              <a:t>File </a:t>
            </a:r>
            <a:r>
              <a:rPr lang="ko-KR" altLang="en-US" sz="1200" dirty="0">
                <a:latin typeface="맑은 고딕" panose="020B0503020000020004" pitchFamily="50" charset="-127"/>
              </a:rPr>
              <a:t>전송 기능</a:t>
            </a:r>
            <a:r>
              <a:rPr lang="en-US" altLang="ko-KR" sz="1200" dirty="0">
                <a:latin typeface="맑은 고딕" panose="020B0503020000020004" pitchFamily="50" charset="-127"/>
              </a:rPr>
              <a:t>(DB/FILE)</a:t>
            </a: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인터페이스별 개별 코딩 수행 중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인터페이스가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100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개이면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100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본은 소스 개발 필요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장점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개발언어에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익숙한 경우 공통 소스를 반복하여 사용하므로 빠르게 개발이 가능함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단점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업무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단위별로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코딩이 필요하므로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개발언어에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익숙하지 않은 경우 오류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발생율이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높음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</a:rPr>
              <a:t>업체 및 상용</a:t>
            </a:r>
            <a:r>
              <a:rPr lang="en-US" altLang="ko-KR" sz="1400" b="1" dirty="0" smtClean="0">
                <a:latin typeface="맑은 고딕" panose="020B0503020000020004" pitchFamily="50" charset="-127"/>
              </a:rPr>
              <a:t>SW </a:t>
            </a:r>
            <a:r>
              <a:rPr lang="ko-KR" altLang="en-US" sz="1400" b="1" dirty="0" smtClean="0">
                <a:latin typeface="맑은 고딕" panose="020B0503020000020004" pitchFamily="50" charset="-127"/>
              </a:rPr>
              <a:t>업무</a:t>
            </a:r>
            <a:endParaRPr lang="en-US" altLang="ko-KR" sz="1400" b="1" dirty="0">
              <a:latin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매체 연동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통신서버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프로세스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</a:rPr>
              <a:t>장점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안정성이 확보된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통신서버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사용가능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업체에서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선구현된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다양한 인터페이스 연동 가능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</a:rPr>
              <a:t>단점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통신서버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장애 발생 시 해당 업체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지원필요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신규 인터페이스 발생 시 대응 지연 및 비용 발생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프로세스 모니터링 및 기동 프로세스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장점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상용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SW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관련 프로세스 및 설정으로 해당 서버의 프로세스 모니터링 및 기동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수행가능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단점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개별 서버만 관리하므로 통합 모니터링 불가하며 별도 이력관리 불가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err="1" smtClean="0">
                <a:latin typeface="맑은 고딕" panose="020B0503020000020004" pitchFamily="50" charset="-127"/>
              </a:rPr>
              <a:t>배치업무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수행을 위한 프로세스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쿼리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호출 프로세스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장점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GUI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방식의 프로세스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쿼리 호출 가능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이력관리 및 모니터링 가능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단점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Job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오류 발생 시 원인분석이 힘들고 솔루션의 사상을 따라가므로 기능 제약이 존재함</a:t>
            </a:r>
            <a:endParaRPr lang="en-US" altLang="ko-KR" sz="12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8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자체 솔루션 개발방향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범위업무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Operation Management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시스템 별 프로세스 정보를 등록하여 상태 모니터링 및 기동 수행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</a:rPr>
              <a:t>시스템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리소스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인터페이스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장애 이력 관리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보고서 생성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인터페이스별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Job </a:t>
            </a:r>
            <a:r>
              <a:rPr lang="en-US" altLang="ko-KR" sz="1200" dirty="0">
                <a:latin typeface="맑은 고딕" panose="020B0503020000020004" pitchFamily="50" charset="-127"/>
              </a:rPr>
              <a:t>Script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생성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배포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적용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latin typeface="맑은 고딕" panose="020B0503020000020004" pitchFamily="50" charset="-127"/>
              </a:rPr>
              <a:t>TCP to Business</a:t>
            </a: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맑은 고딕" panose="020B0503020000020004" pitchFamily="50" charset="-127"/>
              </a:rPr>
              <a:t>TCP </a:t>
            </a:r>
            <a:r>
              <a:rPr lang="ko-KR" altLang="en-US" sz="1200" dirty="0">
                <a:latin typeface="맑은 고딕" panose="020B0503020000020004" pitchFamily="50" charset="-127"/>
              </a:rPr>
              <a:t>전문 수신 후 인터페이스별 </a:t>
            </a:r>
            <a:r>
              <a:rPr lang="en-US" altLang="ko-KR" sz="1200" dirty="0">
                <a:latin typeface="맑은 고딕" panose="020B0503020000020004" pitchFamily="50" charset="-127"/>
              </a:rPr>
              <a:t>Job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Script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를 통한 </a:t>
            </a:r>
            <a:r>
              <a:rPr lang="ko-KR" altLang="en-US" sz="1200" dirty="0">
                <a:latin typeface="맑은 고딕" panose="020B0503020000020004" pitchFamily="50" charset="-127"/>
              </a:rPr>
              <a:t>절차적 업무수행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</a:rPr>
              <a:t>데이터 저장 </a:t>
            </a:r>
            <a:r>
              <a:rPr lang="en-US" altLang="ko-KR" sz="1200" dirty="0">
                <a:latin typeface="맑은 고딕" panose="020B0503020000020004" pitchFamily="50" charset="-127"/>
              </a:rPr>
              <a:t>: TCP to DB(Oracle/</a:t>
            </a:r>
            <a:r>
              <a:rPr lang="en-US" altLang="ko-KR" sz="1200" dirty="0" err="1">
                <a:latin typeface="맑은 고딕" panose="020B0503020000020004" pitchFamily="50" charset="-127"/>
              </a:rPr>
              <a:t>Tibreo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</a:rPr>
              <a:t>MariaDB</a:t>
            </a:r>
            <a:r>
              <a:rPr lang="en-US" altLang="ko-KR" sz="1200" dirty="0">
                <a:latin typeface="맑은 고딕" panose="020B0503020000020004" pitchFamily="50" charset="-127"/>
              </a:rPr>
              <a:t>/SQLite </a:t>
            </a:r>
            <a:r>
              <a:rPr lang="ko-KR" altLang="en-US" sz="1200" dirty="0">
                <a:latin typeface="맑은 고딕" panose="020B0503020000020004" pitchFamily="50" charset="-127"/>
              </a:rPr>
              <a:t>등</a:t>
            </a:r>
            <a:r>
              <a:rPr lang="en-US" altLang="ko-KR" sz="1200" dirty="0">
                <a:latin typeface="맑은 고딕" panose="020B0503020000020004" pitchFamily="50" charset="-127"/>
              </a:rPr>
              <a:t>), TCP to </a:t>
            </a:r>
            <a:r>
              <a:rPr lang="en-US" altLang="ko-KR" sz="1200" dirty="0" err="1">
                <a:latin typeface="맑은 고딕" panose="020B0503020000020004" pitchFamily="50" charset="-127"/>
              </a:rPr>
              <a:t>Redis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데이터 전송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TCP to TCP, TCP to FILE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맑은 고딕" panose="020B0503020000020004" pitchFamily="50" charset="-127"/>
              </a:rPr>
              <a:t>File </a:t>
            </a:r>
            <a:r>
              <a:rPr lang="ko-KR" altLang="en-US" sz="1200" dirty="0">
                <a:latin typeface="맑은 고딕" panose="020B0503020000020004" pitchFamily="50" charset="-127"/>
              </a:rPr>
              <a:t>생성 및 전송</a:t>
            </a:r>
            <a:r>
              <a:rPr lang="en-US" altLang="ko-KR" sz="1200" dirty="0">
                <a:latin typeface="맑은 고딕" panose="020B0503020000020004" pitchFamily="50" charset="-127"/>
              </a:rPr>
              <a:t> : FTP, SFTP, TCP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latin typeface="맑은 고딕" panose="020B0503020000020004" pitchFamily="50" charset="-127"/>
              </a:rPr>
              <a:t>File Transfer</a:t>
            </a: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latin typeface="맑은 고딕" panose="020B0503020000020004" pitchFamily="50" charset="-127"/>
              </a:rPr>
              <a:t>운영정보</a:t>
            </a:r>
            <a:r>
              <a:rPr lang="ko-KR" altLang="en-US" sz="1200" dirty="0">
                <a:latin typeface="맑은 고딕" panose="020B0503020000020004" pitchFamily="50" charset="-127"/>
              </a:rPr>
              <a:t> 및 기타 파일을 목적지로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전송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DB to FILE : DB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조회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파일생성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파일전송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File to File :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파일조회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파일전송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맑은 고딕" panose="020B0503020000020004" pitchFamily="50" charset="-127"/>
              </a:rPr>
              <a:t>File to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TCP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파일조회</a:t>
            </a:r>
            <a:r>
              <a:rPr lang="ko-KR" altLang="en-US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</a:rPr>
              <a:t>&gt;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TCP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전송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Batch Business</a:t>
            </a: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반복되는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Query/Process/</a:t>
            </a:r>
            <a:r>
              <a:rPr lang="en-US" altLang="ko-KR" sz="1200" dirty="0" err="1" smtClean="0">
                <a:latin typeface="맑은 고딕" panose="020B0503020000020004" pitchFamily="50" charset="-127"/>
              </a:rPr>
              <a:t>ShellScript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실행 업무를 등록 및 수행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운영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UI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를 통한 등록 및 모니터링 등의 업무 수행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945199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62064" y="1224186"/>
            <a:ext cx="3265538" cy="1320847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Business App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자체 솔루션 개발방향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처리 86"/>
          <p:cNvSpPr/>
          <p:nvPr/>
        </p:nvSpPr>
        <p:spPr>
          <a:xfrm>
            <a:off x="1918976" y="1515362"/>
            <a:ext cx="756000" cy="43200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62064" y="3389068"/>
            <a:ext cx="5040560" cy="85593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Springboot - reactive mongo driver 사용시 ClusterSettings 시 유의사항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92" y="3313473"/>
            <a:ext cx="2548916" cy="10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062086" y="4239061"/>
            <a:ext cx="5040537" cy="855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 smtClean="0">
                <a:solidFill>
                  <a:srgbClr val="F68426"/>
                </a:solidFill>
                <a:latin typeface="Bahnschrift" panose="020B0502040204020203" pitchFamily="34" charset="0"/>
              </a:rPr>
              <a:t>Open</a:t>
            </a:r>
            <a:r>
              <a:rPr lang="en-US" altLang="ko-KR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JDK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62064" y="2544205"/>
            <a:ext cx="2517340" cy="84446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30" name="Picture 6" descr="Monitoring Red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69" y="2686788"/>
            <a:ext cx="1872208" cy="6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1155812" y="1515362"/>
            <a:ext cx="756000" cy="43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682328" y="1515362"/>
            <a:ext cx="756000" cy="432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Queue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445948" y="1514446"/>
            <a:ext cx="756000" cy="4329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File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682328" y="1959506"/>
            <a:ext cx="756000" cy="43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Schedule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40" name="Picture 16" descr="Openjd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439" y="4355121"/>
            <a:ext cx="701881" cy="6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064168" y="5091663"/>
            <a:ext cx="5038455" cy="8481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OS : Linux / AIX /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Solaris(x86/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Sparc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21102" y="1959506"/>
            <a:ext cx="756000" cy="4320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Enc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/Dec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34766" y="1223131"/>
            <a:ext cx="1767857" cy="131942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Manager App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0811" y="1524576"/>
            <a:ext cx="756000" cy="43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제어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5218616" y="1521655"/>
            <a:ext cx="756000" cy="433901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Process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모니터링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20513" y="1959770"/>
            <a:ext cx="753198" cy="42833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시나리오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6512" y="1957223"/>
            <a:ext cx="763895" cy="4320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File Sync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02623" y="1224186"/>
            <a:ext cx="324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개발언어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JAVA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JVM : OpenJDK8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Message Queue : </a:t>
            </a:r>
            <a:r>
              <a:rPr lang="en-US" altLang="ko-KR" sz="1200" dirty="0" err="1" smtClean="0">
                <a:latin typeface="맑은 고딕" panose="020B0503020000020004" pitchFamily="50" charset="-127"/>
              </a:rPr>
              <a:t>Redis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통신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F/W : </a:t>
            </a:r>
            <a:r>
              <a:rPr lang="en-US" altLang="ko-KR" sz="1200" dirty="0" err="1" smtClean="0">
                <a:latin typeface="맑은 고딕" panose="020B0503020000020004" pitchFamily="50" charset="-127"/>
              </a:rPr>
              <a:t>Netty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latin typeface="맑은 고딕" panose="020B0503020000020004" pitchFamily="50" charset="-127"/>
              </a:rPr>
              <a:t>App F/W : </a:t>
            </a:r>
            <a:r>
              <a:rPr lang="en-US" altLang="ko-KR" sz="1200" dirty="0" err="1" smtClean="0">
                <a:latin typeface="맑은 고딕" panose="020B0503020000020004" pitchFamily="50" charset="-127"/>
              </a:rPr>
              <a:t>Springboot</a:t>
            </a:r>
            <a:endParaRPr lang="en-US" altLang="ko-KR" sz="1200" dirty="0">
              <a:latin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86052" y="2544205"/>
            <a:ext cx="2516676" cy="84999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2" descr="https://exception-image-bucket.oss-cn-hangzhou.aliyuncs.com/1538623423690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99" y="2619204"/>
            <a:ext cx="1344158" cy="69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3445948" y="1959506"/>
            <a:ext cx="756000" cy="432000"/>
          </a:xfrm>
          <a:prstGeom prst="rect">
            <a:avLst/>
          </a:prstGeom>
          <a:gradFill flip="none" rotWithShape="1">
            <a:gsLst>
              <a:gs pos="0">
                <a:srgbClr val="7198BB">
                  <a:tint val="66000"/>
                  <a:satMod val="160000"/>
                </a:srgbClr>
              </a:gs>
              <a:gs pos="50000">
                <a:srgbClr val="7198BB">
                  <a:tint val="44500"/>
                  <a:satMod val="160000"/>
                </a:srgbClr>
              </a:gs>
              <a:gs pos="100000">
                <a:srgbClr val="7198BB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Common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56890" y="1956576"/>
            <a:ext cx="756000" cy="4349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DB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682328" y="1955557"/>
            <a:ext cx="756000" cy="43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Schedule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21102" y="1955557"/>
            <a:ext cx="756000" cy="4320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Enc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/Dec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45948" y="1955557"/>
            <a:ext cx="756000" cy="432000"/>
          </a:xfrm>
          <a:prstGeom prst="rect">
            <a:avLst/>
          </a:prstGeom>
          <a:gradFill flip="none" rotWithShape="1">
            <a:gsLst>
              <a:gs pos="0">
                <a:srgbClr val="7198BB">
                  <a:tint val="66000"/>
                  <a:satMod val="160000"/>
                </a:srgbClr>
              </a:gs>
              <a:gs pos="50000">
                <a:srgbClr val="7198BB">
                  <a:tint val="44500"/>
                  <a:satMod val="160000"/>
                </a:srgbClr>
              </a:gs>
              <a:gs pos="100000">
                <a:srgbClr val="7198BB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Common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6890" y="1955557"/>
            <a:ext cx="756000" cy="4349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6504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자체 솔루션 개발방향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F Mode (Server + Business)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81" y="1635983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646239" y="1398027"/>
            <a:ext cx="2554890" cy="39568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551423" y="1850306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70004" y="1627521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Data Send/</a:t>
            </a:r>
            <a:r>
              <a:rPr lang="en-US" altLang="ko-KR" sz="800" b="1" dirty="0" err="1" smtClean="0"/>
              <a:t>Recv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58207" y="1512218"/>
            <a:ext cx="849833" cy="371570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Client I/F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314" y="3993834"/>
            <a:ext cx="845719" cy="12192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Biz Manager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39327" y="1592143"/>
            <a:ext cx="849834" cy="54037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Web I/F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39327" y="2240215"/>
            <a:ext cx="849834" cy="4911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 I/F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39327" y="2845831"/>
            <a:ext cx="849834" cy="5091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Queue I/F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(Polling)</a:t>
            </a:r>
          </a:p>
        </p:txBody>
      </p:sp>
      <p:pic>
        <p:nvPicPr>
          <p:cNvPr id="39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8" y="2140039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>
            <a:off x="1542820" y="2354362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80" y="2644095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직선 화살표 연결선 51"/>
          <p:cNvCxnSpPr/>
          <p:nvPr/>
        </p:nvCxnSpPr>
        <p:spPr>
          <a:xfrm>
            <a:off x="1551422" y="2858418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8" y="3148151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직선 화살표 연결선 53"/>
          <p:cNvCxnSpPr/>
          <p:nvPr/>
        </p:nvCxnSpPr>
        <p:spPr>
          <a:xfrm>
            <a:off x="1542820" y="3362474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8" y="3648804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직선 화살표 연결선 56"/>
          <p:cNvCxnSpPr/>
          <p:nvPr/>
        </p:nvCxnSpPr>
        <p:spPr>
          <a:xfrm>
            <a:off x="1542820" y="3863127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8" y="4152860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직선 화살표 연결선 58"/>
          <p:cNvCxnSpPr/>
          <p:nvPr/>
        </p:nvCxnSpPr>
        <p:spPr>
          <a:xfrm>
            <a:off x="1542820" y="4367183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9" y="4655260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직선 화살표 연결선 60"/>
          <p:cNvCxnSpPr/>
          <p:nvPr/>
        </p:nvCxnSpPr>
        <p:spPr>
          <a:xfrm>
            <a:off x="1551241" y="4869583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639327" y="3464781"/>
            <a:ext cx="849834" cy="50911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File I/F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(Polling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순서도: 다중 문서 67"/>
          <p:cNvSpPr/>
          <p:nvPr/>
        </p:nvSpPr>
        <p:spPr>
          <a:xfrm>
            <a:off x="3256913" y="5731977"/>
            <a:ext cx="1152128" cy="795807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BulkFile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o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r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Redis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꺾인 연결선 68"/>
          <p:cNvCxnSpPr>
            <a:stCxn id="32" idx="2"/>
            <a:endCxn id="68" idx="1"/>
          </p:cNvCxnSpPr>
          <p:nvPr/>
        </p:nvCxnSpPr>
        <p:spPr>
          <a:xfrm rot="16200000" flipH="1">
            <a:off x="2569038" y="5442006"/>
            <a:ext cx="901960" cy="473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07090" y="5909618"/>
            <a:ext cx="519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Write</a:t>
            </a:r>
            <a:endParaRPr lang="ko-KR" altLang="en-US" sz="1000" dirty="0"/>
          </a:p>
        </p:txBody>
      </p:sp>
      <p:cxnSp>
        <p:nvCxnSpPr>
          <p:cNvPr id="71" name="직선 화살표 연결선 70"/>
          <p:cNvCxnSpPr>
            <a:stCxn id="68" idx="0"/>
            <a:endCxn id="34" idx="2"/>
          </p:cNvCxnSpPr>
          <p:nvPr/>
        </p:nvCxnSpPr>
        <p:spPr>
          <a:xfrm flipV="1">
            <a:off x="3912239" y="5213062"/>
            <a:ext cx="1935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자기 디스크 71"/>
          <p:cNvSpPr/>
          <p:nvPr/>
        </p:nvSpPr>
        <p:spPr>
          <a:xfrm>
            <a:off x="5844742" y="3980210"/>
            <a:ext cx="1152128" cy="77394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DBMS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(Oracle/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Tibero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MariaDB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err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순서도: 다중 문서 72"/>
          <p:cNvSpPr/>
          <p:nvPr/>
        </p:nvSpPr>
        <p:spPr>
          <a:xfrm>
            <a:off x="5844742" y="5676580"/>
            <a:ext cx="1152128" cy="795807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FILE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(Create, Transfer)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순서도: 처리 73"/>
          <p:cNvSpPr/>
          <p:nvPr/>
        </p:nvSpPr>
        <p:spPr>
          <a:xfrm>
            <a:off x="5844742" y="6540676"/>
            <a:ext cx="1152128" cy="507166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TCP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순서도: 자기 디스크 74"/>
          <p:cNvSpPr/>
          <p:nvPr/>
        </p:nvSpPr>
        <p:spPr>
          <a:xfrm>
            <a:off x="5844742" y="4836146"/>
            <a:ext cx="1152128" cy="77394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Memory DB (SQLite/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Reids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err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90325" y="1862328"/>
            <a:ext cx="866717" cy="17042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Client 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Session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직선 화살표 연결선 76"/>
          <p:cNvCxnSpPr>
            <a:stCxn id="34" idx="3"/>
            <a:endCxn id="72" idx="2"/>
          </p:cNvCxnSpPr>
          <p:nvPr/>
        </p:nvCxnSpPr>
        <p:spPr>
          <a:xfrm flipV="1">
            <a:off x="4337033" y="4367183"/>
            <a:ext cx="1507709" cy="2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34" idx="3"/>
            <a:endCxn id="75" idx="2"/>
          </p:cNvCxnSpPr>
          <p:nvPr/>
        </p:nvCxnSpPr>
        <p:spPr>
          <a:xfrm>
            <a:off x="4337033" y="4603448"/>
            <a:ext cx="1507709" cy="6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4" idx="3"/>
            <a:endCxn id="73" idx="1"/>
          </p:cNvCxnSpPr>
          <p:nvPr/>
        </p:nvCxnSpPr>
        <p:spPr>
          <a:xfrm>
            <a:off x="4337033" y="4603448"/>
            <a:ext cx="1507709" cy="147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4" idx="3"/>
            <a:endCxn id="74" idx="1"/>
          </p:cNvCxnSpPr>
          <p:nvPr/>
        </p:nvCxnSpPr>
        <p:spPr>
          <a:xfrm>
            <a:off x="4337033" y="4603448"/>
            <a:ext cx="1507709" cy="219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900526" y="5428853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Read</a:t>
            </a:r>
            <a:endParaRPr lang="ko-KR" altLang="en-US" sz="1000" dirty="0"/>
          </a:p>
        </p:txBody>
      </p:sp>
      <p:cxnSp>
        <p:nvCxnSpPr>
          <p:cNvPr id="82" name="직선 화살표 연결선 81"/>
          <p:cNvCxnSpPr>
            <a:stCxn id="35" idx="1"/>
            <a:endCxn id="76" idx="3"/>
          </p:cNvCxnSpPr>
          <p:nvPr/>
        </p:nvCxnSpPr>
        <p:spPr>
          <a:xfrm flipH="1">
            <a:off x="4357042" y="1862328"/>
            <a:ext cx="282285" cy="85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37" idx="1"/>
            <a:endCxn id="76" idx="3"/>
          </p:cNvCxnSpPr>
          <p:nvPr/>
        </p:nvCxnSpPr>
        <p:spPr>
          <a:xfrm flipH="1">
            <a:off x="4357042" y="2485792"/>
            <a:ext cx="282285" cy="22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38" idx="1"/>
            <a:endCxn id="76" idx="3"/>
          </p:cNvCxnSpPr>
          <p:nvPr/>
        </p:nvCxnSpPr>
        <p:spPr>
          <a:xfrm flipH="1" flipV="1">
            <a:off x="4357042" y="2714430"/>
            <a:ext cx="282285" cy="3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3" idx="1"/>
            <a:endCxn id="76" idx="3"/>
          </p:cNvCxnSpPr>
          <p:nvPr/>
        </p:nvCxnSpPr>
        <p:spPr>
          <a:xfrm flipH="1" flipV="1">
            <a:off x="4357042" y="2714430"/>
            <a:ext cx="282285" cy="100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1"/>
          </p:cNvCxnSpPr>
          <p:nvPr/>
        </p:nvCxnSpPr>
        <p:spPr>
          <a:xfrm flipH="1">
            <a:off x="3207714" y="2714430"/>
            <a:ext cx="28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510335" y="4896594"/>
            <a:ext cx="797836" cy="2380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  <a:latin typeface="+mn-ea"/>
              </a:rPr>
              <a:t>Common</a:t>
            </a:r>
            <a:endParaRPr lang="ko-KR" altLang="en-US" sz="600" b="1" dirty="0" err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61995" y="5306734"/>
            <a:ext cx="845719" cy="3447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Parser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97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자체 솔루션 개발방향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S Mode (Server)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81" y="1635983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46239" y="1398027"/>
            <a:ext cx="2554890" cy="39568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551423" y="1850306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0004" y="1627521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Data Send/</a:t>
            </a:r>
            <a:r>
              <a:rPr lang="en-US" altLang="ko-KR" sz="800" b="1" dirty="0" err="1" smtClean="0"/>
              <a:t>Recv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58207" y="1512218"/>
            <a:ext cx="849833" cy="371570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Client I/F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9327" y="1592143"/>
            <a:ext cx="849834" cy="54037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Web I/F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9327" y="2240215"/>
            <a:ext cx="849834" cy="4911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 I/F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39327" y="2845831"/>
            <a:ext cx="849834" cy="5091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Queue I/F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(Polling)</a:t>
            </a:r>
          </a:p>
        </p:txBody>
      </p:sp>
      <p:pic>
        <p:nvPicPr>
          <p:cNvPr id="14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8" y="2140039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1542820" y="2354362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80" y="2644095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1551422" y="2858418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8" y="3148151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1542820" y="3362474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8" y="3648804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1542820" y="3863127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8" y="4152860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1542820" y="4367183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9" y="4655260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>
            <a:off x="1551241" y="4869583"/>
            <a:ext cx="809492" cy="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639327" y="3464781"/>
            <a:ext cx="849834" cy="50911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File I/F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(Polling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순서도: 다중 문서 26"/>
          <p:cNvSpPr/>
          <p:nvPr/>
        </p:nvSpPr>
        <p:spPr>
          <a:xfrm>
            <a:off x="3256913" y="5731977"/>
            <a:ext cx="1152128" cy="795807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BulkFile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o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r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Redis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꺾인 연결선 27"/>
          <p:cNvCxnSpPr>
            <a:stCxn id="9" idx="2"/>
            <a:endCxn id="27" idx="1"/>
          </p:cNvCxnSpPr>
          <p:nvPr/>
        </p:nvCxnSpPr>
        <p:spPr>
          <a:xfrm rot="16200000" flipH="1">
            <a:off x="2569038" y="5442006"/>
            <a:ext cx="901960" cy="473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17075" y="5959501"/>
            <a:ext cx="519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Write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490325" y="1862328"/>
            <a:ext cx="866717" cy="17042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Client 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Session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직선 화살표 연결선 32"/>
          <p:cNvCxnSpPr>
            <a:stCxn id="11" idx="1"/>
            <a:endCxn id="31" idx="3"/>
          </p:cNvCxnSpPr>
          <p:nvPr/>
        </p:nvCxnSpPr>
        <p:spPr>
          <a:xfrm flipH="1">
            <a:off x="4357042" y="1862328"/>
            <a:ext cx="282285" cy="85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1"/>
            <a:endCxn id="31" idx="3"/>
          </p:cNvCxnSpPr>
          <p:nvPr/>
        </p:nvCxnSpPr>
        <p:spPr>
          <a:xfrm flipH="1">
            <a:off x="4357042" y="2485792"/>
            <a:ext cx="282285" cy="22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1"/>
            <a:endCxn id="31" idx="3"/>
          </p:cNvCxnSpPr>
          <p:nvPr/>
        </p:nvCxnSpPr>
        <p:spPr>
          <a:xfrm flipH="1" flipV="1">
            <a:off x="4357042" y="2714430"/>
            <a:ext cx="282285" cy="3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1"/>
            <a:endCxn id="31" idx="3"/>
          </p:cNvCxnSpPr>
          <p:nvPr/>
        </p:nvCxnSpPr>
        <p:spPr>
          <a:xfrm flipH="1" flipV="1">
            <a:off x="4357042" y="2714430"/>
            <a:ext cx="282285" cy="100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1" idx="1"/>
          </p:cNvCxnSpPr>
          <p:nvPr/>
        </p:nvCxnSpPr>
        <p:spPr>
          <a:xfrm flipH="1">
            <a:off x="3207714" y="2714430"/>
            <a:ext cx="28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1995" y="5306734"/>
            <a:ext cx="845719" cy="3447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Parser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2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자체 솔루션 개발방향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B Mode (Business</a:t>
            </a:r>
            <a:r>
              <a:rPr lang="en-US" altLang="ko-KR" sz="1400" dirty="0" smtClean="0">
                <a:latin typeface="맑은 고딕" panose="020B0503020000020004" pitchFamily="50" charset="-127"/>
              </a:rPr>
              <a:t>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0963" y="1525842"/>
            <a:ext cx="845719" cy="12192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Biz Manager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다중 문서 5"/>
          <p:cNvSpPr/>
          <p:nvPr/>
        </p:nvSpPr>
        <p:spPr>
          <a:xfrm>
            <a:off x="1426562" y="3263985"/>
            <a:ext cx="1152128" cy="795807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BulkFile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Or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Redis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2"/>
          </p:cNvCxnSpPr>
          <p:nvPr/>
        </p:nvCxnSpPr>
        <p:spPr>
          <a:xfrm flipV="1">
            <a:off x="2081888" y="2745070"/>
            <a:ext cx="1935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자기 디스크 7"/>
          <p:cNvSpPr/>
          <p:nvPr/>
        </p:nvSpPr>
        <p:spPr>
          <a:xfrm>
            <a:off x="4014391" y="1512218"/>
            <a:ext cx="1152128" cy="77394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DBMS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(Oracle/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Tibero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MariaDB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err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다중 문서 8"/>
          <p:cNvSpPr/>
          <p:nvPr/>
        </p:nvSpPr>
        <p:spPr>
          <a:xfrm>
            <a:off x="4014391" y="3208588"/>
            <a:ext cx="1152128" cy="795807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FILE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(Create, Transfer)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014391" y="4072684"/>
            <a:ext cx="1152128" cy="507166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TCP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4014391" y="2368154"/>
            <a:ext cx="1152128" cy="77394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Memory DB (SQLite/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Reids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err="1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3"/>
            <a:endCxn id="8" idx="2"/>
          </p:cNvCxnSpPr>
          <p:nvPr/>
        </p:nvCxnSpPr>
        <p:spPr>
          <a:xfrm flipV="1">
            <a:off x="2506682" y="1899191"/>
            <a:ext cx="1507709" cy="2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11" idx="2"/>
          </p:cNvCxnSpPr>
          <p:nvPr/>
        </p:nvCxnSpPr>
        <p:spPr>
          <a:xfrm>
            <a:off x="2506682" y="2135456"/>
            <a:ext cx="1507709" cy="6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9" idx="1"/>
          </p:cNvCxnSpPr>
          <p:nvPr/>
        </p:nvCxnSpPr>
        <p:spPr>
          <a:xfrm>
            <a:off x="2506682" y="2135456"/>
            <a:ext cx="1507709" cy="147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10" idx="1"/>
          </p:cNvCxnSpPr>
          <p:nvPr/>
        </p:nvCxnSpPr>
        <p:spPr>
          <a:xfrm>
            <a:off x="2506682" y="2135456"/>
            <a:ext cx="1507709" cy="219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70175" y="2960861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Read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71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자체 솔루션 개발방향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02023" y="804614"/>
            <a:ext cx="84969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latin typeface="맑은 고딕" panose="020B0503020000020004" pitchFamily="50" charset="-127"/>
              </a:rPr>
              <a:t>G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Mode (Gateway) – TCP to TCP / TCP to FILE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52026" y="1601906"/>
            <a:ext cx="1440000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1180" y="1889937"/>
            <a:ext cx="720000" cy="115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 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43133" y="1889937"/>
            <a:ext cx="720000" cy="1152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2026" y="3690137"/>
            <a:ext cx="1440000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52789" y="4050177"/>
            <a:ext cx="720000" cy="115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 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0735" y="4050178"/>
            <a:ext cx="720000" cy="1152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Client 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5972789" y="4626177"/>
            <a:ext cx="41794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2" descr="아이콘B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69" y="3187783"/>
            <a:ext cx="406042" cy="42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925276" y="36962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외부서버</a:t>
            </a:r>
            <a:endParaRPr lang="en-US" altLang="ko-KR" sz="1000" b="1" dirty="0" smtClean="0"/>
          </a:p>
        </p:txBody>
      </p:sp>
      <p:cxnSp>
        <p:nvCxnSpPr>
          <p:cNvPr id="22" name="직선 화살표 연결선 21"/>
          <p:cNvCxnSpPr>
            <a:stCxn id="18" idx="1"/>
            <a:endCxn id="6" idx="3"/>
          </p:cNvCxnSpPr>
          <p:nvPr/>
        </p:nvCxnSpPr>
        <p:spPr>
          <a:xfrm flipH="1" flipV="1">
            <a:off x="7061180" y="2465937"/>
            <a:ext cx="1009889" cy="93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  <a:endCxn id="18" idx="1"/>
          </p:cNvCxnSpPr>
          <p:nvPr/>
        </p:nvCxnSpPr>
        <p:spPr>
          <a:xfrm flipV="1">
            <a:off x="7110735" y="3402106"/>
            <a:ext cx="960334" cy="12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3"/>
            <a:endCxn id="6" idx="1"/>
          </p:cNvCxnSpPr>
          <p:nvPr/>
        </p:nvCxnSpPr>
        <p:spPr>
          <a:xfrm>
            <a:off x="5963133" y="2465937"/>
            <a:ext cx="37804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다중 문서 29"/>
          <p:cNvSpPr/>
          <p:nvPr/>
        </p:nvSpPr>
        <p:spPr>
          <a:xfrm>
            <a:off x="990055" y="2071328"/>
            <a:ext cx="1152128" cy="795807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File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97734" y="1599113"/>
            <a:ext cx="1440000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26359" y="1887144"/>
            <a:ext cx="720000" cy="115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 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88841" y="1887144"/>
            <a:ext cx="720000" cy="1152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직선 화살표 연결선 33"/>
          <p:cNvCxnSpPr>
            <a:stCxn id="33" idx="3"/>
            <a:endCxn id="32" idx="1"/>
          </p:cNvCxnSpPr>
          <p:nvPr/>
        </p:nvCxnSpPr>
        <p:spPr>
          <a:xfrm>
            <a:off x="3308841" y="2463144"/>
            <a:ext cx="41751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97734" y="3690137"/>
            <a:ext cx="1440000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63589" y="4050177"/>
            <a:ext cx="720000" cy="115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 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Listner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40696" y="4050178"/>
            <a:ext cx="720000" cy="1152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TCP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Client 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화살표 연결선 38"/>
          <p:cNvCxnSpPr>
            <a:stCxn id="37" idx="3"/>
            <a:endCxn id="38" idx="1"/>
          </p:cNvCxnSpPr>
          <p:nvPr/>
        </p:nvCxnSpPr>
        <p:spPr>
          <a:xfrm>
            <a:off x="3283589" y="4626177"/>
            <a:ext cx="457107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3"/>
            <a:endCxn id="7" idx="1"/>
          </p:cNvCxnSpPr>
          <p:nvPr/>
        </p:nvCxnSpPr>
        <p:spPr>
          <a:xfrm>
            <a:off x="4446359" y="2463144"/>
            <a:ext cx="796774" cy="27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3"/>
            <a:endCxn id="10" idx="1"/>
          </p:cNvCxnSpPr>
          <p:nvPr/>
        </p:nvCxnSpPr>
        <p:spPr>
          <a:xfrm flipV="1">
            <a:off x="4460696" y="4626177"/>
            <a:ext cx="79209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다중 문서 46"/>
          <p:cNvSpPr/>
          <p:nvPr/>
        </p:nvSpPr>
        <p:spPr>
          <a:xfrm>
            <a:off x="1002649" y="4234705"/>
            <a:ext cx="1152128" cy="795807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File</a:t>
            </a:r>
          </a:p>
        </p:txBody>
      </p:sp>
      <p:cxnSp>
        <p:nvCxnSpPr>
          <p:cNvPr id="48" name="직선 화살표 연결선 47"/>
          <p:cNvCxnSpPr>
            <a:stCxn id="30" idx="3"/>
            <a:endCxn id="33" idx="1"/>
          </p:cNvCxnSpPr>
          <p:nvPr/>
        </p:nvCxnSpPr>
        <p:spPr>
          <a:xfrm flipV="1">
            <a:off x="2142183" y="2463144"/>
            <a:ext cx="446658" cy="60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7" idx="1"/>
            <a:endCxn id="47" idx="3"/>
          </p:cNvCxnSpPr>
          <p:nvPr/>
        </p:nvCxnSpPr>
        <p:spPr>
          <a:xfrm flipH="1">
            <a:off x="2154777" y="4626177"/>
            <a:ext cx="408812" cy="64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878487" y="1440210"/>
            <a:ext cx="0" cy="437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0925" y="138339"/>
            <a:ext cx="6120904" cy="3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15" tIns="41958" rIns="83915" bIns="41958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>
              <a:buClr>
                <a:srgbClr val="FFA600"/>
              </a:buClr>
              <a:buFont typeface="Wingdings" pitchFamily="2" charset="2"/>
              <a:buChar char="v"/>
              <a:defRPr/>
            </a:pPr>
            <a:r>
              <a:rPr lang="ko-KR" altLang="en-US" b="1" spc="-1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자체 솔루션 개발방향</a:t>
            </a:r>
            <a:endParaRPr lang="en-US" altLang="ko-KR" b="1" spc="-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4031" y="72013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pPr marL="444500" lvl="1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latin typeface="맑은 고딕" panose="020B0503020000020004" pitchFamily="50" charset="-127"/>
              </a:rPr>
              <a:t>J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Mode (</a:t>
            </a:r>
            <a:r>
              <a:rPr lang="en-US" altLang="ko-KR" sz="1200" dirty="0" smtClean="0">
                <a:latin typeface="+mn-ea"/>
              </a:rPr>
              <a:t>Schedule</a:t>
            </a:r>
            <a:r>
              <a:rPr lang="en-US" altLang="ko-KR" sz="1400" dirty="0" smtClean="0">
                <a:latin typeface="맑은 고딕" panose="020B0503020000020004" pitchFamily="50" charset="-127"/>
              </a:rPr>
              <a:t>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2463" y="2068038"/>
            <a:ext cx="845719" cy="21489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Biz Manager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다중 문서 5"/>
          <p:cNvSpPr/>
          <p:nvPr/>
        </p:nvSpPr>
        <p:spPr>
          <a:xfrm>
            <a:off x="1087002" y="2279750"/>
            <a:ext cx="1152128" cy="1104676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Redis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JobList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6606679" y="1900970"/>
            <a:ext cx="1152128" cy="77394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DBMS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(Oracle/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Tibero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MariaDB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err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다중 문서 8"/>
          <p:cNvSpPr/>
          <p:nvPr/>
        </p:nvSpPr>
        <p:spPr>
          <a:xfrm>
            <a:off x="6606679" y="3597340"/>
            <a:ext cx="1152128" cy="795807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FILE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(Create, Transfer)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606679" y="4461436"/>
            <a:ext cx="1152128" cy="507166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TCP</a:t>
            </a:r>
            <a:endParaRPr lang="ko-KR" altLang="en-US" sz="10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6606679" y="2756906"/>
            <a:ext cx="1152128" cy="77394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Memory DB (SQLite/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Reids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err="1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3"/>
            <a:endCxn id="8" idx="2"/>
          </p:cNvCxnSpPr>
          <p:nvPr/>
        </p:nvCxnSpPr>
        <p:spPr>
          <a:xfrm flipV="1">
            <a:off x="5508182" y="2287943"/>
            <a:ext cx="1098497" cy="8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11" idx="2"/>
          </p:cNvCxnSpPr>
          <p:nvPr/>
        </p:nvCxnSpPr>
        <p:spPr>
          <a:xfrm>
            <a:off x="5508182" y="3142508"/>
            <a:ext cx="1098497" cy="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9" idx="1"/>
          </p:cNvCxnSpPr>
          <p:nvPr/>
        </p:nvCxnSpPr>
        <p:spPr>
          <a:xfrm>
            <a:off x="5508182" y="3142508"/>
            <a:ext cx="1098497" cy="85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10" idx="1"/>
          </p:cNvCxnSpPr>
          <p:nvPr/>
        </p:nvCxnSpPr>
        <p:spPr>
          <a:xfrm>
            <a:off x="5508182" y="3142508"/>
            <a:ext cx="1098497" cy="157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80640" y="2068038"/>
            <a:ext cx="845719" cy="21489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ScheduleManager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244436" y="2677654"/>
            <a:ext cx="636204" cy="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28257" y="2404726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Job Read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5974" y="3610018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Job Schedule Create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2726737" y="4724144"/>
            <a:ext cx="1152128" cy="77394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6" idx="1"/>
            <a:endCxn id="17" idx="2"/>
          </p:cNvCxnSpPr>
          <p:nvPr/>
        </p:nvCxnSpPr>
        <p:spPr>
          <a:xfrm flipV="1">
            <a:off x="3302801" y="4216978"/>
            <a:ext cx="699" cy="50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5342" y="4336122"/>
            <a:ext cx="11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Job Schedule Read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39" name="꺾인 연결선 38"/>
          <p:cNvCxnSpPr>
            <a:endCxn id="6" idx="2"/>
          </p:cNvCxnSpPr>
          <p:nvPr/>
        </p:nvCxnSpPr>
        <p:spPr>
          <a:xfrm rot="10800000">
            <a:off x="1582951" y="3342592"/>
            <a:ext cx="1283623" cy="257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3"/>
            <a:endCxn id="5" idx="1"/>
          </p:cNvCxnSpPr>
          <p:nvPr/>
        </p:nvCxnSpPr>
        <p:spPr>
          <a:xfrm>
            <a:off x="3726359" y="31425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t"/>
      <a:lstStyle>
        <a:defPPr algn="ctr">
          <a:defRPr sz="1000" b="1" dirty="0" err="1" smtClean="0">
            <a:solidFill>
              <a:schemeClr val="tx1"/>
            </a:solidFill>
            <a:latin typeface="+mn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28067</TotalTime>
  <Words>638</Words>
  <Application>Microsoft Office PowerPoint</Application>
  <PresentationFormat>사용자 지정</PresentationFormat>
  <Paragraphs>202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Bold</vt:lpstr>
      <vt:lpstr>나눔바른고딕</vt:lpstr>
      <vt:lpstr>맑은 고딕</vt:lpstr>
      <vt:lpstr>Arial</vt:lpstr>
      <vt:lpstr>Bahnschrift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품질혁신팀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최희수</dc:creator>
  <cp:lastModifiedBy>박승민</cp:lastModifiedBy>
  <cp:revision>1408</cp:revision>
  <cp:lastPrinted>2019-06-25T03:47:03Z</cp:lastPrinted>
  <dcterms:created xsi:type="dcterms:W3CDTF">2011-05-23T10:10:05Z</dcterms:created>
  <dcterms:modified xsi:type="dcterms:W3CDTF">2021-03-02T03:58:52Z</dcterms:modified>
</cp:coreProperties>
</file>