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  <p:sldMasterId id="2147483708" r:id="rId2"/>
  </p:sldMasterIdLst>
  <p:notesMasterIdLst>
    <p:notesMasterId r:id="rId12"/>
  </p:notesMasterIdLst>
  <p:sldIdLst>
    <p:sldId id="330" r:id="rId3"/>
    <p:sldId id="331" r:id="rId4"/>
    <p:sldId id="332" r:id="rId5"/>
    <p:sldId id="333" r:id="rId6"/>
    <p:sldId id="339" r:id="rId7"/>
    <p:sldId id="335" r:id="rId8"/>
    <p:sldId id="337" r:id="rId9"/>
    <p:sldId id="338" r:id="rId10"/>
    <p:sldId id="329" r:id="rId11"/>
  </p:sldIdLst>
  <p:sldSz cx="12192000" cy="6858000"/>
  <p:notesSz cx="6797675" cy="987266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1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6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5F8C9-6374-4BEE-8832-298D516965AA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51219"/>
            <a:ext cx="543814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377318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4" y="9377318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D44B4-5D74-475A-A996-32494C949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676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38150" y="1235075"/>
            <a:ext cx="5921375" cy="3330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EE9FB01-3CCF-4D7E-A58E-2A4040B5A6A0}" type="slidenum">
              <a:rPr lang="ru-RU" altLang="ru-RU" smtClean="0">
                <a:solidFill>
                  <a:prstClr val="black"/>
                </a:solidFill>
              </a:rPr>
              <a:pPr/>
              <a:t>2</a:t>
            </a:fld>
            <a:endParaRPr lang="ru-RU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514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38150" y="1235075"/>
            <a:ext cx="5921375" cy="3330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EE9FB01-3CCF-4D7E-A58E-2A4040B5A6A0}" type="slidenum">
              <a:rPr lang="ru-RU" altLang="ru-RU" smtClean="0">
                <a:solidFill>
                  <a:prstClr val="black"/>
                </a:solidFill>
              </a:rPr>
              <a:pPr/>
              <a:t>3</a:t>
            </a:fld>
            <a:endParaRPr lang="ru-RU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797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38150" y="1235075"/>
            <a:ext cx="5921375" cy="3330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EE9FB01-3CCF-4D7E-A58E-2A4040B5A6A0}" type="slidenum">
              <a:rPr lang="ru-RU" altLang="ru-RU" smtClean="0">
                <a:solidFill>
                  <a:prstClr val="black"/>
                </a:solidFill>
              </a:rPr>
              <a:pPr/>
              <a:t>4</a:t>
            </a:fld>
            <a:endParaRPr lang="ru-RU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72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38150" y="1235075"/>
            <a:ext cx="5921375" cy="3330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EE9FB01-3CCF-4D7E-A58E-2A4040B5A6A0}" type="slidenum">
              <a:rPr lang="ru-RU" altLang="ru-RU" smtClean="0">
                <a:solidFill>
                  <a:prstClr val="black"/>
                </a:solidFill>
              </a:rPr>
              <a:pPr/>
              <a:t>5</a:t>
            </a:fld>
            <a:endParaRPr lang="ru-RU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791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38150" y="1235075"/>
            <a:ext cx="5921375" cy="3330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EE9FB01-3CCF-4D7E-A58E-2A4040B5A6A0}" type="slidenum">
              <a:rPr lang="ru-RU" altLang="ru-RU" smtClean="0">
                <a:solidFill>
                  <a:prstClr val="black"/>
                </a:solidFill>
              </a:rPr>
              <a:pPr/>
              <a:t>6</a:t>
            </a:fld>
            <a:endParaRPr lang="ru-RU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691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38150" y="1235075"/>
            <a:ext cx="5921375" cy="3330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EE9FB01-3CCF-4D7E-A58E-2A4040B5A6A0}" type="slidenum">
              <a:rPr lang="ru-RU" altLang="ru-RU" smtClean="0">
                <a:solidFill>
                  <a:prstClr val="black"/>
                </a:solidFill>
              </a:rPr>
              <a:pPr/>
              <a:t>7</a:t>
            </a:fld>
            <a:endParaRPr lang="ru-RU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074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38150" y="1235075"/>
            <a:ext cx="5921375" cy="3330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EE9FB01-3CCF-4D7E-A58E-2A4040B5A6A0}" type="slidenum">
              <a:rPr lang="ru-RU" altLang="ru-RU" smtClean="0">
                <a:solidFill>
                  <a:prstClr val="black"/>
                </a:solidFill>
              </a:rPr>
              <a:pPr/>
              <a:t>8</a:t>
            </a:fld>
            <a:endParaRPr lang="ru-RU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849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38150" y="1235075"/>
            <a:ext cx="5921375" cy="3330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EE9FB01-3CCF-4D7E-A58E-2A4040B5A6A0}" type="slidenum">
              <a:rPr lang="ru-RU" altLang="ru-RU" smtClean="0">
                <a:solidFill>
                  <a:prstClr val="black"/>
                </a:solidFill>
              </a:rPr>
              <a:pPr/>
              <a:t>9</a:t>
            </a:fld>
            <a:endParaRPr lang="ru-RU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514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23AE-CBE6-4A0D-94C5-C6BD4BDA1817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05.06.2021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FDEF-CAD1-42DD-ADEA-01CA622C35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7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5C61-C414-4022-AC6E-C57040C281E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05.06.2021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FDEF-CAD1-42DD-ADEA-01CA622C35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42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2818-92F2-4FED-8684-36142CA47BC3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05.06.2021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FDEF-CAD1-42DD-ADEA-01CA622C35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09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6220-B03E-4074-A622-887F75D6E1C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05.06.2021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FDEF-CAD1-42DD-ADEA-01CA622C35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534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6E72-D98D-46C6-89D8-A8A9A40424D8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05.06.2021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FDEF-CAD1-42DD-ADEA-01CA622C35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642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FFC4-E11E-4299-B48A-9A0B4991D7E7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05.06.2021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FDEF-CAD1-42DD-ADEA-01CA622C35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067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4D19-E096-4D47-8A15-8E50C81B5F6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05.06.2021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FDEF-CAD1-42DD-ADEA-01CA622C35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644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5F5F-AACE-40D8-9A6F-EA5F84A94A3A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05.06.2021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FDEF-CAD1-42DD-ADEA-01CA622C35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081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D172-7383-43B7-A4C5-46F53502D57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05.06.2021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FDEF-CAD1-42DD-ADEA-01CA622C35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386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9912-DAAB-4E3B-9DD3-F49E4DD085D3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05.06.2021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FDEF-CAD1-42DD-ADEA-01CA622C35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148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D2AF-A9BA-4AD6-98BC-4989DE4ECA58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05.06.2021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FDEF-CAD1-42DD-ADEA-01CA622C35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67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8C0B-7FD9-4353-918B-5E6DFAFF6423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05.06.2021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FDEF-CAD1-42DD-ADEA-01CA622C35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1068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6281-A958-4C39-B84A-6F093D7F563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05.06.2021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FDEF-CAD1-42DD-ADEA-01CA622C35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078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4635-31B0-41BE-8FDF-5DAA8968F88F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05.06.2021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FDEF-CAD1-42DD-ADEA-01CA622C35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729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259C-616E-4F2B-9252-F7ABD1BC9EA0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05.06.2021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FDEF-CAD1-42DD-ADEA-01CA622C35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34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40BA-8013-429F-A3BB-809E8DD78FF7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05.06.2021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FDEF-CAD1-42DD-ADEA-01CA622C35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6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4864-111D-48A0-92FD-1F7EB6D9A44F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05.06.2021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FDEF-CAD1-42DD-ADEA-01CA622C35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45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3E77-1CA3-45B4-9343-4F4C6B1D6C75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05.06.2021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FDEF-CAD1-42DD-ADEA-01CA622C35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86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38BE-29B1-40AD-8526-BE7D122898E8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05.06.2021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FDEF-CAD1-42DD-ADEA-01CA622C35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45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DB32-56B8-43BE-96F0-437447140925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05.06.2021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FDEF-CAD1-42DD-ADEA-01CA622C35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79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685-B13D-4A1F-AC61-666C146CAB70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05.06.2021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FDEF-CAD1-42DD-ADEA-01CA622C35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39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833D-8917-46F5-A35F-75468233A3A5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05.06.2021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FDEF-CAD1-42DD-ADEA-01CA622C35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83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49BD0-50BF-4DB0-8B62-1C15931DB11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05.06.2021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CFDEF-CAD1-42DD-ADEA-01CA622C35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87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55B6-9537-4610-93CB-54DC1787AAD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05.06.2021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CFDEF-CAD1-42DD-ADEA-01CA622C35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Татьяна\Церемония вручения дипломов\2017\презентации\USTU_new_style_guide_pr_17(1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75" t="-12110" r="4289" b="55041"/>
          <a:stretch/>
        </p:blipFill>
        <p:spPr bwMode="auto">
          <a:xfrm>
            <a:off x="2789464" y="2603982"/>
            <a:ext cx="9144000" cy="425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0" r="67072" b="46552"/>
          <a:stretch/>
        </p:blipFill>
        <p:spPr bwMode="auto">
          <a:xfrm>
            <a:off x="735240" y="378051"/>
            <a:ext cx="2054224" cy="981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222920" y="3990822"/>
            <a:ext cx="639630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3F14A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Докладчик</a:t>
            </a:r>
            <a:endParaRPr lang="en-US" sz="2800" dirty="0">
              <a:solidFill>
                <a:srgbClr val="3F14AC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800" b="1" dirty="0">
                <a:solidFill>
                  <a:srgbClr val="3F14A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Крамаренко Петр Витальевич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222920" y="2023921"/>
            <a:ext cx="8655088" cy="1800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36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модуля мониторинга в контрольной среде </a:t>
            </a:r>
            <a:r>
              <a:rPr lang="en-US" altLang="ru-RU" sz="36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Kubernetes</a:t>
            </a:r>
            <a:endParaRPr lang="ru-RU" altLang="ru-RU" sz="36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619EC2-37B6-4A09-BD25-18B8DAC8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FDEF-CAD1-42DD-ADEA-01CA622C35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16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Татьяна\БРЕНД-БУК\Новые элементы стиля\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92" t="34883" r="76051" b="32071"/>
          <a:stretch/>
        </p:blipFill>
        <p:spPr bwMode="auto">
          <a:xfrm>
            <a:off x="6704995" y="4673602"/>
            <a:ext cx="5487005" cy="218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882651" y="1060716"/>
            <a:ext cx="105877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>
                <a:solidFill>
                  <a:srgbClr val="3F14A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Архитектура </a:t>
            </a:r>
            <a:r>
              <a:rPr lang="en-US" altLang="ru-RU" sz="2400" b="1" dirty="0">
                <a:solidFill>
                  <a:srgbClr val="3F14A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k8s </a:t>
            </a:r>
            <a:endParaRPr lang="ru-RU" altLang="ru-RU" sz="2400" b="1" dirty="0">
              <a:solidFill>
                <a:srgbClr val="3F14AC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166007" y="199954"/>
            <a:ext cx="11594193" cy="689296"/>
            <a:chOff x="166007" y="199954"/>
            <a:chExt cx="11594193" cy="689296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6" r="83478" b="17258"/>
            <a:stretch/>
          </p:blipFill>
          <p:spPr bwMode="auto">
            <a:xfrm>
              <a:off x="496389" y="199954"/>
              <a:ext cx="1371525" cy="538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882"/>
            <a:stretch>
              <a:fillRect/>
            </a:stretch>
          </p:blipFill>
          <p:spPr bwMode="auto">
            <a:xfrm>
              <a:off x="166007" y="738285"/>
              <a:ext cx="11594193" cy="150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EAB6EAA-66D5-49EB-8C74-B314B1B87E28}"/>
              </a:ext>
            </a:extLst>
          </p:cNvPr>
          <p:cNvGrpSpPr/>
          <p:nvPr/>
        </p:nvGrpSpPr>
        <p:grpSpPr>
          <a:xfrm>
            <a:off x="2316180" y="1814008"/>
            <a:ext cx="7559640" cy="4205160"/>
            <a:chOff x="1944000" y="1080000"/>
            <a:chExt cx="7559640" cy="4205160"/>
          </a:xfrm>
        </p:grpSpPr>
        <p:sp>
          <p:nvSpPr>
            <p:cNvPr id="15" name="CustomShape 2">
              <a:extLst>
                <a:ext uri="{FF2B5EF4-FFF2-40B4-BE49-F238E27FC236}">
                  <a16:creationId xmlns:a16="http://schemas.microsoft.com/office/drawing/2014/main" id="{6D535850-0363-465F-912D-0378C3FAC58C}"/>
                </a:ext>
              </a:extLst>
            </p:cNvPr>
            <p:cNvSpPr/>
            <p:nvPr/>
          </p:nvSpPr>
          <p:spPr>
            <a:xfrm>
              <a:off x="6624000" y="1080000"/>
              <a:ext cx="2879640" cy="1655640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3">
              <a:extLst>
                <a:ext uri="{FF2B5EF4-FFF2-40B4-BE49-F238E27FC236}">
                  <a16:creationId xmlns:a16="http://schemas.microsoft.com/office/drawing/2014/main" id="{097C35E7-75B2-4287-B6C5-B05CDFFD3744}"/>
                </a:ext>
              </a:extLst>
            </p:cNvPr>
            <p:cNvSpPr/>
            <p:nvPr/>
          </p:nvSpPr>
          <p:spPr>
            <a:xfrm>
              <a:off x="1944000" y="2549520"/>
              <a:ext cx="3743640" cy="2447640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4">
              <a:extLst>
                <a:ext uri="{FF2B5EF4-FFF2-40B4-BE49-F238E27FC236}">
                  <a16:creationId xmlns:a16="http://schemas.microsoft.com/office/drawing/2014/main" id="{4F38E077-1D70-4E69-B812-151B7FB752C0}"/>
                </a:ext>
              </a:extLst>
            </p:cNvPr>
            <p:cNvSpPr/>
            <p:nvPr/>
          </p:nvSpPr>
          <p:spPr>
            <a:xfrm>
              <a:off x="6912000" y="1296000"/>
              <a:ext cx="2303640" cy="21564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Docker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18" name="CustomShape 5">
              <a:extLst>
                <a:ext uri="{FF2B5EF4-FFF2-40B4-BE49-F238E27FC236}">
                  <a16:creationId xmlns:a16="http://schemas.microsoft.com/office/drawing/2014/main" id="{E25EE748-A3C5-48F2-AA4D-2E82E8336F4D}"/>
                </a:ext>
              </a:extLst>
            </p:cNvPr>
            <p:cNvSpPr/>
            <p:nvPr/>
          </p:nvSpPr>
          <p:spPr>
            <a:xfrm>
              <a:off x="6912000" y="1728000"/>
              <a:ext cx="2303640" cy="215640"/>
            </a:xfrm>
            <a:prstGeom prst="rect">
              <a:avLst/>
            </a:prstGeom>
            <a:solidFill>
              <a:srgbClr val="3FAF46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Kubelet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19" name="CustomShape 6">
              <a:extLst>
                <a:ext uri="{FF2B5EF4-FFF2-40B4-BE49-F238E27FC236}">
                  <a16:creationId xmlns:a16="http://schemas.microsoft.com/office/drawing/2014/main" id="{09CAF864-050B-435D-94BC-A12313B10236}"/>
                </a:ext>
              </a:extLst>
            </p:cNvPr>
            <p:cNvSpPr/>
            <p:nvPr/>
          </p:nvSpPr>
          <p:spPr>
            <a:xfrm>
              <a:off x="6912000" y="2088000"/>
              <a:ext cx="2303640" cy="215640"/>
            </a:xfrm>
            <a:prstGeom prst="rect">
              <a:avLst/>
            </a:prstGeom>
            <a:solidFill>
              <a:srgbClr val="3FAF46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Kube-proxy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20" name="CustomShape 7">
              <a:extLst>
                <a:ext uri="{FF2B5EF4-FFF2-40B4-BE49-F238E27FC236}">
                  <a16:creationId xmlns:a16="http://schemas.microsoft.com/office/drawing/2014/main" id="{D412E99E-54A0-4A5D-97C2-CD998C1175A6}"/>
                </a:ext>
              </a:extLst>
            </p:cNvPr>
            <p:cNvSpPr/>
            <p:nvPr/>
          </p:nvSpPr>
          <p:spPr>
            <a:xfrm>
              <a:off x="2232000" y="2837520"/>
              <a:ext cx="1223640" cy="79164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 dirty="0" err="1">
                  <a:solidFill>
                    <a:srgbClr val="FFFFFF"/>
                  </a:solidFill>
                  <a:latin typeface="Arial"/>
                  <a:ea typeface="DejaVu Sans"/>
                </a:rPr>
                <a:t>etcd</a:t>
              </a:r>
              <a:endParaRPr lang="ru-RU" sz="1800" b="0" strike="noStrike" spc="-1" dirty="0">
                <a:latin typeface="Arial"/>
              </a:endParaRPr>
            </a:p>
          </p:txBody>
        </p:sp>
        <p:sp>
          <p:nvSpPr>
            <p:cNvPr id="21" name="CustomShape 8">
              <a:extLst>
                <a:ext uri="{FF2B5EF4-FFF2-40B4-BE49-F238E27FC236}">
                  <a16:creationId xmlns:a16="http://schemas.microsoft.com/office/drawing/2014/main" id="{672DEA67-1DD6-4FB6-9ED6-B31167EB3243}"/>
                </a:ext>
              </a:extLst>
            </p:cNvPr>
            <p:cNvSpPr/>
            <p:nvPr/>
          </p:nvSpPr>
          <p:spPr>
            <a:xfrm>
              <a:off x="3888000" y="2837520"/>
              <a:ext cx="1223640" cy="791640"/>
            </a:xfrm>
            <a:prstGeom prst="rect">
              <a:avLst/>
            </a:prstGeom>
            <a:solidFill>
              <a:srgbClr val="FFFF38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9">
              <a:extLst>
                <a:ext uri="{FF2B5EF4-FFF2-40B4-BE49-F238E27FC236}">
                  <a16:creationId xmlns:a16="http://schemas.microsoft.com/office/drawing/2014/main" id="{7C44B345-4D05-4C93-8A02-FEAF1A8499F9}"/>
                </a:ext>
              </a:extLst>
            </p:cNvPr>
            <p:cNvSpPr/>
            <p:nvPr/>
          </p:nvSpPr>
          <p:spPr>
            <a:xfrm>
              <a:off x="2232000" y="3917520"/>
              <a:ext cx="1223640" cy="791640"/>
            </a:xfrm>
            <a:prstGeom prst="rect">
              <a:avLst/>
            </a:prstGeom>
            <a:solidFill>
              <a:srgbClr val="3FAF46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Controller- </a:t>
              </a:r>
              <a:endParaRPr lang="ru-RU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manager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23" name="CustomShape 10">
              <a:extLst>
                <a:ext uri="{FF2B5EF4-FFF2-40B4-BE49-F238E27FC236}">
                  <a16:creationId xmlns:a16="http://schemas.microsoft.com/office/drawing/2014/main" id="{83905B9B-C464-45D6-AA94-E9A7E86D328E}"/>
                </a:ext>
              </a:extLst>
            </p:cNvPr>
            <p:cNvSpPr/>
            <p:nvPr/>
          </p:nvSpPr>
          <p:spPr>
            <a:xfrm>
              <a:off x="3888000" y="2837520"/>
              <a:ext cx="1223640" cy="791640"/>
            </a:xfrm>
            <a:prstGeom prst="rect">
              <a:avLst/>
            </a:prstGeom>
            <a:solidFill>
              <a:srgbClr val="3FAF46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Api Server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24" name="CustomShape 11">
              <a:extLst>
                <a:ext uri="{FF2B5EF4-FFF2-40B4-BE49-F238E27FC236}">
                  <a16:creationId xmlns:a16="http://schemas.microsoft.com/office/drawing/2014/main" id="{5C225F56-207D-422D-BEAC-C0A7B770A590}"/>
                </a:ext>
              </a:extLst>
            </p:cNvPr>
            <p:cNvSpPr/>
            <p:nvPr/>
          </p:nvSpPr>
          <p:spPr>
            <a:xfrm>
              <a:off x="3888000" y="3917520"/>
              <a:ext cx="1223640" cy="791640"/>
            </a:xfrm>
            <a:prstGeom prst="rect">
              <a:avLst/>
            </a:prstGeom>
            <a:solidFill>
              <a:srgbClr val="FF4000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 dirty="0" err="1">
                  <a:solidFill>
                    <a:srgbClr val="FFFFFF"/>
                  </a:solidFill>
                  <a:latin typeface="Arial"/>
                  <a:ea typeface="DejaVu Sans"/>
                </a:rPr>
                <a:t>Sheduler</a:t>
              </a:r>
              <a:endParaRPr lang="ru-RU" sz="1800" b="0" strike="noStrike" spc="-1" dirty="0">
                <a:latin typeface="Arial"/>
              </a:endParaRPr>
            </a:p>
          </p:txBody>
        </p:sp>
        <p:sp>
          <p:nvSpPr>
            <p:cNvPr id="25" name="CustomShape 12">
              <a:extLst>
                <a:ext uri="{FF2B5EF4-FFF2-40B4-BE49-F238E27FC236}">
                  <a16:creationId xmlns:a16="http://schemas.microsoft.com/office/drawing/2014/main" id="{2BD5E052-6607-4CB2-B251-CC1BF954088A}"/>
                </a:ext>
              </a:extLst>
            </p:cNvPr>
            <p:cNvSpPr/>
            <p:nvPr/>
          </p:nvSpPr>
          <p:spPr>
            <a:xfrm>
              <a:off x="1944000" y="1080000"/>
              <a:ext cx="3743640" cy="359640"/>
            </a:xfrm>
            <a:prstGeom prst="rect">
              <a:avLst/>
            </a:prstGeom>
            <a:solidFill>
              <a:srgbClr val="999999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YAML (Declarative DSL)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26" name="CustomShape 13">
              <a:extLst>
                <a:ext uri="{FF2B5EF4-FFF2-40B4-BE49-F238E27FC236}">
                  <a16:creationId xmlns:a16="http://schemas.microsoft.com/office/drawing/2014/main" id="{18AD6E40-1EC4-4BDE-A24D-E94751EC7859}"/>
                </a:ext>
              </a:extLst>
            </p:cNvPr>
            <p:cNvSpPr/>
            <p:nvPr/>
          </p:nvSpPr>
          <p:spPr>
            <a:xfrm>
              <a:off x="1944000" y="1800000"/>
              <a:ext cx="3743640" cy="359640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Kubectl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27" name="CustomShape 14">
              <a:extLst>
                <a:ext uri="{FF2B5EF4-FFF2-40B4-BE49-F238E27FC236}">
                  <a16:creationId xmlns:a16="http://schemas.microsoft.com/office/drawing/2014/main" id="{D43A2445-D7FE-4633-B1D9-B06297600097}"/>
                </a:ext>
              </a:extLst>
            </p:cNvPr>
            <p:cNvSpPr/>
            <p:nvPr/>
          </p:nvSpPr>
          <p:spPr>
            <a:xfrm>
              <a:off x="7488000" y="2736000"/>
              <a:ext cx="1151640" cy="287640"/>
            </a:xfrm>
            <a:prstGeom prst="rect">
              <a:avLst/>
            </a:prstGeom>
            <a:solidFill>
              <a:srgbClr val="E8A202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Node 1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28" name="CustomShape 15">
              <a:extLst>
                <a:ext uri="{FF2B5EF4-FFF2-40B4-BE49-F238E27FC236}">
                  <a16:creationId xmlns:a16="http://schemas.microsoft.com/office/drawing/2014/main" id="{FFFE1BA3-82B3-4837-B202-6ADFF4793B55}"/>
                </a:ext>
              </a:extLst>
            </p:cNvPr>
            <p:cNvSpPr/>
            <p:nvPr/>
          </p:nvSpPr>
          <p:spPr>
            <a:xfrm>
              <a:off x="3168000" y="4997520"/>
              <a:ext cx="1522800" cy="287640"/>
            </a:xfrm>
            <a:prstGeom prst="rect">
              <a:avLst/>
            </a:prstGeom>
            <a:solidFill>
              <a:srgbClr val="E8A202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Master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29" name="CustomShape 16">
              <a:extLst>
                <a:ext uri="{FF2B5EF4-FFF2-40B4-BE49-F238E27FC236}">
                  <a16:creationId xmlns:a16="http://schemas.microsoft.com/office/drawing/2014/main" id="{0D222177-216C-4BA0-A84C-12AC38A3AAD5}"/>
                </a:ext>
              </a:extLst>
            </p:cNvPr>
            <p:cNvSpPr/>
            <p:nvPr/>
          </p:nvSpPr>
          <p:spPr>
            <a:xfrm>
              <a:off x="6912000" y="1296000"/>
              <a:ext cx="2303640" cy="21564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 dirty="0" err="1">
                  <a:solidFill>
                    <a:srgbClr val="FFFFFF"/>
                  </a:solidFill>
                  <a:latin typeface="Arial"/>
                  <a:ea typeface="DejaVu Sans"/>
                </a:rPr>
                <a:t>Docker</a:t>
              </a:r>
              <a:r>
                <a:rPr lang="ru-RU" sz="180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 (</a:t>
              </a:r>
              <a:r>
                <a:rPr lang="en-US" sz="180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pod)</a:t>
              </a:r>
              <a:endParaRPr lang="ru-RU" sz="1800" b="0" strike="noStrike" spc="-1" dirty="0">
                <a:latin typeface="Arial"/>
              </a:endParaRPr>
            </a:p>
          </p:txBody>
        </p:sp>
        <p:sp>
          <p:nvSpPr>
            <p:cNvPr id="30" name="CustomShape 17">
              <a:extLst>
                <a:ext uri="{FF2B5EF4-FFF2-40B4-BE49-F238E27FC236}">
                  <a16:creationId xmlns:a16="http://schemas.microsoft.com/office/drawing/2014/main" id="{BA8D9417-1A4F-4ADA-A945-54064F5BD2B3}"/>
                </a:ext>
              </a:extLst>
            </p:cNvPr>
            <p:cNvSpPr/>
            <p:nvPr/>
          </p:nvSpPr>
          <p:spPr>
            <a:xfrm>
              <a:off x="6912000" y="1728000"/>
              <a:ext cx="2303640" cy="215640"/>
            </a:xfrm>
            <a:prstGeom prst="rect">
              <a:avLst/>
            </a:prstGeom>
            <a:solidFill>
              <a:srgbClr val="3FAF46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Kubelet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31" name="CustomShape 18">
              <a:extLst>
                <a:ext uri="{FF2B5EF4-FFF2-40B4-BE49-F238E27FC236}">
                  <a16:creationId xmlns:a16="http://schemas.microsoft.com/office/drawing/2014/main" id="{FB1AEA33-B243-4AD3-8227-2C3E9192AD51}"/>
                </a:ext>
              </a:extLst>
            </p:cNvPr>
            <p:cNvSpPr/>
            <p:nvPr/>
          </p:nvSpPr>
          <p:spPr>
            <a:xfrm>
              <a:off x="6912000" y="2088000"/>
              <a:ext cx="2303640" cy="215640"/>
            </a:xfrm>
            <a:prstGeom prst="rect">
              <a:avLst/>
            </a:prstGeom>
            <a:solidFill>
              <a:srgbClr val="3FAF46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Kube-proxy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32" name="CustomShape 19">
              <a:extLst>
                <a:ext uri="{FF2B5EF4-FFF2-40B4-BE49-F238E27FC236}">
                  <a16:creationId xmlns:a16="http://schemas.microsoft.com/office/drawing/2014/main" id="{6BE18DD2-8ED9-4787-BC79-B4F7FE09D9D4}"/>
                </a:ext>
              </a:extLst>
            </p:cNvPr>
            <p:cNvSpPr/>
            <p:nvPr/>
          </p:nvSpPr>
          <p:spPr>
            <a:xfrm>
              <a:off x="7488000" y="2736000"/>
              <a:ext cx="1151640" cy="287640"/>
            </a:xfrm>
            <a:prstGeom prst="rect">
              <a:avLst/>
            </a:prstGeom>
            <a:solidFill>
              <a:srgbClr val="E8A202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Node 1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33" name="CustomShape 20">
              <a:extLst>
                <a:ext uri="{FF2B5EF4-FFF2-40B4-BE49-F238E27FC236}">
                  <a16:creationId xmlns:a16="http://schemas.microsoft.com/office/drawing/2014/main" id="{9BE5E8DF-745A-4FFF-AEFF-38B2F7695407}"/>
                </a:ext>
              </a:extLst>
            </p:cNvPr>
            <p:cNvSpPr/>
            <p:nvPr/>
          </p:nvSpPr>
          <p:spPr>
            <a:xfrm>
              <a:off x="6624000" y="3168000"/>
              <a:ext cx="2879640" cy="1655640"/>
            </a:xfrm>
            <a:prstGeom prst="rect">
              <a:avLst/>
            </a:prstGeom>
            <a:solidFill>
              <a:srgbClr val="666666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CustomShape 21">
              <a:extLst>
                <a:ext uri="{FF2B5EF4-FFF2-40B4-BE49-F238E27FC236}">
                  <a16:creationId xmlns:a16="http://schemas.microsoft.com/office/drawing/2014/main" id="{63025D88-014D-47C9-B742-AF8136ABB405}"/>
                </a:ext>
              </a:extLst>
            </p:cNvPr>
            <p:cNvSpPr/>
            <p:nvPr/>
          </p:nvSpPr>
          <p:spPr>
            <a:xfrm>
              <a:off x="6912000" y="3384000"/>
              <a:ext cx="2303640" cy="21564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Docker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35" name="CustomShape 22">
              <a:extLst>
                <a:ext uri="{FF2B5EF4-FFF2-40B4-BE49-F238E27FC236}">
                  <a16:creationId xmlns:a16="http://schemas.microsoft.com/office/drawing/2014/main" id="{04A1A11A-9D88-479A-A206-BDD87E5DC42D}"/>
                </a:ext>
              </a:extLst>
            </p:cNvPr>
            <p:cNvSpPr/>
            <p:nvPr/>
          </p:nvSpPr>
          <p:spPr>
            <a:xfrm>
              <a:off x="6912000" y="3816000"/>
              <a:ext cx="2303640" cy="215640"/>
            </a:xfrm>
            <a:prstGeom prst="rect">
              <a:avLst/>
            </a:prstGeom>
            <a:solidFill>
              <a:srgbClr val="3FAF46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Kubelet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36" name="CustomShape 23">
              <a:extLst>
                <a:ext uri="{FF2B5EF4-FFF2-40B4-BE49-F238E27FC236}">
                  <a16:creationId xmlns:a16="http://schemas.microsoft.com/office/drawing/2014/main" id="{BF01D053-334C-4AFD-AF9D-7510F3D16660}"/>
                </a:ext>
              </a:extLst>
            </p:cNvPr>
            <p:cNvSpPr/>
            <p:nvPr/>
          </p:nvSpPr>
          <p:spPr>
            <a:xfrm>
              <a:off x="6912000" y="4176000"/>
              <a:ext cx="2303640" cy="215640"/>
            </a:xfrm>
            <a:prstGeom prst="rect">
              <a:avLst/>
            </a:prstGeom>
            <a:solidFill>
              <a:srgbClr val="3FAF46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Kube-proxy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37" name="CustomShape 24">
              <a:extLst>
                <a:ext uri="{FF2B5EF4-FFF2-40B4-BE49-F238E27FC236}">
                  <a16:creationId xmlns:a16="http://schemas.microsoft.com/office/drawing/2014/main" id="{3B57C6F2-59B1-49B5-ACD6-9C2B76F4BF7E}"/>
                </a:ext>
              </a:extLst>
            </p:cNvPr>
            <p:cNvSpPr/>
            <p:nvPr/>
          </p:nvSpPr>
          <p:spPr>
            <a:xfrm>
              <a:off x="7488000" y="4824000"/>
              <a:ext cx="1151640" cy="287640"/>
            </a:xfrm>
            <a:prstGeom prst="rect">
              <a:avLst/>
            </a:prstGeom>
            <a:solidFill>
              <a:srgbClr val="E8A202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Node 1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38" name="CustomShape 25">
              <a:extLst>
                <a:ext uri="{FF2B5EF4-FFF2-40B4-BE49-F238E27FC236}">
                  <a16:creationId xmlns:a16="http://schemas.microsoft.com/office/drawing/2014/main" id="{21E31291-F20E-4F57-90E7-4A2FADACB574}"/>
                </a:ext>
              </a:extLst>
            </p:cNvPr>
            <p:cNvSpPr/>
            <p:nvPr/>
          </p:nvSpPr>
          <p:spPr>
            <a:xfrm>
              <a:off x="6912000" y="3384000"/>
              <a:ext cx="2303640" cy="21564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 dirty="0" err="1">
                  <a:solidFill>
                    <a:srgbClr val="FFFFFF"/>
                  </a:solidFill>
                  <a:latin typeface="Arial"/>
                  <a:ea typeface="DejaVu Sans"/>
                </a:rPr>
                <a:t>Docker</a:t>
              </a:r>
              <a:r>
                <a:rPr lang="en-US" sz="180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 (pod)</a:t>
              </a:r>
              <a:endParaRPr lang="ru-RU" sz="1800" b="0" strike="noStrike" spc="-1" dirty="0">
                <a:latin typeface="Arial"/>
              </a:endParaRPr>
            </a:p>
          </p:txBody>
        </p:sp>
        <p:sp>
          <p:nvSpPr>
            <p:cNvPr id="39" name="CustomShape 26">
              <a:extLst>
                <a:ext uri="{FF2B5EF4-FFF2-40B4-BE49-F238E27FC236}">
                  <a16:creationId xmlns:a16="http://schemas.microsoft.com/office/drawing/2014/main" id="{D3556F08-7EC8-4DF9-90FD-6A731C67836B}"/>
                </a:ext>
              </a:extLst>
            </p:cNvPr>
            <p:cNvSpPr/>
            <p:nvPr/>
          </p:nvSpPr>
          <p:spPr>
            <a:xfrm>
              <a:off x="6912000" y="3816000"/>
              <a:ext cx="2303640" cy="215640"/>
            </a:xfrm>
            <a:prstGeom prst="rect">
              <a:avLst/>
            </a:prstGeom>
            <a:solidFill>
              <a:srgbClr val="3FAF46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Kubelet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40" name="CustomShape 27">
              <a:extLst>
                <a:ext uri="{FF2B5EF4-FFF2-40B4-BE49-F238E27FC236}">
                  <a16:creationId xmlns:a16="http://schemas.microsoft.com/office/drawing/2014/main" id="{E9022577-786F-45A1-A3D8-8B2E7E7BD858}"/>
                </a:ext>
              </a:extLst>
            </p:cNvPr>
            <p:cNvSpPr/>
            <p:nvPr/>
          </p:nvSpPr>
          <p:spPr>
            <a:xfrm>
              <a:off x="6912000" y="4176000"/>
              <a:ext cx="2303640" cy="215640"/>
            </a:xfrm>
            <a:prstGeom prst="rect">
              <a:avLst/>
            </a:prstGeom>
            <a:solidFill>
              <a:srgbClr val="3FAF46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Kube-proxy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41" name="CustomShape 28">
              <a:extLst>
                <a:ext uri="{FF2B5EF4-FFF2-40B4-BE49-F238E27FC236}">
                  <a16:creationId xmlns:a16="http://schemas.microsoft.com/office/drawing/2014/main" id="{F92D45E2-23B2-4BA5-9CB4-13F959BD70E0}"/>
                </a:ext>
              </a:extLst>
            </p:cNvPr>
            <p:cNvSpPr/>
            <p:nvPr/>
          </p:nvSpPr>
          <p:spPr>
            <a:xfrm>
              <a:off x="7488000" y="4824000"/>
              <a:ext cx="1151640" cy="287640"/>
            </a:xfrm>
            <a:prstGeom prst="rect">
              <a:avLst/>
            </a:prstGeom>
            <a:solidFill>
              <a:srgbClr val="E8A202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Node 2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42" name="Line 29">
              <a:extLst>
                <a:ext uri="{FF2B5EF4-FFF2-40B4-BE49-F238E27FC236}">
                  <a16:creationId xmlns:a16="http://schemas.microsoft.com/office/drawing/2014/main" id="{457C88F5-CF2B-43DC-A329-286E0101E658}"/>
                </a:ext>
              </a:extLst>
            </p:cNvPr>
            <p:cNvSpPr/>
            <p:nvPr/>
          </p:nvSpPr>
          <p:spPr>
            <a:xfrm>
              <a:off x="3816000" y="1440000"/>
              <a:ext cx="0" cy="36000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Line 30">
              <a:extLst>
                <a:ext uri="{FF2B5EF4-FFF2-40B4-BE49-F238E27FC236}">
                  <a16:creationId xmlns:a16="http://schemas.microsoft.com/office/drawing/2014/main" id="{4D467458-FC48-485B-8E0E-B73D05DE0F09}"/>
                </a:ext>
              </a:extLst>
            </p:cNvPr>
            <p:cNvSpPr/>
            <p:nvPr/>
          </p:nvSpPr>
          <p:spPr>
            <a:xfrm flipH="1">
              <a:off x="5112000" y="1944000"/>
              <a:ext cx="1800000" cy="100800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Line 31">
              <a:extLst>
                <a:ext uri="{FF2B5EF4-FFF2-40B4-BE49-F238E27FC236}">
                  <a16:creationId xmlns:a16="http://schemas.microsoft.com/office/drawing/2014/main" id="{833AE3C8-F4B0-43AB-BBC0-45EF55B2BD98}"/>
                </a:ext>
              </a:extLst>
            </p:cNvPr>
            <p:cNvSpPr/>
            <p:nvPr/>
          </p:nvSpPr>
          <p:spPr>
            <a:xfrm flipH="1">
              <a:off x="5112000" y="2304000"/>
              <a:ext cx="1800000" cy="86400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Line 32">
              <a:extLst>
                <a:ext uri="{FF2B5EF4-FFF2-40B4-BE49-F238E27FC236}">
                  <a16:creationId xmlns:a16="http://schemas.microsoft.com/office/drawing/2014/main" id="{8D177DF8-3AB2-4BDA-BD0F-284EE5629651}"/>
                </a:ext>
              </a:extLst>
            </p:cNvPr>
            <p:cNvSpPr/>
            <p:nvPr/>
          </p:nvSpPr>
          <p:spPr>
            <a:xfrm flipH="1" flipV="1">
              <a:off x="5112000" y="3312000"/>
              <a:ext cx="1800000" cy="50400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Line 33">
              <a:extLst>
                <a:ext uri="{FF2B5EF4-FFF2-40B4-BE49-F238E27FC236}">
                  <a16:creationId xmlns:a16="http://schemas.microsoft.com/office/drawing/2014/main" id="{7968928D-A706-4BB9-9C24-AEFA80670D51}"/>
                </a:ext>
              </a:extLst>
            </p:cNvPr>
            <p:cNvSpPr/>
            <p:nvPr/>
          </p:nvSpPr>
          <p:spPr>
            <a:xfrm flipH="1" flipV="1">
              <a:off x="5112000" y="3528000"/>
              <a:ext cx="1800360" cy="64800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Line 34">
              <a:extLst>
                <a:ext uri="{FF2B5EF4-FFF2-40B4-BE49-F238E27FC236}">
                  <a16:creationId xmlns:a16="http://schemas.microsoft.com/office/drawing/2014/main" id="{78D26F3B-407E-4097-BD01-146634DA8004}"/>
                </a:ext>
              </a:extLst>
            </p:cNvPr>
            <p:cNvSpPr/>
            <p:nvPr/>
          </p:nvSpPr>
          <p:spPr>
            <a:xfrm>
              <a:off x="3816000" y="2160000"/>
              <a:ext cx="648000" cy="67752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Line 35">
              <a:extLst>
                <a:ext uri="{FF2B5EF4-FFF2-40B4-BE49-F238E27FC236}">
                  <a16:creationId xmlns:a16="http://schemas.microsoft.com/office/drawing/2014/main" id="{F4B86886-3DB6-482C-8341-27F0FE6D8BA4}"/>
                </a:ext>
              </a:extLst>
            </p:cNvPr>
            <p:cNvSpPr/>
            <p:nvPr/>
          </p:nvSpPr>
          <p:spPr>
            <a:xfrm flipV="1">
              <a:off x="4464000" y="3629520"/>
              <a:ext cx="0" cy="28800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Line 36">
              <a:extLst>
                <a:ext uri="{FF2B5EF4-FFF2-40B4-BE49-F238E27FC236}">
                  <a16:creationId xmlns:a16="http://schemas.microsoft.com/office/drawing/2014/main" id="{23C7C3C9-0F63-4139-80E0-2F9F03617353}"/>
                </a:ext>
              </a:extLst>
            </p:cNvPr>
            <p:cNvSpPr/>
            <p:nvPr/>
          </p:nvSpPr>
          <p:spPr>
            <a:xfrm flipH="1">
              <a:off x="3456000" y="3240000"/>
              <a:ext cx="432000" cy="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Line 37">
              <a:extLst>
                <a:ext uri="{FF2B5EF4-FFF2-40B4-BE49-F238E27FC236}">
                  <a16:creationId xmlns:a16="http://schemas.microsoft.com/office/drawing/2014/main" id="{96D2F672-7B55-4008-946F-331913E43590}"/>
                </a:ext>
              </a:extLst>
            </p:cNvPr>
            <p:cNvSpPr/>
            <p:nvPr/>
          </p:nvSpPr>
          <p:spPr>
            <a:xfrm flipV="1">
              <a:off x="3456000" y="3629520"/>
              <a:ext cx="432000" cy="28800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2058B0-7369-4340-A9E4-312F6950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39208" y="6278008"/>
            <a:ext cx="2743200" cy="365125"/>
          </a:xfrm>
        </p:spPr>
        <p:txBody>
          <a:bodyPr/>
          <a:lstStyle/>
          <a:p>
            <a:fld id="{054CFDEF-CAD1-42DD-ADEA-01CA622C35B0}" type="slidenum">
              <a:rPr lang="ru-RU" sz="2400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23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Татьяна\БРЕНД-БУК\Новые элементы стиля\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92" t="34883" r="76051" b="32071"/>
          <a:stretch/>
        </p:blipFill>
        <p:spPr bwMode="auto">
          <a:xfrm>
            <a:off x="6704995" y="4673602"/>
            <a:ext cx="5487005" cy="218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882651" y="1060716"/>
            <a:ext cx="87368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 dirty="0">
                <a:solidFill>
                  <a:srgbClr val="3F14A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Основные аспекты безопасности </a:t>
            </a:r>
            <a:r>
              <a:rPr lang="en-US" altLang="ru-RU" sz="2800" b="1" dirty="0">
                <a:solidFill>
                  <a:srgbClr val="3F14A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k8s</a:t>
            </a:r>
            <a:endParaRPr lang="ru-RU" altLang="ru-RU" sz="2800" b="1" dirty="0">
              <a:solidFill>
                <a:srgbClr val="3F14AC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882651" y="2213661"/>
            <a:ext cx="5822346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285750" indent="-285750" algn="just" eaLnBrk="1" hangingPunct="1">
              <a:spcBef>
                <a:spcPct val="0"/>
              </a:spcBef>
            </a:pPr>
            <a:r>
              <a:rPr lang="ru-RU" altLang="ru-RU" sz="2800" dirty="0">
                <a:latin typeface="Verdana" pitchFamily="34" charset="0"/>
              </a:rPr>
              <a:t>Сеть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altLang="ru-RU" sz="2800" dirty="0">
              <a:latin typeface="Verdana" pitchFamily="34" charset="0"/>
            </a:endParaRP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ru-RU" altLang="ru-RU" sz="2800" dirty="0">
                <a:latin typeface="Verdana" pitchFamily="34" charset="0"/>
              </a:rPr>
              <a:t>Конфигурация запуска подов </a:t>
            </a:r>
            <a:r>
              <a:rPr lang="en-US" altLang="ru-RU" sz="2800" dirty="0">
                <a:latin typeface="Verdana" pitchFamily="34" charset="0"/>
              </a:rPr>
              <a:t>(</a:t>
            </a:r>
            <a:r>
              <a:rPr lang="en-US" altLang="ru-RU" sz="2800" dirty="0" err="1">
                <a:latin typeface="Verdana" pitchFamily="34" charset="0"/>
              </a:rPr>
              <a:t>psp</a:t>
            </a:r>
            <a:r>
              <a:rPr lang="ru-RU" altLang="ru-RU" sz="2800" dirty="0">
                <a:latin typeface="Verdana" pitchFamily="34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altLang="ru-RU" sz="2800" dirty="0">
              <a:latin typeface="Verdana" pitchFamily="34" charset="0"/>
            </a:endParaRP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ru-RU" altLang="ru-RU" sz="2800" dirty="0">
                <a:latin typeface="Verdana" pitchFamily="34" charset="0"/>
              </a:rPr>
              <a:t>Контроль образов ПО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altLang="ru-RU" sz="2800" dirty="0">
              <a:latin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latin typeface="Verdana" pitchFamily="34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166007" y="199954"/>
            <a:ext cx="11594193" cy="689296"/>
            <a:chOff x="166007" y="199954"/>
            <a:chExt cx="11594193" cy="689296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6" r="83478" b="17258"/>
            <a:stretch/>
          </p:blipFill>
          <p:spPr bwMode="auto">
            <a:xfrm>
              <a:off x="496389" y="199954"/>
              <a:ext cx="1371525" cy="538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882"/>
            <a:stretch>
              <a:fillRect/>
            </a:stretch>
          </p:blipFill>
          <p:spPr bwMode="auto">
            <a:xfrm>
              <a:off x="166007" y="738285"/>
              <a:ext cx="11594193" cy="150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E037D22-4955-43DD-9C70-96882F69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9903" y="6167374"/>
            <a:ext cx="2743200" cy="365125"/>
          </a:xfrm>
        </p:spPr>
        <p:txBody>
          <a:bodyPr/>
          <a:lstStyle/>
          <a:p>
            <a:fld id="{054CFDEF-CAD1-42DD-ADEA-01CA622C35B0}" type="slidenum">
              <a:rPr lang="ru-RU" sz="2400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30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Татьяна\БРЕНД-БУК\Новые элементы стиля\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92" t="34883" r="76051" b="32071"/>
          <a:stretch/>
        </p:blipFill>
        <p:spPr bwMode="auto">
          <a:xfrm>
            <a:off x="6704995" y="4673602"/>
            <a:ext cx="5487005" cy="218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882651" y="1060716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 dirty="0">
                <a:solidFill>
                  <a:srgbClr val="3F14A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Сеть внутри кластера и </a:t>
            </a:r>
            <a:r>
              <a:rPr lang="en-US" altLang="ru-RU" sz="2800" b="1" dirty="0">
                <a:solidFill>
                  <a:srgbClr val="3F14A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Network policy</a:t>
            </a:r>
            <a:endParaRPr lang="ru-RU" altLang="ru-RU" sz="2800" b="1" dirty="0">
              <a:solidFill>
                <a:srgbClr val="3F14AC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882650" y="1752600"/>
            <a:ext cx="5976938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latin typeface="Verdana" pitchFamily="34" charset="0"/>
              </a:rPr>
              <a:t>При отсутствии </a:t>
            </a:r>
            <a:r>
              <a:rPr lang="en-US" altLang="ru-RU" sz="1400" dirty="0">
                <a:latin typeface="Verdana" pitchFamily="34" charset="0"/>
              </a:rPr>
              <a:t>NP</a:t>
            </a:r>
            <a:r>
              <a:rPr lang="ru-RU" altLang="ru-RU" sz="1400" dirty="0">
                <a:latin typeface="Verdana" pitchFamily="34" charset="0"/>
              </a:rPr>
              <a:t>,</a:t>
            </a:r>
            <a:r>
              <a:rPr lang="en-US" altLang="ru-RU" sz="1400" dirty="0">
                <a:latin typeface="Verdana" pitchFamily="34" charset="0"/>
              </a:rPr>
              <a:t> </a:t>
            </a:r>
            <a:r>
              <a:rPr lang="ru-RU" altLang="ru-RU" sz="1400" dirty="0">
                <a:latin typeface="Verdana" pitchFamily="34" charset="0"/>
              </a:rPr>
              <a:t>сеть внутри кластера никак не ограничивается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latin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latin typeface="Verdana" pitchFamily="34" charset="0"/>
              </a:rPr>
              <a:t>Трафик идет с </a:t>
            </a:r>
            <a:r>
              <a:rPr lang="ru-RU" altLang="ru-RU" sz="1400" dirty="0" err="1">
                <a:latin typeface="Verdana" pitchFamily="34" charset="0"/>
              </a:rPr>
              <a:t>ноды</a:t>
            </a:r>
            <a:r>
              <a:rPr lang="ru-RU" altLang="ru-RU" sz="1400" dirty="0">
                <a:latin typeface="Verdana" pitchFamily="34" charset="0"/>
              </a:rPr>
              <a:t> кластера. Определить какой именно сервис обращался довольно проблематично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latin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latin typeface="Verdana" pitchFamily="34" charset="0"/>
              </a:rPr>
              <a:t>Разные команды требуют разных инструментов при работе с сетью.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latin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latin typeface="Verdana" pitchFamily="34" charset="0"/>
              </a:rPr>
              <a:t>Во время аудита достаточно проверить установлено ли </a:t>
            </a:r>
            <a:r>
              <a:rPr lang="en-US" altLang="ru-RU" sz="1400" dirty="0">
                <a:latin typeface="Verdana" pitchFamily="34" charset="0"/>
              </a:rPr>
              <a:t>enforced NP DNS</a:t>
            </a:r>
            <a:endParaRPr lang="ru-RU" altLang="ru-RU" sz="1400" dirty="0">
              <a:latin typeface="Verdana" pitchFamily="34" charset="0"/>
            </a:endParaRP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7339159" y="1752601"/>
            <a:ext cx="29940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latin typeface="Verdana" pitchFamily="34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166007" y="199954"/>
            <a:ext cx="11594193" cy="689296"/>
            <a:chOff x="166007" y="199954"/>
            <a:chExt cx="11594193" cy="689296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6" r="83478" b="17258"/>
            <a:stretch/>
          </p:blipFill>
          <p:spPr bwMode="auto">
            <a:xfrm>
              <a:off x="496389" y="199954"/>
              <a:ext cx="1371525" cy="538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882"/>
            <a:stretch>
              <a:fillRect/>
            </a:stretch>
          </p:blipFill>
          <p:spPr bwMode="auto">
            <a:xfrm>
              <a:off x="166007" y="738285"/>
              <a:ext cx="11594193" cy="150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237AA1C-C870-4876-AEAA-1939436F9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533" y="1663982"/>
            <a:ext cx="3134162" cy="349616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AC8F95-21B2-4528-BE0A-CF22142983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650" y="4770386"/>
            <a:ext cx="2958190" cy="166398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BB72F3-264A-4A4E-853F-C288A59870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1629" y="4719996"/>
            <a:ext cx="1714371" cy="1714371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C93276-C15B-4086-B2C9-7B685E9C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9903" y="6295390"/>
            <a:ext cx="2743200" cy="365125"/>
          </a:xfrm>
        </p:spPr>
        <p:txBody>
          <a:bodyPr/>
          <a:lstStyle/>
          <a:p>
            <a:fld id="{054CFDEF-CAD1-42DD-ADEA-01CA622C35B0}" type="slidenum">
              <a:rPr lang="ru-RU" sz="2400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27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166007" y="199954"/>
            <a:ext cx="11594193" cy="689296"/>
            <a:chOff x="166007" y="199954"/>
            <a:chExt cx="11594193" cy="689296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6" r="83478" b="17258"/>
            <a:stretch/>
          </p:blipFill>
          <p:spPr bwMode="auto">
            <a:xfrm>
              <a:off x="496389" y="199954"/>
              <a:ext cx="1371525" cy="538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882"/>
            <a:stretch>
              <a:fillRect/>
            </a:stretch>
          </p:blipFill>
          <p:spPr bwMode="auto">
            <a:xfrm>
              <a:off x="166007" y="738285"/>
              <a:ext cx="11594193" cy="150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2" descr="D:\Татьяна\БРЕНД-БУК\Новые элементы стиля\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92" t="34883" r="76051" b="32071"/>
          <a:stretch/>
        </p:blipFill>
        <p:spPr bwMode="auto">
          <a:xfrm>
            <a:off x="6704995" y="4673601"/>
            <a:ext cx="5487005" cy="218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F365F1A-B918-44B3-8617-D643AC5A1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1484" y="1"/>
            <a:ext cx="6760516" cy="6858000"/>
          </a:xfrm>
          <a:prstGeom prst="rect">
            <a:avLst/>
          </a:prstGeom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882650" y="996694"/>
            <a:ext cx="82089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solidFill>
                  <a:srgbClr val="3F14A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Конфигурация запуска </a:t>
            </a:r>
            <a:r>
              <a:rPr lang="en-US" altLang="ru-RU" sz="1800" b="1" dirty="0">
                <a:solidFill>
                  <a:srgbClr val="3F14A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 err="1">
                <a:solidFill>
                  <a:srgbClr val="3F14A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PodSecurityPolicy</a:t>
            </a:r>
            <a:endParaRPr lang="ru-RU" altLang="ru-RU" sz="1800" b="1" dirty="0">
              <a:solidFill>
                <a:srgbClr val="3F14AC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882650" y="1965912"/>
            <a:ext cx="413435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285750" indent="-285750" algn="just" eaLnBrk="1" hangingPunct="1">
              <a:spcBef>
                <a:spcPct val="0"/>
              </a:spcBef>
            </a:pPr>
            <a:r>
              <a:rPr lang="ru-RU" altLang="ru-RU" sz="1800" dirty="0">
                <a:latin typeface="Verdana" pitchFamily="34" charset="0"/>
              </a:rPr>
              <a:t>Гарантия что ни один контейнер не будет запущен с правами </a:t>
            </a:r>
            <a:r>
              <a:rPr lang="en-US" altLang="ru-RU" sz="1800" dirty="0">
                <a:latin typeface="Verdana" pitchFamily="34" charset="0"/>
              </a:rPr>
              <a:t>root;</a:t>
            </a:r>
            <a:endParaRPr lang="ru-RU" altLang="ru-RU" sz="1800" dirty="0">
              <a:latin typeface="Verdana" pitchFamily="34" charset="0"/>
            </a:endParaRPr>
          </a:p>
          <a:p>
            <a:pPr marL="285750" indent="-285750" algn="just" eaLnBrk="1" hangingPunct="1">
              <a:spcBef>
                <a:spcPct val="0"/>
              </a:spcBef>
            </a:pPr>
            <a:endParaRPr lang="ru-RU" altLang="ru-RU" sz="1800" dirty="0">
              <a:latin typeface="Verdana" pitchFamily="34" charset="0"/>
            </a:endParaRP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ru-RU" altLang="ru-RU" sz="1800" dirty="0">
                <a:latin typeface="Verdana" pitchFamily="34" charset="0"/>
              </a:rPr>
              <a:t>Запрет на запись внутри контейнера</a:t>
            </a:r>
            <a:r>
              <a:rPr lang="en-US" altLang="ru-RU" sz="1800" dirty="0">
                <a:latin typeface="Verdana" pitchFamily="34" charset="0"/>
              </a:rPr>
              <a:t>;</a:t>
            </a:r>
            <a:endParaRPr lang="ru-RU" altLang="ru-RU" sz="1800" dirty="0">
              <a:latin typeface="Verdana" pitchFamily="34" charset="0"/>
            </a:endParaRPr>
          </a:p>
          <a:p>
            <a:pPr marL="285750" indent="-285750" algn="just" eaLnBrk="1" hangingPunct="1">
              <a:spcBef>
                <a:spcPct val="0"/>
              </a:spcBef>
            </a:pPr>
            <a:endParaRPr lang="ru-RU" altLang="ru-RU" sz="1800" dirty="0">
              <a:latin typeface="Verdana" pitchFamily="34" charset="0"/>
            </a:endParaRP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ru-RU" altLang="ru-RU" sz="1800" dirty="0">
                <a:latin typeface="Verdana" pitchFamily="34" charset="0"/>
              </a:rPr>
              <a:t>Контролирует список </a:t>
            </a:r>
            <a:r>
              <a:rPr lang="en-US" altLang="ru-RU" sz="1800" dirty="0">
                <a:latin typeface="Verdana" pitchFamily="34" charset="0"/>
              </a:rPr>
              <a:t>volume;</a:t>
            </a:r>
          </a:p>
          <a:p>
            <a:pPr marL="285750" indent="-285750" algn="just" eaLnBrk="1" hangingPunct="1">
              <a:spcBef>
                <a:spcPct val="0"/>
              </a:spcBef>
            </a:pPr>
            <a:endParaRPr lang="en-US" altLang="ru-RU" sz="1800" dirty="0">
              <a:latin typeface="Verdana" pitchFamily="34" charset="0"/>
            </a:endParaRP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ru-RU" altLang="ru-RU" sz="1800" dirty="0">
                <a:latin typeface="Verdana" pitchFamily="34" charset="0"/>
              </a:rPr>
              <a:t>Отключает </a:t>
            </a:r>
            <a:r>
              <a:rPr lang="en-US" altLang="ru-RU" sz="1800" dirty="0">
                <a:latin typeface="Verdana" pitchFamily="34" charset="0"/>
              </a:rPr>
              <a:t>capabilities;</a:t>
            </a:r>
            <a:endParaRPr lang="ru-RU" altLang="ru-RU" sz="1800" dirty="0">
              <a:latin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800" dirty="0">
              <a:latin typeface="Verdana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6C6033A-F285-4CB7-8803-AE098C77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1742" y="6247660"/>
            <a:ext cx="2743200" cy="365125"/>
          </a:xfrm>
        </p:spPr>
        <p:txBody>
          <a:bodyPr/>
          <a:lstStyle/>
          <a:p>
            <a:fld id="{054CFDEF-CAD1-42DD-ADEA-01CA622C35B0}" type="slidenum">
              <a:rPr lang="ru-RU" sz="2400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12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Татьяна\БРЕНД-БУК\Новые элементы стиля\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92" t="34883" r="76051" b="32071"/>
          <a:stretch/>
        </p:blipFill>
        <p:spPr bwMode="auto">
          <a:xfrm>
            <a:off x="6704995" y="4673602"/>
            <a:ext cx="5487005" cy="218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882651" y="1060716"/>
            <a:ext cx="882218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 dirty="0">
                <a:solidFill>
                  <a:srgbClr val="3F14A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Собираемая информация  об образах ПО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166007" y="199954"/>
            <a:ext cx="11594193" cy="689296"/>
            <a:chOff x="166007" y="199954"/>
            <a:chExt cx="11594193" cy="689296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6" r="83478" b="17258"/>
            <a:stretch/>
          </p:blipFill>
          <p:spPr bwMode="auto">
            <a:xfrm>
              <a:off x="496389" y="199954"/>
              <a:ext cx="1371525" cy="538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882"/>
            <a:stretch>
              <a:fillRect/>
            </a:stretch>
          </p:blipFill>
          <p:spPr bwMode="auto">
            <a:xfrm>
              <a:off x="166007" y="738285"/>
              <a:ext cx="11594193" cy="150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5E16522-C697-4C37-89EE-68E46EA6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9903" y="6275484"/>
            <a:ext cx="2743200" cy="365125"/>
          </a:xfrm>
        </p:spPr>
        <p:txBody>
          <a:bodyPr/>
          <a:lstStyle/>
          <a:p>
            <a:fld id="{054CFDEF-CAD1-42DD-ADEA-01CA622C35B0}" type="slidenum">
              <a:rPr lang="ru-RU" sz="2400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 sz="2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7154ED-4E56-4CF5-B1EC-D3FA8E2509D2}"/>
              </a:ext>
            </a:extLst>
          </p:cNvPr>
          <p:cNvSpPr txBox="1"/>
          <p:nvPr/>
        </p:nvSpPr>
        <p:spPr>
          <a:xfrm>
            <a:off x="1281374" y="1768051"/>
            <a:ext cx="79113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Verdana" pitchFamily="34" charset="0"/>
              </a:rPr>
              <a:t>Модуль позволяет определить следующее: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Verdana" pitchFamily="34" charset="0"/>
              </a:rPr>
              <a:t>Из какого репозитория взят образ (локальные/удаленные репозитории)</a:t>
            </a:r>
            <a:r>
              <a:rPr lang="en-US" dirty="0">
                <a:latin typeface="Verdana" pitchFamily="34" charset="0"/>
              </a:rPr>
              <a:t>;</a:t>
            </a:r>
            <a:endParaRPr lang="ru-RU" dirty="0">
              <a:latin typeface="Verdana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Verdana" pitchFamily="34" charset="0"/>
              </a:rPr>
              <a:t>Какая версия ПО используется (поддерживаются ли в актуальном состоянии исходные образы)</a:t>
            </a:r>
            <a:r>
              <a:rPr lang="en-US" dirty="0">
                <a:latin typeface="Verdana" pitchFamily="34" charset="0"/>
              </a:rPr>
              <a:t>;</a:t>
            </a:r>
            <a:endParaRPr lang="ru-RU" dirty="0">
              <a:latin typeface="Verdana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80DEDE-C890-4080-8D78-653C9F3D5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23" y="4542781"/>
            <a:ext cx="3465406" cy="173270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D1BF51-3E39-4AF5-8744-64993E75EF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2629" y="4542782"/>
            <a:ext cx="2827793" cy="173270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AB3316-7DB9-4964-9F6D-6A4933E41A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0495" y="4542781"/>
            <a:ext cx="3089814" cy="173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Татьяна\БРЕНД-БУК\Новые элементы стиля\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92" t="34883" r="76051" b="32071"/>
          <a:stretch/>
        </p:blipFill>
        <p:spPr bwMode="auto">
          <a:xfrm>
            <a:off x="6704995" y="4673602"/>
            <a:ext cx="5487005" cy="218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131681" y="879808"/>
            <a:ext cx="430993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 dirty="0">
                <a:solidFill>
                  <a:srgbClr val="3F14A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Архитектура модуля мониторинга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166007" y="199954"/>
            <a:ext cx="11594193" cy="689296"/>
            <a:chOff x="166007" y="199954"/>
            <a:chExt cx="11594193" cy="689296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6" r="83478" b="17258"/>
            <a:stretch/>
          </p:blipFill>
          <p:spPr bwMode="auto">
            <a:xfrm>
              <a:off x="496389" y="199954"/>
              <a:ext cx="1371525" cy="538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882"/>
            <a:stretch>
              <a:fillRect/>
            </a:stretch>
          </p:blipFill>
          <p:spPr bwMode="auto">
            <a:xfrm>
              <a:off x="166007" y="738285"/>
              <a:ext cx="11594193" cy="150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BE814A-79F8-4E25-B8DD-844758FC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9903" y="6294758"/>
            <a:ext cx="2743200" cy="365125"/>
          </a:xfrm>
        </p:spPr>
        <p:txBody>
          <a:bodyPr/>
          <a:lstStyle/>
          <a:p>
            <a:fld id="{054CFDEF-CAD1-42DD-ADEA-01CA622C35B0}" type="slidenum">
              <a:rPr lang="ru-RU" sz="2400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 sz="2400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9770753A-F8B4-4C20-BB3A-4C717DD72942}"/>
              </a:ext>
            </a:extLst>
          </p:cNvPr>
          <p:cNvGrpSpPr/>
          <p:nvPr/>
        </p:nvGrpSpPr>
        <p:grpSpPr>
          <a:xfrm>
            <a:off x="1131680" y="1120407"/>
            <a:ext cx="9329170" cy="4999308"/>
            <a:chOff x="1131680" y="1120407"/>
            <a:chExt cx="9329170" cy="4999308"/>
          </a:xfrm>
        </p:grpSpPr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C7D87D62-DBDC-4E5A-8926-20E2EBFB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0913" y="1120407"/>
              <a:ext cx="4309937" cy="2491573"/>
            </a:xfrm>
            <a:prstGeom prst="rect">
              <a:avLst/>
            </a:prstGeom>
          </p:spPr>
        </p:pic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FB9C7852-6392-4239-81B6-F7CC60FAD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0913" y="3628141"/>
              <a:ext cx="4309937" cy="2491574"/>
            </a:xfrm>
            <a:prstGeom prst="rect">
              <a:avLst/>
            </a:prstGeom>
          </p:spPr>
        </p:pic>
        <p:sp>
          <p:nvSpPr>
            <p:cNvPr id="52" name="CustomShape 10">
              <a:extLst>
                <a:ext uri="{FF2B5EF4-FFF2-40B4-BE49-F238E27FC236}">
                  <a16:creationId xmlns:a16="http://schemas.microsoft.com/office/drawing/2014/main" id="{288FD408-2A31-4852-87C4-C0B911853F1C}"/>
                </a:ext>
              </a:extLst>
            </p:cNvPr>
            <p:cNvSpPr/>
            <p:nvPr/>
          </p:nvSpPr>
          <p:spPr>
            <a:xfrm>
              <a:off x="4073567" y="3497817"/>
              <a:ext cx="1223640" cy="791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FFFFFF"/>
                  </a:solidFill>
                  <a:latin typeface="Arial"/>
                </a:rPr>
                <a:t>Collector</a:t>
              </a:r>
              <a:endParaRPr lang="ru-RU" sz="1800" b="0" strike="noStrike" spc="-1" dirty="0">
                <a:latin typeface="Arial"/>
              </a:endParaRPr>
            </a:p>
          </p:txBody>
        </p:sp>
        <p:sp>
          <p:nvSpPr>
            <p:cNvPr id="54" name="CustomShape 7">
              <a:extLst>
                <a:ext uri="{FF2B5EF4-FFF2-40B4-BE49-F238E27FC236}">
                  <a16:creationId xmlns:a16="http://schemas.microsoft.com/office/drawing/2014/main" id="{CEE4386B-AA4E-4CED-B05C-59D563856B82}"/>
                </a:ext>
              </a:extLst>
            </p:cNvPr>
            <p:cNvSpPr/>
            <p:nvPr/>
          </p:nvSpPr>
          <p:spPr>
            <a:xfrm>
              <a:off x="1131680" y="4984153"/>
              <a:ext cx="2104767" cy="79164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Почтовый сервер</a:t>
              </a:r>
              <a:endParaRPr lang="ru-RU" sz="1800" b="0" strike="noStrike" spc="-1" dirty="0">
                <a:latin typeface="Arial"/>
              </a:endParaRPr>
            </a:p>
          </p:txBody>
        </p:sp>
        <p:cxnSp>
          <p:nvCxnSpPr>
            <p:cNvPr id="57" name="Соединитель: уступ 56">
              <a:extLst>
                <a:ext uri="{FF2B5EF4-FFF2-40B4-BE49-F238E27FC236}">
                  <a16:creationId xmlns:a16="http://schemas.microsoft.com/office/drawing/2014/main" id="{59412E1D-9BC0-4AF3-BAB4-BB1E5B65EFAD}"/>
                </a:ext>
              </a:extLst>
            </p:cNvPr>
            <p:cNvCxnSpPr>
              <a:cxnSpLocks/>
              <a:stCxn id="21" idx="2"/>
              <a:endCxn id="54" idx="0"/>
            </p:cNvCxnSpPr>
            <p:nvPr/>
          </p:nvCxnSpPr>
          <p:spPr>
            <a:xfrm rot="16200000" flipH="1">
              <a:off x="1857691" y="4657779"/>
              <a:ext cx="652743" cy="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Соединитель: уступ 57">
              <a:extLst>
                <a:ext uri="{FF2B5EF4-FFF2-40B4-BE49-F238E27FC236}">
                  <a16:creationId xmlns:a16="http://schemas.microsoft.com/office/drawing/2014/main" id="{21FF7E4F-478B-4375-9F9E-4FAD1749698E}"/>
                </a:ext>
              </a:extLst>
            </p:cNvPr>
            <p:cNvCxnSpPr>
              <a:cxnSpLocks/>
              <a:stCxn id="52" idx="1"/>
              <a:endCxn id="17" idx="4"/>
            </p:cNvCxnSpPr>
            <p:nvPr/>
          </p:nvCxnSpPr>
          <p:spPr>
            <a:xfrm rot="10800000">
              <a:off x="3169739" y="2610311"/>
              <a:ext cx="903828" cy="12833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CustomShape 10">
              <a:extLst>
                <a:ext uri="{FF2B5EF4-FFF2-40B4-BE49-F238E27FC236}">
                  <a16:creationId xmlns:a16="http://schemas.microsoft.com/office/drawing/2014/main" id="{7A7506A3-9B2C-4B6C-82EE-C7F543B04257}"/>
                </a:ext>
              </a:extLst>
            </p:cNvPr>
            <p:cNvSpPr/>
            <p:nvPr/>
          </p:nvSpPr>
          <p:spPr>
            <a:xfrm>
              <a:off x="1572241" y="3539770"/>
              <a:ext cx="1223640" cy="791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FFFFFF"/>
                  </a:solidFill>
                  <a:latin typeface="Arial"/>
                </a:rPr>
                <a:t>Reporter</a:t>
              </a:r>
              <a:endParaRPr lang="ru-RU" sz="1800" b="0" strike="noStrike" spc="-1" dirty="0">
                <a:latin typeface="Arial"/>
              </a:endParaRPr>
            </a:p>
          </p:txBody>
        </p: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5F4C64F5-0570-4A20-B55C-C4457FB1F959}"/>
                </a:ext>
              </a:extLst>
            </p:cNvPr>
            <p:cNvCxnSpPr>
              <a:cxnSpLocks/>
              <a:stCxn id="17" idx="3"/>
              <a:endCxn id="21" idx="0"/>
            </p:cNvCxnSpPr>
            <p:nvPr/>
          </p:nvCxnSpPr>
          <p:spPr>
            <a:xfrm flipH="1">
              <a:off x="2184061" y="3032667"/>
              <a:ext cx="1066" cy="507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74CC53E4-963E-4AC6-8793-D41F5FC86181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 flipV="1">
              <a:off x="5297207" y="2414016"/>
              <a:ext cx="1969225" cy="14796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4924171A-F6E5-49B3-8FFA-5E0C7719BC09}"/>
                </a:ext>
              </a:extLst>
            </p:cNvPr>
            <p:cNvCxnSpPr>
              <a:stCxn id="52" idx="3"/>
            </p:cNvCxnSpPr>
            <p:nvPr/>
          </p:nvCxnSpPr>
          <p:spPr>
            <a:xfrm>
              <a:off x="5297207" y="3893637"/>
              <a:ext cx="1969225" cy="988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Блок-схема: магнитный диск 16">
              <a:extLst>
                <a:ext uri="{FF2B5EF4-FFF2-40B4-BE49-F238E27FC236}">
                  <a16:creationId xmlns:a16="http://schemas.microsoft.com/office/drawing/2014/main" id="{B57D521E-1069-40D7-BF14-D586236E0F78}"/>
                </a:ext>
              </a:extLst>
            </p:cNvPr>
            <p:cNvSpPr/>
            <p:nvPr/>
          </p:nvSpPr>
          <p:spPr>
            <a:xfrm>
              <a:off x="1200514" y="2187953"/>
              <a:ext cx="1969225" cy="84471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31E855-7F5A-4E50-AFCD-E44799CF09F2}"/>
                </a:ext>
              </a:extLst>
            </p:cNvPr>
            <p:cNvSpPr txBox="1"/>
            <p:nvPr/>
          </p:nvSpPr>
          <p:spPr>
            <a:xfrm>
              <a:off x="1633728" y="2590800"/>
              <a:ext cx="1162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DB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59412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Татьяна\БРЕНД-БУК\Новые элементы стиля\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92" t="34883" r="76051" b="32071"/>
          <a:stretch/>
        </p:blipFill>
        <p:spPr bwMode="auto">
          <a:xfrm>
            <a:off x="6704995" y="4673602"/>
            <a:ext cx="5487005" cy="218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882651" y="1060716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 dirty="0">
                <a:solidFill>
                  <a:srgbClr val="3F14A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 модуля мониторинга</a:t>
            </a: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882650" y="1752600"/>
            <a:ext cx="5976938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285750" indent="-285750" algn="just" eaLnBrk="1" hangingPunct="1">
              <a:spcBef>
                <a:spcPct val="0"/>
              </a:spcBef>
            </a:pPr>
            <a:r>
              <a:rPr lang="ru-RU" altLang="ru-RU" sz="1800" dirty="0">
                <a:latin typeface="Verdana" pitchFamily="34" charset="0"/>
              </a:rPr>
              <a:t>Не требует установки на сервера</a:t>
            </a:r>
            <a:r>
              <a:rPr lang="en-US" altLang="ru-RU" sz="1800" dirty="0">
                <a:latin typeface="Verdana" pitchFamily="34" charset="0"/>
              </a:rPr>
              <a:t> </a:t>
            </a:r>
            <a:r>
              <a:rPr lang="ru-RU" altLang="ru-RU" sz="1800" dirty="0">
                <a:latin typeface="Verdana" pitchFamily="34" charset="0"/>
              </a:rPr>
              <a:t>или </a:t>
            </a:r>
            <a:r>
              <a:rPr lang="en-US" altLang="ru-RU" sz="1800" dirty="0">
                <a:latin typeface="Verdana" pitchFamily="34" charset="0"/>
              </a:rPr>
              <a:t>sidecar-</a:t>
            </a:r>
            <a:r>
              <a:rPr lang="ru-RU" altLang="ru-RU" sz="1800" dirty="0">
                <a:latin typeface="Verdana" pitchFamily="34" charset="0"/>
              </a:rPr>
              <a:t>контейнеров</a:t>
            </a:r>
            <a:r>
              <a:rPr lang="en-US" altLang="ru-RU" sz="1800" dirty="0">
                <a:latin typeface="Verdana" pitchFamily="34" charset="0"/>
              </a:rPr>
              <a:t>;</a:t>
            </a:r>
            <a:endParaRPr lang="ru-RU" altLang="ru-RU" sz="1800" dirty="0">
              <a:latin typeface="Verdana" pitchFamily="34" charset="0"/>
            </a:endParaRP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ru-RU" altLang="ru-RU" sz="1800" dirty="0">
                <a:latin typeface="Verdana" pitchFamily="34" charset="0"/>
              </a:rPr>
              <a:t>Позволяет быстро найти нужную информацию и провести аудит</a:t>
            </a:r>
            <a:r>
              <a:rPr lang="en-US" altLang="ru-RU" sz="1800" dirty="0">
                <a:latin typeface="Verdana" pitchFamily="34" charset="0"/>
              </a:rPr>
              <a:t>;</a:t>
            </a:r>
            <a:endParaRPr lang="ru-RU" altLang="ru-RU" sz="1800" dirty="0">
              <a:latin typeface="Verdana" pitchFamily="34" charset="0"/>
            </a:endParaRP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ru-RU" altLang="ru-RU" sz="1800" dirty="0">
                <a:latin typeface="Verdana" pitchFamily="34" charset="0"/>
              </a:rPr>
              <a:t>Добавить новый кластер </a:t>
            </a:r>
            <a:r>
              <a:rPr lang="en-US" altLang="ru-RU" sz="1800" dirty="0">
                <a:latin typeface="Verdana" pitchFamily="34" charset="0"/>
              </a:rPr>
              <a:t>k8s </a:t>
            </a:r>
            <a:r>
              <a:rPr lang="ru-RU" altLang="ru-RU" sz="1800" dirty="0">
                <a:latin typeface="Verdana" pitchFamily="34" charset="0"/>
              </a:rPr>
              <a:t>легко</a:t>
            </a:r>
            <a:r>
              <a:rPr lang="en-US" altLang="ru-RU" sz="1800" dirty="0">
                <a:latin typeface="Verdana" pitchFamily="34" charset="0"/>
              </a:rPr>
              <a:t>;</a:t>
            </a:r>
            <a:endParaRPr lang="ru-RU" altLang="ru-RU" sz="1800" dirty="0">
              <a:latin typeface="Verdana" pitchFamily="34" charset="0"/>
            </a:endParaRP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ru-RU" altLang="ru-RU" sz="1800" dirty="0">
                <a:latin typeface="Verdana" pitchFamily="34" charset="0"/>
              </a:rPr>
              <a:t>Отчет формируется в формате </a:t>
            </a:r>
            <a:r>
              <a:rPr lang="en-US" altLang="ru-RU" sz="1800" dirty="0">
                <a:latin typeface="Verdana" pitchFamily="34" charset="0"/>
              </a:rPr>
              <a:t>csv;</a:t>
            </a:r>
            <a:endParaRPr lang="ru-RU" altLang="ru-RU" sz="1800" dirty="0">
              <a:latin typeface="Verdana" pitchFamily="34" charset="0"/>
            </a:endParaRPr>
          </a:p>
          <a:p>
            <a:pPr marL="285750" indent="-285750" algn="just" eaLnBrk="1" hangingPunct="1">
              <a:spcBef>
                <a:spcPct val="0"/>
              </a:spcBef>
            </a:pPr>
            <a:endParaRPr lang="ru-RU" altLang="ru-RU" sz="1400" dirty="0">
              <a:latin typeface="Verdana" pitchFamily="34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166007" y="199954"/>
            <a:ext cx="11594193" cy="689296"/>
            <a:chOff x="166007" y="199954"/>
            <a:chExt cx="11594193" cy="689296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6" r="83478" b="17258"/>
            <a:stretch/>
          </p:blipFill>
          <p:spPr bwMode="auto">
            <a:xfrm>
              <a:off x="496389" y="199954"/>
              <a:ext cx="1371525" cy="538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882"/>
            <a:stretch>
              <a:fillRect/>
            </a:stretch>
          </p:blipFill>
          <p:spPr bwMode="auto">
            <a:xfrm>
              <a:off x="166007" y="738285"/>
              <a:ext cx="11594193" cy="150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6348308-5810-4C36-B543-1A12CD92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9903" y="6033262"/>
            <a:ext cx="2743200" cy="365125"/>
          </a:xfrm>
        </p:spPr>
        <p:txBody>
          <a:bodyPr/>
          <a:lstStyle/>
          <a:p>
            <a:fld id="{054CFDEF-CAD1-42DD-ADEA-01CA622C35B0}" type="slidenum">
              <a:rPr lang="ru-RU" sz="2400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65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D:\Татьяна\БРЕНД-БУК\Новые элементы стиля\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98" t="6839" r="11332" b="49887"/>
          <a:stretch/>
        </p:blipFill>
        <p:spPr bwMode="auto">
          <a:xfrm>
            <a:off x="6477000" y="3962401"/>
            <a:ext cx="5715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Группа 10"/>
          <p:cNvGrpSpPr/>
          <p:nvPr/>
        </p:nvGrpSpPr>
        <p:grpSpPr>
          <a:xfrm>
            <a:off x="166007" y="199954"/>
            <a:ext cx="11594193" cy="689296"/>
            <a:chOff x="166007" y="199954"/>
            <a:chExt cx="11594193" cy="689296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6" r="83478" b="17258"/>
            <a:stretch/>
          </p:blipFill>
          <p:spPr bwMode="auto">
            <a:xfrm>
              <a:off x="496389" y="199954"/>
              <a:ext cx="1371525" cy="538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882"/>
            <a:stretch>
              <a:fillRect/>
            </a:stretch>
          </p:blipFill>
          <p:spPr bwMode="auto">
            <a:xfrm>
              <a:off x="166007" y="738285"/>
              <a:ext cx="11594193" cy="150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-541153" y="996694"/>
            <a:ext cx="947269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b="1" dirty="0">
                <a:solidFill>
                  <a:srgbClr val="3F14A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Результаты выполнения ВКР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6E6455B-5F64-48C6-8435-4A9A8246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256308"/>
            <a:ext cx="2743200" cy="365125"/>
          </a:xfrm>
        </p:spPr>
        <p:txBody>
          <a:bodyPr/>
          <a:lstStyle/>
          <a:p>
            <a:r>
              <a:rPr lang="ru-RU" sz="2400" dirty="0" smtClean="0">
                <a:solidFill>
                  <a:prstClr val="black">
                    <a:tint val="75000"/>
                  </a:prstClr>
                </a:solidFill>
              </a:rPr>
              <a:t>9</a:t>
            </a:r>
            <a:endParaRPr lang="ru-RU" sz="2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8EB81CA7-1B25-4237-9C5B-36095BD15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294" y="2171344"/>
            <a:ext cx="8141709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285750" indent="-285750" algn="just" eaLnBrk="1" hangingPunct="1">
              <a:spcBef>
                <a:spcPct val="0"/>
              </a:spcBef>
            </a:pPr>
            <a:r>
              <a:rPr lang="ru-RU" altLang="ru-RU" sz="1800" dirty="0">
                <a:latin typeface="Verdana" pitchFamily="34" charset="0"/>
              </a:rPr>
              <a:t>Изучена архитектура </a:t>
            </a:r>
            <a:r>
              <a:rPr lang="ru-RU" altLang="ru-RU" sz="1800" dirty="0" err="1">
                <a:latin typeface="Verdana" pitchFamily="34" charset="0"/>
              </a:rPr>
              <a:t>Kubernetes</a:t>
            </a:r>
            <a:r>
              <a:rPr lang="ru-RU" altLang="ru-RU" sz="1800" dirty="0">
                <a:latin typeface="Verdana" pitchFamily="34" charset="0"/>
              </a:rPr>
              <a:t> и основные параметры развёртывания приложений</a:t>
            </a:r>
            <a:r>
              <a:rPr lang="en-US" altLang="ru-RU" sz="1800" dirty="0">
                <a:latin typeface="Verdana" pitchFamily="34" charset="0"/>
              </a:rPr>
              <a:t>;</a:t>
            </a:r>
            <a:endParaRPr lang="ru-RU" altLang="ru-RU" sz="1800" dirty="0">
              <a:latin typeface="Verdana" pitchFamily="34" charset="0"/>
            </a:endParaRP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ru-RU" altLang="ru-RU" sz="1800" dirty="0">
                <a:latin typeface="Verdana" pitchFamily="34" charset="0"/>
              </a:rPr>
              <a:t>Выбраны оптимальные параметры </a:t>
            </a:r>
            <a:r>
              <a:rPr lang="ru-RU" altLang="ru-RU" sz="1800" dirty="0" err="1">
                <a:latin typeface="Verdana" pitchFamily="34" charset="0"/>
              </a:rPr>
              <a:t>Pod</a:t>
            </a:r>
            <a:r>
              <a:rPr lang="ru-RU" altLang="ru-RU" sz="1800" dirty="0">
                <a:latin typeface="Verdana" pitchFamily="34" charset="0"/>
              </a:rPr>
              <a:t> </a:t>
            </a:r>
            <a:r>
              <a:rPr lang="ru-RU" altLang="ru-RU" sz="1800" dirty="0" err="1">
                <a:latin typeface="Verdana" pitchFamily="34" charset="0"/>
              </a:rPr>
              <a:t>Security</a:t>
            </a:r>
            <a:r>
              <a:rPr lang="ru-RU" altLang="ru-RU" sz="1800" dirty="0">
                <a:latin typeface="Verdana" pitchFamily="34" charset="0"/>
              </a:rPr>
              <a:t> </a:t>
            </a:r>
            <a:r>
              <a:rPr lang="ru-RU" altLang="ru-RU" sz="1800" dirty="0" err="1">
                <a:latin typeface="Verdana" pitchFamily="34" charset="0"/>
              </a:rPr>
              <a:t>Policy</a:t>
            </a:r>
            <a:r>
              <a:rPr lang="ru-RU" altLang="ru-RU" sz="1800" dirty="0">
                <a:latin typeface="Verdana" pitchFamily="34" charset="0"/>
              </a:rPr>
              <a:t>;</a:t>
            </a: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ru-RU" altLang="ru-RU" sz="1800" dirty="0">
                <a:latin typeface="Verdana" pitchFamily="34" charset="0"/>
              </a:rPr>
              <a:t>Изучены особенности сети в </a:t>
            </a:r>
            <a:r>
              <a:rPr lang="ru-RU" altLang="ru-RU" sz="1800" dirty="0" err="1">
                <a:latin typeface="Verdana" pitchFamily="34" charset="0"/>
              </a:rPr>
              <a:t>Kubernetes</a:t>
            </a:r>
            <a:r>
              <a:rPr lang="ru-RU" altLang="ru-RU" sz="1800" dirty="0">
                <a:latin typeface="Verdana" pitchFamily="34" charset="0"/>
              </a:rPr>
              <a:t> и выработаны основные правила взаимодействия сотрудников ИБ и разработчиков;</a:t>
            </a: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ru-RU" altLang="ru-RU" sz="1800" dirty="0">
                <a:latin typeface="Verdana" pitchFamily="34" charset="0"/>
              </a:rPr>
              <a:t>Выбраны параметры дающие наиболее точную и конкретную картину для сотрудников ИБ во время аудита и мониторинга зон разработки и развертывания в </a:t>
            </a:r>
            <a:r>
              <a:rPr lang="ru-RU" altLang="ru-RU" sz="1800" dirty="0" err="1">
                <a:latin typeface="Verdana" pitchFamily="34" charset="0"/>
              </a:rPr>
              <a:t>Kubernetes</a:t>
            </a:r>
            <a:r>
              <a:rPr lang="ru-RU" altLang="ru-RU" sz="1800" dirty="0">
                <a:latin typeface="Verdana" pitchFamily="34" charset="0"/>
              </a:rPr>
              <a:t>;</a:t>
            </a: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ru-RU" altLang="ru-RU" sz="1800" dirty="0">
                <a:latin typeface="Verdana" pitchFamily="34" charset="0"/>
              </a:rPr>
              <a:t>Разработан модуль мониторинга, позволяющий информировать</a:t>
            </a:r>
            <a:r>
              <a:rPr lang="en-US" altLang="ru-RU" sz="1800" dirty="0">
                <a:latin typeface="Verdana" pitchFamily="34" charset="0"/>
              </a:rPr>
              <a:t> </a:t>
            </a:r>
            <a:r>
              <a:rPr lang="ru-RU" altLang="ru-RU" sz="1800" dirty="0">
                <a:latin typeface="Verdana" pitchFamily="34" charset="0"/>
              </a:rPr>
              <a:t>сотрудников ИБ о состоянии защищенности среды </a:t>
            </a:r>
            <a:r>
              <a:rPr lang="en-US" altLang="ru-RU" sz="1800" dirty="0">
                <a:latin typeface="Verdana" pitchFamily="34" charset="0"/>
              </a:rPr>
              <a:t>Kubernetes</a:t>
            </a:r>
            <a:endParaRPr lang="ru-RU" altLang="ru-RU" sz="1800" dirty="0">
              <a:latin typeface="Verdana" pitchFamily="34" charset="0"/>
            </a:endParaRPr>
          </a:p>
          <a:p>
            <a:pPr marL="285750" indent="-285750" algn="just" eaLnBrk="1" hangingPunct="1">
              <a:spcBef>
                <a:spcPct val="0"/>
              </a:spcBef>
            </a:pPr>
            <a:endParaRPr lang="ru-RU" altLang="ru-RU" sz="14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249025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2963</TotalTime>
  <Words>307</Words>
  <Application>Microsoft Office PowerPoint</Application>
  <PresentationFormat>Широкоэкранный</PresentationFormat>
  <Paragraphs>88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DejaVu Sans</vt:lpstr>
      <vt:lpstr>Verdana</vt:lpstr>
      <vt:lpstr>1_Тема Office</vt:lpstr>
      <vt:lpstr>2_Тема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admin</cp:lastModifiedBy>
  <cp:revision>244</cp:revision>
  <cp:lastPrinted>2021-06-02T09:19:49Z</cp:lastPrinted>
  <dcterms:created xsi:type="dcterms:W3CDTF">2016-01-27T12:28:54Z</dcterms:created>
  <dcterms:modified xsi:type="dcterms:W3CDTF">2021-06-05T02:45:56Z</dcterms:modified>
</cp:coreProperties>
</file>