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Average"/>
      <p:regular r:id="rId12"/>
    </p:embeddedFont>
    <p:embeddedFont>
      <p:font typeface="Oswald"/>
      <p:regular r:id="rId13"/>
      <p:bold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Oswald-regular.fntdata"/><Relationship Id="rId12" Type="http://schemas.openxmlformats.org/officeDocument/2006/relationships/font" Target="fonts/Average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Oswa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80f91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80f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980f91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980f9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c6f980f91_0_2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c6f980f91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e0a28cd08c_0_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e0a28cd08c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0a28cd08c_0_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0a28cd08c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e0a28cd08c_0_1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e0a28cd08c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Авиарейсы без потерь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Июнь, 2021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Цель и задачи проекта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Применить полученные навыки по работе с SQL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Провести анализ данных об авиарейсах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Получить информацию необходимую для оптимизации зимних авиарейсов  Анапы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Представить план оптимизации авиарейсов Анапы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1791375" y="491450"/>
            <a:ext cx="6227100" cy="63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/>
              <a:t>Исходная база данных</a:t>
            </a:r>
            <a:r>
              <a:rPr b="1" lang="en" sz="4200"/>
              <a:t>: </a:t>
            </a:r>
            <a:endParaRPr b="1" sz="4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1363" y="1296900"/>
            <a:ext cx="5561267" cy="368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1791375" y="491450"/>
            <a:ext cx="6227100" cy="63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/>
              <a:t>SQL итогового датасета</a:t>
            </a:r>
            <a:r>
              <a:rPr b="1" lang="en" sz="4200"/>
              <a:t>:</a:t>
            </a:r>
            <a:endParaRPr b="1" sz="4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1800" y="1031700"/>
            <a:ext cx="7640449" cy="3715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2205375" y="491450"/>
            <a:ext cx="5876400" cy="63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/>
              <a:t>Итоговый датасет</a:t>
            </a:r>
            <a:r>
              <a:rPr b="1" lang="en" sz="4200"/>
              <a:t>: </a:t>
            </a:r>
            <a:endParaRPr b="1" sz="4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525" y="927000"/>
            <a:ext cx="8162925" cy="277177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7"/>
          <p:cNvSpPr txBox="1"/>
          <p:nvPr>
            <p:ph idx="4294967295" type="body"/>
          </p:nvPr>
        </p:nvSpPr>
        <p:spPr>
          <a:xfrm>
            <a:off x="490675" y="3803550"/>
            <a:ext cx="4081200" cy="127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Значения полей</a:t>
            </a:r>
            <a:r>
              <a:rPr lang="en" sz="1000">
                <a:solidFill>
                  <a:schemeClr val="lt1"/>
                </a:solidFill>
              </a:rPr>
              <a:t>:</a:t>
            </a:r>
            <a:endParaRPr sz="1000">
              <a:solidFill>
                <a:schemeClr val="lt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</a:pPr>
            <a:r>
              <a:rPr lang="en" sz="1000">
                <a:solidFill>
                  <a:schemeClr val="lt1"/>
                </a:solidFill>
              </a:rPr>
              <a:t>flight_id - иднетификатор рейса</a:t>
            </a:r>
            <a:endParaRPr sz="1000">
              <a:solidFill>
                <a:schemeClr val="lt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</a:pPr>
            <a:r>
              <a:rPr lang="en" sz="1000">
                <a:solidFill>
                  <a:schemeClr val="lt1"/>
                </a:solidFill>
              </a:rPr>
              <a:t>departure_airport </a:t>
            </a:r>
            <a:r>
              <a:rPr lang="en" sz="1000">
                <a:solidFill>
                  <a:schemeClr val="lt1"/>
                </a:solidFill>
              </a:rPr>
              <a:t>- аэропорт отправления</a:t>
            </a:r>
            <a:endParaRPr sz="1000">
              <a:solidFill>
                <a:schemeClr val="lt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</a:pPr>
            <a:r>
              <a:rPr lang="en" sz="1000">
                <a:solidFill>
                  <a:schemeClr val="lt1"/>
                </a:solidFill>
              </a:rPr>
              <a:t>arrival_airport - аэропорт прибытия</a:t>
            </a:r>
            <a:endParaRPr sz="1000">
              <a:solidFill>
                <a:schemeClr val="lt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</a:pPr>
            <a:r>
              <a:rPr lang="en" sz="1000">
                <a:solidFill>
                  <a:schemeClr val="lt1"/>
                </a:solidFill>
              </a:rPr>
              <a:t>model - модель самолета</a:t>
            </a:r>
            <a:endParaRPr sz="1000">
              <a:solidFill>
                <a:schemeClr val="lt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</a:pPr>
            <a:r>
              <a:rPr lang="en" sz="1000">
                <a:solidFill>
                  <a:schemeClr val="lt1"/>
                </a:solidFill>
              </a:rPr>
              <a:t>duration - длительность полёта (минут)</a:t>
            </a:r>
            <a:endParaRPr sz="10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86" name="Google Shape;86;p17"/>
          <p:cNvSpPr txBox="1"/>
          <p:nvPr>
            <p:ph idx="4294967295" type="body"/>
          </p:nvPr>
        </p:nvSpPr>
        <p:spPr>
          <a:xfrm>
            <a:off x="4746725" y="3803550"/>
            <a:ext cx="4081200" cy="127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</a:pPr>
            <a:r>
              <a:rPr lang="en" sz="1000">
                <a:solidFill>
                  <a:schemeClr val="lt1"/>
                </a:solidFill>
              </a:rPr>
              <a:t>ticket_count - кол-во проданных билетов</a:t>
            </a:r>
            <a:endParaRPr sz="1000">
              <a:solidFill>
                <a:schemeClr val="lt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</a:pPr>
            <a:r>
              <a:rPr lang="en" sz="1000">
                <a:solidFill>
                  <a:schemeClr val="lt1"/>
                </a:solidFill>
              </a:rPr>
              <a:t>revenue - доход от продажи билетов</a:t>
            </a:r>
            <a:endParaRPr sz="10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Дополнительные данные для анализа:</a:t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Лётно-технические характеристики самолётов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Расходы на топливо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Зарплаты экипажа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Расходы на облсуживание/ремонт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