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2" r:id="rId3"/>
    <p:sldId id="291" r:id="rId4"/>
    <p:sldId id="326" r:id="rId5"/>
    <p:sldId id="303" r:id="rId6"/>
    <p:sldId id="336" r:id="rId7"/>
    <p:sldId id="311" r:id="rId8"/>
    <p:sldId id="337" r:id="rId9"/>
    <p:sldId id="312" r:id="rId10"/>
    <p:sldId id="339" r:id="rId11"/>
    <p:sldId id="347" r:id="rId12"/>
    <p:sldId id="341" r:id="rId13"/>
    <p:sldId id="354" r:id="rId14"/>
    <p:sldId id="313" r:id="rId15"/>
    <p:sldId id="343" r:id="rId16"/>
    <p:sldId id="301" r:id="rId17"/>
    <p:sldId id="344" r:id="rId18"/>
    <p:sldId id="314" r:id="rId19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5"/>
      <p:italic r:id="rId26"/>
    </p:embeddedFont>
    <p:embeddedFont>
      <p:font typeface="方正兰亭黑_GBK" panose="02000000000000000000"/>
      <p:regular r:id="rId27"/>
    </p:embeddedFont>
    <p:embeddedFont>
      <p:font typeface="楷体" panose="02010609060101010101" charset="-122"/>
      <p:regular r:id="rId28"/>
    </p:embeddedFont>
    <p:embeddedFont>
      <p:font typeface="微软雅黑" panose="020B0503020204020204" charset="-122"/>
      <p:regular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  <p:embeddedFont>
      <p:font typeface="微软雅黑 Light" panose="020B0502040204020203" charset="-122"/>
      <p:regular r:id="rId34"/>
    </p:embeddedFont>
  </p:embeddedFont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864"/>
    <a:srgbClr val="E0E0E0"/>
    <a:srgbClr val="27506E"/>
    <a:srgbClr val="F3F3F3"/>
    <a:srgbClr val="1E3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-852" y="-102"/>
      </p:cViewPr>
      <p:guideLst>
        <p:guide orient="horz" pos="1502"/>
        <p:guide orient="horz" pos="155"/>
        <p:guide orient="horz" pos="3094"/>
        <p:guide pos="5556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..\&#39033;&#30446;&#23454;&#29616;&amp;&#27979;&#35797;\&#25991;&#26723;\SE2020-G16-&#38598;&#25104;&#27979;&#35797;&#25253;&#21578;%20v0.1.docx" TargetMode="Externa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..\&#39033;&#30446;&#23454;&#29616;&amp;&#27979;&#35797;\&#25991;&#26723;\SE2020-G16-&#29992;&#25143;&#21453;&#39304;&#25253;&#21578;-&#23697;&#30427;&#27901;.docx" TargetMode="External"/><Relationship Id="rId2" Type="http://schemas.openxmlformats.org/officeDocument/2006/relationships/hyperlink" Target="..\&#39033;&#30446;&#23454;&#29616;&amp;&#27979;&#35797;\&#25991;&#26723;\SE2020-G16-&#29992;&#25143;&#21453;&#39304;&#25253;&#21578;-&#26446;&#20197;&#26133;.docx" TargetMode="External"/><Relationship Id="rId1" Type="http://schemas.openxmlformats.org/officeDocument/2006/relationships/hyperlink" Target="..\&#39033;&#30446;&#23454;&#29616;&amp;&#27979;&#35797;\&#25991;&#26723;\SE2020-G16-&#29992;&#25143;&#21453;&#39304;&#25253;&#21578;-&#38472;&#27491;&#31054;.docx" TargetMode="Externa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..\&#20250;&#35758;&#35760;&#24405;\&#20250;&#35758;&#35760;&#24405;1.3.doc" TargetMode="External"/><Relationship Id="rId3" Type="http://schemas.openxmlformats.org/officeDocument/2006/relationships/hyperlink" Target="..\&#20250;&#35758;&#35760;&#24405;\&#20250;&#35758;&#35760;&#24405;12.29.doc" TargetMode="External"/><Relationship Id="rId2" Type="http://schemas.openxmlformats.org/officeDocument/2006/relationships/hyperlink" Target="..\&#20250;&#35758;&#35760;&#24405;\&#20250;&#35758;&#35760;&#24405;12.22.doc" TargetMode="External"/><Relationship Id="rId1" Type="http://schemas.openxmlformats.org/officeDocument/2006/relationships/hyperlink" Target="..\&#20250;&#35758;&#35760;&#24405;\&#20250;&#35758;&#35760;&#24405;12.16.doc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..\&#39033;&#30446;&#23454;&#29616;&amp;&#27979;&#35797;\&#25991;&#26723;\SE2020-G16-&#20195;&#30721;&#36208;&#26597;&#25253;&#21578;%20V0.1.doc" TargetMode="External"/><Relationship Id="rId1" Type="http://schemas.openxmlformats.org/officeDocument/2006/relationships/hyperlink" Target="..\&#39033;&#30446;&#23454;&#29616;&amp;&#27979;&#35797;\&#25991;&#26723;\SE2020-G16-&#32534;&#30721;&#35268;&#33539;.doc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hyperlink" Target="..\&#39033;&#30446;&#23454;&#29616;&amp;&#27979;&#35797;\&#25991;&#26723;\SE2020-G16-&#39033;&#30446;&#27979;&#35797;&#29992;&#20363;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2829120" y="869190"/>
            <a:ext cx="3456507" cy="345650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2700000">
            <a:off x="2953469" y="953718"/>
            <a:ext cx="3237063" cy="3237063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2700000">
            <a:off x="3092349" y="1090334"/>
            <a:ext cx="2909100" cy="2909100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4098290" y="2979420"/>
            <a:ext cx="876300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dirty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答辩人</a:t>
            </a:r>
            <a:r>
              <a:rPr lang="zh-CN" altLang="en-US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：</a:t>
            </a:r>
            <a:r>
              <a:rPr lang="en-US" altLang="zh-CN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G16</a:t>
            </a:r>
            <a:endParaRPr lang="en-US" altLang="zh-CN" sz="900" dirty="0" smtClean="0">
              <a:solidFill>
                <a:srgbClr val="2E4864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216972" y="1740779"/>
            <a:ext cx="680802" cy="593829"/>
            <a:chOff x="4675188" y="2882900"/>
            <a:chExt cx="360362" cy="314325"/>
          </a:xfrm>
          <a:solidFill>
            <a:srgbClr val="27506E"/>
          </a:solidFill>
        </p:grpSpPr>
        <p:sp>
          <p:nvSpPr>
            <p:cNvPr id="19" name="AutoShape 43"/>
            <p:cNvSpPr/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4"/>
            <p:cNvSpPr/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5"/>
            <p:cNvSpPr/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4147476" y="2863347"/>
            <a:ext cx="7995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286125" y="2279650"/>
            <a:ext cx="2500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base">
              <a:buClrTx/>
              <a:buSzTx/>
              <a:buFontTx/>
              <a:defRPr/>
            </a:pPr>
            <a:r>
              <a:rPr lang="zh-CN" altLang="en-US" sz="3200" b="1" smtClean="0">
                <a:solidFill>
                  <a:srgbClr val="2E486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实现&amp;测试</a:t>
            </a:r>
            <a:endParaRPr lang="zh-CN" altLang="en-US" sz="3200" b="1" smtClean="0">
              <a:solidFill>
                <a:srgbClr val="2E486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910" y="675640"/>
            <a:ext cx="3289300" cy="2001520"/>
          </a:xfrm>
          <a:prstGeom prst="rect">
            <a:avLst/>
          </a:prstGeom>
        </p:spPr>
      </p:pic>
      <p:pic>
        <p:nvPicPr>
          <p:cNvPr id="3" name="图片 2" descr="login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20" y="2753360"/>
            <a:ext cx="3289300" cy="2001520"/>
          </a:xfrm>
          <a:prstGeom prst="rect">
            <a:avLst/>
          </a:prstGeom>
        </p:spPr>
      </p:pic>
      <p:pic>
        <p:nvPicPr>
          <p:cNvPr id="4" name="图片 3" descr="regis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" y="2753360"/>
            <a:ext cx="3289300" cy="2001520"/>
          </a:xfrm>
          <a:prstGeom prst="rect">
            <a:avLst/>
          </a:prstGeom>
        </p:spPr>
      </p:pic>
      <p:pic>
        <p:nvPicPr>
          <p:cNvPr id="5" name="图片 4" descr="register成功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420" y="675640"/>
            <a:ext cx="3289300" cy="2001520"/>
          </a:xfrm>
          <a:prstGeom prst="rect">
            <a:avLst/>
          </a:prstGeom>
        </p:spPr>
      </p:pic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3718618" y="217777"/>
            <a:ext cx="1706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单元测试截图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353493" y="225397"/>
            <a:ext cx="24371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测试结果</a:t>
            </a:r>
            <a:r>
              <a:rPr lang="en-US" altLang="zh-CN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集成测试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66900" y="975360"/>
          <a:ext cx="5410200" cy="2806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/>
                <a:gridCol w="1350963"/>
                <a:gridCol w="1349375"/>
                <a:gridCol w="1350962"/>
              </a:tblGrid>
              <a:tr h="317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测试模块</a:t>
                      </a:r>
                      <a:endParaRPr lang="en-US" altLang="en-US" sz="1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完成情况</a:t>
                      </a:r>
                      <a:endParaRPr lang="en-US" altLang="en-US" sz="1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用例总数</a:t>
                      </a:r>
                      <a:endParaRPr lang="en-US" altLang="en-US" sz="1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执行用例数</a:t>
                      </a:r>
                      <a:endParaRPr lang="en-US" altLang="en-US" sz="1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登录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首页展示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已修课程展示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选课-筛选条件设置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选课-课程选择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选课-收入课程仓库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选课-课程仓填充到课表上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选课-解除课表选中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管理员端-用户管理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管理员端-管理员登录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17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17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课程查询-筛选条件设置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课程查询-	课程选择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课程查询-已修课程查询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总计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103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103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>
            <a:hlinkClick r:id="rId2" action="ppaction://hlinkfile"/>
          </p:cNvPr>
          <p:cNvSpPr txBox="1"/>
          <p:nvPr/>
        </p:nvSpPr>
        <p:spPr>
          <a:xfrm>
            <a:off x="3344545" y="4278630"/>
            <a:ext cx="24460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详细文档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353493" y="225397"/>
            <a:ext cx="24371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测试结果</a:t>
            </a:r>
            <a:r>
              <a:rPr lang="en-US" altLang="zh-CN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</a:t>
            </a: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O5PKRYE}3KGXBAO~N18YZ)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7480" y="796925"/>
            <a:ext cx="6288405" cy="3930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AutoShape 112"/>
          <p:cNvSpPr/>
          <p:nvPr/>
        </p:nvSpPr>
        <p:spPr bwMode="auto">
          <a:xfrm>
            <a:off x="4271374" y="1884625"/>
            <a:ext cx="674277" cy="67130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88936" y="3438834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3374448" y="2647922"/>
            <a:ext cx="246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用户反馈、文档修订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会议记录、绩效评价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"/>
          <p:cNvSpPr txBox="1">
            <a:spLocks noChangeArrowheads="1"/>
          </p:cNvSpPr>
          <p:nvPr/>
        </p:nvSpPr>
        <p:spPr bwMode="auto">
          <a:xfrm>
            <a:off x="3870961" y="354801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用户反馈</a:t>
            </a:r>
            <a:endParaRPr lang="zh-CN" altLang="en-US" sz="24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434104" y="873420"/>
            <a:ext cx="2754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704354" y="1151540"/>
            <a:ext cx="750598" cy="750598"/>
            <a:chOff x="6780" y="2586"/>
            <a:chExt cx="1182" cy="1182"/>
          </a:xfrm>
        </p:grpSpPr>
        <p:sp>
          <p:nvSpPr>
            <p:cNvPr id="92" name="椭圆 91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258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AutoShape 59"/>
            <p:cNvSpPr/>
            <p:nvPr/>
          </p:nvSpPr>
          <p:spPr bwMode="auto">
            <a:xfrm>
              <a:off x="7055" y="2894"/>
              <a:ext cx="567" cy="565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38753" y="3642933"/>
            <a:ext cx="750598" cy="750598"/>
            <a:chOff x="5927" y="4196"/>
            <a:chExt cx="1182" cy="1182"/>
          </a:xfrm>
        </p:grpSpPr>
        <p:sp>
          <p:nvSpPr>
            <p:cNvPr id="93" name="椭圆 92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5927" y="419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AutoShape 112"/>
            <p:cNvSpPr/>
            <p:nvPr/>
          </p:nvSpPr>
          <p:spPr bwMode="auto">
            <a:xfrm>
              <a:off x="6234" y="4505"/>
              <a:ext cx="568" cy="565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38450" y="1094740"/>
            <a:ext cx="750570" cy="750570"/>
            <a:chOff x="6780" y="5782"/>
            <a:chExt cx="1182" cy="1182"/>
          </a:xfrm>
        </p:grpSpPr>
        <p:sp>
          <p:nvSpPr>
            <p:cNvPr id="94" name="椭圆 93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5782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177" y="6090"/>
              <a:ext cx="389" cy="567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3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24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5704205" y="3699510"/>
            <a:ext cx="750570" cy="750570"/>
            <a:chOff x="10941" y="5826"/>
            <a:chExt cx="1182" cy="1182"/>
          </a:xfrm>
        </p:grpSpPr>
        <p:sp>
          <p:nvSpPr>
            <p:cNvPr id="7" name="椭圆 6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10941" y="582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11249" y="6135"/>
              <a:ext cx="566" cy="566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140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41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42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sp>
        <p:nvSpPr>
          <p:cNvPr id="5" name="文本框 4">
            <a:hlinkClick r:id="rId1" action="ppaction://hlinkfile"/>
          </p:cNvPr>
          <p:cNvSpPr txBox="1"/>
          <p:nvPr/>
        </p:nvSpPr>
        <p:spPr>
          <a:xfrm>
            <a:off x="2639060" y="1910715"/>
            <a:ext cx="12217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软工</a:t>
            </a:r>
            <a:r>
              <a:rPr lang="en-US" altLang="zh-CN"/>
              <a:t>1802-</a:t>
            </a:r>
            <a:r>
              <a:rPr lang="en-US" altLang="zh-CN"/>
              <a:t>CZY</a:t>
            </a:r>
            <a:endParaRPr lang="en-US" altLang="zh-CN"/>
          </a:p>
        </p:txBody>
      </p:sp>
      <p:sp>
        <p:nvSpPr>
          <p:cNvPr id="6" name="文本框 5">
            <a:hlinkClick r:id="rId2" action="ppaction://hlinkfile"/>
          </p:cNvPr>
          <p:cNvSpPr txBox="1"/>
          <p:nvPr/>
        </p:nvSpPr>
        <p:spPr>
          <a:xfrm>
            <a:off x="5506085" y="1966595"/>
            <a:ext cx="12573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软工</a:t>
            </a:r>
            <a:r>
              <a:rPr lang="en-US" altLang="zh-CN"/>
              <a:t>1802-</a:t>
            </a:r>
            <a:r>
              <a:rPr lang="en-US" altLang="zh-CN"/>
              <a:t>LYX</a:t>
            </a:r>
            <a:endParaRPr lang="en-US" altLang="zh-CN"/>
          </a:p>
        </p:txBody>
      </p:sp>
      <p:sp>
        <p:nvSpPr>
          <p:cNvPr id="8" name="文本框 7">
            <a:hlinkClick r:id="rId3" action="ppaction://hlinkfile"/>
          </p:cNvPr>
          <p:cNvSpPr txBox="1"/>
          <p:nvPr/>
        </p:nvSpPr>
        <p:spPr>
          <a:xfrm>
            <a:off x="2638425" y="4467225"/>
            <a:ext cx="12230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软工</a:t>
            </a:r>
            <a:r>
              <a:rPr lang="en-US" altLang="zh-CN"/>
              <a:t>1802-</a:t>
            </a:r>
            <a:r>
              <a:rPr lang="en-US" altLang="zh-CN"/>
              <a:t>CSZ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83860" y="4523740"/>
            <a:ext cx="12795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通信</a:t>
            </a:r>
            <a:r>
              <a:rPr lang="en-US" altLang="zh-CN"/>
              <a:t>1802-</a:t>
            </a:r>
            <a:r>
              <a:rPr lang="en-US" altLang="zh-CN"/>
              <a:t>CXY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"/>
          <p:cNvSpPr txBox="1">
            <a:spLocks noChangeArrowheads="1"/>
          </p:cNvSpPr>
          <p:nvPr/>
        </p:nvSpPr>
        <p:spPr bwMode="auto">
          <a:xfrm>
            <a:off x="3870961" y="354801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会议纪要</a:t>
            </a:r>
            <a:endParaRPr lang="zh-CN" altLang="en-US" sz="24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434104" y="873420"/>
            <a:ext cx="2754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环形箭头 7"/>
          <p:cNvSpPr/>
          <p:nvPr/>
        </p:nvSpPr>
        <p:spPr>
          <a:xfrm>
            <a:off x="3830655" y="1261325"/>
            <a:ext cx="1672775" cy="1673031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形状 9"/>
          <p:cNvSpPr/>
          <p:nvPr/>
        </p:nvSpPr>
        <p:spPr>
          <a:xfrm>
            <a:off x="3366047" y="2222605"/>
            <a:ext cx="1672775" cy="1673031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空心弧 11"/>
          <p:cNvSpPr/>
          <p:nvPr/>
        </p:nvSpPr>
        <p:spPr>
          <a:xfrm>
            <a:off x="3949712" y="3298920"/>
            <a:ext cx="1437174" cy="1437749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" name="组合 2"/>
          <p:cNvGrpSpPr/>
          <p:nvPr/>
        </p:nvGrpSpPr>
        <p:grpSpPr>
          <a:xfrm>
            <a:off x="6947684" y="1151540"/>
            <a:ext cx="750598" cy="750598"/>
            <a:chOff x="6780" y="2586"/>
            <a:chExt cx="1182" cy="1182"/>
          </a:xfrm>
        </p:grpSpPr>
        <p:sp>
          <p:nvSpPr>
            <p:cNvPr id="92" name="椭圆 91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258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AutoShape 59"/>
            <p:cNvSpPr/>
            <p:nvPr/>
          </p:nvSpPr>
          <p:spPr bwMode="auto">
            <a:xfrm>
              <a:off x="7055" y="2894"/>
              <a:ext cx="567" cy="565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70278" y="3699448"/>
            <a:ext cx="750598" cy="750598"/>
            <a:chOff x="5927" y="4196"/>
            <a:chExt cx="1182" cy="1182"/>
          </a:xfrm>
        </p:grpSpPr>
        <p:sp>
          <p:nvSpPr>
            <p:cNvPr id="93" name="椭圆 92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5927" y="419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AutoShape 112"/>
            <p:cNvSpPr/>
            <p:nvPr/>
          </p:nvSpPr>
          <p:spPr bwMode="auto">
            <a:xfrm>
              <a:off x="6234" y="4505"/>
              <a:ext cx="568" cy="565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69975" y="1151255"/>
            <a:ext cx="750570" cy="750570"/>
            <a:chOff x="6780" y="5782"/>
            <a:chExt cx="1182" cy="1182"/>
          </a:xfrm>
        </p:grpSpPr>
        <p:sp>
          <p:nvSpPr>
            <p:cNvPr id="94" name="椭圆 93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5782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177" y="6090"/>
              <a:ext cx="389" cy="567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3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24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sp>
        <p:nvSpPr>
          <p:cNvPr id="5" name="文本框 4">
            <a:hlinkClick r:id="rId1" action="ppaction://hlinkfile"/>
          </p:cNvPr>
          <p:cNvSpPr txBox="1"/>
          <p:nvPr/>
        </p:nvSpPr>
        <p:spPr>
          <a:xfrm>
            <a:off x="891540" y="2003425"/>
            <a:ext cx="110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12.16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947535" y="3699510"/>
            <a:ext cx="750570" cy="750570"/>
            <a:chOff x="10941" y="5826"/>
            <a:chExt cx="1182" cy="1182"/>
          </a:xfrm>
        </p:grpSpPr>
        <p:sp>
          <p:nvSpPr>
            <p:cNvPr id="7" name="椭圆 6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10941" y="582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11249" y="6135"/>
              <a:ext cx="566" cy="566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140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41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42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sp>
        <p:nvSpPr>
          <p:cNvPr id="6" name="文本框 5">
            <a:hlinkClick r:id="rId2" action="ppaction://hlinkfile"/>
          </p:cNvPr>
          <p:cNvSpPr txBox="1"/>
          <p:nvPr/>
        </p:nvSpPr>
        <p:spPr>
          <a:xfrm>
            <a:off x="6605270" y="2038350"/>
            <a:ext cx="13944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12.22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>
            <a:hlinkClick r:id="rId3" action="ppaction://hlinkfile"/>
          </p:cNvPr>
          <p:cNvSpPr txBox="1"/>
          <p:nvPr/>
        </p:nvSpPr>
        <p:spPr>
          <a:xfrm>
            <a:off x="748665" y="4565650"/>
            <a:ext cx="139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12.29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>
            <a:hlinkClick r:id="rId4" tooltip="" action="ppaction://hlinkfile"/>
          </p:cNvPr>
          <p:cNvSpPr txBox="1"/>
          <p:nvPr/>
        </p:nvSpPr>
        <p:spPr>
          <a:xfrm>
            <a:off x="6626225" y="4565650"/>
            <a:ext cx="139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01.03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" name="文本框 5"/>
          <p:cNvSpPr txBox="1">
            <a:spLocks noChangeArrowheads="1"/>
          </p:cNvSpPr>
          <p:nvPr/>
        </p:nvSpPr>
        <p:spPr bwMode="auto">
          <a:xfrm>
            <a:off x="3870961" y="354801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绩效评定</a:t>
            </a:r>
            <a:endParaRPr lang="zh-CN" altLang="en-US" sz="24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434104" y="873420"/>
            <a:ext cx="2754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2829120" y="869190"/>
            <a:ext cx="3456507" cy="345650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2953469" y="953718"/>
            <a:ext cx="3237063" cy="3237063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3092349" y="1090334"/>
            <a:ext cx="2909100" cy="2909100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123054" y="2351086"/>
            <a:ext cx="8978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感谢</a:t>
            </a:r>
            <a:endParaRPr lang="zh-CN" altLang="en-US" sz="2800" b="1" smtClean="0">
              <a:solidFill>
                <a:srgbClr val="2E4864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4108768" y="3030855"/>
            <a:ext cx="876300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dirty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答辩人</a:t>
            </a:r>
            <a:r>
              <a:rPr lang="zh-CN" altLang="en-US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：</a:t>
            </a:r>
            <a:r>
              <a:rPr lang="en-US" altLang="zh-CN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G16</a:t>
            </a:r>
            <a:endParaRPr lang="en-US" altLang="zh-CN" sz="900" dirty="0" smtClean="0">
              <a:solidFill>
                <a:srgbClr val="2E4864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196273" y="1762021"/>
            <a:ext cx="680802" cy="593829"/>
            <a:chOff x="4675188" y="2882900"/>
            <a:chExt cx="360362" cy="314325"/>
          </a:xfrm>
          <a:solidFill>
            <a:srgbClr val="27506E"/>
          </a:solidFill>
        </p:grpSpPr>
        <p:sp>
          <p:nvSpPr>
            <p:cNvPr id="19" name="AutoShape 43"/>
            <p:cNvSpPr/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4"/>
            <p:cNvSpPr/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5"/>
            <p:cNvSpPr/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158271" y="2872872"/>
            <a:ext cx="7995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044322" y="886777"/>
            <a:ext cx="741221" cy="741221"/>
            <a:chOff x="973554" y="1904522"/>
            <a:chExt cx="837665" cy="837665"/>
          </a:xfrm>
        </p:grpSpPr>
        <p:sp>
          <p:nvSpPr>
            <p:cNvPr id="21" name="椭圆 20"/>
            <p:cNvSpPr/>
            <p:nvPr/>
          </p:nvSpPr>
          <p:spPr>
            <a:xfrm>
              <a:off x="973554" y="1904522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2" name="文本框 5"/>
            <p:cNvSpPr txBox="1">
              <a:spLocks noChangeArrowheads="1"/>
            </p:cNvSpPr>
            <p:nvPr/>
          </p:nvSpPr>
          <p:spPr bwMode="auto">
            <a:xfrm>
              <a:off x="1110899" y="2092522"/>
              <a:ext cx="5629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01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sp>
        <p:nvSpPr>
          <p:cNvPr id="23" name="文本框 6"/>
          <p:cNvSpPr txBox="1">
            <a:spLocks noChangeArrowheads="1"/>
          </p:cNvSpPr>
          <p:nvPr/>
        </p:nvSpPr>
        <p:spPr bwMode="auto">
          <a:xfrm>
            <a:off x="5849678" y="1088362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程序清单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044322" y="1900185"/>
            <a:ext cx="741221" cy="741221"/>
            <a:chOff x="4713657" y="1932023"/>
            <a:chExt cx="837665" cy="837665"/>
          </a:xfrm>
        </p:grpSpPr>
        <p:sp>
          <p:nvSpPr>
            <p:cNvPr id="26" name="椭圆 25"/>
            <p:cNvSpPr/>
            <p:nvPr/>
          </p:nvSpPr>
          <p:spPr>
            <a:xfrm>
              <a:off x="4713657" y="1932023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7" name="文本框 5"/>
            <p:cNvSpPr txBox="1">
              <a:spLocks noChangeArrowheads="1"/>
            </p:cNvSpPr>
            <p:nvPr/>
          </p:nvSpPr>
          <p:spPr bwMode="auto">
            <a:xfrm>
              <a:off x="4846532" y="2120023"/>
              <a:ext cx="5581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02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44322" y="2913593"/>
            <a:ext cx="741221" cy="741221"/>
            <a:chOff x="973554" y="1904522"/>
            <a:chExt cx="837665" cy="837665"/>
          </a:xfrm>
        </p:grpSpPr>
        <p:sp>
          <p:nvSpPr>
            <p:cNvPr id="35" name="椭圆 34"/>
            <p:cNvSpPr/>
            <p:nvPr/>
          </p:nvSpPr>
          <p:spPr>
            <a:xfrm>
              <a:off x="973554" y="1904522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6" name="文本框 5"/>
            <p:cNvSpPr txBox="1">
              <a:spLocks noChangeArrowheads="1"/>
            </p:cNvSpPr>
            <p:nvPr/>
          </p:nvSpPr>
          <p:spPr bwMode="auto">
            <a:xfrm>
              <a:off x="1110899" y="2092522"/>
              <a:ext cx="5629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03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4322" y="3927002"/>
            <a:ext cx="741221" cy="741221"/>
            <a:chOff x="4713657" y="1932023"/>
            <a:chExt cx="837665" cy="837665"/>
          </a:xfrm>
        </p:grpSpPr>
        <p:sp>
          <p:nvSpPr>
            <p:cNvPr id="38" name="椭圆 37"/>
            <p:cNvSpPr/>
            <p:nvPr/>
          </p:nvSpPr>
          <p:spPr>
            <a:xfrm>
              <a:off x="4713657" y="1932023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9" name="文本框 5"/>
            <p:cNvSpPr txBox="1">
              <a:spLocks noChangeArrowheads="1"/>
            </p:cNvSpPr>
            <p:nvPr/>
          </p:nvSpPr>
          <p:spPr bwMode="auto">
            <a:xfrm>
              <a:off x="4846532" y="2120023"/>
              <a:ext cx="5581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04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 rot="2700000">
            <a:off x="1082724" y="1578646"/>
            <a:ext cx="2689092" cy="2689092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2700000">
            <a:off x="1218764" y="1699854"/>
            <a:ext cx="2417013" cy="2417013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65257" y="2249873"/>
            <a:ext cx="11240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smtClean="0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rPr>
              <a:t>目 录</a:t>
            </a:r>
            <a:endParaRPr lang="zh-CN" altLang="en-US" sz="3200" b="1">
              <a:solidFill>
                <a:srgbClr val="27506E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1796328" y="2757060"/>
            <a:ext cx="12618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smtClean="0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rPr>
              <a:t>CONTENTS</a:t>
            </a:r>
            <a:endParaRPr lang="zh-CN" altLang="en-US" sz="1400">
              <a:solidFill>
                <a:srgbClr val="27506E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207754" y="3064837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 rot="2700000">
            <a:off x="1284256" y="1765345"/>
            <a:ext cx="2286029" cy="2286029"/>
          </a:xfrm>
          <a:prstGeom prst="rect">
            <a:avLst/>
          </a:prstGeom>
          <a:noFill/>
          <a:ln>
            <a:solidFill>
              <a:srgbClr val="2E48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55391" y="3120977"/>
            <a:ext cx="165636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amet, consectetur adipiscing elit. </a:t>
            </a:r>
            <a:endParaRPr lang="zh-CN" altLang="en-US"/>
          </a:p>
        </p:txBody>
      </p: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5849678" y="2071342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编码规范及走查报告</a:t>
            </a:r>
            <a:endParaRPr lang="zh-CN" altLang="en-US" sz="2000" dirty="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5849678" y="3084802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测试计划及测试用例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5849678" y="3943957"/>
            <a:ext cx="246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用户反馈、文档修订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会议记录、绩效评价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3656013" y="625475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引用文件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sp>
        <p:nvSpPr>
          <p:cNvPr id="14345" name="文本框 3"/>
          <p:cNvSpPr txBox="1"/>
          <p:nvPr/>
        </p:nvSpPr>
        <p:spPr>
          <a:xfrm>
            <a:off x="1077595" y="1209040"/>
            <a:ext cx="3355975" cy="3315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Aft>
                <a:spcPts val="7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GB/T-8567-2006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系统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子系统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设计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结构设计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说明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(SSDD)</a:t>
            </a:r>
            <a:endParaRPr lang="en-US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SE2020-G16-编码规范</a:t>
            </a:r>
            <a:r>
              <a:rPr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SE2020-G16-代码走查报告 V0.1</a:t>
            </a:r>
            <a:endParaRPr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SE2020-G16-集成测试报告 v0.1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SE2020-G16-软件需求规格说明(SRS)v1.8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SE2020-G16-项目计划-v1.8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zh-CN" sz="1800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SE2020-G16-项目测试用例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346" name="文本框 3"/>
          <p:cNvSpPr txBox="1"/>
          <p:nvPr/>
        </p:nvSpPr>
        <p:spPr>
          <a:xfrm>
            <a:off x="4859655" y="1209040"/>
            <a:ext cx="3379470" cy="3863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SE2020-G16-可行性分析(研究)报告(FAR) 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SE2020-G16-软件测试报告(STR) v0.3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张海蕃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牟永敏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《软件工程导论》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第六版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). 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北京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: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清华大学出版社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,2013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SE2020-G16-软件测试计划(STP)-v1.2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SE2020-G16-软件用户手册(SUM)-v1.0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5"/>
          <p:cNvSpPr txBox="1">
            <a:spLocks noChangeArrowheads="1"/>
          </p:cNvSpPr>
          <p:nvPr/>
        </p:nvSpPr>
        <p:spPr bwMode="auto">
          <a:xfrm>
            <a:off x="3907472" y="257113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程序清单</a:t>
            </a:r>
            <a:endParaRPr lang="zh-CN" altLang="en-US" sz="24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AutoShape 59"/>
          <p:cNvSpPr/>
          <p:nvPr/>
        </p:nvSpPr>
        <p:spPr bwMode="auto">
          <a:xfrm>
            <a:off x="4205523" y="1828980"/>
            <a:ext cx="732952" cy="72972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88301" y="3020369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程序清单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62910" y="315595"/>
            <a:ext cx="321818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 rot="18900000">
            <a:off x="4212565" y="1867050"/>
            <a:ext cx="718867" cy="722046"/>
            <a:chOff x="5394325" y="2859088"/>
            <a:chExt cx="358775" cy="360362"/>
          </a:xfrm>
          <a:solidFill>
            <a:srgbClr val="27506E"/>
          </a:solidFill>
        </p:grpSpPr>
        <p:sp>
          <p:nvSpPr>
            <p:cNvPr id="19" name="AutoShape 37"/>
            <p:cNvSpPr/>
            <p:nvPr/>
          </p:nvSpPr>
          <p:spPr bwMode="auto">
            <a:xfrm>
              <a:off x="5394485" y="2892265"/>
              <a:ext cx="327025" cy="325438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38"/>
            <p:cNvSpPr/>
            <p:nvPr/>
          </p:nvSpPr>
          <p:spPr bwMode="auto">
            <a:xfrm>
              <a:off x="5552105" y="3033377"/>
              <a:ext cx="55563" cy="555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39"/>
            <p:cNvSpPr/>
            <p:nvPr/>
          </p:nvSpPr>
          <p:spPr bwMode="auto">
            <a:xfrm>
              <a:off x="5696350" y="2852417"/>
              <a:ext cx="55563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40"/>
            <p:cNvSpPr/>
            <p:nvPr/>
          </p:nvSpPr>
          <p:spPr bwMode="auto">
            <a:xfrm>
              <a:off x="5483342" y="3020412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3" name="AutoShape 41"/>
            <p:cNvSpPr/>
            <p:nvPr/>
          </p:nvSpPr>
          <p:spPr bwMode="auto">
            <a:xfrm>
              <a:off x="5526118" y="310056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42"/>
            <p:cNvSpPr/>
            <p:nvPr/>
          </p:nvSpPr>
          <p:spPr bwMode="auto">
            <a:xfrm>
              <a:off x="5707968" y="293218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4388301" y="3020369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3337618" y="2548227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编码规范及走查报告</a:t>
            </a:r>
            <a:endParaRPr lang="zh-CN" altLang="en-US" sz="2000" b="1" dirty="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1" name="Group 112"/>
          <p:cNvGrpSpPr/>
          <p:nvPr/>
        </p:nvGrpSpPr>
        <p:grpSpPr>
          <a:xfrm>
            <a:off x="2091055" y="2210435"/>
            <a:ext cx="826770" cy="782320"/>
            <a:chOff x="5368132" y="3540125"/>
            <a:chExt cx="465138" cy="435769"/>
          </a:xfrm>
          <a:solidFill>
            <a:srgbClr val="27506E"/>
          </a:solidFill>
        </p:grpSpPr>
        <p:sp>
          <p:nvSpPr>
            <p:cNvPr id="122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23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3337618" y="254607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编码规范及走查报告</a:t>
            </a:r>
            <a:endParaRPr lang="zh-CN" altLang="en-US" sz="2000" b="1" dirty="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6150610" y="2110105"/>
            <a:ext cx="671830" cy="826135"/>
            <a:chOff x="3965575" y="3582988"/>
            <a:chExt cx="247650" cy="358775"/>
          </a:xfrm>
          <a:solidFill>
            <a:srgbClr val="27506E"/>
          </a:solidFill>
        </p:grpSpPr>
        <p:sp>
          <p:nvSpPr>
            <p:cNvPr id="108" name="AutoShape 97"/>
            <p:cNvSpPr/>
            <p:nvPr/>
          </p:nvSpPr>
          <p:spPr bwMode="auto">
            <a:xfrm>
              <a:off x="3965575" y="3582988"/>
              <a:ext cx="247650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9" name="AutoShape 98"/>
            <p:cNvSpPr/>
            <p:nvPr/>
          </p:nvSpPr>
          <p:spPr bwMode="auto">
            <a:xfrm>
              <a:off x="4067175" y="3616325"/>
              <a:ext cx="44450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10" name="AutoShape 99"/>
            <p:cNvSpPr/>
            <p:nvPr/>
          </p:nvSpPr>
          <p:spPr bwMode="auto">
            <a:xfrm>
              <a:off x="4078288" y="3897313"/>
              <a:ext cx="22225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3" name="文本框 2">
            <a:hlinkClick r:id="rId1" action="ppaction://hlinkfile"/>
          </p:cNvPr>
          <p:cNvSpPr txBox="1"/>
          <p:nvPr/>
        </p:nvSpPr>
        <p:spPr>
          <a:xfrm>
            <a:off x="1753235" y="3052445"/>
            <a:ext cx="150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1800"/>
              <a:t>代码规范</a:t>
            </a:r>
            <a:endParaRPr lang="zh-CN" altLang="zh-CN" sz="1800"/>
          </a:p>
        </p:txBody>
      </p:sp>
      <p:sp>
        <p:nvSpPr>
          <p:cNvPr id="8" name="文本框 7">
            <a:hlinkClick r:id="rId2" action="ppaction://hlinkfile"/>
          </p:cNvPr>
          <p:cNvSpPr txBox="1"/>
          <p:nvPr/>
        </p:nvSpPr>
        <p:spPr>
          <a:xfrm>
            <a:off x="5621020" y="2992755"/>
            <a:ext cx="173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1800"/>
              <a:t>内部走查报告</a:t>
            </a:r>
            <a:endParaRPr lang="zh-CN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277346" y="1695266"/>
            <a:ext cx="589306" cy="859041"/>
            <a:chOff x="2528974" y="2863357"/>
            <a:chExt cx="246811" cy="359779"/>
          </a:xfrm>
          <a:solidFill>
            <a:srgbClr val="27506E"/>
          </a:solidFill>
        </p:grpSpPr>
        <p:sp>
          <p:nvSpPr>
            <p:cNvPr id="2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7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4388301" y="3020369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336983" y="2554577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测试计划及测试用例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337618" y="210792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单元测试用例及工具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03340" y="1930400"/>
            <a:ext cx="28536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工具：</a:t>
            </a:r>
            <a:r>
              <a:rPr lang="en-US" altLang="zh-CN"/>
              <a:t>Junit&amp;postman</a:t>
            </a:r>
            <a:endParaRPr lang="en-US" altLang="zh-CN"/>
          </a:p>
        </p:txBody>
      </p:sp>
      <p:sp>
        <p:nvSpPr>
          <p:cNvPr id="5" name="文本框 4">
            <a:hlinkClick r:id="rId1" action="ppaction://hlinkfile"/>
          </p:cNvPr>
          <p:cNvSpPr txBox="1"/>
          <p:nvPr/>
        </p:nvSpPr>
        <p:spPr>
          <a:xfrm>
            <a:off x="6403340" y="2647950"/>
            <a:ext cx="28822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测试用例详细文档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458153" y="682212"/>
          <a:ext cx="5662295" cy="423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"/>
                <a:gridCol w="467360"/>
                <a:gridCol w="292735"/>
                <a:gridCol w="663575"/>
                <a:gridCol w="648970"/>
                <a:gridCol w="290830"/>
                <a:gridCol w="290830"/>
                <a:gridCol w="798195"/>
                <a:gridCol w="752475"/>
                <a:gridCol w="290830"/>
                <a:gridCol w="291465"/>
                <a:gridCol w="290830"/>
                <a:gridCol w="292100"/>
              </a:tblGrid>
              <a:tr h="210820">
                <a:tc gridSpan="1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[基于Vue+SpringBoot框架的</a:t>
                      </a:r>
                      <a:endParaRPr lang="zh-CN" sz="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个性化选课网站]项目测试用例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</a:tr>
              <a:tr h="0">
                <a:tc gridSpan="13">
                  <a:txBody>
                    <a:bodyPr/>
                    <a:p>
                      <a:pPr indent="0" algn="r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编辑者：朱涵</a:t>
                      </a: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编辑日期：2020/12/27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系统模块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功能点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用例编号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用例说明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前置条件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预期结果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测试结果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失败原因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测试者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审查者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账号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 用户注册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1.1.1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用户输入账号密码用于注册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成功进入网页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输入合法的账号密码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显示注册成功并可以进行账号登录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 用户登录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1.2.1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用户输入账号密码用于登录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成功进入网页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输入正确的账号密码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显示登陆成功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 修改密码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1.3.1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用户修改密码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用户登录成功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输入正确的旧密码和合法的新密码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显示修改成功并更新到数据库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 账号绑定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1.4.1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用户绑定选课网账号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用户登录成功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输入正确的选课网账号密码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显示绑定成功并且更新到数据库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11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选课调整课表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2.1 筛选条件设置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2.1.1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能否正确选择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已登陆，点击选课事件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选择筛选条件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能够成功选择并在之后能筛选出来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2.2 课程选择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2.2.1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已登陆，已进行筛选条件选择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输入课程名称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在搜索框下面弹出应该选择结束的符合条件的课程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2.2.2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已登陆，已筛选成功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修改筛选条件之后重新点击搜索键可以重新进行筛选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2.3 收入课程仓库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2.3.1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已登陆，已进行筛选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在搜索框下面弹出符合条件的课程并且进行列表下拉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2.3.2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已登陆，已得到想要的筛选课程，点击列表下拉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得到下拉列表中的课程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07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2.3.3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已登陆，已得到筛选结果，点击下拉菜单中的课程后面的加入课程按钮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点击之后课程加入课程仓库，原先的课程仓库键变为灰色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2.4 课程仓填充到课表上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2.4.1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已将课程收入课程仓库中，点击课程名可预览在课表中的位置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课表会预览在课程表上，直观表现出来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2.4.2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已将课程收入课程仓库中，点击移出课程仓库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在课程仓库中删除这一待选课程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2.4.3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已将课程收入课程仓库中，点击旁边的锁键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课程将无法被移出，防止错误操作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2.4.4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已将课程收入课程仓库中，预览成功后点击加入课表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课程会显示在右边的课表预览中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 解除课表选中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2.5.1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已将课程收入课程仓库中，已查看预览，点击课表下面的重设选中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可以将预览的位置清除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row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管理员端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 用户管理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已登录管理员账号，在搜索框中输入想要搜索的用户信息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输入二到四个汉字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输入内容点击搜索可以弹出与所搜名字相同的用户信息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3.1.2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已登陆管理员账户，选择不同的账户筛选条件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选择之后可以得到符合筛选条件的账户信息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3.1.3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已登陆管理员账户，点击管理员权限开关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可以修改某个用户的管理员权限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3.1.4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已登陆管理员账户，点击用户信息最后一栏的编辑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输入若干汉字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可以修改低于当前权限的用户的所有信息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3.1.5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已登录管理员账户，点击+号按钮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输入相关信息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可以添加新的用户或管理员用户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 管理员登录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3.2.1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已登陆登录管理员账户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输入管理员账户密码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比普通用户多一项管理界面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3.3.2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已登陆管理员账户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弹出管理员登录成功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 课程查询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4.1 筛选条件设置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4.1.1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能否正确选择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已登陆，点击选课事件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选择筛选条件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能够成功选择并在之后能筛选出来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4.2 课程选择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4.2.1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已登陆，已进行筛选条件选择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输入课程名称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在搜索框下面弹出应该选择结束的符合条件的课程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4.2.2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已登陆，已筛选成功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修改筛选条件之后重新点击搜索键可以重新进行筛选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4.3 已修课程查询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4.3.1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已登陆，点击已修课程查询事件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输入内容后显示标记已修读的课程内容的查询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4.3.2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已登陆，选择筛选条件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选择筛选条件之后弹出符合条件的筛选内容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4.3.3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已登陆，已筛选成功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修改筛选条件之后重新点击搜索键可以重新进行筛选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>
            <a:hlinkClick r:id="rId1" action="ppaction://hlinkfile"/>
          </p:cNvPr>
          <p:cNvSpPr txBox="1"/>
          <p:nvPr/>
        </p:nvSpPr>
        <p:spPr>
          <a:xfrm>
            <a:off x="6403340" y="3408045"/>
            <a:ext cx="28822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白盒测试用例设计原则：</a:t>
            </a:r>
            <a:endParaRPr lang="zh-CN" altLang="en-US"/>
          </a:p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判定</a:t>
            </a:r>
            <a:r>
              <a:rPr lang="en-US" altLang="zh-CN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条件覆盖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5300,&quot;width&quot;:10560}"/>
</p:tagLst>
</file>

<file path=ppt/tags/tag2.xml><?xml version="1.0" encoding="utf-8"?>
<p:tagLst xmlns:p="http://schemas.openxmlformats.org/presentationml/2006/main">
  <p:tag name="KSO_WM_UNIT_TABLE_BEAUTIFY" val="smartTable{dd8c765f-d178-4b47-b454-e702bd60c168}"/>
  <p:tag name="TABLE_ENDDRAG_ORIGIN_RECT" val="445*308"/>
  <p:tag name="TABLE_ENDDRAG_RECT" val="41*91*445*308"/>
</p:tagLst>
</file>

<file path=ppt/tags/tag3.xml><?xml version="1.0" encoding="utf-8"?>
<p:tagLst xmlns:p="http://schemas.openxmlformats.org/presentationml/2006/main">
  <p:tag name="KSO_WM_UNIT_TABLE_BEAUTIFY" val="smartTable{c8204365-4809-41b1-baa5-43eb4dff294b}"/>
</p:tagLst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2">
      <a:majorFont>
        <a:latin typeface="方正兰亭黑_GBK"/>
        <a:ea typeface="方正兰亭黑_GBK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3428</Words>
  <Application>WPS 演示</Application>
  <PresentationFormat>全屏显示(16:9)</PresentationFormat>
  <Paragraphs>700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方正宋刻本秀楷简体</vt:lpstr>
      <vt:lpstr>方正兰亭黑_GBK</vt:lpstr>
      <vt:lpstr>Gill Sans</vt:lpstr>
      <vt:lpstr>楷体</vt:lpstr>
      <vt:lpstr>微软雅黑</vt:lpstr>
      <vt:lpstr>Calibri</vt:lpstr>
      <vt:lpstr>Arial Unicode MS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熊猫设计</dc:creator>
  <cp:lastModifiedBy>WPS_1505052829</cp:lastModifiedBy>
  <cp:revision>422</cp:revision>
  <dcterms:created xsi:type="dcterms:W3CDTF">2016-04-24T15:52:00Z</dcterms:created>
  <dcterms:modified xsi:type="dcterms:W3CDTF">2021-01-03T06:41:59Z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