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handoutMasterIdLst>
    <p:handoutMasterId r:id="rId20"/>
  </p:handoutMasterIdLst>
  <p:sldIdLst>
    <p:sldId id="302" r:id="rId3"/>
    <p:sldId id="291" r:id="rId4"/>
    <p:sldId id="326" r:id="rId5"/>
    <p:sldId id="303" r:id="rId6"/>
    <p:sldId id="336" r:id="rId7"/>
    <p:sldId id="311" r:id="rId8"/>
    <p:sldId id="337" r:id="rId9"/>
    <p:sldId id="312" r:id="rId10"/>
    <p:sldId id="339" r:id="rId11"/>
    <p:sldId id="340" r:id="rId12"/>
    <p:sldId id="341" r:id="rId13"/>
    <p:sldId id="313" r:id="rId14"/>
    <p:sldId id="343" r:id="rId15"/>
    <p:sldId id="301" r:id="rId16"/>
    <p:sldId id="344" r:id="rId17"/>
    <p:sldId id="314" r:id="rId18"/>
  </p:sldIdLst>
  <p:sldSz cx="9144000" cy="5143500" type="screen16x9"/>
  <p:notesSz cx="6858000" cy="9144000"/>
  <p:embeddedFontLst>
    <p:embeddedFont>
      <p:font typeface="Calibri Light" panose="020F0302020204030204" pitchFamily="34" charset="0"/>
      <p:regular r:id="rId24"/>
      <p:italic r:id="rId25"/>
    </p:embeddedFont>
    <p:embeddedFont>
      <p:font typeface="方正兰亭黑_GBK" panose="02000000000000000000"/>
      <p:regular r:id="rId26"/>
    </p:embeddedFont>
    <p:embeddedFont>
      <p:font typeface="楷体" panose="02010609060101010101" charset="-122"/>
      <p:regular r:id="rId27"/>
    </p:embeddedFont>
    <p:embeddedFont>
      <p:font typeface="微软雅黑" panose="020B0503020204020204" charset="-122"/>
      <p:regular r:id="rId28"/>
    </p:embeddedFont>
    <p:embeddedFont>
      <p:font typeface="Calibri" panose="020F0502020204030204" charset="0"/>
      <p:regular r:id="rId29"/>
      <p:bold r:id="rId30"/>
      <p:italic r:id="rId31"/>
      <p:boldItalic r:id="rId32"/>
    </p:embeddedFont>
    <p:embeddedFont>
      <p:font typeface="微软雅黑 Light" panose="020B0502040204020203" charset="-122"/>
      <p:regular r:id="rId33"/>
    </p:embeddedFont>
  </p:embeddedFont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4864"/>
    <a:srgbClr val="E0E0E0"/>
    <a:srgbClr val="27506E"/>
    <a:srgbClr val="F3F3F3"/>
    <a:srgbClr val="1E3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showGuides="1">
      <p:cViewPr varScale="1">
        <p:scale>
          <a:sx n="139" d="100"/>
          <a:sy n="139" d="100"/>
        </p:scale>
        <p:origin x="-852" y="-102"/>
      </p:cViewPr>
      <p:guideLst>
        <p:guide orient="horz" pos="1461"/>
        <p:guide orient="horz" pos="133"/>
        <p:guide orient="horz" pos="3072"/>
        <p:guide pos="5556"/>
        <p:guide pos="192"/>
      </p:guideLst>
    </p:cSldViewPr>
  </p:slideViewPr>
  <p:notesTextViewPr>
    <p:cViewPr>
      <p:scale>
        <a:sx n="1" d="1"/>
        <a:sy n="1" d="1"/>
      </p:scale>
      <p:origin x="0" y="0"/>
    </p:cViewPr>
  </p:notesTextViewPr>
  <p:notesViewPr>
    <p:cSldViewPr snapToGrid="0">
      <p:cViewPr varScale="1">
        <p:scale>
          <a:sx n="65" d="100"/>
          <a:sy n="65" d="100"/>
        </p:scale>
        <p:origin x="2227" y="43"/>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font" Target="fonts/font10.fntdata"/><Relationship Id="rId32" Type="http://schemas.openxmlformats.org/officeDocument/2006/relationships/font" Target="fonts/font9.fntdata"/><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39033;&#30446;&#23454;&#29616;&amp;&#27979;&#35797;\&#25991;&#26723;\SE2020-G16-&#38598;&#25104;&#27979;&#35797;&#25253;&#21578;%20v0.1.docx" TargetMode="Externa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hyperlink" Target="..\&#20250;&#35758;&#35760;&#24405;\&#20250;&#35758;&#35760;&#24405;12.29.doc" TargetMode="External"/><Relationship Id="rId2" Type="http://schemas.openxmlformats.org/officeDocument/2006/relationships/hyperlink" Target="..\&#20250;&#35758;&#35760;&#24405;\&#20250;&#35758;&#35760;&#24405;12.22.doc" TargetMode="External"/><Relationship Id="rId1" Type="http://schemas.openxmlformats.org/officeDocument/2006/relationships/hyperlink" Target="..\&#20250;&#35758;&#35760;&#24405;\&#20250;&#35758;&#35760;&#24405;12.16.do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39033;&#30446;&#23454;&#29616;&amp;&#27979;&#35797;\&#25991;&#26723;\SE2020-G16-&#20195;&#30721;&#36208;&#26597;&#25253;&#21578;%20V0.1.doc" TargetMode="External"/><Relationship Id="rId1" Type="http://schemas.openxmlformats.org/officeDocument/2006/relationships/hyperlink" Target="..\&#39033;&#30446;&#23454;&#29616;&amp;&#27979;&#35797;\&#25991;&#26723;\SE2020-G16-&#32534;&#30721;&#35268;&#33539;.doc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39033;&#30446;&#23454;&#29616;&amp;&#27979;&#35797;\&#25991;&#26723;\SE2020-G16-&#39033;&#30446;&#27979;&#35797;&#29992;&#20363;.xlsx" TargetMode="Externa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2829120" y="869190"/>
            <a:ext cx="3456507" cy="3456507"/>
          </a:xfrm>
          <a:prstGeom prst="rect">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rot="2700000">
            <a:off x="2953469" y="953718"/>
            <a:ext cx="3237063" cy="3237063"/>
          </a:xfrm>
          <a:prstGeom prst="rect">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rot="2700000">
            <a:off x="3092349" y="1090334"/>
            <a:ext cx="2909100" cy="2909100"/>
          </a:xfrm>
          <a:prstGeom prst="rect">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8"/>
          <p:cNvSpPr txBox="1">
            <a:spLocks noChangeArrowheads="1"/>
          </p:cNvSpPr>
          <p:nvPr/>
        </p:nvSpPr>
        <p:spPr bwMode="auto">
          <a:xfrm>
            <a:off x="4098290" y="2979420"/>
            <a:ext cx="8763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900" dirty="0">
                <a:solidFill>
                  <a:srgbClr val="2E4864"/>
                </a:solidFill>
                <a:latin typeface="方正兰亭黑_GBK" panose="02000000000000000000"/>
                <a:ea typeface="方正兰亭黑_GBK" panose="02000000000000000000"/>
              </a:rPr>
              <a:t>答辩人</a:t>
            </a:r>
            <a:r>
              <a:rPr lang="zh-CN" altLang="en-US" sz="900" dirty="0" smtClean="0">
                <a:solidFill>
                  <a:srgbClr val="2E4864"/>
                </a:solidFill>
                <a:latin typeface="方正兰亭黑_GBK" panose="02000000000000000000"/>
                <a:ea typeface="方正兰亭黑_GBK" panose="02000000000000000000"/>
              </a:rPr>
              <a:t>：</a:t>
            </a:r>
            <a:r>
              <a:rPr lang="en-US" altLang="zh-CN" sz="900" dirty="0" smtClean="0">
                <a:solidFill>
                  <a:srgbClr val="2E4864"/>
                </a:solidFill>
                <a:latin typeface="方正兰亭黑_GBK" panose="02000000000000000000"/>
                <a:ea typeface="方正兰亭黑_GBK" panose="02000000000000000000"/>
              </a:rPr>
              <a:t>G16</a:t>
            </a:r>
            <a:endParaRPr lang="en-US" altLang="zh-CN" sz="900" dirty="0" smtClean="0">
              <a:solidFill>
                <a:srgbClr val="2E4864"/>
              </a:solidFill>
              <a:latin typeface="方正兰亭黑_GBK" panose="02000000000000000000"/>
              <a:ea typeface="方正兰亭黑_GBK" panose="02000000000000000000"/>
            </a:endParaRPr>
          </a:p>
        </p:txBody>
      </p:sp>
      <p:grpSp>
        <p:nvGrpSpPr>
          <p:cNvPr id="17" name="组合 16"/>
          <p:cNvGrpSpPr/>
          <p:nvPr/>
        </p:nvGrpSpPr>
        <p:grpSpPr>
          <a:xfrm>
            <a:off x="4216972" y="1740779"/>
            <a:ext cx="680802" cy="593829"/>
            <a:chOff x="4675188" y="2882900"/>
            <a:chExt cx="360362" cy="314325"/>
          </a:xfrm>
          <a:solidFill>
            <a:srgbClr val="27506E"/>
          </a:solidFill>
        </p:grpSpPr>
        <p:sp>
          <p:nvSpPr>
            <p:cNvPr id="19"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cxnSp>
        <p:nvCxnSpPr>
          <p:cNvPr id="24" name="直接连接符 23"/>
          <p:cNvCxnSpPr/>
          <p:nvPr/>
        </p:nvCxnSpPr>
        <p:spPr>
          <a:xfrm>
            <a:off x="4147476" y="2863347"/>
            <a:ext cx="7995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286125" y="2279650"/>
            <a:ext cx="2500630" cy="583565"/>
          </a:xfrm>
          <a:prstGeom prst="rect">
            <a:avLst/>
          </a:prstGeom>
          <a:noFill/>
        </p:spPr>
        <p:txBody>
          <a:bodyPr wrap="square" rtlCol="0">
            <a:spAutoFit/>
          </a:bodyPr>
          <a:p>
            <a:pPr algn="ctr" fontAlgn="base">
              <a:buClrTx/>
              <a:buSzTx/>
              <a:buFontTx/>
              <a:defRPr/>
            </a:pPr>
            <a:r>
              <a:rPr lang="zh-CN" altLang="en-US" sz="3200" b="1" smtClean="0">
                <a:solidFill>
                  <a:srgbClr val="2E4864"/>
                </a:solidFill>
                <a:latin typeface="楷体" panose="02010609060101010101" charset="-122"/>
                <a:ea typeface="楷体" panose="02010609060101010101" charset="-122"/>
                <a:cs typeface="楷体" panose="02010609060101010101" charset="-122"/>
              </a:rPr>
              <a:t>实现&amp;测试</a:t>
            </a:r>
            <a:endParaRPr lang="zh-CN" altLang="en-US" sz="3200" b="1" smtClean="0">
              <a:solidFill>
                <a:srgbClr val="2E4864"/>
              </a:solidFill>
              <a:latin typeface="楷体" panose="02010609060101010101" charset="-122"/>
              <a:ea typeface="楷体" panose="02010609060101010101" charset="-122"/>
              <a:cs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6"/>
          <p:cNvSpPr txBox="1">
            <a:spLocks noChangeArrowheads="1"/>
          </p:cNvSpPr>
          <p:nvPr/>
        </p:nvSpPr>
        <p:spPr bwMode="auto">
          <a:xfrm>
            <a:off x="3210618" y="210792"/>
            <a:ext cx="272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smtClean="0">
                <a:solidFill>
                  <a:srgbClr val="27506E"/>
                </a:solidFill>
                <a:latin typeface="微软雅黑" panose="020B0503020204020204" charset="-122"/>
                <a:ea typeface="微软雅黑" panose="020B0503020204020204" charset="-122"/>
                <a:sym typeface="+mn-ea"/>
              </a:rPr>
              <a:t>白盒测试用例设计原则</a:t>
            </a:r>
            <a:endParaRPr lang="zh-CN" altLang="en-US" sz="2000" b="1" smtClean="0">
              <a:solidFill>
                <a:srgbClr val="27506E"/>
              </a:solidFill>
              <a:latin typeface="微软雅黑" panose="020B0503020204020204" charset="-122"/>
              <a:ea typeface="微软雅黑" panose="020B0503020204020204" charset="-122"/>
            </a:endParaRPr>
          </a:p>
        </p:txBody>
      </p:sp>
      <p:sp>
        <p:nvSpPr>
          <p:cNvPr id="47" name="TextBox 46"/>
          <p:cNvSpPr txBox="1"/>
          <p:nvPr/>
        </p:nvSpPr>
        <p:spPr>
          <a:xfrm>
            <a:off x="2981785" y="924590"/>
            <a:ext cx="812800" cy="245745"/>
          </a:xfrm>
          <a:prstGeom prst="rect">
            <a:avLst/>
          </a:prstGeom>
          <a:noFill/>
        </p:spPr>
        <p:txBody>
          <a:bodyPr wrap="none" lIns="0" tIns="0" rIns="0" bIns="0" rtlCol="0" anchor="t">
            <a:spAutoFit/>
          </a:bodyPr>
          <a:p>
            <a:pPr lvl="0" algn="r"/>
            <a:r>
              <a:rPr lang="zh-CN" altLang="en-US" sz="1600" b="1" dirty="0">
                <a:solidFill>
                  <a:srgbClr val="262626"/>
                </a:solidFill>
                <a:latin typeface="微软雅黑" panose="020B0503020204020204" charset="-122"/>
                <a:ea typeface="微软雅黑" panose="020B0503020204020204" charset="-122"/>
              </a:rPr>
              <a:t>语句覆盖</a:t>
            </a:r>
            <a:endParaRPr lang="en-US" altLang="zh-CN" sz="1600" dirty="0">
              <a:solidFill>
                <a:srgbClr val="262626"/>
              </a:solidFill>
              <a:latin typeface="Bebas Neue" panose="020B0606020202050201" pitchFamily="34" charset="0"/>
              <a:ea typeface="微软雅黑" panose="020B0503020204020204" charset="-122"/>
            </a:endParaRPr>
          </a:p>
        </p:txBody>
      </p:sp>
      <p:sp>
        <p:nvSpPr>
          <p:cNvPr id="48" name="TextBox 47"/>
          <p:cNvSpPr txBox="1"/>
          <p:nvPr/>
        </p:nvSpPr>
        <p:spPr>
          <a:xfrm>
            <a:off x="937261" y="1206553"/>
            <a:ext cx="2838644" cy="368935"/>
          </a:xfrm>
          <a:prstGeom prst="rect">
            <a:avLst/>
          </a:prstGeom>
          <a:noFill/>
        </p:spPr>
        <p:txBody>
          <a:bodyPr wrap="square" lIns="0" tIns="0" rIns="0" bIns="0" rtlCol="0" anchor="t">
            <a:spAutoFit/>
          </a:bodyPr>
          <a:p>
            <a:pPr algn="r" defTabSz="1218565">
              <a:spcBef>
                <a:spcPct val="20000"/>
              </a:spcBef>
              <a:defRPr/>
            </a:pPr>
            <a:r>
              <a:rPr lang="zh-CN" altLang="en-US" sz="1200" dirty="0">
                <a:solidFill>
                  <a:srgbClr val="262626"/>
                </a:solidFill>
                <a:latin typeface="微软雅黑" panose="020B0503020204020204" charset="-122"/>
                <a:ea typeface="微软雅黑" panose="020B0503020204020204" charset="-122"/>
              </a:rPr>
              <a:t>选取足够多的测试数据，使得被测试的程序中每条语句至少执行一次</a:t>
            </a:r>
            <a:endParaRPr lang="en-US" sz="1335" dirty="0">
              <a:solidFill>
                <a:srgbClr val="262626"/>
              </a:solidFill>
              <a:latin typeface="微软雅黑" panose="020B0503020204020204" charset="-122"/>
            </a:endParaRPr>
          </a:p>
        </p:txBody>
      </p:sp>
      <p:sp>
        <p:nvSpPr>
          <p:cNvPr id="50" name="TextBox 49"/>
          <p:cNvSpPr txBox="1"/>
          <p:nvPr/>
        </p:nvSpPr>
        <p:spPr>
          <a:xfrm>
            <a:off x="2410385" y="1820672"/>
            <a:ext cx="812800" cy="245745"/>
          </a:xfrm>
          <a:prstGeom prst="rect">
            <a:avLst/>
          </a:prstGeom>
          <a:noFill/>
        </p:spPr>
        <p:txBody>
          <a:bodyPr wrap="none" lIns="0" tIns="0" rIns="0" bIns="0" rtlCol="0" anchor="t">
            <a:spAutoFit/>
          </a:bodyPr>
          <a:p>
            <a:pPr lvl="0" algn="r"/>
            <a:r>
              <a:rPr lang="zh-CN" altLang="en-US" sz="1600" b="1" dirty="0">
                <a:solidFill>
                  <a:srgbClr val="262626"/>
                </a:solidFill>
                <a:latin typeface="微软雅黑" panose="020B0503020204020204" charset="-122"/>
                <a:ea typeface="微软雅黑" panose="020B0503020204020204" charset="-122"/>
              </a:rPr>
              <a:t>判定覆盖</a:t>
            </a:r>
            <a:endParaRPr lang="en-US" altLang="zh-CN" sz="1600" dirty="0">
              <a:solidFill>
                <a:srgbClr val="262626"/>
              </a:solidFill>
              <a:latin typeface="Bebas Neue" panose="020B0606020202050201" pitchFamily="34" charset="0"/>
              <a:ea typeface="微软雅黑" panose="020B0503020204020204" charset="-122"/>
            </a:endParaRPr>
          </a:p>
        </p:txBody>
      </p:sp>
      <p:sp>
        <p:nvSpPr>
          <p:cNvPr id="51" name="TextBox 50"/>
          <p:cNvSpPr txBox="1"/>
          <p:nvPr/>
        </p:nvSpPr>
        <p:spPr>
          <a:xfrm>
            <a:off x="325120" y="2103755"/>
            <a:ext cx="2901950" cy="368935"/>
          </a:xfrm>
          <a:prstGeom prst="rect">
            <a:avLst/>
          </a:prstGeom>
          <a:noFill/>
        </p:spPr>
        <p:txBody>
          <a:bodyPr wrap="square" lIns="0" tIns="0" rIns="0" bIns="0" rtlCol="0" anchor="t">
            <a:spAutoFit/>
          </a:bodyPr>
          <a:p>
            <a:pPr algn="r" defTabSz="1218565">
              <a:spcBef>
                <a:spcPct val="20000"/>
              </a:spcBef>
              <a:defRPr/>
            </a:pPr>
            <a:r>
              <a:rPr lang="zh-CN" sz="1200" dirty="0">
                <a:solidFill>
                  <a:srgbClr val="262626"/>
                </a:solidFill>
                <a:latin typeface="微软雅黑" panose="020B0503020204020204" charset="-122"/>
                <a:ea typeface="微软雅黑" panose="020B0503020204020204" charset="-122"/>
              </a:rPr>
              <a:t>选取足够多的测试数据，使得被测试的程序的每个判定的每条分支都至少执行一次</a:t>
            </a:r>
            <a:endParaRPr lang="zh-CN" sz="1200" dirty="0">
              <a:solidFill>
                <a:srgbClr val="262626"/>
              </a:solidFill>
              <a:latin typeface="微软雅黑" panose="020B0503020204020204" charset="-122"/>
              <a:ea typeface="微软雅黑" panose="020B0503020204020204" charset="-122"/>
            </a:endParaRPr>
          </a:p>
        </p:txBody>
      </p:sp>
      <p:sp>
        <p:nvSpPr>
          <p:cNvPr id="53" name="TextBox 52"/>
          <p:cNvSpPr txBox="1"/>
          <p:nvPr/>
        </p:nvSpPr>
        <p:spPr>
          <a:xfrm>
            <a:off x="2366231" y="2663173"/>
            <a:ext cx="812800" cy="245745"/>
          </a:xfrm>
          <a:prstGeom prst="rect">
            <a:avLst/>
          </a:prstGeom>
          <a:noFill/>
        </p:spPr>
        <p:txBody>
          <a:bodyPr wrap="none" lIns="0" tIns="0" rIns="0" bIns="0" rtlCol="0" anchor="t">
            <a:spAutoFit/>
          </a:bodyPr>
          <a:p>
            <a:pPr lvl="0" algn="r"/>
            <a:r>
              <a:rPr lang="zh-CN" altLang="en-US" sz="1600" b="1" dirty="0">
                <a:solidFill>
                  <a:srgbClr val="262626"/>
                </a:solidFill>
                <a:latin typeface="微软雅黑" panose="020B0503020204020204" charset="-122"/>
                <a:ea typeface="微软雅黑" panose="020B0503020204020204" charset="-122"/>
              </a:rPr>
              <a:t>条件覆盖</a:t>
            </a:r>
            <a:endParaRPr lang="en-US" altLang="zh-CN" sz="1600" dirty="0">
              <a:solidFill>
                <a:srgbClr val="262626"/>
              </a:solidFill>
              <a:latin typeface="Bebas Neue" panose="020B0606020202050201" pitchFamily="34" charset="0"/>
              <a:ea typeface="微软雅黑" panose="020B0503020204020204" charset="-122"/>
            </a:endParaRPr>
          </a:p>
        </p:txBody>
      </p:sp>
      <p:sp>
        <p:nvSpPr>
          <p:cNvPr id="54" name="TextBox 53"/>
          <p:cNvSpPr txBox="1"/>
          <p:nvPr/>
        </p:nvSpPr>
        <p:spPr>
          <a:xfrm>
            <a:off x="251460" y="2959100"/>
            <a:ext cx="2929255" cy="738505"/>
          </a:xfrm>
          <a:prstGeom prst="rect">
            <a:avLst/>
          </a:prstGeom>
          <a:noFill/>
        </p:spPr>
        <p:txBody>
          <a:bodyPr wrap="square" lIns="0" tIns="0" rIns="0" bIns="0" rtlCol="0" anchor="t">
            <a:spAutoFit/>
          </a:bodyPr>
          <a:p>
            <a:pPr algn="r" defTabSz="1218565">
              <a:spcBef>
                <a:spcPct val="20000"/>
              </a:spcBef>
              <a:defRPr/>
            </a:pPr>
            <a:r>
              <a:rPr lang="zh-CN" altLang="en-US" sz="1200" dirty="0">
                <a:solidFill>
                  <a:srgbClr val="262626"/>
                </a:solidFill>
                <a:latin typeface="微软雅黑" panose="020B0503020204020204" charset="-122"/>
                <a:ea typeface="微软雅黑" panose="020B0503020204020204" charset="-122"/>
              </a:rPr>
              <a:t>选取足够多的测试数据，使得被测试的程序的每个判定表达式中的每个条件都能取到各种可能的结果</a:t>
            </a:r>
            <a:br>
              <a:rPr lang="en-US" sz="1200" dirty="0">
                <a:solidFill>
                  <a:srgbClr val="262626"/>
                </a:solidFill>
                <a:latin typeface="微软雅黑" panose="020B0503020204020204" charset="-122"/>
                <a:ea typeface="微软雅黑" panose="020B0503020204020204" charset="-122"/>
              </a:rPr>
            </a:br>
            <a:endParaRPr lang="en-US" sz="1200" dirty="0">
              <a:solidFill>
                <a:srgbClr val="262626"/>
              </a:solidFill>
              <a:latin typeface="微软雅黑" panose="020B0503020204020204" charset="-122"/>
              <a:ea typeface="微软雅黑" panose="020B0503020204020204" charset="-122"/>
            </a:endParaRPr>
          </a:p>
        </p:txBody>
      </p:sp>
      <p:sp>
        <p:nvSpPr>
          <p:cNvPr id="56" name="TextBox 55"/>
          <p:cNvSpPr txBox="1"/>
          <p:nvPr/>
        </p:nvSpPr>
        <p:spPr>
          <a:xfrm>
            <a:off x="2247766" y="3496584"/>
            <a:ext cx="1315085" cy="245745"/>
          </a:xfrm>
          <a:prstGeom prst="rect">
            <a:avLst/>
          </a:prstGeom>
          <a:noFill/>
        </p:spPr>
        <p:txBody>
          <a:bodyPr wrap="none" lIns="0" tIns="0" rIns="0" bIns="0" rtlCol="0" anchor="t">
            <a:spAutoFit/>
          </a:bodyPr>
          <a:p>
            <a:pPr lvl="0"/>
            <a:r>
              <a:rPr lang="zh-CN" altLang="en-US" sz="1600" b="1" dirty="0">
                <a:solidFill>
                  <a:srgbClr val="262626"/>
                </a:solidFill>
                <a:latin typeface="微软雅黑" panose="020B0503020204020204" charset="-122"/>
                <a:ea typeface="微软雅黑" panose="020B0503020204020204" charset="-122"/>
              </a:rPr>
              <a:t>判定</a:t>
            </a:r>
            <a:r>
              <a:rPr lang="en-US" altLang="zh-CN" sz="1600" b="1" dirty="0">
                <a:solidFill>
                  <a:srgbClr val="262626"/>
                </a:solidFill>
                <a:latin typeface="微软雅黑" panose="020B0503020204020204" charset="-122"/>
                <a:ea typeface="微软雅黑" panose="020B0503020204020204" charset="-122"/>
              </a:rPr>
              <a:t>/</a:t>
            </a:r>
            <a:r>
              <a:rPr lang="zh-CN" altLang="en-US" sz="1600" b="1" dirty="0">
                <a:solidFill>
                  <a:srgbClr val="262626"/>
                </a:solidFill>
                <a:latin typeface="微软雅黑" panose="020B0503020204020204" charset="-122"/>
                <a:ea typeface="微软雅黑" panose="020B0503020204020204" charset="-122"/>
              </a:rPr>
              <a:t>条件覆盖</a:t>
            </a:r>
            <a:endParaRPr lang="zh-CN" altLang="en-US" sz="1600" b="1" dirty="0">
              <a:solidFill>
                <a:srgbClr val="262626"/>
              </a:solidFill>
              <a:latin typeface="微软雅黑" panose="020B0503020204020204" charset="-122"/>
              <a:ea typeface="微软雅黑" panose="020B0503020204020204" charset="-122"/>
            </a:endParaRPr>
          </a:p>
        </p:txBody>
      </p:sp>
      <p:sp>
        <p:nvSpPr>
          <p:cNvPr id="57" name="TextBox 56"/>
          <p:cNvSpPr txBox="1"/>
          <p:nvPr/>
        </p:nvSpPr>
        <p:spPr>
          <a:xfrm>
            <a:off x="662940" y="3787409"/>
            <a:ext cx="2774905" cy="184150"/>
          </a:xfrm>
          <a:prstGeom prst="rect">
            <a:avLst/>
          </a:prstGeom>
          <a:noFill/>
        </p:spPr>
        <p:txBody>
          <a:bodyPr wrap="square" lIns="0" tIns="0" rIns="0" bIns="0" rtlCol="0" anchor="t">
            <a:spAutoFit/>
          </a:bodyPr>
          <a:p>
            <a:pPr algn="r" defTabSz="1218565">
              <a:spcBef>
                <a:spcPct val="20000"/>
              </a:spcBef>
              <a:defRPr/>
            </a:pPr>
            <a:r>
              <a:rPr lang="zh-CN" altLang="en-US" sz="1200" dirty="0">
                <a:solidFill>
                  <a:srgbClr val="262626"/>
                </a:solidFill>
                <a:latin typeface="微软雅黑" panose="020B0503020204020204" charset="-122"/>
                <a:ea typeface="微软雅黑" panose="020B0503020204020204" charset="-122"/>
              </a:rPr>
              <a:t>同时满足判定覆盖和条件覆盖的标准</a:t>
            </a:r>
            <a:endParaRPr lang="en-US" sz="1200" dirty="0">
              <a:solidFill>
                <a:srgbClr val="262626"/>
              </a:solidFill>
              <a:latin typeface="微软雅黑" panose="020B0503020204020204" charset="-122"/>
              <a:ea typeface="微软雅黑" panose="020B0503020204020204" charset="-122"/>
            </a:endParaRPr>
          </a:p>
        </p:txBody>
      </p:sp>
      <p:sp>
        <p:nvSpPr>
          <p:cNvPr id="59" name="TextBox 58"/>
          <p:cNvSpPr txBox="1"/>
          <p:nvPr/>
        </p:nvSpPr>
        <p:spPr>
          <a:xfrm>
            <a:off x="5377661" y="947377"/>
            <a:ext cx="1219200" cy="245745"/>
          </a:xfrm>
          <a:prstGeom prst="rect">
            <a:avLst/>
          </a:prstGeom>
          <a:noFill/>
        </p:spPr>
        <p:txBody>
          <a:bodyPr wrap="none" lIns="0" tIns="0" rIns="0" bIns="0" rtlCol="0" anchor="t">
            <a:spAutoFit/>
          </a:bodyPr>
          <a:p>
            <a:pPr lvl="0"/>
            <a:r>
              <a:rPr lang="zh-CN" altLang="en-US" sz="1600" b="1" dirty="0">
                <a:solidFill>
                  <a:srgbClr val="262626"/>
                </a:solidFill>
                <a:latin typeface="微软雅黑" panose="020B0503020204020204" charset="-122"/>
                <a:ea typeface="微软雅黑" panose="020B0503020204020204" charset="-122"/>
              </a:rPr>
              <a:t>条件组合覆盖</a:t>
            </a:r>
            <a:endParaRPr lang="en-US" altLang="zh-CN" sz="1600" dirty="0">
              <a:solidFill>
                <a:srgbClr val="262626"/>
              </a:solidFill>
              <a:latin typeface="Bebas Neue" panose="020B0606020202050201" pitchFamily="34" charset="0"/>
              <a:ea typeface="微软雅黑" panose="020B0503020204020204" charset="-122"/>
            </a:endParaRPr>
          </a:p>
        </p:txBody>
      </p:sp>
      <p:sp>
        <p:nvSpPr>
          <p:cNvPr id="60" name="TextBox 59"/>
          <p:cNvSpPr txBox="1"/>
          <p:nvPr/>
        </p:nvSpPr>
        <p:spPr>
          <a:xfrm>
            <a:off x="5377815" y="1228090"/>
            <a:ext cx="3196590" cy="553720"/>
          </a:xfrm>
          <a:prstGeom prst="rect">
            <a:avLst/>
          </a:prstGeom>
          <a:noFill/>
        </p:spPr>
        <p:txBody>
          <a:bodyPr wrap="square" lIns="0" tIns="0" rIns="0" bIns="0" rtlCol="0" anchor="t">
            <a:spAutoFit/>
          </a:bodyPr>
          <a:p>
            <a:pPr defTabSz="1218565">
              <a:spcBef>
                <a:spcPct val="20000"/>
              </a:spcBef>
              <a:defRPr/>
            </a:pPr>
            <a:r>
              <a:rPr lang="zh-CN" altLang="en-US" sz="1200" dirty="0">
                <a:solidFill>
                  <a:srgbClr val="262626"/>
                </a:solidFill>
                <a:latin typeface="微软雅黑" panose="020B0503020204020204" charset="-122"/>
                <a:ea typeface="微软雅黑" panose="020B0503020204020204" charset="-122"/>
              </a:rPr>
              <a:t>选取足够多的测试数据，使得每个判定表达式中的条件的各种可能组合都至少出现一次</a:t>
            </a:r>
            <a:br>
              <a:rPr lang="en-US" sz="1200" dirty="0">
                <a:solidFill>
                  <a:srgbClr val="262626"/>
                </a:solidFill>
                <a:latin typeface="微软雅黑" panose="020B0503020204020204" charset="-122"/>
                <a:ea typeface="微软雅黑" panose="020B0503020204020204" charset="-122"/>
              </a:rPr>
            </a:br>
            <a:endParaRPr lang="en-US" sz="1200" dirty="0">
              <a:solidFill>
                <a:srgbClr val="262626"/>
              </a:solidFill>
              <a:latin typeface="微软雅黑" panose="020B0503020204020204" charset="-122"/>
              <a:ea typeface="微软雅黑" panose="020B0503020204020204" charset="-122"/>
            </a:endParaRPr>
          </a:p>
        </p:txBody>
      </p:sp>
      <p:sp>
        <p:nvSpPr>
          <p:cNvPr id="309" name="Oval 308"/>
          <p:cNvSpPr/>
          <p:nvPr/>
        </p:nvSpPr>
        <p:spPr>
          <a:xfrm>
            <a:off x="3882069" y="1072693"/>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dirty="0">
              <a:latin typeface="微软雅黑" panose="020B0503020204020204" charset="-122"/>
            </a:endParaRPr>
          </a:p>
        </p:txBody>
      </p:sp>
      <p:sp>
        <p:nvSpPr>
          <p:cNvPr id="67" name="Freeform 64"/>
          <p:cNvSpPr>
            <a:spLocks noEditPoints="1"/>
          </p:cNvSpPr>
          <p:nvPr/>
        </p:nvSpPr>
        <p:spPr bwMode="auto">
          <a:xfrm>
            <a:off x="4034241" y="1245081"/>
            <a:ext cx="353484" cy="294217"/>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bg1"/>
          </a:solidFill>
          <a:ln w="9525">
            <a:noFill/>
            <a:round/>
          </a:ln>
        </p:spPr>
        <p:txBody>
          <a:bodyPr vert="horz" wrap="square" lIns="121920" tIns="60960" rIns="121920" bIns="60960" numCol="1" anchor="t" anchorCtr="0" compatLnSpc="1"/>
          <a:p>
            <a:endParaRPr lang="en-US" sz="2400" dirty="0">
              <a:latin typeface="微软雅黑" panose="020B0503020204020204" charset="-122"/>
            </a:endParaRPr>
          </a:p>
        </p:txBody>
      </p:sp>
      <p:sp>
        <p:nvSpPr>
          <p:cNvPr id="296" name="Oval 295"/>
          <p:cNvSpPr/>
          <p:nvPr/>
        </p:nvSpPr>
        <p:spPr>
          <a:xfrm>
            <a:off x="3624921" y="3593854"/>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dirty="0">
              <a:solidFill>
                <a:schemeClr val="bg1"/>
              </a:solidFill>
              <a:latin typeface="FontAwesome" pitchFamily="2" charset="0"/>
            </a:endParaRPr>
          </a:p>
        </p:txBody>
      </p:sp>
      <p:sp>
        <p:nvSpPr>
          <p:cNvPr id="77" name="Freeform 145"/>
          <p:cNvSpPr/>
          <p:nvPr/>
        </p:nvSpPr>
        <p:spPr bwMode="auto">
          <a:xfrm>
            <a:off x="3807785" y="3787409"/>
            <a:ext cx="292100" cy="251884"/>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vert="horz" wrap="square" lIns="121920" tIns="60960" rIns="121920" bIns="60960" numCol="1" anchor="t" anchorCtr="0" compatLnSpc="1"/>
          <a:p>
            <a:endParaRPr lang="en-US" sz="2400" dirty="0">
              <a:latin typeface="微软雅黑" panose="020B0503020204020204" charset="-122"/>
            </a:endParaRPr>
          </a:p>
        </p:txBody>
      </p:sp>
      <p:sp>
        <p:nvSpPr>
          <p:cNvPr id="292" name="Oval 291"/>
          <p:cNvSpPr/>
          <p:nvPr/>
        </p:nvSpPr>
        <p:spPr>
          <a:xfrm>
            <a:off x="3240875" y="2748196"/>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dirty="0">
              <a:solidFill>
                <a:schemeClr val="bg1"/>
              </a:solidFill>
              <a:latin typeface="FontAwesome" pitchFamily="2" charset="0"/>
            </a:endParaRPr>
          </a:p>
        </p:txBody>
      </p:sp>
      <p:sp>
        <p:nvSpPr>
          <p:cNvPr id="79" name="Freeform 171"/>
          <p:cNvSpPr/>
          <p:nvPr/>
        </p:nvSpPr>
        <p:spPr bwMode="auto">
          <a:xfrm>
            <a:off x="3423739" y="2961859"/>
            <a:ext cx="292100" cy="211667"/>
          </a:xfrm>
          <a:custGeom>
            <a:avLst/>
            <a:gdLst/>
            <a:ahLst/>
            <a:cxnLst>
              <a:cxn ang="0">
                <a:pos x="64" y="42"/>
              </a:cxn>
              <a:cxn ang="0">
                <a:pos x="62" y="44"/>
              </a:cxn>
              <a:cxn ang="0">
                <a:pos x="61" y="45"/>
              </a:cxn>
              <a:cxn ang="0">
                <a:pos x="60" y="44"/>
              </a:cxn>
              <a:cxn ang="0">
                <a:pos x="45" y="30"/>
              </a:cxn>
              <a:cxn ang="0">
                <a:pos x="45" y="36"/>
              </a:cxn>
              <a:cxn ang="0">
                <a:pos x="35" y="46"/>
              </a:cxn>
              <a:cxn ang="0">
                <a:pos x="10" y="46"/>
              </a:cxn>
              <a:cxn ang="0">
                <a:pos x="0" y="36"/>
              </a:cxn>
              <a:cxn ang="0">
                <a:pos x="0" y="10"/>
              </a:cxn>
              <a:cxn ang="0">
                <a:pos x="10" y="0"/>
              </a:cxn>
              <a:cxn ang="0">
                <a:pos x="35" y="0"/>
              </a:cxn>
              <a:cxn ang="0">
                <a:pos x="45" y="10"/>
              </a:cxn>
              <a:cxn ang="0">
                <a:pos x="45" y="16"/>
              </a:cxn>
              <a:cxn ang="0">
                <a:pos x="60" y="2"/>
              </a:cxn>
              <a:cxn ang="0">
                <a:pos x="61" y="1"/>
              </a:cxn>
              <a:cxn ang="0">
                <a:pos x="62" y="1"/>
              </a:cxn>
              <a:cxn ang="0">
                <a:pos x="64" y="4"/>
              </a:cxn>
              <a:cxn ang="0">
                <a:pos x="64" y="42"/>
              </a:cxn>
            </a:cxnLst>
            <a:rect l="0" t="0" r="r" b="b"/>
            <a:pathLst>
              <a:path w="64" h="46">
                <a:moveTo>
                  <a:pt x="64" y="42"/>
                </a:moveTo>
                <a:cubicBezTo>
                  <a:pt x="64" y="43"/>
                  <a:pt x="63" y="44"/>
                  <a:pt x="62" y="44"/>
                </a:cubicBezTo>
                <a:cubicBezTo>
                  <a:pt x="62" y="45"/>
                  <a:pt x="62" y="45"/>
                  <a:pt x="61" y="45"/>
                </a:cubicBezTo>
                <a:cubicBezTo>
                  <a:pt x="61" y="45"/>
                  <a:pt x="60" y="44"/>
                  <a:pt x="60" y="44"/>
                </a:cubicBezTo>
                <a:cubicBezTo>
                  <a:pt x="45" y="30"/>
                  <a:pt x="45" y="30"/>
                  <a:pt x="45" y="30"/>
                </a:cubicBezTo>
                <a:cubicBezTo>
                  <a:pt x="45" y="36"/>
                  <a:pt x="45" y="36"/>
                  <a:pt x="45" y="36"/>
                </a:cubicBezTo>
                <a:cubicBezTo>
                  <a:pt x="45" y="41"/>
                  <a:pt x="41" y="46"/>
                  <a:pt x="35" y="46"/>
                </a:cubicBezTo>
                <a:cubicBezTo>
                  <a:pt x="10" y="46"/>
                  <a:pt x="10" y="46"/>
                  <a:pt x="10" y="46"/>
                </a:cubicBezTo>
                <a:cubicBezTo>
                  <a:pt x="4" y="46"/>
                  <a:pt x="0" y="41"/>
                  <a:pt x="0" y="36"/>
                </a:cubicBezTo>
                <a:cubicBezTo>
                  <a:pt x="0" y="10"/>
                  <a:pt x="0" y="10"/>
                  <a:pt x="0" y="10"/>
                </a:cubicBezTo>
                <a:cubicBezTo>
                  <a:pt x="0" y="5"/>
                  <a:pt x="4" y="0"/>
                  <a:pt x="10" y="0"/>
                </a:cubicBezTo>
                <a:cubicBezTo>
                  <a:pt x="35" y="0"/>
                  <a:pt x="35" y="0"/>
                  <a:pt x="35" y="0"/>
                </a:cubicBezTo>
                <a:cubicBezTo>
                  <a:pt x="41" y="0"/>
                  <a:pt x="45" y="5"/>
                  <a:pt x="45" y="10"/>
                </a:cubicBezTo>
                <a:cubicBezTo>
                  <a:pt x="45" y="16"/>
                  <a:pt x="45" y="16"/>
                  <a:pt x="45" y="16"/>
                </a:cubicBezTo>
                <a:cubicBezTo>
                  <a:pt x="60" y="2"/>
                  <a:pt x="60" y="2"/>
                  <a:pt x="60" y="2"/>
                </a:cubicBezTo>
                <a:cubicBezTo>
                  <a:pt x="60" y="1"/>
                  <a:pt x="61" y="1"/>
                  <a:pt x="61" y="1"/>
                </a:cubicBezTo>
                <a:cubicBezTo>
                  <a:pt x="62" y="1"/>
                  <a:pt x="62" y="1"/>
                  <a:pt x="62" y="1"/>
                </a:cubicBezTo>
                <a:cubicBezTo>
                  <a:pt x="63" y="2"/>
                  <a:pt x="64" y="3"/>
                  <a:pt x="64" y="4"/>
                </a:cubicBezTo>
                <a:lnTo>
                  <a:pt x="64" y="42"/>
                </a:lnTo>
                <a:close/>
              </a:path>
            </a:pathLst>
          </a:custGeom>
          <a:solidFill>
            <a:schemeClr val="bg1"/>
          </a:solidFill>
          <a:ln w="9525">
            <a:noFill/>
            <a:round/>
          </a:ln>
        </p:spPr>
        <p:txBody>
          <a:bodyPr vert="horz" wrap="square" lIns="121920" tIns="60960" rIns="121920" bIns="60960" numCol="1" anchor="t" anchorCtr="0" compatLnSpc="1"/>
          <a:p>
            <a:endParaRPr lang="en-US" sz="2400" dirty="0">
              <a:latin typeface="微软雅黑" panose="020B0503020204020204" charset="-122"/>
            </a:endParaRPr>
          </a:p>
        </p:txBody>
      </p:sp>
      <p:sp>
        <p:nvSpPr>
          <p:cNvPr id="288" name="Oval 287"/>
          <p:cNvSpPr/>
          <p:nvPr/>
        </p:nvSpPr>
        <p:spPr>
          <a:xfrm>
            <a:off x="3296008" y="1827240"/>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dirty="0">
              <a:solidFill>
                <a:schemeClr val="bg1"/>
              </a:solidFill>
              <a:latin typeface="FontAwesome" pitchFamily="2" charset="0"/>
            </a:endParaRPr>
          </a:p>
        </p:txBody>
      </p:sp>
      <p:sp>
        <p:nvSpPr>
          <p:cNvPr id="81" name="Freeform 115"/>
          <p:cNvSpPr>
            <a:spLocks noEditPoints="1"/>
          </p:cNvSpPr>
          <p:nvPr/>
        </p:nvSpPr>
        <p:spPr bwMode="auto">
          <a:xfrm>
            <a:off x="3478872" y="1999628"/>
            <a:ext cx="292100" cy="294217"/>
          </a:xfrm>
          <a:custGeom>
            <a:avLst/>
            <a:gdLst/>
            <a:ahLst/>
            <a:cxnLst>
              <a:cxn ang="0">
                <a:pos x="64" y="32"/>
              </a:cxn>
              <a:cxn ang="0">
                <a:pos x="32" y="64"/>
              </a:cxn>
              <a:cxn ang="0">
                <a:pos x="0" y="32"/>
              </a:cxn>
              <a:cxn ang="0">
                <a:pos x="32" y="0"/>
              </a:cxn>
              <a:cxn ang="0">
                <a:pos x="64" y="32"/>
              </a:cxn>
              <a:cxn ang="0">
                <a:pos x="14" y="38"/>
              </a:cxn>
              <a:cxn ang="0">
                <a:pos x="13" y="32"/>
              </a:cxn>
              <a:cxn ang="0">
                <a:pos x="14" y="26"/>
              </a:cxn>
              <a:cxn ang="0">
                <a:pos x="8" y="19"/>
              </a:cxn>
              <a:cxn ang="0">
                <a:pos x="4" y="32"/>
              </a:cxn>
              <a:cxn ang="0">
                <a:pos x="8" y="45"/>
              </a:cxn>
              <a:cxn ang="0">
                <a:pos x="14" y="38"/>
              </a:cxn>
              <a:cxn ang="0">
                <a:pos x="45" y="32"/>
              </a:cxn>
              <a:cxn ang="0">
                <a:pos x="32" y="18"/>
              </a:cxn>
              <a:cxn ang="0">
                <a:pos x="18" y="32"/>
              </a:cxn>
              <a:cxn ang="0">
                <a:pos x="32" y="46"/>
              </a:cxn>
              <a:cxn ang="0">
                <a:pos x="45" y="32"/>
              </a:cxn>
              <a:cxn ang="0">
                <a:pos x="19" y="8"/>
              </a:cxn>
              <a:cxn ang="0">
                <a:pos x="26" y="15"/>
              </a:cxn>
              <a:cxn ang="0">
                <a:pos x="32" y="14"/>
              </a:cxn>
              <a:cxn ang="0">
                <a:pos x="38" y="15"/>
              </a:cxn>
              <a:cxn ang="0">
                <a:pos x="45" y="8"/>
              </a:cxn>
              <a:cxn ang="0">
                <a:pos x="32" y="5"/>
              </a:cxn>
              <a:cxn ang="0">
                <a:pos x="19" y="8"/>
              </a:cxn>
              <a:cxn ang="0">
                <a:pos x="45" y="56"/>
              </a:cxn>
              <a:cxn ang="0">
                <a:pos x="38" y="49"/>
              </a:cxn>
              <a:cxn ang="0">
                <a:pos x="32" y="50"/>
              </a:cxn>
              <a:cxn ang="0">
                <a:pos x="26" y="49"/>
              </a:cxn>
              <a:cxn ang="0">
                <a:pos x="19" y="56"/>
              </a:cxn>
              <a:cxn ang="0">
                <a:pos x="32" y="60"/>
              </a:cxn>
              <a:cxn ang="0">
                <a:pos x="45" y="56"/>
              </a:cxn>
              <a:cxn ang="0">
                <a:pos x="56" y="45"/>
              </a:cxn>
              <a:cxn ang="0">
                <a:pos x="59" y="32"/>
              </a:cxn>
              <a:cxn ang="0">
                <a:pos x="56" y="19"/>
              </a:cxn>
              <a:cxn ang="0">
                <a:pos x="49" y="26"/>
              </a:cxn>
              <a:cxn ang="0">
                <a:pos x="50" y="32"/>
              </a:cxn>
              <a:cxn ang="0">
                <a:pos x="49" y="38"/>
              </a:cxn>
              <a:cxn ang="0">
                <a:pos x="56" y="45"/>
              </a:cxn>
            </a:cxnLst>
            <a:rect l="0" t="0" r="r" b="b"/>
            <a:pathLst>
              <a:path w="64" h="64">
                <a:moveTo>
                  <a:pt x="64" y="32"/>
                </a:moveTo>
                <a:cubicBezTo>
                  <a:pt x="64" y="50"/>
                  <a:pt x="49" y="64"/>
                  <a:pt x="32" y="64"/>
                </a:cubicBezTo>
                <a:cubicBezTo>
                  <a:pt x="14" y="64"/>
                  <a:pt x="0" y="50"/>
                  <a:pt x="0" y="32"/>
                </a:cubicBezTo>
                <a:cubicBezTo>
                  <a:pt x="0" y="14"/>
                  <a:pt x="14" y="0"/>
                  <a:pt x="32" y="0"/>
                </a:cubicBezTo>
                <a:cubicBezTo>
                  <a:pt x="49" y="0"/>
                  <a:pt x="64" y="14"/>
                  <a:pt x="64" y="32"/>
                </a:cubicBezTo>
                <a:close/>
                <a:moveTo>
                  <a:pt x="14" y="38"/>
                </a:moveTo>
                <a:cubicBezTo>
                  <a:pt x="14" y="36"/>
                  <a:pt x="13" y="34"/>
                  <a:pt x="13" y="32"/>
                </a:cubicBezTo>
                <a:cubicBezTo>
                  <a:pt x="13" y="30"/>
                  <a:pt x="14" y="28"/>
                  <a:pt x="14" y="26"/>
                </a:cubicBezTo>
                <a:cubicBezTo>
                  <a:pt x="8" y="19"/>
                  <a:pt x="8" y="19"/>
                  <a:pt x="8" y="19"/>
                </a:cubicBezTo>
                <a:cubicBezTo>
                  <a:pt x="6" y="23"/>
                  <a:pt x="4" y="28"/>
                  <a:pt x="4" y="32"/>
                </a:cubicBezTo>
                <a:cubicBezTo>
                  <a:pt x="4" y="37"/>
                  <a:pt x="6" y="41"/>
                  <a:pt x="8" y="45"/>
                </a:cubicBezTo>
                <a:lnTo>
                  <a:pt x="14" y="38"/>
                </a:lnTo>
                <a:close/>
                <a:moveTo>
                  <a:pt x="45" y="32"/>
                </a:moveTo>
                <a:cubicBezTo>
                  <a:pt x="45" y="25"/>
                  <a:pt x="39" y="18"/>
                  <a:pt x="32" y="18"/>
                </a:cubicBezTo>
                <a:cubicBezTo>
                  <a:pt x="24" y="18"/>
                  <a:pt x="18" y="25"/>
                  <a:pt x="18" y="32"/>
                </a:cubicBezTo>
                <a:cubicBezTo>
                  <a:pt x="18" y="40"/>
                  <a:pt x="24" y="46"/>
                  <a:pt x="32" y="46"/>
                </a:cubicBezTo>
                <a:cubicBezTo>
                  <a:pt x="39" y="46"/>
                  <a:pt x="45" y="40"/>
                  <a:pt x="45" y="32"/>
                </a:cubicBezTo>
                <a:close/>
                <a:moveTo>
                  <a:pt x="19" y="8"/>
                </a:moveTo>
                <a:cubicBezTo>
                  <a:pt x="26" y="15"/>
                  <a:pt x="26" y="15"/>
                  <a:pt x="26" y="15"/>
                </a:cubicBezTo>
                <a:cubicBezTo>
                  <a:pt x="28" y="14"/>
                  <a:pt x="30" y="14"/>
                  <a:pt x="32" y="14"/>
                </a:cubicBezTo>
                <a:cubicBezTo>
                  <a:pt x="34" y="14"/>
                  <a:pt x="36" y="14"/>
                  <a:pt x="38" y="15"/>
                </a:cubicBezTo>
                <a:cubicBezTo>
                  <a:pt x="45" y="8"/>
                  <a:pt x="45" y="8"/>
                  <a:pt x="45" y="8"/>
                </a:cubicBezTo>
                <a:cubicBezTo>
                  <a:pt x="41" y="6"/>
                  <a:pt x="36" y="5"/>
                  <a:pt x="32" y="5"/>
                </a:cubicBezTo>
                <a:cubicBezTo>
                  <a:pt x="27" y="5"/>
                  <a:pt x="23" y="6"/>
                  <a:pt x="19" y="8"/>
                </a:cubicBezTo>
                <a:close/>
                <a:moveTo>
                  <a:pt x="45" y="56"/>
                </a:moveTo>
                <a:cubicBezTo>
                  <a:pt x="38" y="49"/>
                  <a:pt x="38" y="49"/>
                  <a:pt x="38" y="49"/>
                </a:cubicBezTo>
                <a:cubicBezTo>
                  <a:pt x="36" y="50"/>
                  <a:pt x="34" y="50"/>
                  <a:pt x="32" y="50"/>
                </a:cubicBezTo>
                <a:cubicBezTo>
                  <a:pt x="30" y="50"/>
                  <a:pt x="28" y="50"/>
                  <a:pt x="26" y="49"/>
                </a:cubicBezTo>
                <a:cubicBezTo>
                  <a:pt x="19" y="56"/>
                  <a:pt x="19" y="56"/>
                  <a:pt x="19" y="56"/>
                </a:cubicBezTo>
                <a:cubicBezTo>
                  <a:pt x="23" y="58"/>
                  <a:pt x="27" y="60"/>
                  <a:pt x="32" y="60"/>
                </a:cubicBezTo>
                <a:cubicBezTo>
                  <a:pt x="36" y="60"/>
                  <a:pt x="41" y="58"/>
                  <a:pt x="45" y="56"/>
                </a:cubicBezTo>
                <a:close/>
                <a:moveTo>
                  <a:pt x="56" y="45"/>
                </a:moveTo>
                <a:cubicBezTo>
                  <a:pt x="58" y="41"/>
                  <a:pt x="59" y="37"/>
                  <a:pt x="59" y="32"/>
                </a:cubicBezTo>
                <a:cubicBezTo>
                  <a:pt x="59" y="28"/>
                  <a:pt x="58" y="23"/>
                  <a:pt x="56" y="19"/>
                </a:cubicBezTo>
                <a:cubicBezTo>
                  <a:pt x="49" y="26"/>
                  <a:pt x="49" y="26"/>
                  <a:pt x="49" y="26"/>
                </a:cubicBezTo>
                <a:cubicBezTo>
                  <a:pt x="50" y="28"/>
                  <a:pt x="50" y="30"/>
                  <a:pt x="50" y="32"/>
                </a:cubicBezTo>
                <a:cubicBezTo>
                  <a:pt x="50" y="34"/>
                  <a:pt x="50" y="36"/>
                  <a:pt x="49" y="38"/>
                </a:cubicBezTo>
                <a:lnTo>
                  <a:pt x="56" y="45"/>
                </a:lnTo>
                <a:close/>
              </a:path>
            </a:pathLst>
          </a:custGeom>
          <a:solidFill>
            <a:schemeClr val="bg1"/>
          </a:solidFill>
          <a:ln w="9525">
            <a:noFill/>
            <a:round/>
          </a:ln>
        </p:spPr>
        <p:txBody>
          <a:bodyPr vert="horz" wrap="square" lIns="121920" tIns="60960" rIns="121920" bIns="60960" numCol="1" anchor="t" anchorCtr="0" compatLnSpc="1"/>
          <a:p>
            <a:endParaRPr lang="en-US" sz="2400" dirty="0">
              <a:latin typeface="微软雅黑" panose="020B0503020204020204" charset="-122"/>
            </a:endParaRPr>
          </a:p>
        </p:txBody>
      </p:sp>
      <p:sp>
        <p:nvSpPr>
          <p:cNvPr id="300" name="Oval 299"/>
          <p:cNvSpPr/>
          <p:nvPr/>
        </p:nvSpPr>
        <p:spPr>
          <a:xfrm>
            <a:off x="4616768" y="1070488"/>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dirty="0">
              <a:latin typeface="微软雅黑" panose="020B0503020204020204" charset="-122"/>
            </a:endParaRPr>
          </a:p>
        </p:txBody>
      </p:sp>
      <p:sp>
        <p:nvSpPr>
          <p:cNvPr id="85" name="Freeform 100"/>
          <p:cNvSpPr>
            <a:spLocks noEditPoints="1"/>
          </p:cNvSpPr>
          <p:nvPr/>
        </p:nvSpPr>
        <p:spPr bwMode="auto">
          <a:xfrm>
            <a:off x="4792223" y="1242876"/>
            <a:ext cx="306917" cy="294217"/>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121920" tIns="60960" rIns="121920" bIns="60960" numCol="1" anchor="t" anchorCtr="0" compatLnSpc="1"/>
          <a:p>
            <a:endParaRPr lang="en-US" sz="2400" dirty="0">
              <a:latin typeface="微软雅黑" panose="020B0503020204020204" charset="-122"/>
            </a:endParaRPr>
          </a:p>
        </p:txBody>
      </p:sp>
      <p:sp>
        <p:nvSpPr>
          <p:cNvPr id="304" name="Oval 303"/>
          <p:cNvSpPr/>
          <p:nvPr/>
        </p:nvSpPr>
        <p:spPr>
          <a:xfrm>
            <a:off x="5274595" y="1827240"/>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dirty="0">
              <a:latin typeface="微软雅黑" panose="020B0503020204020204" charset="-122"/>
            </a:endParaRPr>
          </a:p>
        </p:txBody>
      </p:sp>
      <p:sp>
        <p:nvSpPr>
          <p:cNvPr id="87" name="Freeform 131"/>
          <p:cNvSpPr/>
          <p:nvPr/>
        </p:nvSpPr>
        <p:spPr bwMode="auto">
          <a:xfrm>
            <a:off x="5463808" y="2004920"/>
            <a:ext cx="279400" cy="283633"/>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ln>
        </p:spPr>
        <p:txBody>
          <a:bodyPr vert="horz" wrap="square" lIns="121920" tIns="60960" rIns="121920" bIns="60960" numCol="1" anchor="t" anchorCtr="0" compatLnSpc="1"/>
          <a:p>
            <a:endParaRPr lang="en-US" sz="2400" dirty="0">
              <a:latin typeface="微软雅黑" panose="020B0503020204020204" charset="-122"/>
            </a:endParaRPr>
          </a:p>
        </p:txBody>
      </p:sp>
      <p:sp>
        <p:nvSpPr>
          <p:cNvPr id="308" name="Oval 307"/>
          <p:cNvSpPr/>
          <p:nvPr/>
        </p:nvSpPr>
        <p:spPr>
          <a:xfrm>
            <a:off x="5286376" y="2748196"/>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dirty="0">
              <a:solidFill>
                <a:schemeClr val="bg1"/>
              </a:solidFill>
              <a:latin typeface="FontAwesome" pitchFamily="2" charset="0"/>
            </a:endParaRPr>
          </a:p>
        </p:txBody>
      </p:sp>
      <p:sp>
        <p:nvSpPr>
          <p:cNvPr id="89" name="Freeform 66"/>
          <p:cNvSpPr>
            <a:spLocks noEditPoints="1"/>
          </p:cNvSpPr>
          <p:nvPr/>
        </p:nvSpPr>
        <p:spPr bwMode="auto">
          <a:xfrm>
            <a:off x="5450189" y="2939633"/>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p>
            <a:endParaRPr lang="en-US" sz="2400" dirty="0">
              <a:latin typeface="微软雅黑" panose="020B0503020204020204" charset="-122"/>
            </a:endParaRPr>
          </a:p>
        </p:txBody>
      </p:sp>
      <p:sp>
        <p:nvSpPr>
          <p:cNvPr id="45" name="Oval 44"/>
          <p:cNvSpPr/>
          <p:nvPr/>
        </p:nvSpPr>
        <p:spPr>
          <a:xfrm>
            <a:off x="4868872" y="3593854"/>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dirty="0">
              <a:solidFill>
                <a:schemeClr val="bg1"/>
              </a:solidFill>
              <a:latin typeface="FontAwesome" pitchFamily="2" charset="0"/>
            </a:endParaRPr>
          </a:p>
        </p:txBody>
      </p:sp>
      <p:sp>
        <p:nvSpPr>
          <p:cNvPr id="91" name="Freeform 101"/>
          <p:cNvSpPr>
            <a:spLocks noEditPoints="1"/>
          </p:cNvSpPr>
          <p:nvPr/>
        </p:nvSpPr>
        <p:spPr bwMode="auto">
          <a:xfrm>
            <a:off x="5022103" y="3796934"/>
            <a:ext cx="351367" cy="232833"/>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ln>
        </p:spPr>
        <p:txBody>
          <a:bodyPr vert="horz" wrap="square" lIns="121920" tIns="60960" rIns="121920" bIns="60960" numCol="1" anchor="t" anchorCtr="0" compatLnSpc="1"/>
          <a:p>
            <a:endParaRPr lang="en-US" sz="2400" dirty="0">
              <a:latin typeface="微软雅黑" panose="020B0503020204020204" charset="-122"/>
            </a:endParaRPr>
          </a:p>
        </p:txBody>
      </p:sp>
      <p:sp>
        <p:nvSpPr>
          <p:cNvPr id="70" name="TextBox 58"/>
          <p:cNvSpPr txBox="1"/>
          <p:nvPr/>
        </p:nvSpPr>
        <p:spPr>
          <a:xfrm>
            <a:off x="5993214" y="1791058"/>
            <a:ext cx="609600" cy="245745"/>
          </a:xfrm>
          <a:prstGeom prst="rect">
            <a:avLst/>
          </a:prstGeom>
          <a:noFill/>
        </p:spPr>
        <p:txBody>
          <a:bodyPr wrap="none" lIns="0" tIns="0" rIns="0" bIns="0" rtlCol="0" anchor="t">
            <a:spAutoFit/>
          </a:bodyPr>
          <a:p>
            <a:pPr lvl="0"/>
            <a:r>
              <a:rPr lang="zh-CN" altLang="en-US" sz="1600" b="1" dirty="0">
                <a:solidFill>
                  <a:srgbClr val="262626"/>
                </a:solidFill>
                <a:latin typeface="微软雅黑" panose="020B0503020204020204" charset="-122"/>
                <a:ea typeface="微软雅黑" panose="020B0503020204020204" charset="-122"/>
              </a:rPr>
              <a:t>点覆盖</a:t>
            </a:r>
            <a:endParaRPr lang="en-US" altLang="zh-CN" sz="1600" dirty="0">
              <a:solidFill>
                <a:srgbClr val="262626"/>
              </a:solidFill>
              <a:latin typeface="Bebas Neue" panose="020B0606020202050201" pitchFamily="34" charset="0"/>
              <a:ea typeface="微软雅黑" panose="020B0503020204020204" charset="-122"/>
            </a:endParaRPr>
          </a:p>
        </p:txBody>
      </p:sp>
      <p:sp>
        <p:nvSpPr>
          <p:cNvPr id="71" name="TextBox 59"/>
          <p:cNvSpPr txBox="1"/>
          <p:nvPr/>
        </p:nvSpPr>
        <p:spPr>
          <a:xfrm>
            <a:off x="6006446" y="2050234"/>
            <a:ext cx="2750161" cy="553720"/>
          </a:xfrm>
          <a:prstGeom prst="rect">
            <a:avLst/>
          </a:prstGeom>
          <a:noFill/>
        </p:spPr>
        <p:txBody>
          <a:bodyPr wrap="square" lIns="0" tIns="0" rIns="0" bIns="0" rtlCol="0" anchor="t">
            <a:spAutoFit/>
          </a:bodyPr>
          <a:p>
            <a:pPr defTabSz="1218565">
              <a:spcBef>
                <a:spcPct val="20000"/>
              </a:spcBef>
              <a:defRPr/>
            </a:pPr>
            <a:r>
              <a:rPr lang="zh-CN" altLang="en-US" sz="1200" dirty="0">
                <a:solidFill>
                  <a:srgbClr val="262626"/>
                </a:solidFill>
                <a:latin typeface="微软雅黑" panose="020B0503020204020204" charset="-122"/>
                <a:ea typeface="微软雅黑" panose="020B0503020204020204" charset="-122"/>
              </a:rPr>
              <a:t>选取足够多的测试数据，使得程序执行路径至少经过流图中的每个结点一次。</a:t>
            </a:r>
            <a:br>
              <a:rPr lang="en-US" sz="1200" dirty="0">
                <a:solidFill>
                  <a:srgbClr val="262626"/>
                </a:solidFill>
                <a:latin typeface="微软雅黑" panose="020B0503020204020204" charset="-122"/>
                <a:ea typeface="微软雅黑" panose="020B0503020204020204" charset="-122"/>
              </a:rPr>
            </a:br>
            <a:endParaRPr lang="en-US" sz="1200" dirty="0">
              <a:solidFill>
                <a:srgbClr val="262626"/>
              </a:solidFill>
              <a:latin typeface="微软雅黑" panose="020B0503020204020204" charset="-122"/>
              <a:ea typeface="微软雅黑" panose="020B0503020204020204" charset="-122"/>
            </a:endParaRPr>
          </a:p>
        </p:txBody>
      </p:sp>
      <p:sp>
        <p:nvSpPr>
          <p:cNvPr id="72" name="TextBox 58"/>
          <p:cNvSpPr txBox="1"/>
          <p:nvPr/>
        </p:nvSpPr>
        <p:spPr>
          <a:xfrm>
            <a:off x="6006446" y="2741224"/>
            <a:ext cx="609600" cy="245745"/>
          </a:xfrm>
          <a:prstGeom prst="rect">
            <a:avLst/>
          </a:prstGeom>
          <a:noFill/>
        </p:spPr>
        <p:txBody>
          <a:bodyPr wrap="none" lIns="0" tIns="0" rIns="0" bIns="0" rtlCol="0" anchor="t">
            <a:spAutoFit/>
          </a:bodyPr>
          <a:p>
            <a:pPr lvl="0"/>
            <a:r>
              <a:rPr lang="zh-CN" altLang="en-US" sz="1600" b="1" dirty="0">
                <a:solidFill>
                  <a:srgbClr val="262626"/>
                </a:solidFill>
                <a:latin typeface="微软雅黑" panose="020B0503020204020204" charset="-122"/>
                <a:ea typeface="微软雅黑" panose="020B0503020204020204" charset="-122"/>
              </a:rPr>
              <a:t>边覆盖</a:t>
            </a:r>
            <a:endParaRPr lang="en-US" altLang="zh-CN" sz="1600" dirty="0">
              <a:solidFill>
                <a:srgbClr val="262626"/>
              </a:solidFill>
              <a:latin typeface="Bebas Neue" panose="020B0606020202050201" pitchFamily="34" charset="0"/>
              <a:ea typeface="微软雅黑" panose="020B0503020204020204" charset="-122"/>
            </a:endParaRPr>
          </a:p>
        </p:txBody>
      </p:sp>
      <p:sp>
        <p:nvSpPr>
          <p:cNvPr id="73" name="TextBox 59"/>
          <p:cNvSpPr txBox="1"/>
          <p:nvPr/>
        </p:nvSpPr>
        <p:spPr>
          <a:xfrm>
            <a:off x="6019678" y="3000400"/>
            <a:ext cx="2750161" cy="553720"/>
          </a:xfrm>
          <a:prstGeom prst="rect">
            <a:avLst/>
          </a:prstGeom>
          <a:noFill/>
        </p:spPr>
        <p:txBody>
          <a:bodyPr wrap="square" lIns="0" tIns="0" rIns="0" bIns="0" rtlCol="0" anchor="t">
            <a:spAutoFit/>
          </a:bodyPr>
          <a:p>
            <a:pPr defTabSz="1218565">
              <a:spcBef>
                <a:spcPct val="20000"/>
              </a:spcBef>
              <a:defRPr/>
            </a:pPr>
            <a:r>
              <a:rPr lang="zh-CN" altLang="en-US" sz="1200" dirty="0">
                <a:solidFill>
                  <a:srgbClr val="262626"/>
                </a:solidFill>
                <a:latin typeface="微软雅黑" panose="020B0503020204020204" charset="-122"/>
                <a:ea typeface="微软雅黑" panose="020B0503020204020204" charset="-122"/>
              </a:rPr>
              <a:t>选取足够多的测试数据，使得程序执行路径至少经过流图的每条边一次</a:t>
            </a:r>
            <a:br>
              <a:rPr lang="en-US" sz="1200" dirty="0">
                <a:solidFill>
                  <a:srgbClr val="262626"/>
                </a:solidFill>
                <a:latin typeface="微软雅黑" panose="020B0503020204020204" charset="-122"/>
                <a:ea typeface="微软雅黑" panose="020B0503020204020204" charset="-122"/>
              </a:rPr>
            </a:br>
            <a:endParaRPr lang="en-US" sz="1200" dirty="0">
              <a:solidFill>
                <a:srgbClr val="262626"/>
              </a:solidFill>
              <a:latin typeface="微软雅黑" panose="020B0503020204020204" charset="-122"/>
              <a:ea typeface="微软雅黑" panose="020B0503020204020204" charset="-122"/>
            </a:endParaRPr>
          </a:p>
        </p:txBody>
      </p:sp>
      <p:sp>
        <p:nvSpPr>
          <p:cNvPr id="75" name="TextBox 58"/>
          <p:cNvSpPr txBox="1"/>
          <p:nvPr/>
        </p:nvSpPr>
        <p:spPr>
          <a:xfrm>
            <a:off x="5543350" y="3637493"/>
            <a:ext cx="812800" cy="245745"/>
          </a:xfrm>
          <a:prstGeom prst="rect">
            <a:avLst/>
          </a:prstGeom>
          <a:noFill/>
        </p:spPr>
        <p:txBody>
          <a:bodyPr wrap="none" lIns="0" tIns="0" rIns="0" bIns="0" rtlCol="0" anchor="t">
            <a:spAutoFit/>
          </a:bodyPr>
          <a:p>
            <a:pPr lvl="0"/>
            <a:r>
              <a:rPr lang="zh-CN" altLang="en-US" sz="1600" b="1" dirty="0">
                <a:solidFill>
                  <a:srgbClr val="262626"/>
                </a:solidFill>
                <a:latin typeface="微软雅黑" panose="020B0503020204020204" charset="-122"/>
                <a:ea typeface="微软雅黑" panose="020B0503020204020204" charset="-122"/>
              </a:rPr>
              <a:t>路径覆盖</a:t>
            </a:r>
            <a:endParaRPr lang="en-US" altLang="zh-CN" sz="1600" dirty="0">
              <a:solidFill>
                <a:srgbClr val="262626"/>
              </a:solidFill>
              <a:latin typeface="Bebas Neue" panose="020B0606020202050201" pitchFamily="34" charset="0"/>
              <a:ea typeface="微软雅黑" panose="020B0503020204020204" charset="-122"/>
            </a:endParaRPr>
          </a:p>
        </p:txBody>
      </p:sp>
      <p:sp>
        <p:nvSpPr>
          <p:cNvPr id="76" name="TextBox 59"/>
          <p:cNvSpPr txBox="1"/>
          <p:nvPr/>
        </p:nvSpPr>
        <p:spPr>
          <a:xfrm>
            <a:off x="5556582" y="3896669"/>
            <a:ext cx="2750161" cy="368935"/>
          </a:xfrm>
          <a:prstGeom prst="rect">
            <a:avLst/>
          </a:prstGeom>
          <a:noFill/>
        </p:spPr>
        <p:txBody>
          <a:bodyPr wrap="square" lIns="0" tIns="0" rIns="0" bIns="0" rtlCol="0" anchor="t">
            <a:spAutoFit/>
          </a:bodyPr>
          <a:p>
            <a:pPr defTabSz="1218565">
              <a:spcBef>
                <a:spcPct val="20000"/>
              </a:spcBef>
              <a:defRPr/>
            </a:pPr>
            <a:r>
              <a:rPr lang="zh-CN" altLang="en-US" sz="1200" dirty="0">
                <a:solidFill>
                  <a:srgbClr val="262626"/>
                </a:solidFill>
                <a:latin typeface="微软雅黑" panose="020B0503020204020204" charset="-122"/>
                <a:ea typeface="微软雅黑" panose="020B0503020204020204" charset="-122"/>
                <a:sym typeface="+mn-ea"/>
              </a:rPr>
              <a:t>选取足够多的测试数据，使得程序的每条可能路径都至少执行一次</a:t>
            </a:r>
            <a:endParaRPr lang="en-US" sz="1200" dirty="0">
              <a:solidFill>
                <a:srgbClr val="262626"/>
              </a:solidFill>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6"/>
          <p:cNvSpPr txBox="1">
            <a:spLocks noChangeArrowheads="1"/>
          </p:cNvSpPr>
          <p:nvPr/>
        </p:nvSpPr>
        <p:spPr bwMode="auto">
          <a:xfrm>
            <a:off x="3353493" y="225397"/>
            <a:ext cx="243713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smtClean="0">
                <a:solidFill>
                  <a:srgbClr val="27506E"/>
                </a:solidFill>
                <a:latin typeface="微软雅黑" panose="020B0503020204020204" charset="-122"/>
                <a:ea typeface="微软雅黑" panose="020B0503020204020204" charset="-122"/>
                <a:sym typeface="+mn-ea"/>
              </a:rPr>
              <a:t>测试结果</a:t>
            </a:r>
            <a:r>
              <a:rPr lang="en-US" altLang="zh-CN" sz="2000" b="1" smtClean="0">
                <a:solidFill>
                  <a:srgbClr val="27506E"/>
                </a:solidFill>
                <a:latin typeface="微软雅黑" panose="020B0503020204020204" charset="-122"/>
                <a:ea typeface="微软雅黑" panose="020B0503020204020204" charset="-122"/>
                <a:sym typeface="+mn-ea"/>
              </a:rPr>
              <a:t>--</a:t>
            </a:r>
            <a:r>
              <a:rPr lang="zh-CN" altLang="en-US" sz="2000" b="1" smtClean="0">
                <a:solidFill>
                  <a:srgbClr val="27506E"/>
                </a:solidFill>
                <a:latin typeface="微软雅黑" panose="020B0503020204020204" charset="-122"/>
                <a:ea typeface="微软雅黑" panose="020B0503020204020204" charset="-122"/>
                <a:sym typeface="+mn-ea"/>
              </a:rPr>
              <a:t>集成测试</a:t>
            </a:r>
            <a:endParaRPr lang="zh-CN" altLang="en-US" sz="2000" b="1" smtClean="0">
              <a:solidFill>
                <a:srgbClr val="27506E"/>
              </a:solidFill>
              <a:latin typeface="微软雅黑" panose="020B0503020204020204" charset="-122"/>
              <a:ea typeface="微软雅黑" panose="020B0503020204020204" charset="-122"/>
              <a:sym typeface="+mn-ea"/>
            </a:endParaRPr>
          </a:p>
        </p:txBody>
      </p:sp>
      <p:graphicFrame>
        <p:nvGraphicFramePr>
          <p:cNvPr id="2" name="表格 1"/>
          <p:cNvGraphicFramePr/>
          <p:nvPr>
            <p:custDataLst>
              <p:tags r:id="rId1"/>
            </p:custDataLst>
          </p:nvPr>
        </p:nvGraphicFramePr>
        <p:xfrm>
          <a:off x="1866900" y="975360"/>
          <a:ext cx="5409565" cy="2806700"/>
        </p:xfrm>
        <a:graphic>
          <a:graphicData uri="http://schemas.openxmlformats.org/drawingml/2006/table">
            <a:tbl>
              <a:tblPr firstRow="1" bandRow="1">
                <a:tableStyleId>{5940675A-B579-460E-94D1-54222C63F5DA}</a:tableStyleId>
              </a:tblPr>
              <a:tblGrid>
                <a:gridCol w="1358900"/>
                <a:gridCol w="1350963"/>
                <a:gridCol w="1349375"/>
                <a:gridCol w="1350962"/>
              </a:tblGrid>
              <a:tr h="317500">
                <a:tc>
                  <a:txBody>
                    <a:bodyPr/>
                    <a:p>
                      <a:pPr indent="0" algn="ctr">
                        <a:buNone/>
                      </a:pPr>
                      <a:r>
                        <a:rPr lang="en-US" sz="1000" b="1">
                          <a:latin typeface="微软雅黑" panose="020B0503020204020204" charset="-122"/>
                          <a:ea typeface="微软雅黑" panose="020B0503020204020204" charset="-122"/>
                          <a:cs typeface="微软雅黑" panose="020B0503020204020204" charset="-122"/>
                        </a:rPr>
                        <a:t>测试模块</a:t>
                      </a:r>
                      <a:endParaRPr lang="en-US" altLang="en-US" sz="1000" b="1">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微软雅黑" panose="020B0503020204020204" charset="-122"/>
                          <a:ea typeface="微软雅黑" panose="020B0503020204020204" charset="-122"/>
                          <a:cs typeface="微软雅黑" panose="020B0503020204020204" charset="-122"/>
                        </a:rPr>
                        <a:t>完成情况</a:t>
                      </a:r>
                      <a:endParaRPr lang="en-US" altLang="en-US" sz="1000" b="1">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微软雅黑" panose="020B0503020204020204" charset="-122"/>
                          <a:ea typeface="微软雅黑" panose="020B0503020204020204" charset="-122"/>
                          <a:cs typeface="微软雅黑" panose="020B0503020204020204" charset="-122"/>
                        </a:rPr>
                        <a:t>用例总数</a:t>
                      </a:r>
                      <a:endParaRPr lang="en-US" altLang="en-US" sz="1000" b="1">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微软雅黑" panose="020B0503020204020204" charset="-122"/>
                          <a:ea typeface="微软雅黑" panose="020B0503020204020204" charset="-122"/>
                          <a:cs typeface="微软雅黑" panose="020B0503020204020204" charset="-122"/>
                        </a:rPr>
                        <a:t>执行用例数</a:t>
                      </a:r>
                      <a:endParaRPr lang="en-US" altLang="en-US" sz="1000" b="1">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1000" b="0">
                          <a:latin typeface="微软雅黑" panose="020B0503020204020204" charset="-122"/>
                          <a:ea typeface="微软雅黑" panose="020B0503020204020204" charset="-122"/>
                          <a:cs typeface="微软雅黑" panose="020B0503020204020204" charset="-122"/>
                        </a:rPr>
                        <a:t>登录</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完成测试</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1</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1</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1000" b="0">
                          <a:latin typeface="微软雅黑" panose="020B0503020204020204" charset="-122"/>
                          <a:ea typeface="微软雅黑" panose="020B0503020204020204" charset="-122"/>
                          <a:cs typeface="微软雅黑" panose="020B0503020204020204" charset="-122"/>
                        </a:rPr>
                        <a:t>首页展示</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完成测试</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1</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1</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1000" b="0">
                          <a:latin typeface="微软雅黑" panose="020B0503020204020204" charset="-122"/>
                          <a:ea typeface="微软雅黑" panose="020B0503020204020204" charset="-122"/>
                          <a:cs typeface="微软雅黑" panose="020B0503020204020204" charset="-122"/>
                        </a:rPr>
                        <a:t>已修课程展示</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完成测试</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1</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1</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1000" b="0">
                          <a:latin typeface="微软雅黑" panose="020B0503020204020204" charset="-122"/>
                          <a:ea typeface="微软雅黑" panose="020B0503020204020204" charset="-122"/>
                          <a:cs typeface="微软雅黑" panose="020B0503020204020204" charset="-122"/>
                        </a:rPr>
                        <a:t>选课-筛选条件设置</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完成测试</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19</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19</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1000" b="0">
                          <a:latin typeface="微软雅黑" panose="020B0503020204020204" charset="-122"/>
                          <a:ea typeface="微软雅黑" panose="020B0503020204020204" charset="-122"/>
                          <a:cs typeface="微软雅黑" panose="020B0503020204020204" charset="-122"/>
                        </a:rPr>
                        <a:t>选课-课程选择</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完成测试</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14</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14</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1000" b="0">
                          <a:latin typeface="微软雅黑" panose="020B0503020204020204" charset="-122"/>
                          <a:ea typeface="微软雅黑" panose="020B0503020204020204" charset="-122"/>
                          <a:cs typeface="微软雅黑" panose="020B0503020204020204" charset="-122"/>
                        </a:rPr>
                        <a:t>选课-收入课程仓库</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完成测试</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14</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14</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1000" b="0">
                          <a:latin typeface="微软雅黑" panose="020B0503020204020204" charset="-122"/>
                          <a:ea typeface="微软雅黑" panose="020B0503020204020204" charset="-122"/>
                          <a:cs typeface="微软雅黑" panose="020B0503020204020204" charset="-122"/>
                        </a:rPr>
                        <a:t>选课-课程仓填充到课表上</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完成测试</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1</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1</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1000" b="0">
                          <a:latin typeface="微软雅黑" panose="020B0503020204020204" charset="-122"/>
                          <a:ea typeface="微软雅黑" panose="020B0503020204020204" charset="-122"/>
                          <a:cs typeface="微软雅黑" panose="020B0503020204020204" charset="-122"/>
                        </a:rPr>
                        <a:t>选课-解除课表选中</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完成测试</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8</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8</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1000" b="0">
                          <a:latin typeface="微软雅黑" panose="020B0503020204020204" charset="-122"/>
                          <a:ea typeface="微软雅黑" panose="020B0503020204020204" charset="-122"/>
                          <a:cs typeface="微软雅黑" panose="020B0503020204020204" charset="-122"/>
                        </a:rPr>
                        <a:t>管理员端-用户管理</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完成测试</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12</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12</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1000" b="0">
                          <a:latin typeface="微软雅黑" panose="020B0503020204020204" charset="-122"/>
                          <a:ea typeface="微软雅黑" panose="020B0503020204020204" charset="-122"/>
                          <a:cs typeface="微软雅黑" panose="020B0503020204020204" charset="-122"/>
                        </a:rPr>
                        <a:t>管理员端-管理员登录</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完成测试</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17</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17</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1000" b="0">
                          <a:latin typeface="微软雅黑" panose="020B0503020204020204" charset="-122"/>
                          <a:ea typeface="微软雅黑" panose="020B0503020204020204" charset="-122"/>
                          <a:cs typeface="微软雅黑" panose="020B0503020204020204" charset="-122"/>
                        </a:rPr>
                        <a:t>课程查询-筛选条件设置</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完成测试</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1</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1</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1000" b="0">
                          <a:latin typeface="微软雅黑" panose="020B0503020204020204" charset="-122"/>
                          <a:ea typeface="微软雅黑" panose="020B0503020204020204" charset="-122"/>
                          <a:cs typeface="微软雅黑" panose="020B0503020204020204" charset="-122"/>
                        </a:rPr>
                        <a:t>课程查询-	课程选择</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完成测试</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5</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5</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1000" b="0">
                          <a:latin typeface="微软雅黑" panose="020B0503020204020204" charset="-122"/>
                          <a:ea typeface="微软雅黑" panose="020B0503020204020204" charset="-122"/>
                          <a:cs typeface="微软雅黑" panose="020B0503020204020204" charset="-122"/>
                        </a:rPr>
                        <a:t>课程查询-已修课程查询</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完成测试</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9</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9</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buNone/>
                      </a:pPr>
                      <a:r>
                        <a:rPr lang="en-US" sz="1000" b="0">
                          <a:latin typeface="微软雅黑" panose="020B0503020204020204" charset="-122"/>
                          <a:ea typeface="微软雅黑" panose="020B0503020204020204" charset="-122"/>
                          <a:cs typeface="微软雅黑" panose="020B0503020204020204" charset="-122"/>
                        </a:rPr>
                        <a:t>总计</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latin typeface="微软雅黑" panose="020B0503020204020204" charset="-122"/>
                          <a:ea typeface="微软雅黑" panose="020B0503020204020204" charset="-122"/>
                          <a:cs typeface="微软雅黑" panose="020B0503020204020204" charset="-122"/>
                        </a:rPr>
                        <a:t> </a:t>
                      </a:r>
                      <a:endParaRPr lang="en-US" altLang="en-US" sz="12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186</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微软雅黑" panose="020B0503020204020204" charset="-122"/>
                          <a:ea typeface="微软雅黑" panose="020B0503020204020204" charset="-122"/>
                          <a:cs typeface="微软雅黑" panose="020B0503020204020204" charset="-122"/>
                        </a:rPr>
                        <a:t>186</a:t>
                      </a:r>
                      <a:endParaRPr lang="en-US" altLang="en-US" sz="1000" b="0">
                        <a:latin typeface="微软雅黑" panose="020B0503020204020204" charset="-122"/>
                        <a:ea typeface="微软雅黑" panose="020B0503020204020204" charset="-122"/>
                        <a:cs typeface="微软雅黑" panose="020B0503020204020204"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a:hlinkClick r:id="rId2" tooltip="" action="ppaction://hlinkfile"/>
          </p:cNvPr>
          <p:cNvSpPr txBox="1"/>
          <p:nvPr/>
        </p:nvSpPr>
        <p:spPr>
          <a:xfrm>
            <a:off x="3344545" y="4278630"/>
            <a:ext cx="2446020" cy="299085"/>
          </a:xfrm>
          <a:prstGeom prst="rect">
            <a:avLst/>
          </a:prstGeom>
          <a:noFill/>
        </p:spPr>
        <p:txBody>
          <a:bodyPr wrap="square" rtlCol="0">
            <a:spAutoFit/>
          </a:bodyPr>
          <a:p>
            <a:pPr algn="ctr"/>
            <a:r>
              <a:rPr lang="zh-CN" altLang="en-US"/>
              <a:t>详细文档</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rot="2700000">
            <a:off x="2843746" y="883814"/>
            <a:ext cx="3456507" cy="3456507"/>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矩形 9"/>
          <p:cNvSpPr/>
          <p:nvPr/>
        </p:nvSpPr>
        <p:spPr>
          <a:xfrm rot="2700000">
            <a:off x="3030086" y="1070154"/>
            <a:ext cx="3083826" cy="3083826"/>
          </a:xfrm>
          <a:prstGeom prst="rect">
            <a:avLst/>
          </a:prstGeom>
          <a:noFill/>
          <a:ln>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rot="2700000">
            <a:off x="3030086" y="1070155"/>
            <a:ext cx="3083826" cy="3083826"/>
          </a:xfrm>
          <a:prstGeom prst="rect">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rot="2700000">
            <a:off x="3252115" y="1292183"/>
            <a:ext cx="2639769" cy="2639769"/>
          </a:xfrm>
          <a:prstGeom prst="rect">
            <a:avLst/>
          </a:prstGeom>
          <a:gradFill>
            <a:gsLst>
              <a:gs pos="0">
                <a:schemeClr val="bg1"/>
              </a:gs>
              <a:gs pos="35000">
                <a:schemeClr val="bg1">
                  <a:lumMod val="95000"/>
                </a:schemeClr>
              </a:gs>
              <a:gs pos="100000">
                <a:schemeClr val="bg1">
                  <a:lumMod val="85000"/>
                </a:schemeClr>
              </a:gs>
            </a:gsLst>
            <a:path path="circle">
              <a:fillToRect l="50000" t="50000" r="50000" b="50000"/>
            </a:path>
          </a:gradFill>
          <a:ln>
            <a:solidFill>
              <a:srgbClr val="2E4864"/>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AutoShape 112"/>
          <p:cNvSpPr/>
          <p:nvPr/>
        </p:nvSpPr>
        <p:spPr bwMode="auto">
          <a:xfrm>
            <a:off x="4271374" y="1884625"/>
            <a:ext cx="674277" cy="67130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cxnSp>
        <p:nvCxnSpPr>
          <p:cNvPr id="18" name="直接连接符 17"/>
          <p:cNvCxnSpPr/>
          <p:nvPr/>
        </p:nvCxnSpPr>
        <p:spPr>
          <a:xfrm>
            <a:off x="4388936" y="3438834"/>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框 6"/>
          <p:cNvSpPr txBox="1">
            <a:spLocks noChangeArrowheads="1"/>
          </p:cNvSpPr>
          <p:nvPr/>
        </p:nvSpPr>
        <p:spPr bwMode="auto">
          <a:xfrm>
            <a:off x="3374448" y="2647922"/>
            <a:ext cx="24688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buClrTx/>
              <a:buSzTx/>
              <a:buFontTx/>
              <a:defRPr/>
            </a:pPr>
            <a:r>
              <a:rPr lang="zh-CN" altLang="en-US" sz="2000" smtClean="0">
                <a:solidFill>
                  <a:srgbClr val="27506E"/>
                </a:solidFill>
                <a:latin typeface="微软雅黑" panose="020B0503020204020204" charset="-122"/>
                <a:ea typeface="微软雅黑" panose="020B0503020204020204" charset="-122"/>
                <a:sym typeface="+mn-ea"/>
              </a:rPr>
              <a:t>用户反馈、文档修订</a:t>
            </a:r>
            <a:endParaRPr lang="zh-CN" altLang="en-US" sz="2000" smtClean="0">
              <a:solidFill>
                <a:srgbClr val="27506E"/>
              </a:solidFill>
              <a:latin typeface="微软雅黑" panose="020B0503020204020204" charset="-122"/>
              <a:ea typeface="微软雅黑" panose="020B0503020204020204" charset="-122"/>
            </a:endParaRPr>
          </a:p>
          <a:p>
            <a:pPr algn="l" fontAlgn="base">
              <a:buClrTx/>
              <a:buSzTx/>
              <a:buFontTx/>
              <a:defRPr/>
            </a:pPr>
            <a:r>
              <a:rPr lang="zh-CN" altLang="en-US" sz="2000" smtClean="0">
                <a:solidFill>
                  <a:srgbClr val="27506E"/>
                </a:solidFill>
                <a:latin typeface="微软雅黑" panose="020B0503020204020204" charset="-122"/>
                <a:ea typeface="微软雅黑" panose="020B0503020204020204" charset="-122"/>
                <a:sym typeface="+mn-ea"/>
              </a:rPr>
              <a:t>会议记录、绩效评价</a:t>
            </a:r>
            <a:endParaRPr lang="zh-CN" altLang="en-US" sz="2000" smtClean="0">
              <a:solidFill>
                <a:srgbClr val="27506E"/>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
          <p:cNvSpPr txBox="1">
            <a:spLocks noChangeArrowheads="1"/>
          </p:cNvSpPr>
          <p:nvPr/>
        </p:nvSpPr>
        <p:spPr bwMode="auto">
          <a:xfrm>
            <a:off x="3870961" y="354801"/>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smtClean="0">
                <a:solidFill>
                  <a:srgbClr val="27506E"/>
                </a:solidFill>
                <a:latin typeface="微软雅黑" panose="020B0503020204020204" charset="-122"/>
                <a:ea typeface="微软雅黑" panose="020B0503020204020204" charset="-122"/>
              </a:rPr>
              <a:t>用户反馈</a:t>
            </a:r>
            <a:endParaRPr lang="zh-CN" altLang="en-US" sz="2400" smtClean="0">
              <a:solidFill>
                <a:srgbClr val="27506E"/>
              </a:solidFill>
              <a:latin typeface="微软雅黑" panose="020B0503020204020204" charset="-122"/>
              <a:ea typeface="微软雅黑" panose="020B0503020204020204" charset="-122"/>
            </a:endParaRPr>
          </a:p>
        </p:txBody>
      </p:sp>
      <p:cxnSp>
        <p:nvCxnSpPr>
          <p:cNvPr id="82" name="直接连接符 81"/>
          <p:cNvCxnSpPr/>
          <p:nvPr/>
        </p:nvCxnSpPr>
        <p:spPr>
          <a:xfrm>
            <a:off x="4434104" y="873420"/>
            <a:ext cx="2754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6947684" y="1151540"/>
            <a:ext cx="750598" cy="750598"/>
            <a:chOff x="6780" y="2586"/>
            <a:chExt cx="1182" cy="1182"/>
          </a:xfrm>
        </p:grpSpPr>
        <p:sp>
          <p:nvSpPr>
            <p:cNvPr id="92" name="椭圆 91"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6780" y="2586"/>
              <a:ext cx="1182" cy="118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AutoShape 59"/>
            <p:cNvSpPr/>
            <p:nvPr/>
          </p:nvSpPr>
          <p:spPr bwMode="auto">
            <a:xfrm>
              <a:off x="7055" y="2894"/>
              <a:ext cx="567" cy="56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2" name="组合 1"/>
          <p:cNvGrpSpPr/>
          <p:nvPr/>
        </p:nvGrpSpPr>
        <p:grpSpPr>
          <a:xfrm>
            <a:off x="1070278" y="3699448"/>
            <a:ext cx="750598" cy="750598"/>
            <a:chOff x="5927" y="4196"/>
            <a:chExt cx="1182" cy="1182"/>
          </a:xfrm>
        </p:grpSpPr>
        <p:sp>
          <p:nvSpPr>
            <p:cNvPr id="93" name="椭圆 92"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5927" y="4196"/>
              <a:ext cx="1182" cy="118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AutoShape 112"/>
            <p:cNvSpPr/>
            <p:nvPr/>
          </p:nvSpPr>
          <p:spPr bwMode="auto">
            <a:xfrm>
              <a:off x="6234" y="4505"/>
              <a:ext cx="568" cy="56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4" name="组合 3"/>
          <p:cNvGrpSpPr/>
          <p:nvPr/>
        </p:nvGrpSpPr>
        <p:grpSpPr>
          <a:xfrm>
            <a:off x="1069975" y="1151255"/>
            <a:ext cx="750570" cy="750570"/>
            <a:chOff x="6780" y="5782"/>
            <a:chExt cx="1182" cy="1182"/>
          </a:xfrm>
        </p:grpSpPr>
        <p:sp>
          <p:nvSpPr>
            <p:cNvPr id="94" name="椭圆 93"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6780" y="5782"/>
              <a:ext cx="1182" cy="118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22" name="组合 21"/>
            <p:cNvGrpSpPr/>
            <p:nvPr/>
          </p:nvGrpSpPr>
          <p:grpSpPr>
            <a:xfrm>
              <a:off x="7177" y="6090"/>
              <a:ext cx="389" cy="567"/>
              <a:chOff x="2528974" y="2863357"/>
              <a:chExt cx="246811" cy="359779"/>
            </a:xfrm>
            <a:solidFill>
              <a:schemeClr val="bg1"/>
            </a:solidFill>
          </p:grpSpPr>
          <p:sp>
            <p:nvSpPr>
              <p:cNvPr id="23"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4"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grpSp>
        <p:nvGrpSpPr>
          <p:cNvPr id="11" name="组合 10"/>
          <p:cNvGrpSpPr/>
          <p:nvPr/>
        </p:nvGrpSpPr>
        <p:grpSpPr>
          <a:xfrm>
            <a:off x="6947535" y="3699510"/>
            <a:ext cx="750570" cy="750570"/>
            <a:chOff x="10941" y="5826"/>
            <a:chExt cx="1182" cy="1182"/>
          </a:xfrm>
        </p:grpSpPr>
        <p:sp>
          <p:nvSpPr>
            <p:cNvPr id="7" name="椭圆 6"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10941" y="5826"/>
              <a:ext cx="1182" cy="118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39" name="组合 138"/>
            <p:cNvGrpSpPr/>
            <p:nvPr/>
          </p:nvGrpSpPr>
          <p:grpSpPr>
            <a:xfrm>
              <a:off x="11249" y="6135"/>
              <a:ext cx="566" cy="566"/>
              <a:chOff x="3191434" y="2145028"/>
              <a:chExt cx="359165" cy="359165"/>
            </a:xfrm>
            <a:solidFill>
              <a:schemeClr val="bg1"/>
            </a:solidFill>
          </p:grpSpPr>
          <p:sp>
            <p:nvSpPr>
              <p:cNvPr id="140"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1"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2"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
          <p:cNvSpPr txBox="1">
            <a:spLocks noChangeArrowheads="1"/>
          </p:cNvSpPr>
          <p:nvPr/>
        </p:nvSpPr>
        <p:spPr bwMode="auto">
          <a:xfrm>
            <a:off x="3870961" y="354801"/>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smtClean="0">
                <a:solidFill>
                  <a:srgbClr val="27506E"/>
                </a:solidFill>
                <a:latin typeface="微软雅黑" panose="020B0503020204020204" charset="-122"/>
                <a:ea typeface="微软雅黑" panose="020B0503020204020204" charset="-122"/>
              </a:rPr>
              <a:t>会议纪要</a:t>
            </a:r>
            <a:endParaRPr lang="zh-CN" altLang="en-US" sz="2400" smtClean="0">
              <a:solidFill>
                <a:srgbClr val="27506E"/>
              </a:solidFill>
              <a:latin typeface="微软雅黑" panose="020B0503020204020204" charset="-122"/>
              <a:ea typeface="微软雅黑" panose="020B0503020204020204" charset="-122"/>
            </a:endParaRPr>
          </a:p>
        </p:txBody>
      </p:sp>
      <p:cxnSp>
        <p:nvCxnSpPr>
          <p:cNvPr id="82" name="直接连接符 81"/>
          <p:cNvCxnSpPr/>
          <p:nvPr/>
        </p:nvCxnSpPr>
        <p:spPr>
          <a:xfrm>
            <a:off x="4434104" y="873420"/>
            <a:ext cx="2754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环形箭头 7"/>
          <p:cNvSpPr/>
          <p:nvPr/>
        </p:nvSpPr>
        <p:spPr>
          <a:xfrm>
            <a:off x="3830655" y="1261325"/>
            <a:ext cx="1672775" cy="1673031"/>
          </a:xfrm>
          <a:prstGeom prst="circularArrow">
            <a:avLst>
              <a:gd name="adj1" fmla="val 10980"/>
              <a:gd name="adj2" fmla="val 1142322"/>
              <a:gd name="adj3" fmla="val 4500000"/>
              <a:gd name="adj4" fmla="val 10800000"/>
              <a:gd name="adj5" fmla="val 12500"/>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形状 9"/>
          <p:cNvSpPr/>
          <p:nvPr/>
        </p:nvSpPr>
        <p:spPr>
          <a:xfrm>
            <a:off x="3366047" y="2222605"/>
            <a:ext cx="1672775" cy="1673031"/>
          </a:xfrm>
          <a:prstGeom prst="leftCircularArrow">
            <a:avLst>
              <a:gd name="adj1" fmla="val 10980"/>
              <a:gd name="adj2" fmla="val 1142322"/>
              <a:gd name="adj3" fmla="val 6300000"/>
              <a:gd name="adj4" fmla="val 18900000"/>
              <a:gd name="adj5" fmla="val 12500"/>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2" name="空心弧 11"/>
          <p:cNvSpPr/>
          <p:nvPr/>
        </p:nvSpPr>
        <p:spPr>
          <a:xfrm>
            <a:off x="3949712" y="3298920"/>
            <a:ext cx="1437174" cy="1437749"/>
          </a:xfrm>
          <a:prstGeom prst="blockArc">
            <a:avLst>
              <a:gd name="adj1" fmla="val 13500000"/>
              <a:gd name="adj2" fmla="val 10800000"/>
              <a:gd name="adj3" fmla="val 12740"/>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 name="组合 2"/>
          <p:cNvGrpSpPr/>
          <p:nvPr/>
        </p:nvGrpSpPr>
        <p:grpSpPr>
          <a:xfrm>
            <a:off x="6947684" y="1151540"/>
            <a:ext cx="750598" cy="750598"/>
            <a:chOff x="6780" y="2586"/>
            <a:chExt cx="1182" cy="1182"/>
          </a:xfrm>
        </p:grpSpPr>
        <p:sp>
          <p:nvSpPr>
            <p:cNvPr id="92" name="椭圆 91"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6780" y="2586"/>
              <a:ext cx="1182" cy="118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0" name="AutoShape 59"/>
            <p:cNvSpPr/>
            <p:nvPr/>
          </p:nvSpPr>
          <p:spPr bwMode="auto">
            <a:xfrm>
              <a:off x="7055" y="2894"/>
              <a:ext cx="567" cy="56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2" name="组合 1"/>
          <p:cNvGrpSpPr/>
          <p:nvPr/>
        </p:nvGrpSpPr>
        <p:grpSpPr>
          <a:xfrm>
            <a:off x="1070278" y="3699448"/>
            <a:ext cx="750598" cy="750598"/>
            <a:chOff x="5927" y="4196"/>
            <a:chExt cx="1182" cy="1182"/>
          </a:xfrm>
        </p:grpSpPr>
        <p:sp>
          <p:nvSpPr>
            <p:cNvPr id="93" name="椭圆 92"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5927" y="4196"/>
              <a:ext cx="1182" cy="118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1" name="AutoShape 112"/>
            <p:cNvSpPr/>
            <p:nvPr/>
          </p:nvSpPr>
          <p:spPr bwMode="auto">
            <a:xfrm>
              <a:off x="6234" y="4505"/>
              <a:ext cx="568" cy="56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nvGrpSpPr>
          <p:cNvPr id="4" name="组合 3"/>
          <p:cNvGrpSpPr/>
          <p:nvPr/>
        </p:nvGrpSpPr>
        <p:grpSpPr>
          <a:xfrm>
            <a:off x="1069975" y="1151255"/>
            <a:ext cx="750570" cy="750570"/>
            <a:chOff x="6780" y="5782"/>
            <a:chExt cx="1182" cy="1182"/>
          </a:xfrm>
        </p:grpSpPr>
        <p:sp>
          <p:nvSpPr>
            <p:cNvPr id="94" name="椭圆 93"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6780" y="5782"/>
              <a:ext cx="1182" cy="118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22" name="组合 21"/>
            <p:cNvGrpSpPr/>
            <p:nvPr/>
          </p:nvGrpSpPr>
          <p:grpSpPr>
            <a:xfrm>
              <a:off x="7177" y="6090"/>
              <a:ext cx="389" cy="567"/>
              <a:chOff x="2528974" y="2863357"/>
              <a:chExt cx="246811" cy="359779"/>
            </a:xfrm>
            <a:solidFill>
              <a:schemeClr val="bg1"/>
            </a:solidFill>
          </p:grpSpPr>
          <p:sp>
            <p:nvSpPr>
              <p:cNvPr id="23"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4"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sp>
        <p:nvSpPr>
          <p:cNvPr id="5" name="文本框 4">
            <a:hlinkClick r:id="rId1" tooltip="" action="ppaction://hlinkfile"/>
          </p:cNvPr>
          <p:cNvSpPr txBox="1"/>
          <p:nvPr/>
        </p:nvSpPr>
        <p:spPr>
          <a:xfrm>
            <a:off x="891540" y="2003425"/>
            <a:ext cx="1108710" cy="368300"/>
          </a:xfrm>
          <a:prstGeom prst="rect">
            <a:avLst/>
          </a:prstGeom>
          <a:noFill/>
        </p:spPr>
        <p:txBody>
          <a:bodyPr wrap="square" rtlCol="0">
            <a:spAutoFit/>
          </a:bodyPr>
          <a:p>
            <a:pPr lvl="0" algn="ctr">
              <a:buClrTx/>
              <a:buSzTx/>
              <a:buFontTx/>
            </a:pPr>
            <a:r>
              <a:rPr lang="en-US" altLang="zh-CN" sz="1800">
                <a:latin typeface="微软雅黑" panose="020B0503020204020204" charset="-122"/>
                <a:ea typeface="微软雅黑" panose="020B0503020204020204" charset="-122"/>
                <a:sym typeface="+mn-ea"/>
              </a:rPr>
              <a:t>12.16</a:t>
            </a:r>
            <a:endParaRPr lang="en-US" altLang="zh-CN" sz="1800">
              <a:latin typeface="微软雅黑" panose="020B0503020204020204" charset="-122"/>
              <a:ea typeface="微软雅黑" panose="020B0503020204020204" charset="-122"/>
              <a:sym typeface="+mn-ea"/>
            </a:endParaRPr>
          </a:p>
        </p:txBody>
      </p:sp>
      <p:grpSp>
        <p:nvGrpSpPr>
          <p:cNvPr id="11" name="组合 10"/>
          <p:cNvGrpSpPr/>
          <p:nvPr/>
        </p:nvGrpSpPr>
        <p:grpSpPr>
          <a:xfrm>
            <a:off x="6947535" y="3699510"/>
            <a:ext cx="750570" cy="750570"/>
            <a:chOff x="10941" y="5826"/>
            <a:chExt cx="1182" cy="1182"/>
          </a:xfrm>
        </p:grpSpPr>
        <p:sp>
          <p:nvSpPr>
            <p:cNvPr id="7" name="椭圆 6" descr="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
            <p:cNvSpPr/>
            <p:nvPr/>
          </p:nvSpPr>
          <p:spPr>
            <a:xfrm>
              <a:off x="10941" y="5826"/>
              <a:ext cx="1182" cy="118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39" name="组合 138"/>
            <p:cNvGrpSpPr/>
            <p:nvPr/>
          </p:nvGrpSpPr>
          <p:grpSpPr>
            <a:xfrm>
              <a:off x="11249" y="6135"/>
              <a:ext cx="566" cy="566"/>
              <a:chOff x="3191434" y="2145028"/>
              <a:chExt cx="359165" cy="359165"/>
            </a:xfrm>
            <a:solidFill>
              <a:schemeClr val="bg1"/>
            </a:solidFill>
          </p:grpSpPr>
          <p:sp>
            <p:nvSpPr>
              <p:cNvPr id="140"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1"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42"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grpSp>
      <p:sp>
        <p:nvSpPr>
          <p:cNvPr id="6" name="文本框 5">
            <a:hlinkClick r:id="rId2" tooltip="" action="ppaction://hlinkfile"/>
          </p:cNvPr>
          <p:cNvSpPr txBox="1"/>
          <p:nvPr/>
        </p:nvSpPr>
        <p:spPr>
          <a:xfrm>
            <a:off x="6605270" y="2038350"/>
            <a:ext cx="1394460" cy="299085"/>
          </a:xfrm>
          <a:prstGeom prst="rect">
            <a:avLst/>
          </a:prstGeom>
          <a:noFill/>
        </p:spPr>
        <p:txBody>
          <a:bodyPr wrap="square" rtlCol="0">
            <a:spAutoFit/>
          </a:bodyPr>
          <a:p>
            <a:pPr algn="ctr">
              <a:buClrTx/>
              <a:buSzTx/>
              <a:buFontTx/>
            </a:pPr>
            <a:r>
              <a:rPr lang="en-US" altLang="zh-CN" sz="1800">
                <a:latin typeface="微软雅黑" panose="020B0503020204020204" charset="-122"/>
                <a:ea typeface="微软雅黑" panose="020B0503020204020204" charset="-122"/>
              </a:rPr>
              <a:t>12.22</a:t>
            </a:r>
            <a:endParaRPr lang="en-US" altLang="zh-CN" sz="1800">
              <a:latin typeface="微软雅黑" panose="020B0503020204020204" charset="-122"/>
              <a:ea typeface="微软雅黑" panose="020B0503020204020204" charset="-122"/>
            </a:endParaRPr>
          </a:p>
        </p:txBody>
      </p:sp>
      <p:sp>
        <p:nvSpPr>
          <p:cNvPr id="9" name="文本框 8">
            <a:hlinkClick r:id="rId3" tooltip="" action="ppaction://hlinkfile"/>
          </p:cNvPr>
          <p:cNvSpPr txBox="1"/>
          <p:nvPr/>
        </p:nvSpPr>
        <p:spPr>
          <a:xfrm>
            <a:off x="748665" y="4565650"/>
            <a:ext cx="1394460" cy="368300"/>
          </a:xfrm>
          <a:prstGeom prst="rect">
            <a:avLst/>
          </a:prstGeom>
          <a:noFill/>
        </p:spPr>
        <p:txBody>
          <a:bodyPr wrap="square" rtlCol="0">
            <a:spAutoFit/>
          </a:bodyPr>
          <a:p>
            <a:pPr algn="ctr">
              <a:buClrTx/>
              <a:buSzTx/>
              <a:buFontTx/>
            </a:pPr>
            <a:r>
              <a:rPr lang="en-US" altLang="zh-CN" sz="1800">
                <a:latin typeface="微软雅黑" panose="020B0503020204020204" charset="-122"/>
                <a:ea typeface="微软雅黑" panose="020B0503020204020204" charset="-122"/>
              </a:rPr>
              <a:t>12.29</a:t>
            </a:r>
            <a:endParaRPr lang="en-US" altLang="zh-CN" sz="18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 name="文本框 5"/>
          <p:cNvSpPr txBox="1">
            <a:spLocks noChangeArrowheads="1"/>
          </p:cNvSpPr>
          <p:nvPr/>
        </p:nvSpPr>
        <p:spPr bwMode="auto">
          <a:xfrm>
            <a:off x="3870961" y="354801"/>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smtClean="0">
                <a:solidFill>
                  <a:srgbClr val="27506E"/>
                </a:solidFill>
                <a:latin typeface="微软雅黑" panose="020B0503020204020204" charset="-122"/>
                <a:ea typeface="微软雅黑" panose="020B0503020204020204" charset="-122"/>
              </a:rPr>
              <a:t>绩效评定</a:t>
            </a:r>
            <a:endParaRPr lang="zh-CN" altLang="en-US" sz="2400" smtClean="0">
              <a:solidFill>
                <a:srgbClr val="27506E"/>
              </a:solidFill>
              <a:latin typeface="微软雅黑" panose="020B0503020204020204" charset="-122"/>
              <a:ea typeface="微软雅黑" panose="020B0503020204020204" charset="-122"/>
            </a:endParaRPr>
          </a:p>
        </p:txBody>
      </p:sp>
      <p:cxnSp>
        <p:nvCxnSpPr>
          <p:cNvPr id="82" name="直接连接符 81"/>
          <p:cNvCxnSpPr/>
          <p:nvPr/>
        </p:nvCxnSpPr>
        <p:spPr>
          <a:xfrm>
            <a:off x="4434104" y="873420"/>
            <a:ext cx="27541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2829120" y="869190"/>
            <a:ext cx="3456507" cy="3456507"/>
          </a:xfrm>
          <a:prstGeom prst="rect">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矩形 21"/>
          <p:cNvSpPr/>
          <p:nvPr/>
        </p:nvSpPr>
        <p:spPr>
          <a:xfrm rot="2700000">
            <a:off x="2953469" y="953718"/>
            <a:ext cx="3237063" cy="3237063"/>
          </a:xfrm>
          <a:prstGeom prst="rect">
            <a:avLst/>
          </a:prstGeom>
          <a:no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矩形 22"/>
          <p:cNvSpPr/>
          <p:nvPr/>
        </p:nvSpPr>
        <p:spPr>
          <a:xfrm rot="2700000">
            <a:off x="3092349" y="1090334"/>
            <a:ext cx="2909100" cy="2909100"/>
          </a:xfrm>
          <a:prstGeom prst="rect">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文本框 5"/>
          <p:cNvSpPr txBox="1">
            <a:spLocks noChangeArrowheads="1"/>
          </p:cNvSpPr>
          <p:nvPr/>
        </p:nvSpPr>
        <p:spPr bwMode="auto">
          <a:xfrm>
            <a:off x="4123054" y="2351086"/>
            <a:ext cx="89789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rgbClr val="2E4864"/>
                </a:solidFill>
                <a:latin typeface="方正兰亭黑_GBK" panose="02000000000000000000"/>
                <a:ea typeface="方正兰亭黑_GBK" panose="02000000000000000000"/>
              </a:rPr>
              <a:t>感谢</a:t>
            </a:r>
            <a:endParaRPr lang="zh-CN" altLang="en-US" sz="2800" b="1" smtClean="0">
              <a:solidFill>
                <a:srgbClr val="2E4864"/>
              </a:solidFill>
              <a:latin typeface="方正兰亭黑_GBK" panose="02000000000000000000"/>
              <a:ea typeface="方正兰亭黑_GBK" panose="02000000000000000000"/>
            </a:endParaRPr>
          </a:p>
        </p:txBody>
      </p:sp>
      <p:sp>
        <p:nvSpPr>
          <p:cNvPr id="8" name="文本框 8"/>
          <p:cNvSpPr txBox="1">
            <a:spLocks noChangeArrowheads="1"/>
          </p:cNvSpPr>
          <p:nvPr/>
        </p:nvSpPr>
        <p:spPr bwMode="auto">
          <a:xfrm>
            <a:off x="4108768" y="3030855"/>
            <a:ext cx="876300" cy="22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900" dirty="0">
                <a:solidFill>
                  <a:srgbClr val="2E4864"/>
                </a:solidFill>
                <a:latin typeface="方正兰亭黑_GBK" panose="02000000000000000000"/>
                <a:ea typeface="方正兰亭黑_GBK" panose="02000000000000000000"/>
              </a:rPr>
              <a:t>答辩人</a:t>
            </a:r>
            <a:r>
              <a:rPr lang="zh-CN" altLang="en-US" sz="900" dirty="0" smtClean="0">
                <a:solidFill>
                  <a:srgbClr val="2E4864"/>
                </a:solidFill>
                <a:latin typeface="方正兰亭黑_GBK" panose="02000000000000000000"/>
                <a:ea typeface="方正兰亭黑_GBK" panose="02000000000000000000"/>
              </a:rPr>
              <a:t>：</a:t>
            </a:r>
            <a:r>
              <a:rPr lang="en-US" altLang="zh-CN" sz="900" dirty="0" smtClean="0">
                <a:solidFill>
                  <a:srgbClr val="2E4864"/>
                </a:solidFill>
                <a:latin typeface="方正兰亭黑_GBK" panose="02000000000000000000"/>
                <a:ea typeface="方正兰亭黑_GBK" panose="02000000000000000000"/>
              </a:rPr>
              <a:t>G16</a:t>
            </a:r>
            <a:endParaRPr lang="en-US" altLang="zh-CN" sz="900" dirty="0" smtClean="0">
              <a:solidFill>
                <a:srgbClr val="2E4864"/>
              </a:solidFill>
              <a:latin typeface="方正兰亭黑_GBK" panose="02000000000000000000"/>
              <a:ea typeface="方正兰亭黑_GBK" panose="02000000000000000000"/>
            </a:endParaRPr>
          </a:p>
        </p:txBody>
      </p:sp>
      <p:grpSp>
        <p:nvGrpSpPr>
          <p:cNvPr id="17" name="组合 16"/>
          <p:cNvGrpSpPr/>
          <p:nvPr/>
        </p:nvGrpSpPr>
        <p:grpSpPr>
          <a:xfrm>
            <a:off x="4196273" y="1762021"/>
            <a:ext cx="680802" cy="593829"/>
            <a:chOff x="4675188" y="2882900"/>
            <a:chExt cx="360362" cy="314325"/>
          </a:xfrm>
          <a:solidFill>
            <a:srgbClr val="27506E"/>
          </a:solidFill>
        </p:grpSpPr>
        <p:sp>
          <p:nvSpPr>
            <p:cNvPr id="19" name="AutoShape 43"/>
            <p:cNvSpPr/>
            <p:nvPr/>
          </p:nvSpPr>
          <p:spPr bwMode="auto">
            <a:xfrm>
              <a:off x="4675188" y="2882900"/>
              <a:ext cx="360362" cy="2571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0" name="AutoShape 44"/>
            <p:cNvSpPr/>
            <p:nvPr/>
          </p:nvSpPr>
          <p:spPr bwMode="auto">
            <a:xfrm>
              <a:off x="5000625" y="2994025"/>
              <a:ext cx="22225" cy="123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sp>
          <p:nvSpPr>
            <p:cNvPr id="21" name="AutoShape 45"/>
            <p:cNvSpPr/>
            <p:nvPr/>
          </p:nvSpPr>
          <p:spPr bwMode="auto">
            <a:xfrm>
              <a:off x="4989513" y="3128963"/>
              <a:ext cx="46037" cy="68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defRPr/>
              </a:pPr>
              <a:endParaRPr lang="en-US" sz="1500" kern="0">
                <a:solidFill>
                  <a:srgbClr val="27506E"/>
                </a:solidFill>
                <a:effectLst>
                  <a:outerShdw blurRad="38100" dist="38100" dir="2700000" algn="tl">
                    <a:srgbClr val="000000"/>
                  </a:outerShdw>
                </a:effectLst>
                <a:latin typeface="Gill Sans" charset="0"/>
                <a:ea typeface="宋体" panose="02010600030101010101" pitchFamily="2" charset="-122"/>
                <a:sym typeface="Gill Sans" charset="0"/>
              </a:endParaRPr>
            </a:p>
          </p:txBody>
        </p:sp>
      </p:grpSp>
      <p:cxnSp>
        <p:nvCxnSpPr>
          <p:cNvPr id="15" name="直接连接符 14"/>
          <p:cNvCxnSpPr/>
          <p:nvPr/>
        </p:nvCxnSpPr>
        <p:spPr>
          <a:xfrm>
            <a:off x="4158271" y="2872872"/>
            <a:ext cx="7995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5044322" y="886777"/>
            <a:ext cx="741221" cy="741221"/>
            <a:chOff x="973554" y="1904522"/>
            <a:chExt cx="837665" cy="837665"/>
          </a:xfrm>
        </p:grpSpPr>
        <p:sp>
          <p:nvSpPr>
            <p:cNvPr id="21" name="椭圆 20"/>
            <p:cNvSpPr/>
            <p:nvPr/>
          </p:nvSpPr>
          <p:spPr>
            <a:xfrm>
              <a:off x="973554" y="1904522"/>
              <a:ext cx="837665" cy="837665"/>
            </a:xfrm>
            <a:prstGeom prst="ellipse">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 name="文本框 5"/>
            <p:cNvSpPr txBox="1">
              <a:spLocks noChangeArrowheads="1"/>
            </p:cNvSpPr>
            <p:nvPr/>
          </p:nvSpPr>
          <p:spPr bwMode="auto">
            <a:xfrm>
              <a:off x="1110899" y="2092522"/>
              <a:ext cx="562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b="1" smtClean="0">
                  <a:solidFill>
                    <a:srgbClr val="27506E"/>
                  </a:solidFill>
                  <a:latin typeface="方正兰亭黑_GBK" panose="02000000000000000000"/>
                  <a:ea typeface="方正兰亭黑_GBK" panose="02000000000000000000"/>
                </a:rPr>
                <a:t>01</a:t>
              </a:r>
              <a:endParaRPr lang="zh-CN" altLang="en-US" sz="2400" b="1">
                <a:solidFill>
                  <a:srgbClr val="27506E"/>
                </a:solidFill>
                <a:latin typeface="方正兰亭黑_GBK" panose="02000000000000000000"/>
                <a:ea typeface="方正兰亭黑_GBK" panose="02000000000000000000"/>
              </a:endParaRPr>
            </a:p>
          </p:txBody>
        </p:sp>
      </p:grpSp>
      <p:sp>
        <p:nvSpPr>
          <p:cNvPr id="23" name="文本框 6"/>
          <p:cNvSpPr txBox="1">
            <a:spLocks noChangeArrowheads="1"/>
          </p:cNvSpPr>
          <p:nvPr/>
        </p:nvSpPr>
        <p:spPr bwMode="auto">
          <a:xfrm>
            <a:off x="5849678" y="1088362"/>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smtClean="0">
                <a:solidFill>
                  <a:srgbClr val="27506E"/>
                </a:solidFill>
                <a:latin typeface="微软雅黑" panose="020B0503020204020204" charset="-122"/>
                <a:ea typeface="微软雅黑" panose="020B0503020204020204" charset="-122"/>
              </a:rPr>
              <a:t>程序清单</a:t>
            </a:r>
            <a:endParaRPr lang="zh-CN" altLang="en-US" sz="2000" smtClean="0">
              <a:solidFill>
                <a:srgbClr val="27506E"/>
              </a:solidFill>
              <a:latin typeface="微软雅黑" panose="020B0503020204020204" charset="-122"/>
              <a:ea typeface="微软雅黑" panose="020B0503020204020204" charset="-122"/>
            </a:endParaRPr>
          </a:p>
        </p:txBody>
      </p:sp>
      <p:grpSp>
        <p:nvGrpSpPr>
          <p:cNvPr id="33" name="组合 32"/>
          <p:cNvGrpSpPr/>
          <p:nvPr/>
        </p:nvGrpSpPr>
        <p:grpSpPr>
          <a:xfrm>
            <a:off x="5044322" y="1900185"/>
            <a:ext cx="741221" cy="741221"/>
            <a:chOff x="4713657" y="1932023"/>
            <a:chExt cx="837665" cy="837665"/>
          </a:xfrm>
        </p:grpSpPr>
        <p:sp>
          <p:nvSpPr>
            <p:cNvPr id="26" name="椭圆 25"/>
            <p:cNvSpPr/>
            <p:nvPr/>
          </p:nvSpPr>
          <p:spPr>
            <a:xfrm>
              <a:off x="4713657" y="1932023"/>
              <a:ext cx="837665" cy="837665"/>
            </a:xfrm>
            <a:prstGeom prst="ellipse">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7" name="文本框 5"/>
            <p:cNvSpPr txBox="1">
              <a:spLocks noChangeArrowheads="1"/>
            </p:cNvSpPr>
            <p:nvPr/>
          </p:nvSpPr>
          <p:spPr bwMode="auto">
            <a:xfrm>
              <a:off x="4846532" y="2120023"/>
              <a:ext cx="5581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b="1" smtClean="0">
                  <a:solidFill>
                    <a:srgbClr val="27506E"/>
                  </a:solidFill>
                  <a:latin typeface="方正兰亭黑_GBK" panose="02000000000000000000"/>
                  <a:ea typeface="方正兰亭黑_GBK" panose="02000000000000000000"/>
                </a:rPr>
                <a:t>02</a:t>
              </a:r>
              <a:endParaRPr lang="zh-CN" altLang="en-US" sz="2400" b="1">
                <a:solidFill>
                  <a:srgbClr val="27506E"/>
                </a:solidFill>
                <a:latin typeface="方正兰亭黑_GBK" panose="02000000000000000000"/>
                <a:ea typeface="方正兰亭黑_GBK" panose="02000000000000000000"/>
              </a:endParaRPr>
            </a:p>
          </p:txBody>
        </p:sp>
      </p:grpSp>
      <p:grpSp>
        <p:nvGrpSpPr>
          <p:cNvPr id="34" name="组合 33"/>
          <p:cNvGrpSpPr/>
          <p:nvPr/>
        </p:nvGrpSpPr>
        <p:grpSpPr>
          <a:xfrm>
            <a:off x="5044322" y="2913593"/>
            <a:ext cx="741221" cy="741221"/>
            <a:chOff x="973554" y="1904522"/>
            <a:chExt cx="837665" cy="837665"/>
          </a:xfrm>
        </p:grpSpPr>
        <p:sp>
          <p:nvSpPr>
            <p:cNvPr id="35" name="椭圆 34"/>
            <p:cNvSpPr/>
            <p:nvPr/>
          </p:nvSpPr>
          <p:spPr>
            <a:xfrm>
              <a:off x="973554" y="1904522"/>
              <a:ext cx="837665" cy="837665"/>
            </a:xfrm>
            <a:prstGeom prst="ellipse">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6" name="文本框 5"/>
            <p:cNvSpPr txBox="1">
              <a:spLocks noChangeArrowheads="1"/>
            </p:cNvSpPr>
            <p:nvPr/>
          </p:nvSpPr>
          <p:spPr bwMode="auto">
            <a:xfrm>
              <a:off x="1110899" y="2092522"/>
              <a:ext cx="562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b="1" smtClean="0">
                  <a:solidFill>
                    <a:srgbClr val="27506E"/>
                  </a:solidFill>
                  <a:latin typeface="方正兰亭黑_GBK" panose="02000000000000000000"/>
                  <a:ea typeface="方正兰亭黑_GBK" panose="02000000000000000000"/>
                </a:rPr>
                <a:t>03</a:t>
              </a:r>
              <a:endParaRPr lang="zh-CN" altLang="en-US" sz="2400" b="1">
                <a:solidFill>
                  <a:srgbClr val="27506E"/>
                </a:solidFill>
                <a:latin typeface="方正兰亭黑_GBK" panose="02000000000000000000"/>
                <a:ea typeface="方正兰亭黑_GBK" panose="02000000000000000000"/>
              </a:endParaRPr>
            </a:p>
          </p:txBody>
        </p:sp>
      </p:grpSp>
      <p:grpSp>
        <p:nvGrpSpPr>
          <p:cNvPr id="37" name="组合 36"/>
          <p:cNvGrpSpPr/>
          <p:nvPr/>
        </p:nvGrpSpPr>
        <p:grpSpPr>
          <a:xfrm>
            <a:off x="5044322" y="3927002"/>
            <a:ext cx="741221" cy="741221"/>
            <a:chOff x="4713657" y="1932023"/>
            <a:chExt cx="837665" cy="837665"/>
          </a:xfrm>
        </p:grpSpPr>
        <p:sp>
          <p:nvSpPr>
            <p:cNvPr id="38" name="椭圆 37"/>
            <p:cNvSpPr/>
            <p:nvPr/>
          </p:nvSpPr>
          <p:spPr>
            <a:xfrm>
              <a:off x="4713657" y="1932023"/>
              <a:ext cx="837665" cy="837665"/>
            </a:xfrm>
            <a:prstGeom prst="ellipse">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9" name="文本框 5"/>
            <p:cNvSpPr txBox="1">
              <a:spLocks noChangeArrowheads="1"/>
            </p:cNvSpPr>
            <p:nvPr/>
          </p:nvSpPr>
          <p:spPr bwMode="auto">
            <a:xfrm>
              <a:off x="4846532" y="2120023"/>
              <a:ext cx="5581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b="1" smtClean="0">
                  <a:solidFill>
                    <a:srgbClr val="27506E"/>
                  </a:solidFill>
                  <a:latin typeface="方正兰亭黑_GBK" panose="02000000000000000000"/>
                  <a:ea typeface="方正兰亭黑_GBK" panose="02000000000000000000"/>
                </a:rPr>
                <a:t>04</a:t>
              </a:r>
              <a:endParaRPr lang="zh-CN" altLang="en-US" sz="2400" b="1">
                <a:solidFill>
                  <a:srgbClr val="27506E"/>
                </a:solidFill>
                <a:latin typeface="方正兰亭黑_GBK" panose="02000000000000000000"/>
                <a:ea typeface="方正兰亭黑_GBK" panose="02000000000000000000"/>
              </a:endParaRPr>
            </a:p>
          </p:txBody>
        </p:sp>
      </p:grpSp>
      <p:sp>
        <p:nvSpPr>
          <p:cNvPr id="25" name="矩形 24"/>
          <p:cNvSpPr/>
          <p:nvPr/>
        </p:nvSpPr>
        <p:spPr>
          <a:xfrm rot="2700000">
            <a:off x="1082724" y="1578646"/>
            <a:ext cx="2689092" cy="2689092"/>
          </a:xfrm>
          <a:prstGeom prst="rect">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rot="2700000">
            <a:off x="1218764" y="1699854"/>
            <a:ext cx="2417013" cy="2417013"/>
          </a:xfrm>
          <a:prstGeom prst="rect">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
          <p:cNvSpPr txBox="1">
            <a:spLocks noChangeArrowheads="1"/>
          </p:cNvSpPr>
          <p:nvPr/>
        </p:nvSpPr>
        <p:spPr bwMode="auto">
          <a:xfrm>
            <a:off x="1865257" y="2249873"/>
            <a:ext cx="11240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200" b="1" smtClean="0">
                <a:solidFill>
                  <a:srgbClr val="27506E"/>
                </a:solidFill>
                <a:latin typeface="方正兰亭黑_GBK" panose="02000000000000000000"/>
                <a:ea typeface="方正兰亭黑_GBK" panose="02000000000000000000"/>
              </a:rPr>
              <a:t>目 录</a:t>
            </a:r>
            <a:endParaRPr lang="zh-CN" altLang="en-US" sz="3200" b="1">
              <a:solidFill>
                <a:srgbClr val="27506E"/>
              </a:solidFill>
              <a:latin typeface="方正兰亭黑_GBK" panose="02000000000000000000"/>
              <a:ea typeface="方正兰亭黑_GBK" panose="02000000000000000000"/>
            </a:endParaRPr>
          </a:p>
        </p:txBody>
      </p:sp>
      <p:sp>
        <p:nvSpPr>
          <p:cNvPr id="16" name="文本框 5"/>
          <p:cNvSpPr txBox="1">
            <a:spLocks noChangeArrowheads="1"/>
          </p:cNvSpPr>
          <p:nvPr/>
        </p:nvSpPr>
        <p:spPr bwMode="auto">
          <a:xfrm>
            <a:off x="1796328" y="2757060"/>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400" smtClean="0">
                <a:solidFill>
                  <a:srgbClr val="27506E"/>
                </a:solidFill>
                <a:latin typeface="方正兰亭黑_GBK" panose="02000000000000000000"/>
                <a:ea typeface="方正兰亭黑_GBK" panose="02000000000000000000"/>
              </a:rPr>
              <a:t>CONTENTS</a:t>
            </a:r>
            <a:endParaRPr lang="zh-CN" altLang="en-US" sz="1400">
              <a:solidFill>
                <a:srgbClr val="27506E"/>
              </a:solidFill>
              <a:latin typeface="方正兰亭黑_GBK" panose="02000000000000000000"/>
              <a:ea typeface="方正兰亭黑_GBK" panose="02000000000000000000"/>
            </a:endParaRPr>
          </a:p>
        </p:txBody>
      </p:sp>
      <p:cxnSp>
        <p:nvCxnSpPr>
          <p:cNvPr id="17" name="直接连接符 16"/>
          <p:cNvCxnSpPr/>
          <p:nvPr/>
        </p:nvCxnSpPr>
        <p:spPr>
          <a:xfrm>
            <a:off x="2207754" y="3064837"/>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rot="2700000">
            <a:off x="1284256" y="1765345"/>
            <a:ext cx="2286029" cy="2286029"/>
          </a:xfrm>
          <a:prstGeom prst="rect">
            <a:avLst/>
          </a:prstGeom>
          <a:noFill/>
          <a:ln>
            <a:solidFill>
              <a:srgbClr val="2E4864"/>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655391" y="3120977"/>
            <a:ext cx="1656361" cy="577081"/>
          </a:xfrm>
          <a:prstGeom prst="rect">
            <a:avLst/>
          </a:prstGeom>
        </p:spPr>
        <p:txBody>
          <a:bodyPr wrap="square">
            <a:spAutoFit/>
          </a:bodyPr>
          <a:lstStyle/>
          <a:p>
            <a:pPr algn="ctr"/>
            <a:r>
              <a:rPr lang="en-US" altLang="zh-CN" sz="1050">
                <a:solidFill>
                  <a:prstClr val="black">
                    <a:lumMod val="85000"/>
                    <a:lumOff val="15000"/>
                  </a:prstClr>
                </a:solidFill>
              </a:rPr>
              <a:t>Lorem ipsum dolor sit amet, consectetur adipiscing elit. </a:t>
            </a:r>
            <a:endParaRPr lang="zh-CN" altLang="en-US"/>
          </a:p>
        </p:txBody>
      </p:sp>
      <p:sp>
        <p:nvSpPr>
          <p:cNvPr id="2" name="文本框 6"/>
          <p:cNvSpPr txBox="1">
            <a:spLocks noChangeArrowheads="1"/>
          </p:cNvSpPr>
          <p:nvPr/>
        </p:nvSpPr>
        <p:spPr bwMode="auto">
          <a:xfrm>
            <a:off x="5849678" y="2071342"/>
            <a:ext cx="246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smtClean="0">
                <a:solidFill>
                  <a:srgbClr val="27506E"/>
                </a:solidFill>
                <a:latin typeface="微软雅黑" panose="020B0503020204020204" charset="-122"/>
                <a:ea typeface="微软雅黑" panose="020B0503020204020204" charset="-122"/>
                <a:sym typeface="+mn-ea"/>
              </a:rPr>
              <a:t>编码规范及走查报告</a:t>
            </a:r>
            <a:endParaRPr lang="zh-CN" altLang="en-US" sz="2000" dirty="0" smtClean="0">
              <a:solidFill>
                <a:srgbClr val="27506E"/>
              </a:solidFill>
              <a:latin typeface="微软雅黑" panose="020B0503020204020204" charset="-122"/>
              <a:ea typeface="微软雅黑" panose="020B0503020204020204" charset="-122"/>
              <a:sym typeface="+mn-ea"/>
            </a:endParaRPr>
          </a:p>
        </p:txBody>
      </p:sp>
      <p:sp>
        <p:nvSpPr>
          <p:cNvPr id="3" name="文本框 6"/>
          <p:cNvSpPr txBox="1">
            <a:spLocks noChangeArrowheads="1"/>
          </p:cNvSpPr>
          <p:nvPr/>
        </p:nvSpPr>
        <p:spPr bwMode="auto">
          <a:xfrm>
            <a:off x="5849678" y="3084802"/>
            <a:ext cx="246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smtClean="0">
                <a:solidFill>
                  <a:srgbClr val="27506E"/>
                </a:solidFill>
                <a:latin typeface="微软雅黑" panose="020B0503020204020204" charset="-122"/>
                <a:ea typeface="微软雅黑" panose="020B0503020204020204" charset="-122"/>
                <a:sym typeface="+mn-ea"/>
              </a:rPr>
              <a:t>测试计划及测试用例</a:t>
            </a:r>
            <a:endParaRPr lang="zh-CN" altLang="en-US" sz="2000" smtClean="0">
              <a:solidFill>
                <a:srgbClr val="27506E"/>
              </a:solidFill>
              <a:latin typeface="微软雅黑" panose="020B0503020204020204" charset="-122"/>
              <a:ea typeface="微软雅黑" panose="020B0503020204020204" charset="-122"/>
            </a:endParaRPr>
          </a:p>
        </p:txBody>
      </p:sp>
      <p:sp>
        <p:nvSpPr>
          <p:cNvPr id="5" name="文本框 6"/>
          <p:cNvSpPr txBox="1">
            <a:spLocks noChangeArrowheads="1"/>
          </p:cNvSpPr>
          <p:nvPr/>
        </p:nvSpPr>
        <p:spPr bwMode="auto">
          <a:xfrm>
            <a:off x="5849678" y="3943957"/>
            <a:ext cx="24688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buClrTx/>
              <a:buSzTx/>
              <a:buFontTx/>
              <a:defRPr/>
            </a:pPr>
            <a:r>
              <a:rPr lang="zh-CN" altLang="en-US" sz="2000" smtClean="0">
                <a:solidFill>
                  <a:srgbClr val="27506E"/>
                </a:solidFill>
                <a:latin typeface="微软雅黑" panose="020B0503020204020204" charset="-122"/>
                <a:ea typeface="微软雅黑" panose="020B0503020204020204" charset="-122"/>
                <a:sym typeface="+mn-ea"/>
              </a:rPr>
              <a:t>用户反馈、文档修订</a:t>
            </a:r>
            <a:endParaRPr lang="zh-CN" altLang="en-US" sz="2000" smtClean="0">
              <a:solidFill>
                <a:srgbClr val="27506E"/>
              </a:solidFill>
              <a:latin typeface="微软雅黑" panose="020B0503020204020204" charset="-122"/>
              <a:ea typeface="微软雅黑" panose="020B0503020204020204" charset="-122"/>
            </a:endParaRPr>
          </a:p>
          <a:p>
            <a:pPr algn="l" fontAlgn="base">
              <a:buClrTx/>
              <a:buSzTx/>
              <a:buFontTx/>
              <a:defRPr/>
            </a:pPr>
            <a:r>
              <a:rPr lang="zh-CN" altLang="en-US" sz="2000" smtClean="0">
                <a:solidFill>
                  <a:srgbClr val="27506E"/>
                </a:solidFill>
                <a:latin typeface="微软雅黑" panose="020B0503020204020204" charset="-122"/>
                <a:ea typeface="微软雅黑" panose="020B0503020204020204" charset="-122"/>
                <a:sym typeface="+mn-ea"/>
              </a:rPr>
              <a:t>会议记录、绩效评价</a:t>
            </a:r>
            <a:endParaRPr lang="zh-CN" altLang="en-US" sz="2000" smtClean="0">
              <a:solidFill>
                <a:srgbClr val="27506E"/>
              </a:solidFill>
              <a:latin typeface="微软雅黑" panose="020B0503020204020204" charset="-122"/>
              <a:ea typeface="微软雅黑" panose="020B0503020204020204" charset="-122"/>
            </a:endParaRPr>
          </a:p>
        </p:txBody>
      </p:sp>
    </p:spTree>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8"/>
          <p:cNvSpPr txBox="1">
            <a:spLocks noChangeArrowheads="1"/>
          </p:cNvSpPr>
          <p:nvPr/>
        </p:nvSpPr>
        <p:spPr bwMode="auto">
          <a:xfrm>
            <a:off x="3656013" y="625475"/>
            <a:ext cx="18084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微软雅黑" panose="020B0503020204020204" charset="-122"/>
              </a:defRPr>
            </a:lvl1pPr>
            <a:lvl2pPr marL="742950" indent="-285750">
              <a:defRPr sz="1300">
                <a:solidFill>
                  <a:schemeClr val="tx1"/>
                </a:solidFill>
                <a:latin typeface="Calibri Light" panose="020F0302020204030204" pitchFamily="34" charset="0"/>
                <a:ea typeface="微软雅黑" panose="020B0503020204020204" charset="-122"/>
              </a:defRPr>
            </a:lvl2pPr>
            <a:lvl3pPr marL="1143000" indent="-228600">
              <a:defRPr sz="1300">
                <a:solidFill>
                  <a:schemeClr val="tx1"/>
                </a:solidFill>
                <a:latin typeface="Calibri Light" panose="020F0302020204030204" pitchFamily="34" charset="0"/>
                <a:ea typeface="微软雅黑" panose="020B0503020204020204" charset="-122"/>
              </a:defRPr>
            </a:lvl3pPr>
            <a:lvl4pPr marL="1600200" indent="-228600">
              <a:defRPr sz="1300">
                <a:solidFill>
                  <a:schemeClr val="tx1"/>
                </a:solidFill>
                <a:latin typeface="Calibri Light" panose="020F0302020204030204" pitchFamily="34" charset="0"/>
                <a:ea typeface="微软雅黑" panose="020B0503020204020204" charset="-122"/>
              </a:defRPr>
            </a:lvl4pPr>
            <a:lvl5pPr marL="2057400" indent="-228600">
              <a:defRPr sz="1300">
                <a:solidFill>
                  <a:schemeClr val="tx1"/>
                </a:solidFill>
                <a:latin typeface="Calibri Light" panose="020F0302020204030204" pitchFamily="34" charset="0"/>
                <a:ea typeface="微软雅黑" panose="020B0503020204020204"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微软雅黑" panose="020B0503020204020204" charset="-122"/>
              </a:defRPr>
            </a:lvl9pPr>
          </a:lstStyle>
          <a:p>
            <a:pPr fontAlgn="base">
              <a:spcBef>
                <a:spcPct val="0"/>
              </a:spcBef>
              <a:spcAft>
                <a:spcPct val="0"/>
              </a:spcAft>
              <a:buFont typeface="Arial" panose="020B0604020202020204" pitchFamily="34" charset="0"/>
              <a:buNone/>
            </a:pPr>
            <a:r>
              <a:rPr lang="zh-CN" altLang="en-US" sz="3200">
                <a:solidFill>
                  <a:schemeClr val="tx1">
                    <a:lumMod val="75000"/>
                    <a:lumOff val="25000"/>
                  </a:schemeClr>
                </a:solidFill>
                <a:latin typeface="微软雅黑" panose="020B0503020204020204" charset="-122"/>
              </a:rPr>
              <a:t>引用文件</a:t>
            </a:r>
            <a:endParaRPr lang="zh-CN" altLang="en-US" sz="3200">
              <a:solidFill>
                <a:schemeClr val="tx1">
                  <a:lumMod val="75000"/>
                  <a:lumOff val="25000"/>
                </a:schemeClr>
              </a:solidFill>
              <a:latin typeface="微软雅黑" panose="020B0503020204020204" charset="-122"/>
            </a:endParaRPr>
          </a:p>
        </p:txBody>
      </p:sp>
      <p:sp>
        <p:nvSpPr>
          <p:cNvPr id="14345" name="文本框 3"/>
          <p:cNvSpPr txBox="1"/>
          <p:nvPr/>
        </p:nvSpPr>
        <p:spPr>
          <a:xfrm>
            <a:off x="1077595" y="1209040"/>
            <a:ext cx="3355975" cy="3315335"/>
          </a:xfrm>
          <a:prstGeom prst="rect">
            <a:avLst/>
          </a:prstGeom>
          <a:noFill/>
          <a:ln w="9525">
            <a:noFill/>
          </a:ln>
        </p:spPr>
        <p:txBody>
          <a:bodyPr wrap="square" anchor="t">
            <a:spAutoFit/>
          </a:bodyPr>
          <a:p>
            <a:pPr algn="ctr">
              <a:spcAft>
                <a:spcPts val="700"/>
              </a:spcAft>
            </a:pPr>
            <a:r>
              <a:rPr lang="en-US" altLang="zh-CN" sz="1800" dirty="0">
                <a:solidFill>
                  <a:schemeClr val="tx1"/>
                </a:solidFill>
                <a:latin typeface="Calibri" panose="020F0502020204030204" charset="0"/>
                <a:ea typeface="宋体" panose="02010600030101010101" pitchFamily="2" charset="-122"/>
              </a:rPr>
              <a:t>GB/T-8567-2006</a:t>
            </a:r>
            <a:r>
              <a:rPr lang="zh-CN" altLang="zh-CN" sz="1800" dirty="0">
                <a:solidFill>
                  <a:schemeClr val="tx1"/>
                </a:solidFill>
                <a:latin typeface="Calibri" panose="020F0502020204030204" charset="0"/>
                <a:ea typeface="宋体" panose="02010600030101010101" pitchFamily="2" charset="-122"/>
              </a:rPr>
              <a:t>系统</a:t>
            </a:r>
            <a:r>
              <a:rPr lang="en-US" altLang="zh-CN" sz="1800" dirty="0">
                <a:solidFill>
                  <a:schemeClr val="tx1"/>
                </a:solidFill>
                <a:latin typeface="Calibri" panose="020F0502020204030204" charset="0"/>
                <a:ea typeface="宋体" panose="02010600030101010101" pitchFamily="2" charset="-122"/>
              </a:rPr>
              <a:t>(</a:t>
            </a:r>
            <a:r>
              <a:rPr lang="zh-CN" altLang="zh-CN" sz="1800" dirty="0">
                <a:solidFill>
                  <a:schemeClr val="tx1"/>
                </a:solidFill>
                <a:latin typeface="Calibri" panose="020F0502020204030204" charset="0"/>
                <a:ea typeface="宋体" panose="02010600030101010101" pitchFamily="2" charset="-122"/>
              </a:rPr>
              <a:t>子系统</a:t>
            </a:r>
            <a:r>
              <a:rPr lang="en-US" altLang="zh-CN" sz="1800" dirty="0">
                <a:solidFill>
                  <a:schemeClr val="tx1"/>
                </a:solidFill>
                <a:latin typeface="Calibri" panose="020F0502020204030204" charset="0"/>
                <a:ea typeface="宋体" panose="02010600030101010101" pitchFamily="2" charset="-122"/>
              </a:rPr>
              <a:t>)</a:t>
            </a:r>
            <a:r>
              <a:rPr lang="zh-CN" altLang="zh-CN" sz="1800" dirty="0">
                <a:solidFill>
                  <a:schemeClr val="tx1"/>
                </a:solidFill>
                <a:latin typeface="Calibri" panose="020F0502020204030204" charset="0"/>
                <a:ea typeface="宋体" panose="02010600030101010101" pitchFamily="2" charset="-122"/>
              </a:rPr>
              <a:t>设计</a:t>
            </a:r>
            <a:r>
              <a:rPr lang="en-US" altLang="zh-CN" sz="1800" dirty="0">
                <a:solidFill>
                  <a:schemeClr val="tx1"/>
                </a:solidFill>
                <a:latin typeface="Calibri" panose="020F0502020204030204" charset="0"/>
                <a:ea typeface="宋体" panose="02010600030101010101" pitchFamily="2" charset="-122"/>
              </a:rPr>
              <a:t>(</a:t>
            </a:r>
            <a:r>
              <a:rPr lang="zh-CN" altLang="zh-CN" sz="1800" dirty="0">
                <a:solidFill>
                  <a:schemeClr val="tx1"/>
                </a:solidFill>
                <a:latin typeface="Calibri" panose="020F0502020204030204" charset="0"/>
                <a:ea typeface="宋体" panose="02010600030101010101" pitchFamily="2" charset="-122"/>
              </a:rPr>
              <a:t>结构设计</a:t>
            </a:r>
            <a:r>
              <a:rPr lang="en-US" altLang="zh-CN" sz="1800" dirty="0">
                <a:solidFill>
                  <a:schemeClr val="tx1"/>
                </a:solidFill>
                <a:latin typeface="Calibri" panose="020F0502020204030204" charset="0"/>
                <a:ea typeface="宋体" panose="02010600030101010101" pitchFamily="2" charset="-122"/>
              </a:rPr>
              <a:t>)</a:t>
            </a:r>
            <a:r>
              <a:rPr lang="zh-CN" altLang="zh-CN" sz="1800" dirty="0">
                <a:solidFill>
                  <a:schemeClr val="tx1"/>
                </a:solidFill>
                <a:latin typeface="Calibri" panose="020F0502020204030204" charset="0"/>
                <a:ea typeface="宋体" panose="02010600030101010101" pitchFamily="2" charset="-122"/>
              </a:rPr>
              <a:t>说明</a:t>
            </a:r>
            <a:r>
              <a:rPr lang="en-US" altLang="zh-CN" sz="1800" dirty="0">
                <a:solidFill>
                  <a:schemeClr val="tx1"/>
                </a:solidFill>
                <a:latin typeface="Calibri" panose="020F0502020204030204" charset="0"/>
                <a:ea typeface="宋体" panose="02010600030101010101" pitchFamily="2" charset="-122"/>
              </a:rPr>
              <a:t>(SSDD)</a:t>
            </a:r>
            <a:endParaRPr lang="en-US" altLang="zh-CN" sz="1800" dirty="0">
              <a:solidFill>
                <a:schemeClr val="tx1"/>
              </a:solidFill>
              <a:latin typeface="Calibri" panose="020F0502020204030204" charset="0"/>
              <a:ea typeface="宋体" panose="02010600030101010101" pitchFamily="2" charset="-122"/>
            </a:endParaRPr>
          </a:p>
          <a:p>
            <a:pPr algn="ctr">
              <a:spcAft>
                <a:spcPts val="700"/>
              </a:spcAft>
            </a:pPr>
            <a:r>
              <a:rPr lang="en-US" altLang="zh-CN" sz="1800" dirty="0">
                <a:solidFill>
                  <a:schemeClr val="tx1"/>
                </a:solidFill>
                <a:latin typeface="Calibri" panose="020F0502020204030204" charset="0"/>
                <a:ea typeface="宋体" panose="02010600030101010101" pitchFamily="2" charset="-122"/>
              </a:rPr>
              <a:t>SE2020-G16-编码规范</a:t>
            </a:r>
            <a:r>
              <a:rPr altLang="zh-CN" sz="1800" dirty="0">
                <a:solidFill>
                  <a:schemeClr val="tx1"/>
                </a:solidFill>
                <a:latin typeface="Calibri" panose="020F0502020204030204" charset="0"/>
                <a:ea typeface="宋体" panose="02010600030101010101" pitchFamily="2" charset="-122"/>
              </a:rPr>
              <a:t>SE2020-G16-代码走查报告 V0.1</a:t>
            </a:r>
            <a:endParaRPr altLang="zh-CN" sz="1800" dirty="0">
              <a:solidFill>
                <a:schemeClr val="tx1"/>
              </a:solidFill>
              <a:latin typeface="Calibri" panose="020F0502020204030204" charset="0"/>
              <a:ea typeface="宋体" panose="02010600030101010101" pitchFamily="2" charset="-122"/>
            </a:endParaRPr>
          </a:p>
          <a:p>
            <a:pPr algn="ctr">
              <a:lnSpc>
                <a:spcPct val="140000"/>
              </a:lnSpc>
            </a:pPr>
            <a:r>
              <a:rPr lang="zh-CN" altLang="zh-CN" sz="1800" dirty="0">
                <a:solidFill>
                  <a:schemeClr val="tx1"/>
                </a:solidFill>
                <a:latin typeface="Calibri" panose="020F0502020204030204" charset="0"/>
                <a:ea typeface="宋体" panose="02010600030101010101" pitchFamily="2" charset="-122"/>
              </a:rPr>
              <a:t>SE2020-G16-集成测试报告 v0.1</a:t>
            </a:r>
            <a:endParaRPr lang="zh-CN" altLang="zh-CN" sz="1800" dirty="0">
              <a:solidFill>
                <a:schemeClr val="tx1"/>
              </a:solidFill>
              <a:latin typeface="Calibri" panose="020F0502020204030204" charset="0"/>
              <a:ea typeface="宋体" panose="02010600030101010101" pitchFamily="2" charset="-122"/>
            </a:endParaRPr>
          </a:p>
          <a:p>
            <a:pPr algn="ctr">
              <a:lnSpc>
                <a:spcPct val="140000"/>
              </a:lnSpc>
            </a:pPr>
            <a:r>
              <a:rPr lang="zh-CN" altLang="zh-CN" sz="1800" dirty="0">
                <a:solidFill>
                  <a:schemeClr val="tx1"/>
                </a:solidFill>
                <a:latin typeface="Calibri" panose="020F0502020204030204" charset="0"/>
                <a:ea typeface="宋体" panose="02010600030101010101" pitchFamily="2" charset="-122"/>
              </a:rPr>
              <a:t>SE2020-G16-软件需求规格说明(SRS)v1.8</a:t>
            </a:r>
            <a:endParaRPr lang="zh-CN" altLang="zh-CN" sz="1800" dirty="0">
              <a:solidFill>
                <a:schemeClr val="tx1"/>
              </a:solidFill>
              <a:latin typeface="Calibri" panose="020F0502020204030204" charset="0"/>
              <a:ea typeface="宋体" panose="02010600030101010101" pitchFamily="2" charset="-122"/>
            </a:endParaRPr>
          </a:p>
          <a:p>
            <a:pPr algn="ctr">
              <a:lnSpc>
                <a:spcPct val="140000"/>
              </a:lnSpc>
            </a:pPr>
            <a:r>
              <a:rPr lang="zh-CN" altLang="zh-CN" sz="1800" dirty="0">
                <a:solidFill>
                  <a:schemeClr val="tx1"/>
                </a:solidFill>
                <a:latin typeface="Calibri" panose="020F0502020204030204" charset="0"/>
                <a:ea typeface="宋体" panose="02010600030101010101" pitchFamily="2" charset="-122"/>
              </a:rPr>
              <a:t>SE2020-G16-项目计划-v1.8</a:t>
            </a:r>
            <a:endParaRPr lang="zh-CN" altLang="zh-CN" sz="1800" dirty="0">
              <a:solidFill>
                <a:schemeClr val="tx1"/>
              </a:solidFill>
              <a:latin typeface="Calibri" panose="020F0502020204030204" charset="0"/>
              <a:ea typeface="宋体" panose="02010600030101010101" pitchFamily="2" charset="-122"/>
            </a:endParaRPr>
          </a:p>
          <a:p>
            <a:pPr algn="ctr">
              <a:lnSpc>
                <a:spcPct val="140000"/>
              </a:lnSpc>
            </a:pPr>
            <a:r>
              <a:rPr lang="zh-CN" altLang="zh-CN" sz="1800" dirty="0">
                <a:latin typeface="Calibri" panose="020F0502020204030204" charset="0"/>
                <a:ea typeface="宋体" panose="02010600030101010101" pitchFamily="2" charset="-122"/>
                <a:sym typeface="宋体" panose="02010600030101010101" pitchFamily="2" charset="-122"/>
              </a:rPr>
              <a:t>SE2020-G16-项目测试用例</a:t>
            </a:r>
            <a:endParaRPr lang="zh-CN" altLang="zh-CN" sz="1800" dirty="0">
              <a:solidFill>
                <a:schemeClr val="tx1"/>
              </a:solidFill>
              <a:latin typeface="Calibri" panose="020F0502020204030204" charset="0"/>
              <a:ea typeface="宋体" panose="02010600030101010101" pitchFamily="2" charset="-122"/>
            </a:endParaRPr>
          </a:p>
        </p:txBody>
      </p:sp>
      <p:sp>
        <p:nvSpPr>
          <p:cNvPr id="14346" name="文本框 3"/>
          <p:cNvSpPr txBox="1"/>
          <p:nvPr/>
        </p:nvSpPr>
        <p:spPr>
          <a:xfrm>
            <a:off x="4859655" y="1209040"/>
            <a:ext cx="3379470" cy="3863975"/>
          </a:xfrm>
          <a:prstGeom prst="rect">
            <a:avLst/>
          </a:prstGeom>
          <a:noFill/>
          <a:ln w="9525">
            <a:noFill/>
          </a:ln>
        </p:spPr>
        <p:txBody>
          <a:bodyPr wrap="square" anchor="t">
            <a:spAutoFit/>
          </a:bodyPr>
          <a:p>
            <a:pPr algn="ctr">
              <a:spcAft>
                <a:spcPts val="700"/>
              </a:spcAft>
            </a:pPr>
            <a:r>
              <a:rPr lang="zh-CN" altLang="zh-CN" sz="1800" dirty="0">
                <a:solidFill>
                  <a:schemeClr val="tx1"/>
                </a:solidFill>
                <a:latin typeface="Calibri" panose="020F0502020204030204" charset="0"/>
                <a:ea typeface="宋体" panose="02010600030101010101" pitchFamily="2" charset="-122"/>
                <a:sym typeface="宋体" panose="02010600030101010101" pitchFamily="2" charset="-122"/>
              </a:rPr>
              <a:t>SE2020-G16-可行性分析(研究)报告(FAR) </a:t>
            </a:r>
            <a:endParaRPr lang="zh-CN" altLang="zh-CN" sz="1800" dirty="0">
              <a:solidFill>
                <a:schemeClr val="tx1"/>
              </a:solidFill>
              <a:latin typeface="Calibri" panose="020F0502020204030204" charset="0"/>
              <a:ea typeface="宋体" panose="02010600030101010101" pitchFamily="2" charset="-122"/>
              <a:sym typeface="宋体" panose="02010600030101010101" pitchFamily="2" charset="-122"/>
            </a:endParaRPr>
          </a:p>
          <a:p>
            <a:pPr algn="ctr">
              <a:spcAft>
                <a:spcPts val="700"/>
              </a:spcAft>
            </a:pPr>
            <a:r>
              <a:rPr lang="zh-CN" altLang="zh-CN" sz="1800" dirty="0">
                <a:solidFill>
                  <a:schemeClr val="tx1"/>
                </a:solidFill>
                <a:latin typeface="Calibri" panose="020F0502020204030204" charset="0"/>
                <a:ea typeface="宋体" panose="02010600030101010101" pitchFamily="2" charset="-122"/>
                <a:sym typeface="宋体" panose="02010600030101010101" pitchFamily="2" charset="-122"/>
              </a:rPr>
              <a:t>SE2020-G16-软件测试报告(STR) v0.3</a:t>
            </a:r>
            <a:endParaRPr lang="zh-CN" altLang="zh-CN" sz="1800" dirty="0">
              <a:solidFill>
                <a:schemeClr val="tx1"/>
              </a:solidFill>
              <a:latin typeface="Calibri" panose="020F0502020204030204" charset="0"/>
              <a:ea typeface="宋体" panose="02010600030101010101" pitchFamily="2" charset="-122"/>
              <a:sym typeface="宋体" panose="02010600030101010101" pitchFamily="2" charset="-122"/>
            </a:endParaRPr>
          </a:p>
          <a:p>
            <a:pPr algn="ctr">
              <a:spcAft>
                <a:spcPts val="700"/>
              </a:spcAft>
            </a:pPr>
            <a:r>
              <a:rPr lang="zh-CN" altLang="zh-CN" sz="1800" dirty="0">
                <a:solidFill>
                  <a:schemeClr val="tx1"/>
                </a:solidFill>
                <a:latin typeface="Calibri" panose="020F0502020204030204" charset="0"/>
                <a:ea typeface="宋体" panose="02010600030101010101" pitchFamily="2" charset="-122"/>
              </a:rPr>
              <a:t>张海蕃</a:t>
            </a:r>
            <a:r>
              <a:rPr lang="en-US" altLang="zh-CN" sz="1800" dirty="0">
                <a:solidFill>
                  <a:schemeClr val="tx1"/>
                </a:solidFill>
                <a:latin typeface="Calibri" panose="020F0502020204030204" charset="0"/>
                <a:ea typeface="宋体" panose="02010600030101010101" pitchFamily="2" charset="-122"/>
              </a:rPr>
              <a:t>,</a:t>
            </a:r>
            <a:r>
              <a:rPr lang="zh-CN" altLang="zh-CN" sz="1800" dirty="0">
                <a:solidFill>
                  <a:schemeClr val="tx1"/>
                </a:solidFill>
                <a:latin typeface="Calibri" panose="020F0502020204030204" charset="0"/>
                <a:ea typeface="宋体" panose="02010600030101010101" pitchFamily="2" charset="-122"/>
              </a:rPr>
              <a:t>牟永敏</a:t>
            </a:r>
            <a:r>
              <a:rPr lang="en-US" altLang="zh-CN" sz="1800" dirty="0">
                <a:solidFill>
                  <a:schemeClr val="tx1"/>
                </a:solidFill>
                <a:latin typeface="Calibri" panose="020F0502020204030204" charset="0"/>
                <a:ea typeface="宋体" panose="02010600030101010101" pitchFamily="2" charset="-122"/>
              </a:rPr>
              <a:t>.</a:t>
            </a:r>
            <a:r>
              <a:rPr lang="zh-CN" altLang="zh-CN" sz="1800" dirty="0">
                <a:solidFill>
                  <a:schemeClr val="tx1"/>
                </a:solidFill>
                <a:latin typeface="Calibri" panose="020F0502020204030204" charset="0"/>
                <a:ea typeface="宋体" panose="02010600030101010101" pitchFamily="2" charset="-122"/>
              </a:rPr>
              <a:t>《软件工程导论》</a:t>
            </a:r>
            <a:r>
              <a:rPr lang="en-US" altLang="zh-CN" sz="1800" dirty="0">
                <a:solidFill>
                  <a:schemeClr val="tx1"/>
                </a:solidFill>
                <a:latin typeface="Calibri" panose="020F0502020204030204" charset="0"/>
                <a:ea typeface="宋体" panose="02010600030101010101" pitchFamily="2" charset="-122"/>
              </a:rPr>
              <a:t>(</a:t>
            </a:r>
            <a:r>
              <a:rPr lang="zh-CN" altLang="zh-CN" sz="1800" dirty="0">
                <a:solidFill>
                  <a:schemeClr val="tx1"/>
                </a:solidFill>
                <a:latin typeface="Calibri" panose="020F0502020204030204" charset="0"/>
                <a:ea typeface="宋体" panose="02010600030101010101" pitchFamily="2" charset="-122"/>
              </a:rPr>
              <a:t>第六版</a:t>
            </a:r>
            <a:r>
              <a:rPr lang="en-US" altLang="zh-CN" sz="1800" dirty="0">
                <a:solidFill>
                  <a:schemeClr val="tx1"/>
                </a:solidFill>
                <a:latin typeface="Calibri" panose="020F0502020204030204" charset="0"/>
                <a:ea typeface="宋体" panose="02010600030101010101" pitchFamily="2" charset="-122"/>
              </a:rPr>
              <a:t>). </a:t>
            </a:r>
            <a:r>
              <a:rPr lang="zh-CN" altLang="zh-CN" sz="1800" dirty="0">
                <a:solidFill>
                  <a:schemeClr val="tx1"/>
                </a:solidFill>
                <a:latin typeface="Calibri" panose="020F0502020204030204" charset="0"/>
                <a:ea typeface="宋体" panose="02010600030101010101" pitchFamily="2" charset="-122"/>
              </a:rPr>
              <a:t>北京</a:t>
            </a:r>
            <a:r>
              <a:rPr lang="en-US" altLang="zh-CN" sz="1800" dirty="0">
                <a:solidFill>
                  <a:schemeClr val="tx1"/>
                </a:solidFill>
                <a:latin typeface="Calibri" panose="020F0502020204030204" charset="0"/>
                <a:ea typeface="宋体" panose="02010600030101010101" pitchFamily="2" charset="-122"/>
              </a:rPr>
              <a:t>:</a:t>
            </a:r>
            <a:r>
              <a:rPr lang="zh-CN" altLang="zh-CN" sz="1800" dirty="0">
                <a:solidFill>
                  <a:schemeClr val="tx1"/>
                </a:solidFill>
                <a:latin typeface="Calibri" panose="020F0502020204030204" charset="0"/>
                <a:ea typeface="宋体" panose="02010600030101010101" pitchFamily="2" charset="-122"/>
              </a:rPr>
              <a:t>清华大学出版社</a:t>
            </a:r>
            <a:r>
              <a:rPr lang="en-US" altLang="zh-CN" sz="1800" dirty="0">
                <a:solidFill>
                  <a:schemeClr val="tx1"/>
                </a:solidFill>
                <a:latin typeface="Calibri" panose="020F0502020204030204" charset="0"/>
                <a:ea typeface="宋体" panose="02010600030101010101" pitchFamily="2" charset="-122"/>
              </a:rPr>
              <a:t>,2013</a:t>
            </a:r>
            <a:endParaRPr lang="zh-CN" altLang="zh-CN" sz="1800" dirty="0">
              <a:solidFill>
                <a:schemeClr val="tx1"/>
              </a:solidFill>
              <a:latin typeface="Calibri" panose="020F0502020204030204" charset="0"/>
              <a:ea typeface="宋体" panose="02010600030101010101" pitchFamily="2" charset="-122"/>
            </a:endParaRPr>
          </a:p>
          <a:p>
            <a:pPr algn="ctr">
              <a:spcAft>
                <a:spcPts val="700"/>
              </a:spcAft>
            </a:pPr>
            <a:r>
              <a:rPr lang="zh-CN" altLang="zh-CN" sz="1800" dirty="0">
                <a:solidFill>
                  <a:schemeClr val="tx1"/>
                </a:solidFill>
                <a:latin typeface="Calibri" panose="020F0502020204030204" charset="0"/>
                <a:ea typeface="宋体" panose="02010600030101010101" pitchFamily="2" charset="-122"/>
                <a:sym typeface="宋体" panose="02010600030101010101" pitchFamily="2" charset="-122"/>
              </a:rPr>
              <a:t>SE2020-G16-软件测试计划(STP)-v1.2</a:t>
            </a:r>
            <a:endParaRPr lang="zh-CN" altLang="zh-CN" sz="1800" dirty="0">
              <a:solidFill>
                <a:schemeClr val="tx1"/>
              </a:solidFill>
              <a:latin typeface="Calibri" panose="020F0502020204030204" charset="0"/>
              <a:ea typeface="宋体" panose="02010600030101010101" pitchFamily="2" charset="-122"/>
              <a:sym typeface="宋体" panose="02010600030101010101" pitchFamily="2" charset="-122"/>
            </a:endParaRPr>
          </a:p>
          <a:p>
            <a:pPr algn="ctr">
              <a:spcAft>
                <a:spcPts val="700"/>
              </a:spcAft>
            </a:pPr>
            <a:r>
              <a:rPr lang="zh-CN" altLang="zh-CN" sz="1800" dirty="0">
                <a:solidFill>
                  <a:schemeClr val="tx1"/>
                </a:solidFill>
                <a:latin typeface="Calibri" panose="020F0502020204030204" charset="0"/>
                <a:ea typeface="宋体" panose="02010600030101010101" pitchFamily="2" charset="-122"/>
                <a:sym typeface="宋体" panose="02010600030101010101" pitchFamily="2" charset="-122"/>
              </a:rPr>
              <a:t>SE2020-G16-软件用户手册(SUM)-v1.0</a:t>
            </a:r>
            <a:endParaRPr lang="zh-CN" altLang="zh-CN" sz="1800" dirty="0">
              <a:solidFill>
                <a:schemeClr val="tx1"/>
              </a:solidFill>
              <a:latin typeface="Calibri" panose="020F0502020204030204" charset="0"/>
              <a:ea typeface="宋体" panose="02010600030101010101" pitchFamily="2" charset="-122"/>
              <a:sym typeface="宋体" panose="02010600030101010101" pitchFamily="2" charset="-122"/>
            </a:endParaRPr>
          </a:p>
          <a:p>
            <a:pPr algn="ctr">
              <a:spcAft>
                <a:spcPts val="700"/>
              </a:spcAft>
            </a:pPr>
            <a:endParaRPr lang="zh-CN" altLang="zh-CN" sz="1800" dirty="0">
              <a:solidFill>
                <a:schemeClr val="tx1"/>
              </a:solidFill>
              <a:latin typeface="Calibri" panose="020F0502020204030204" charset="0"/>
              <a:ea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rot="2700000">
            <a:off x="2843746" y="883814"/>
            <a:ext cx="3456507" cy="3456507"/>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700000">
            <a:off x="3030086" y="1070154"/>
            <a:ext cx="3083826" cy="3083826"/>
          </a:xfrm>
          <a:prstGeom prst="rect">
            <a:avLst/>
          </a:prstGeom>
          <a:noFill/>
          <a:ln>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700000">
            <a:off x="3030086" y="1070155"/>
            <a:ext cx="3083826" cy="3083826"/>
          </a:xfrm>
          <a:prstGeom prst="rect">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2700000">
            <a:off x="3252115" y="1292183"/>
            <a:ext cx="2639769" cy="2639769"/>
          </a:xfrm>
          <a:prstGeom prst="rect">
            <a:avLst/>
          </a:prstGeom>
          <a:gradFill>
            <a:gsLst>
              <a:gs pos="0">
                <a:schemeClr val="bg1"/>
              </a:gs>
              <a:gs pos="35000">
                <a:schemeClr val="bg1">
                  <a:lumMod val="95000"/>
                </a:schemeClr>
              </a:gs>
              <a:gs pos="100000">
                <a:schemeClr val="bg1">
                  <a:lumMod val="85000"/>
                </a:schemeClr>
              </a:gs>
            </a:gsLst>
            <a:path path="circle">
              <a:fillToRect l="50000" t="50000" r="50000" b="50000"/>
            </a:path>
          </a:gradFill>
          <a:ln>
            <a:solidFill>
              <a:srgbClr val="2E4864"/>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5"/>
          <p:cNvSpPr txBox="1">
            <a:spLocks noChangeArrowheads="1"/>
          </p:cNvSpPr>
          <p:nvPr/>
        </p:nvSpPr>
        <p:spPr bwMode="auto">
          <a:xfrm>
            <a:off x="3907472" y="2571130"/>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smtClean="0">
                <a:solidFill>
                  <a:srgbClr val="27506E"/>
                </a:solidFill>
                <a:latin typeface="微软雅黑" panose="020B0503020204020204" charset="-122"/>
                <a:ea typeface="微软雅黑" panose="020B0503020204020204" charset="-122"/>
              </a:rPr>
              <a:t>程序清单</a:t>
            </a:r>
            <a:endParaRPr lang="zh-CN" altLang="en-US" sz="2400" b="1" smtClean="0">
              <a:solidFill>
                <a:srgbClr val="27506E"/>
              </a:solidFill>
              <a:latin typeface="微软雅黑" panose="020B0503020204020204" charset="-122"/>
              <a:ea typeface="微软雅黑" panose="020B0503020204020204" charset="-122"/>
            </a:endParaRPr>
          </a:p>
        </p:txBody>
      </p:sp>
      <p:sp>
        <p:nvSpPr>
          <p:cNvPr id="16" name="AutoShape 59"/>
          <p:cNvSpPr/>
          <p:nvPr/>
        </p:nvSpPr>
        <p:spPr bwMode="auto">
          <a:xfrm>
            <a:off x="4205523" y="1828980"/>
            <a:ext cx="732952" cy="72972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27506E"/>
          </a:solid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cxnSp>
        <p:nvCxnSpPr>
          <p:cNvPr id="18" name="直接连接符 17"/>
          <p:cNvCxnSpPr/>
          <p:nvPr/>
        </p:nvCxnSpPr>
        <p:spPr>
          <a:xfrm>
            <a:off x="4388301" y="3020369"/>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rot="2700000">
            <a:off x="2843746" y="883814"/>
            <a:ext cx="3456507" cy="3456507"/>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矩形 9"/>
          <p:cNvSpPr/>
          <p:nvPr/>
        </p:nvSpPr>
        <p:spPr>
          <a:xfrm rot="2700000">
            <a:off x="3030086" y="1070154"/>
            <a:ext cx="3083826" cy="3083826"/>
          </a:xfrm>
          <a:prstGeom prst="rect">
            <a:avLst/>
          </a:prstGeom>
          <a:noFill/>
          <a:ln>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rot="2700000">
            <a:off x="3030086" y="1070155"/>
            <a:ext cx="3083826" cy="3083826"/>
          </a:xfrm>
          <a:prstGeom prst="rect">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rot="2700000">
            <a:off x="3252115" y="1292183"/>
            <a:ext cx="2639769" cy="2639769"/>
          </a:xfrm>
          <a:prstGeom prst="rect">
            <a:avLst/>
          </a:prstGeom>
          <a:gradFill>
            <a:gsLst>
              <a:gs pos="0">
                <a:schemeClr val="bg1"/>
              </a:gs>
              <a:gs pos="35000">
                <a:schemeClr val="bg1">
                  <a:lumMod val="95000"/>
                </a:schemeClr>
              </a:gs>
              <a:gs pos="100000">
                <a:schemeClr val="bg1">
                  <a:lumMod val="85000"/>
                </a:schemeClr>
              </a:gs>
            </a:gsLst>
            <a:path path="circle">
              <a:fillToRect l="50000" t="50000" r="50000" b="50000"/>
            </a:path>
          </a:gradFill>
          <a:ln>
            <a:solidFill>
              <a:srgbClr val="2E4864"/>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8" name="组合 17"/>
          <p:cNvGrpSpPr/>
          <p:nvPr/>
        </p:nvGrpSpPr>
        <p:grpSpPr bwMode="auto">
          <a:xfrm rot="18900000">
            <a:off x="4212565" y="1867050"/>
            <a:ext cx="718867" cy="722046"/>
            <a:chOff x="5394325" y="2859088"/>
            <a:chExt cx="358775" cy="360362"/>
          </a:xfrm>
          <a:solidFill>
            <a:srgbClr val="27506E"/>
          </a:solidFill>
        </p:grpSpPr>
        <p:sp>
          <p:nvSpPr>
            <p:cNvPr id="19" name="AutoShape 37"/>
            <p:cNvSpPr/>
            <p:nvPr/>
          </p:nvSpPr>
          <p:spPr bwMode="auto">
            <a:xfrm>
              <a:off x="5394485" y="2892265"/>
              <a:ext cx="327025" cy="325438"/>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0" name="AutoShape 38"/>
            <p:cNvSpPr/>
            <p:nvPr/>
          </p:nvSpPr>
          <p:spPr bwMode="auto">
            <a:xfrm>
              <a:off x="5552105" y="3033377"/>
              <a:ext cx="55563" cy="555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1" name="AutoShape 39"/>
            <p:cNvSpPr/>
            <p:nvPr/>
          </p:nvSpPr>
          <p:spPr bwMode="auto">
            <a:xfrm>
              <a:off x="5696350" y="2852417"/>
              <a:ext cx="55563"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2" name="AutoShape 40"/>
            <p:cNvSpPr/>
            <p:nvPr/>
          </p:nvSpPr>
          <p:spPr bwMode="auto">
            <a:xfrm>
              <a:off x="5483342" y="3020412"/>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3" name="AutoShape 41"/>
            <p:cNvSpPr/>
            <p:nvPr/>
          </p:nvSpPr>
          <p:spPr bwMode="auto">
            <a:xfrm>
              <a:off x="5526118" y="3100560"/>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4" name="AutoShape 42"/>
            <p:cNvSpPr/>
            <p:nvPr/>
          </p:nvSpPr>
          <p:spPr bwMode="auto">
            <a:xfrm>
              <a:off x="5707968" y="2932180"/>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cxnSp>
        <p:nvCxnSpPr>
          <p:cNvPr id="26" name="直接连接符 25"/>
          <p:cNvCxnSpPr/>
          <p:nvPr/>
        </p:nvCxnSpPr>
        <p:spPr>
          <a:xfrm>
            <a:off x="4388301" y="3020369"/>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6"/>
          <p:cNvSpPr txBox="1">
            <a:spLocks noChangeArrowheads="1"/>
          </p:cNvSpPr>
          <p:nvPr/>
        </p:nvSpPr>
        <p:spPr bwMode="auto">
          <a:xfrm>
            <a:off x="3337618" y="2548227"/>
            <a:ext cx="246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smtClean="0">
                <a:solidFill>
                  <a:srgbClr val="27506E"/>
                </a:solidFill>
                <a:latin typeface="微软雅黑" panose="020B0503020204020204" charset="-122"/>
                <a:ea typeface="微软雅黑" panose="020B0503020204020204" charset="-122"/>
                <a:sym typeface="+mn-ea"/>
              </a:rPr>
              <a:t>编码规范及走查报告</a:t>
            </a:r>
            <a:endParaRPr lang="zh-CN" altLang="en-US" sz="2000" b="1" dirty="0" smtClean="0">
              <a:solidFill>
                <a:srgbClr val="27506E"/>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1" name="Group 112"/>
          <p:cNvGrpSpPr/>
          <p:nvPr/>
        </p:nvGrpSpPr>
        <p:grpSpPr>
          <a:xfrm>
            <a:off x="2091055" y="2210435"/>
            <a:ext cx="826770" cy="782320"/>
            <a:chOff x="5368132" y="3540125"/>
            <a:chExt cx="465138" cy="435769"/>
          </a:xfrm>
          <a:solidFill>
            <a:srgbClr val="27506E"/>
          </a:solidFill>
        </p:grpSpPr>
        <p:sp>
          <p:nvSpPr>
            <p:cNvPr id="12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2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2" name="文本框 6"/>
          <p:cNvSpPr txBox="1">
            <a:spLocks noChangeArrowheads="1"/>
          </p:cNvSpPr>
          <p:nvPr/>
        </p:nvSpPr>
        <p:spPr bwMode="auto">
          <a:xfrm>
            <a:off x="3337618" y="254607"/>
            <a:ext cx="246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smtClean="0">
                <a:solidFill>
                  <a:srgbClr val="27506E"/>
                </a:solidFill>
                <a:latin typeface="微软雅黑" panose="020B0503020204020204" charset="-122"/>
                <a:ea typeface="微软雅黑" panose="020B0503020204020204" charset="-122"/>
                <a:sym typeface="+mn-ea"/>
              </a:rPr>
              <a:t>编码规范及走查报告</a:t>
            </a:r>
            <a:endParaRPr lang="zh-CN" altLang="en-US" sz="2000" b="1" dirty="0" smtClean="0">
              <a:solidFill>
                <a:srgbClr val="27506E"/>
              </a:solidFill>
              <a:latin typeface="微软雅黑" panose="020B0503020204020204" charset="-122"/>
              <a:ea typeface="微软雅黑" panose="020B0503020204020204" charset="-122"/>
              <a:sym typeface="+mn-ea"/>
            </a:endParaRPr>
          </a:p>
        </p:txBody>
      </p:sp>
      <p:grpSp>
        <p:nvGrpSpPr>
          <p:cNvPr id="107" name="组合 106"/>
          <p:cNvGrpSpPr/>
          <p:nvPr/>
        </p:nvGrpSpPr>
        <p:grpSpPr>
          <a:xfrm>
            <a:off x="6150610" y="2110105"/>
            <a:ext cx="671830" cy="826135"/>
            <a:chOff x="3965575" y="3582988"/>
            <a:chExt cx="247650" cy="358775"/>
          </a:xfrm>
          <a:solidFill>
            <a:srgbClr val="27506E"/>
          </a:solidFill>
        </p:grpSpPr>
        <p:sp>
          <p:nvSpPr>
            <p:cNvPr id="108" name="AutoShape 97"/>
            <p:cNvSpPr/>
            <p:nvPr/>
          </p:nvSpPr>
          <p:spPr bwMode="auto">
            <a:xfrm>
              <a:off x="3965575" y="3582988"/>
              <a:ext cx="247650" cy="358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lIns="19050" tIns="19050" rIns="19050" bIns="19050" anchor="ctr"/>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09" name="AutoShape 98"/>
            <p:cNvSpPr/>
            <p:nvPr/>
          </p:nvSpPr>
          <p:spPr bwMode="auto">
            <a:xfrm>
              <a:off x="4067175" y="3616325"/>
              <a:ext cx="44450" cy="111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lIns="19050" tIns="19050" rIns="19050" bIns="19050" anchor="ctr"/>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110" name="AutoShape 99"/>
            <p:cNvSpPr/>
            <p:nvPr/>
          </p:nvSpPr>
          <p:spPr bwMode="auto">
            <a:xfrm>
              <a:off x="4078288" y="3897313"/>
              <a:ext cx="22225" cy="11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lIns="19050" tIns="19050" rIns="19050" bIns="19050" anchor="ctr"/>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sp>
        <p:nvSpPr>
          <p:cNvPr id="3" name="文本框 2">
            <a:hlinkClick r:id="rId1" tooltip="" action="ppaction://hlinkfile"/>
          </p:cNvPr>
          <p:cNvSpPr txBox="1"/>
          <p:nvPr/>
        </p:nvSpPr>
        <p:spPr>
          <a:xfrm>
            <a:off x="1753235" y="3052445"/>
            <a:ext cx="1502410" cy="368300"/>
          </a:xfrm>
          <a:prstGeom prst="rect">
            <a:avLst/>
          </a:prstGeom>
          <a:noFill/>
        </p:spPr>
        <p:txBody>
          <a:bodyPr wrap="square" rtlCol="0">
            <a:spAutoFit/>
          </a:bodyPr>
          <a:p>
            <a:pPr algn="ctr"/>
            <a:r>
              <a:rPr lang="zh-CN" altLang="zh-CN" sz="1800"/>
              <a:t>代码规范</a:t>
            </a:r>
            <a:endParaRPr lang="zh-CN" altLang="zh-CN" sz="1800"/>
          </a:p>
        </p:txBody>
      </p:sp>
      <p:sp>
        <p:nvSpPr>
          <p:cNvPr id="8" name="文本框 7">
            <a:hlinkClick r:id="rId2" tooltip="" action="ppaction://hlinkfile"/>
          </p:cNvPr>
          <p:cNvSpPr txBox="1"/>
          <p:nvPr/>
        </p:nvSpPr>
        <p:spPr>
          <a:xfrm>
            <a:off x="5621020" y="2992755"/>
            <a:ext cx="1732280" cy="368300"/>
          </a:xfrm>
          <a:prstGeom prst="rect">
            <a:avLst/>
          </a:prstGeom>
          <a:noFill/>
        </p:spPr>
        <p:txBody>
          <a:bodyPr wrap="square" rtlCol="0">
            <a:spAutoFit/>
          </a:bodyPr>
          <a:p>
            <a:pPr algn="ctr"/>
            <a:r>
              <a:rPr lang="zh-CN" altLang="zh-CN" sz="1800"/>
              <a:t>内部走查报告</a:t>
            </a:r>
            <a:endParaRPr lang="zh-CN" altLang="zh-CN"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rot="2700000">
            <a:off x="2843746" y="883814"/>
            <a:ext cx="3456507" cy="3456507"/>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矩形 9"/>
          <p:cNvSpPr/>
          <p:nvPr/>
        </p:nvSpPr>
        <p:spPr>
          <a:xfrm rot="2700000">
            <a:off x="3030086" y="1070154"/>
            <a:ext cx="3083826" cy="3083826"/>
          </a:xfrm>
          <a:prstGeom prst="rect">
            <a:avLst/>
          </a:prstGeom>
          <a:noFill/>
          <a:ln>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矩形 11"/>
          <p:cNvSpPr/>
          <p:nvPr/>
        </p:nvSpPr>
        <p:spPr>
          <a:xfrm rot="2700000">
            <a:off x="3030086" y="1070155"/>
            <a:ext cx="3083826" cy="3083826"/>
          </a:xfrm>
          <a:prstGeom prst="rect">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rot="2700000">
            <a:off x="3252115" y="1292183"/>
            <a:ext cx="2639769" cy="2639769"/>
          </a:xfrm>
          <a:prstGeom prst="rect">
            <a:avLst/>
          </a:prstGeom>
          <a:gradFill>
            <a:gsLst>
              <a:gs pos="0">
                <a:schemeClr val="bg1"/>
              </a:gs>
              <a:gs pos="35000">
                <a:schemeClr val="bg1">
                  <a:lumMod val="95000"/>
                </a:schemeClr>
              </a:gs>
              <a:gs pos="100000">
                <a:schemeClr val="bg1">
                  <a:lumMod val="85000"/>
                </a:schemeClr>
              </a:gs>
            </a:gsLst>
            <a:path path="circle">
              <a:fillToRect l="50000" t="50000" r="50000" b="50000"/>
            </a:path>
          </a:gradFill>
          <a:ln>
            <a:solidFill>
              <a:srgbClr val="2E4864"/>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5" name="组合 24"/>
          <p:cNvGrpSpPr/>
          <p:nvPr/>
        </p:nvGrpSpPr>
        <p:grpSpPr>
          <a:xfrm>
            <a:off x="4277346" y="1695266"/>
            <a:ext cx="589306" cy="859041"/>
            <a:chOff x="2528974" y="2863357"/>
            <a:chExt cx="246811" cy="359779"/>
          </a:xfrm>
          <a:solidFill>
            <a:srgbClr val="27506E"/>
          </a:solidFill>
        </p:grpSpPr>
        <p:sp>
          <p:nvSpPr>
            <p:cNvPr id="26"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sp>
          <p:nvSpPr>
            <p:cNvPr id="27"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宋体" panose="02010600030101010101" pitchFamily="2" charset="-122"/>
                <a:sym typeface="Gill Sans" charset="0"/>
              </a:endParaRPr>
            </a:p>
          </p:txBody>
        </p:sp>
      </p:grpSp>
      <p:cxnSp>
        <p:nvCxnSpPr>
          <p:cNvPr id="28" name="直接连接符 27"/>
          <p:cNvCxnSpPr/>
          <p:nvPr/>
        </p:nvCxnSpPr>
        <p:spPr>
          <a:xfrm>
            <a:off x="4388301" y="3020369"/>
            <a:ext cx="43903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6"/>
          <p:cNvSpPr txBox="1">
            <a:spLocks noChangeArrowheads="1"/>
          </p:cNvSpPr>
          <p:nvPr/>
        </p:nvSpPr>
        <p:spPr bwMode="auto">
          <a:xfrm>
            <a:off x="3336983" y="2554577"/>
            <a:ext cx="246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smtClean="0">
                <a:solidFill>
                  <a:srgbClr val="27506E"/>
                </a:solidFill>
                <a:latin typeface="微软雅黑" panose="020B0503020204020204" charset="-122"/>
                <a:ea typeface="微软雅黑" panose="020B0503020204020204" charset="-122"/>
                <a:sym typeface="+mn-ea"/>
              </a:rPr>
              <a:t>测试计划及测试用例</a:t>
            </a:r>
            <a:endParaRPr lang="zh-CN" altLang="en-US" sz="2000" b="1" smtClean="0">
              <a:solidFill>
                <a:srgbClr val="27506E"/>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6"/>
          <p:cNvSpPr txBox="1">
            <a:spLocks noChangeArrowheads="1"/>
          </p:cNvSpPr>
          <p:nvPr/>
        </p:nvSpPr>
        <p:spPr bwMode="auto">
          <a:xfrm>
            <a:off x="3337618" y="210792"/>
            <a:ext cx="246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2000" b="1" smtClean="0">
                <a:solidFill>
                  <a:srgbClr val="27506E"/>
                </a:solidFill>
                <a:latin typeface="微软雅黑" panose="020B0503020204020204" charset="-122"/>
                <a:ea typeface="微软雅黑" panose="020B0503020204020204" charset="-122"/>
                <a:sym typeface="+mn-ea"/>
              </a:rPr>
              <a:t>单元测试用例及工具</a:t>
            </a:r>
            <a:endParaRPr lang="zh-CN" altLang="en-US" sz="2000" b="1" smtClean="0">
              <a:solidFill>
                <a:srgbClr val="27506E"/>
              </a:solidFill>
              <a:latin typeface="微软雅黑" panose="020B0503020204020204" charset="-122"/>
              <a:ea typeface="微软雅黑" panose="020B0503020204020204" charset="-122"/>
            </a:endParaRPr>
          </a:p>
        </p:txBody>
      </p:sp>
      <p:graphicFrame>
        <p:nvGraphicFramePr>
          <p:cNvPr id="2" name="表格 1"/>
          <p:cNvGraphicFramePr/>
          <p:nvPr>
            <p:custDataLst>
              <p:tags r:id="rId1"/>
            </p:custDataLst>
          </p:nvPr>
        </p:nvGraphicFramePr>
        <p:xfrm>
          <a:off x="1098233" y="695230"/>
          <a:ext cx="2764155" cy="4406265"/>
        </p:xfrm>
        <a:graphic>
          <a:graphicData uri="http://schemas.openxmlformats.org/drawingml/2006/table">
            <a:tbl>
              <a:tblPr firstRow="1" bandRow="1">
                <a:tableStyleId>{5C22544A-7EE6-4342-B048-85BDC9FD1C3A}</a:tableStyleId>
              </a:tblPr>
              <a:tblGrid>
                <a:gridCol w="142240"/>
                <a:gridCol w="228600"/>
                <a:gridCol w="142240"/>
                <a:gridCol w="324485"/>
                <a:gridCol w="316230"/>
                <a:gridCol w="142240"/>
                <a:gridCol w="142240"/>
                <a:gridCol w="389890"/>
                <a:gridCol w="367030"/>
                <a:gridCol w="142240"/>
                <a:gridCol w="142240"/>
                <a:gridCol w="142240"/>
                <a:gridCol w="142240"/>
              </a:tblGrid>
              <a:tr h="180340">
                <a:tc gridSpan="13">
                  <a:txBody>
                    <a:bodyPr/>
                    <a:p>
                      <a:pPr indent="0" algn="ctr">
                        <a:buNone/>
                      </a:pPr>
                      <a:r>
                        <a:rPr lang="zh-CN" sz="400" b="1">
                          <a:solidFill>
                            <a:srgbClr val="000000"/>
                          </a:solidFill>
                          <a:latin typeface="Arial" panose="020B0604020202020204" pitchFamily="34" charset="0"/>
                          <a:ea typeface="宋体" panose="02010600030101010101" pitchFamily="2" charset="-122"/>
                        </a:rPr>
                        <a:t>[基于Vue+SpringBoot框架的</a:t>
                      </a:r>
                      <a:endParaRPr lang="zh-CN" sz="400" b="1">
                        <a:solidFill>
                          <a:srgbClr val="000000"/>
                        </a:solidFill>
                        <a:latin typeface="Arial" panose="020B0604020202020204" pitchFamily="34" charset="0"/>
                        <a:ea typeface="宋体" panose="02010600030101010101" pitchFamily="2" charset="-122"/>
                      </a:endParaRPr>
                    </a:p>
                    <a:p>
                      <a:pPr indent="0" algn="ctr">
                        <a:buNone/>
                      </a:pPr>
                      <a:r>
                        <a:rPr lang="zh-CN" sz="400" b="1">
                          <a:solidFill>
                            <a:srgbClr val="000000"/>
                          </a:solidFill>
                          <a:latin typeface="Arial" panose="020B0604020202020204" pitchFamily="34" charset="0"/>
                          <a:ea typeface="宋体" panose="02010600030101010101" pitchFamily="2" charset="-122"/>
                        </a:rPr>
                        <a:t>个性化选课网站]项目测试用例</a:t>
                      </a:r>
                      <a:endParaRPr lang="en-US" altLang="en-US" sz="400" b="1">
                        <a:solidFill>
                          <a:srgbClr val="000000"/>
                        </a:solidFill>
                        <a:latin typeface="宋体" panose="02010600030101010101" pitchFamily="2" charset="-122"/>
                      </a:endParaRPr>
                    </a:p>
                  </a:txBody>
                  <a:tcPr marL="12700" marR="12700" marT="12700"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cap="flat">
                      <a:noFill/>
                    </a:lnB>
                    <a:lnTlToBr>
                      <a:noFill/>
                    </a:lnTlToBr>
                    <a:lnBlToTr>
                      <a:noFill/>
                    </a:lnBlToTr>
                    <a:noFill/>
                  </a:tcPr>
                </a:tc>
                <a:tc hMerge="1">
                  <a:tcPr>
                    <a:lnT w="19050" cap="flat" cmpd="sng">
                      <a:solidFill>
                        <a:srgbClr val="000000"/>
                      </a:solidFill>
                      <a:prstDash val="solid"/>
                      <a:headEnd type="none" w="med" len="med"/>
                      <a:tailEnd type="none" w="med" len="med"/>
                    </a:lnT>
                    <a:lnB cap="flat">
                      <a:noFill/>
                    </a:lnB>
                  </a:tcPr>
                </a:tc>
                <a:tc hMerge="1">
                  <a:tcPr>
                    <a:lnT w="19050" cap="flat" cmpd="sng">
                      <a:solidFill>
                        <a:srgbClr val="000000"/>
                      </a:solidFill>
                      <a:prstDash val="solid"/>
                      <a:headEnd type="none" w="med" len="med"/>
                      <a:tailEnd type="none" w="med" len="med"/>
                    </a:lnT>
                    <a:lnB cap="flat">
                      <a:noFill/>
                    </a:lnB>
                  </a:tcPr>
                </a:tc>
                <a:tc hMerge="1">
                  <a:tcPr>
                    <a:lnT w="19050" cap="flat" cmpd="sng">
                      <a:solidFill>
                        <a:srgbClr val="000000"/>
                      </a:solidFill>
                      <a:prstDash val="solid"/>
                      <a:headEnd type="none" w="med" len="med"/>
                      <a:tailEnd type="none" w="med" len="med"/>
                    </a:lnT>
                    <a:lnB cap="flat">
                      <a:noFill/>
                    </a:lnB>
                  </a:tcPr>
                </a:tc>
                <a:tc hMerge="1">
                  <a:tcPr>
                    <a:lnT w="19050" cap="flat" cmpd="sng">
                      <a:solidFill>
                        <a:srgbClr val="000000"/>
                      </a:solidFill>
                      <a:prstDash val="solid"/>
                      <a:headEnd type="none" w="med" len="med"/>
                      <a:tailEnd type="none" w="med" len="med"/>
                    </a:lnT>
                    <a:lnB cap="flat">
                      <a:noFill/>
                    </a:lnB>
                  </a:tcPr>
                </a:tc>
                <a:tc hMerge="1">
                  <a:tcPr>
                    <a:lnT w="19050" cap="flat" cmpd="sng">
                      <a:solidFill>
                        <a:srgbClr val="000000"/>
                      </a:solidFill>
                      <a:prstDash val="solid"/>
                      <a:headEnd type="none" w="med" len="med"/>
                      <a:tailEnd type="none" w="med" len="med"/>
                    </a:lnT>
                    <a:lnB cap="flat">
                      <a:noFill/>
                    </a:lnB>
                  </a:tcPr>
                </a:tc>
                <a:tc hMerge="1">
                  <a:tcPr>
                    <a:lnT w="19050" cap="flat" cmpd="sng">
                      <a:solidFill>
                        <a:srgbClr val="000000"/>
                      </a:solidFill>
                      <a:prstDash val="solid"/>
                      <a:headEnd type="none" w="med" len="med"/>
                      <a:tailEnd type="none" w="med" len="med"/>
                    </a:lnT>
                    <a:lnB cap="flat">
                      <a:noFill/>
                    </a:lnB>
                  </a:tcPr>
                </a:tc>
                <a:tc hMerge="1">
                  <a:tcPr>
                    <a:lnT w="19050" cap="flat" cmpd="sng">
                      <a:solidFill>
                        <a:srgbClr val="000000"/>
                      </a:solidFill>
                      <a:prstDash val="solid"/>
                      <a:headEnd type="none" w="med" len="med"/>
                      <a:tailEnd type="none" w="med" len="med"/>
                    </a:lnT>
                    <a:lnB cap="flat">
                      <a:noFill/>
                    </a:lnB>
                  </a:tcPr>
                </a:tc>
                <a:tc hMerge="1">
                  <a:tcPr>
                    <a:lnT w="19050" cap="flat" cmpd="sng">
                      <a:solidFill>
                        <a:srgbClr val="000000"/>
                      </a:solidFill>
                      <a:prstDash val="solid"/>
                      <a:headEnd type="none" w="med" len="med"/>
                      <a:tailEnd type="none" w="med" len="med"/>
                    </a:lnT>
                    <a:lnB cap="flat">
                      <a:noFill/>
                    </a:lnB>
                  </a:tcPr>
                </a:tc>
                <a:tc hMerge="1">
                  <a:tcPr>
                    <a:lnT w="19050" cap="flat" cmpd="sng">
                      <a:solidFill>
                        <a:srgbClr val="000000"/>
                      </a:solidFill>
                      <a:prstDash val="solid"/>
                      <a:headEnd type="none" w="med" len="med"/>
                      <a:tailEnd type="none" w="med" len="med"/>
                    </a:lnT>
                    <a:lnB cap="flat">
                      <a:noFill/>
                    </a:lnB>
                  </a:tcPr>
                </a:tc>
                <a:tc hMerge="1">
                  <a:tcPr>
                    <a:lnT w="19050" cap="flat" cmpd="sng">
                      <a:solidFill>
                        <a:srgbClr val="000000"/>
                      </a:solidFill>
                      <a:prstDash val="solid"/>
                      <a:headEnd type="none" w="med" len="med"/>
                      <a:tailEnd type="none" w="med" len="med"/>
                    </a:lnT>
                    <a:lnB cap="flat">
                      <a:noFill/>
                    </a:lnB>
                  </a:tcPr>
                </a:tc>
                <a:tc hMerge="1">
                  <a:tcPr>
                    <a:lnT w="19050" cap="flat" cmpd="sng">
                      <a:solidFill>
                        <a:srgbClr val="000000"/>
                      </a:solidFill>
                      <a:prstDash val="solid"/>
                      <a:headEnd type="none" w="med" len="med"/>
                      <a:tailEnd type="none" w="med" len="med"/>
                    </a:lnT>
                    <a:lnB cap="flat">
                      <a:noFill/>
                    </a:lnB>
                  </a:tcPr>
                </a:tc>
                <a:tc hMerge="1">
                  <a:tcPr>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cap="flat">
                      <a:noFill/>
                    </a:lnB>
                  </a:tcPr>
                </a:tc>
              </a:tr>
              <a:tr h="0">
                <a:tc gridSpan="13">
                  <a:txBody>
                    <a:bodyPr/>
                    <a:p>
                      <a:pPr indent="0" algn="r">
                        <a:buNone/>
                      </a:pPr>
                      <a:r>
                        <a:rPr lang="zh-CN" sz="200" b="0">
                          <a:solidFill>
                            <a:srgbClr val="000000"/>
                          </a:solidFill>
                          <a:latin typeface="Arial" panose="020B0604020202020204" pitchFamily="34" charset="0"/>
                          <a:ea typeface="宋体" panose="02010600030101010101" pitchFamily="2" charset="-122"/>
                        </a:rPr>
                        <a:t>编辑者：朱涵</a:t>
                      </a:r>
                      <a:r>
                        <a:rPr lang="en-US" sz="200" b="0">
                          <a:solidFill>
                            <a:srgbClr val="000000"/>
                          </a:solidFill>
                          <a:latin typeface="宋体" panose="02010600030101010101" pitchFamily="2" charset="-122"/>
                        </a:rPr>
                        <a:t>  </a:t>
                      </a:r>
                      <a:r>
                        <a:rPr lang="zh-CN" sz="200" b="0">
                          <a:solidFill>
                            <a:srgbClr val="000000"/>
                          </a:solidFill>
                          <a:latin typeface="Arial" panose="020B0604020202020204" pitchFamily="34" charset="0"/>
                          <a:ea typeface="宋体" panose="02010600030101010101" pitchFamily="2" charset="-122"/>
                        </a:rPr>
                        <a:t>编辑日期：2020/12/27</a:t>
                      </a:r>
                      <a:endParaRPr lang="en-US" altLang="en-US" sz="200" b="0">
                        <a:solidFill>
                          <a:srgbClr val="000000"/>
                        </a:solidFill>
                        <a:latin typeface="宋体" panose="02010600030101010101" pitchFamily="2" charset="-122"/>
                      </a:endParaRPr>
                    </a:p>
                  </a:txBody>
                  <a:tcPr marL="12700" marR="12700" marT="12700" vert="horz" anchor="b">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lnTlToBr>
                      <a:noFill/>
                    </a:lnTlToBr>
                    <a:lnBlToTr>
                      <a:noFill/>
                    </a:lnBlToTr>
                    <a:noFill/>
                  </a:tcPr>
                </a:tc>
                <a:tc hMerge="1">
                  <a:tcPr>
                    <a:lnT cap="flat">
                      <a:noFill/>
                    </a:lnT>
                    <a:lnB w="12700" cap="flat" cmpd="sng">
                      <a:solidFill>
                        <a:srgbClr val="000000"/>
                      </a:solidFill>
                      <a:prstDash val="solid"/>
                      <a:headEnd type="none" w="med" len="med"/>
                      <a:tailEnd type="none" w="med" len="med"/>
                    </a:lnB>
                  </a:tcPr>
                </a:tc>
                <a:tc hMerge="1">
                  <a:tcPr>
                    <a:lnT cap="flat">
                      <a:noFill/>
                    </a:lnT>
                    <a:lnB w="12700" cap="flat" cmpd="sng">
                      <a:solidFill>
                        <a:srgbClr val="000000"/>
                      </a:solidFill>
                      <a:prstDash val="solid"/>
                      <a:headEnd type="none" w="med" len="med"/>
                      <a:tailEnd type="none" w="med" len="med"/>
                    </a:lnB>
                  </a:tcPr>
                </a:tc>
                <a:tc hMerge="1">
                  <a:tcPr>
                    <a:lnT cap="flat">
                      <a:noFill/>
                    </a:lnT>
                    <a:lnB w="12700" cap="flat" cmpd="sng">
                      <a:solidFill>
                        <a:srgbClr val="000000"/>
                      </a:solidFill>
                      <a:prstDash val="solid"/>
                      <a:headEnd type="none" w="med" len="med"/>
                      <a:tailEnd type="none" w="med" len="med"/>
                    </a:lnB>
                  </a:tcPr>
                </a:tc>
                <a:tc hMerge="1">
                  <a:tcPr>
                    <a:lnT cap="flat">
                      <a:noFill/>
                    </a:lnT>
                    <a:lnB w="12700" cap="flat" cmpd="sng">
                      <a:solidFill>
                        <a:srgbClr val="000000"/>
                      </a:solidFill>
                      <a:prstDash val="solid"/>
                      <a:headEnd type="none" w="med" len="med"/>
                      <a:tailEnd type="none" w="med" len="med"/>
                    </a:lnB>
                  </a:tcPr>
                </a:tc>
                <a:tc hMerge="1">
                  <a:tcPr>
                    <a:lnT cap="flat">
                      <a:noFill/>
                    </a:lnT>
                    <a:lnB w="12700" cap="flat" cmpd="sng">
                      <a:solidFill>
                        <a:srgbClr val="000000"/>
                      </a:solidFill>
                      <a:prstDash val="solid"/>
                      <a:headEnd type="none" w="med" len="med"/>
                      <a:tailEnd type="none" w="med" len="med"/>
                    </a:lnB>
                  </a:tcPr>
                </a:tc>
                <a:tc hMerge="1">
                  <a:tcPr>
                    <a:lnT cap="flat">
                      <a:noFill/>
                    </a:lnT>
                    <a:lnB w="12700" cap="flat" cmpd="sng">
                      <a:solidFill>
                        <a:srgbClr val="000000"/>
                      </a:solidFill>
                      <a:prstDash val="solid"/>
                      <a:headEnd type="none" w="med" len="med"/>
                      <a:tailEnd type="none" w="med" len="med"/>
                    </a:lnB>
                  </a:tcPr>
                </a:tc>
                <a:tc hMerge="1">
                  <a:tcPr>
                    <a:lnT cap="flat">
                      <a:noFill/>
                    </a:lnT>
                    <a:lnB w="12700" cap="flat" cmpd="sng">
                      <a:solidFill>
                        <a:srgbClr val="000000"/>
                      </a:solidFill>
                      <a:prstDash val="solid"/>
                      <a:headEnd type="none" w="med" len="med"/>
                      <a:tailEnd type="none" w="med" len="med"/>
                    </a:lnB>
                  </a:tcPr>
                </a:tc>
                <a:tc hMerge="1">
                  <a:tcPr>
                    <a:lnT cap="flat">
                      <a:noFill/>
                    </a:lnT>
                    <a:lnB w="12700" cap="flat" cmpd="sng">
                      <a:solidFill>
                        <a:srgbClr val="000000"/>
                      </a:solidFill>
                      <a:prstDash val="solid"/>
                      <a:headEnd type="none" w="med" len="med"/>
                      <a:tailEnd type="none" w="med" len="med"/>
                    </a:lnB>
                  </a:tcPr>
                </a:tc>
                <a:tc hMerge="1">
                  <a:tcPr>
                    <a:lnT cap="flat">
                      <a:noFill/>
                    </a:lnT>
                    <a:lnB w="12700" cap="flat" cmpd="sng">
                      <a:solidFill>
                        <a:srgbClr val="000000"/>
                      </a:solidFill>
                      <a:prstDash val="solid"/>
                      <a:headEnd type="none" w="med" len="med"/>
                      <a:tailEnd type="none" w="med" len="med"/>
                    </a:lnB>
                  </a:tcPr>
                </a:tc>
                <a:tc hMerge="1">
                  <a:tcPr>
                    <a:lnT cap="flat">
                      <a:noFill/>
                    </a:lnT>
                    <a:lnB w="12700" cap="flat" cmpd="sng">
                      <a:solidFill>
                        <a:srgbClr val="000000"/>
                      </a:solidFill>
                      <a:prstDash val="solid"/>
                      <a:headEnd type="none" w="med" len="med"/>
                      <a:tailEnd type="none" w="med" len="med"/>
                    </a:lnB>
                  </a:tcPr>
                </a:tc>
                <a:tc hMerge="1">
                  <a:tcPr>
                    <a:lnT cap="flat">
                      <a:noFill/>
                    </a:lnT>
                    <a:lnB w="12700" cap="flat" cmpd="sng">
                      <a:solidFill>
                        <a:srgbClr val="000000"/>
                      </a:solidFill>
                      <a:prstDash val="solid"/>
                      <a:headEnd type="none" w="med" len="med"/>
                      <a:tailEnd type="none" w="med" len="med"/>
                    </a:lnB>
                  </a:tcPr>
                </a:tc>
                <a:tc hMerge="1">
                  <a:tcPr>
                    <a:lnR w="19050" cap="flat" cmpd="sng">
                      <a:solidFill>
                        <a:srgbClr val="000000"/>
                      </a:solidFill>
                      <a:prstDash val="solid"/>
                      <a:headEnd type="none" w="med" len="med"/>
                      <a:tailEnd type="none" w="med" len="med"/>
                    </a:lnR>
                    <a:lnT cap="flat">
                      <a:noFill/>
                    </a:lnT>
                    <a:lnB w="12700" cap="flat" cmpd="sng">
                      <a:solidFill>
                        <a:srgbClr val="000000"/>
                      </a:solidFill>
                      <a:prstDash val="solid"/>
                      <a:headEnd type="none" w="med" len="med"/>
                      <a:tailEnd type="none" w="med" len="med"/>
                    </a:lnB>
                  </a:tcPr>
                </a:tc>
              </a:tr>
              <a:tr h="0">
                <a:tc>
                  <a:txBody>
                    <a:bodyPr/>
                    <a:p>
                      <a:pPr indent="0">
                        <a:buNone/>
                      </a:pPr>
                      <a:r>
                        <a:rPr lang="zh-CN" sz="200" b="1">
                          <a:solidFill>
                            <a:srgbClr val="000000"/>
                          </a:solidFill>
                          <a:latin typeface="Arial" panose="020B0604020202020204" pitchFamily="34" charset="0"/>
                          <a:ea typeface="宋体" panose="02010600030101010101" pitchFamily="2" charset="-122"/>
                        </a:rPr>
                        <a:t>系统模块</a:t>
                      </a:r>
                      <a:endParaRPr lang="en-US" altLang="en-US" sz="200" b="1">
                        <a:solidFill>
                          <a:srgbClr val="000000"/>
                        </a:solidFill>
                        <a:latin typeface="宋体" panose="02010600030101010101" pitchFamily="2" charset="-122"/>
                      </a:endParaRPr>
                    </a:p>
                  </a:txBody>
                  <a:tcPr marL="12700" marR="12700" marT="12700" vert="horz"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99CCFF"/>
                    </a:solidFill>
                  </a:tcPr>
                </a:tc>
                <a:tc>
                  <a:txBody>
                    <a:bodyPr/>
                    <a:p>
                      <a:pPr indent="0">
                        <a:buNone/>
                      </a:pPr>
                      <a:r>
                        <a:rPr lang="zh-CN" sz="200" b="1">
                          <a:solidFill>
                            <a:srgbClr val="000000"/>
                          </a:solidFill>
                          <a:latin typeface="Arial" panose="020B0604020202020204" pitchFamily="34" charset="0"/>
                          <a:ea typeface="宋体" panose="02010600030101010101" pitchFamily="2" charset="-122"/>
                        </a:rPr>
                        <a:t>功能点</a:t>
                      </a:r>
                      <a:endParaRPr lang="en-US" altLang="en-US" sz="200" b="1">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99CCFF"/>
                    </a:solidFill>
                  </a:tcPr>
                </a:tc>
                <a:tc>
                  <a:txBody>
                    <a:bodyPr/>
                    <a:p>
                      <a:pPr indent="0">
                        <a:buNone/>
                      </a:pPr>
                      <a:r>
                        <a:rPr lang="zh-CN" sz="200" b="1">
                          <a:solidFill>
                            <a:srgbClr val="000000"/>
                          </a:solidFill>
                          <a:latin typeface="Arial" panose="020B0604020202020204" pitchFamily="34" charset="0"/>
                          <a:ea typeface="宋体" panose="02010600030101010101" pitchFamily="2" charset="-122"/>
                        </a:rPr>
                        <a:t>用例编号</a:t>
                      </a:r>
                      <a:endParaRPr lang="en-US" altLang="en-US" sz="200" b="1">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99CCFF"/>
                    </a:solidFill>
                  </a:tcPr>
                </a:tc>
                <a:tc>
                  <a:txBody>
                    <a:bodyPr/>
                    <a:p>
                      <a:pPr indent="0">
                        <a:buNone/>
                      </a:pPr>
                      <a:r>
                        <a:rPr lang="zh-CN" sz="200" b="1">
                          <a:solidFill>
                            <a:srgbClr val="000000"/>
                          </a:solidFill>
                          <a:latin typeface="Arial" panose="020B0604020202020204" pitchFamily="34" charset="0"/>
                          <a:ea typeface="宋体" panose="02010600030101010101" pitchFamily="2" charset="-122"/>
                        </a:rPr>
                        <a:t>用例说明</a:t>
                      </a:r>
                      <a:endParaRPr lang="en-US" altLang="en-US" sz="200" b="1">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99CCFF"/>
                    </a:solidFill>
                  </a:tcPr>
                </a:tc>
                <a:tc>
                  <a:txBody>
                    <a:bodyPr/>
                    <a:p>
                      <a:pPr indent="0">
                        <a:buNone/>
                      </a:pPr>
                      <a:r>
                        <a:rPr lang="zh-CN" sz="200" b="1">
                          <a:solidFill>
                            <a:srgbClr val="000000"/>
                          </a:solidFill>
                          <a:latin typeface="Arial" panose="020B0604020202020204" pitchFamily="34" charset="0"/>
                          <a:ea typeface="宋体" panose="02010600030101010101" pitchFamily="2" charset="-122"/>
                        </a:rPr>
                        <a:t>前置条件</a:t>
                      </a:r>
                      <a:endParaRPr lang="en-US" altLang="en-US" sz="200" b="1">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99CCFF"/>
                    </a:solidFill>
                  </a:tcPr>
                </a:tc>
                <a:tc>
                  <a:txBody>
                    <a:bodyPr/>
                    <a:p>
                      <a:pPr indent="0">
                        <a:buNone/>
                      </a:pPr>
                      <a:r>
                        <a:rPr lang="zh-CN" sz="200" b="1">
                          <a:solidFill>
                            <a:srgbClr val="000000"/>
                          </a:solidFill>
                          <a:latin typeface="Arial" panose="020B0604020202020204" pitchFamily="34" charset="0"/>
                          <a:ea typeface="宋体" panose="02010600030101010101" pitchFamily="2" charset="-122"/>
                        </a:rPr>
                        <a:t>方法</a:t>
                      </a:r>
                      <a:endParaRPr lang="en-US" altLang="en-US" sz="200" b="1">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99CCFF"/>
                    </a:solidFill>
                  </a:tcPr>
                </a:tc>
                <a:tc>
                  <a:txBody>
                    <a:bodyPr/>
                    <a:p>
                      <a:pPr indent="0">
                        <a:buNone/>
                      </a:pPr>
                      <a:r>
                        <a:rPr lang="zh-CN" sz="200" b="1">
                          <a:solidFill>
                            <a:srgbClr val="000000"/>
                          </a:solidFill>
                          <a:latin typeface="Arial" panose="020B0604020202020204" pitchFamily="34" charset="0"/>
                          <a:ea typeface="宋体" panose="02010600030101010101" pitchFamily="2" charset="-122"/>
                        </a:rPr>
                        <a:t>数据</a:t>
                      </a:r>
                      <a:endParaRPr lang="en-US" altLang="en-US" sz="200" b="1">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99CCFF"/>
                    </a:solidFill>
                  </a:tcPr>
                </a:tc>
                <a:tc>
                  <a:txBody>
                    <a:bodyPr/>
                    <a:p>
                      <a:pPr indent="0">
                        <a:buNone/>
                      </a:pPr>
                      <a:r>
                        <a:rPr lang="zh-CN" sz="200" b="1">
                          <a:solidFill>
                            <a:srgbClr val="000000"/>
                          </a:solidFill>
                          <a:latin typeface="Arial" panose="020B0604020202020204" pitchFamily="34" charset="0"/>
                          <a:ea typeface="宋体" panose="02010600030101010101" pitchFamily="2" charset="-122"/>
                        </a:rPr>
                        <a:t>输入</a:t>
                      </a:r>
                      <a:endParaRPr lang="en-US" altLang="en-US" sz="200" b="1">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99CCFF"/>
                    </a:solidFill>
                  </a:tcPr>
                </a:tc>
                <a:tc>
                  <a:txBody>
                    <a:bodyPr/>
                    <a:p>
                      <a:pPr indent="0">
                        <a:buNone/>
                      </a:pPr>
                      <a:r>
                        <a:rPr lang="zh-CN" sz="200" b="1">
                          <a:solidFill>
                            <a:srgbClr val="000000"/>
                          </a:solidFill>
                          <a:latin typeface="Arial" panose="020B0604020202020204" pitchFamily="34" charset="0"/>
                          <a:ea typeface="宋体" panose="02010600030101010101" pitchFamily="2" charset="-122"/>
                        </a:rPr>
                        <a:t>预期结果</a:t>
                      </a:r>
                      <a:endParaRPr lang="en-US" altLang="en-US" sz="200" b="1">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99CCFF"/>
                    </a:solidFill>
                  </a:tcPr>
                </a:tc>
                <a:tc>
                  <a:txBody>
                    <a:bodyPr/>
                    <a:p>
                      <a:pPr indent="0">
                        <a:buNone/>
                      </a:pPr>
                      <a:r>
                        <a:rPr lang="zh-CN" sz="200" b="1">
                          <a:solidFill>
                            <a:srgbClr val="000000"/>
                          </a:solidFill>
                          <a:latin typeface="Arial" panose="020B0604020202020204" pitchFamily="34" charset="0"/>
                          <a:ea typeface="宋体" panose="02010600030101010101" pitchFamily="2" charset="-122"/>
                        </a:rPr>
                        <a:t>测试结果</a:t>
                      </a:r>
                      <a:endParaRPr lang="en-US" altLang="en-US" sz="200" b="1">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99CCFF"/>
                    </a:solidFill>
                  </a:tcPr>
                </a:tc>
                <a:tc>
                  <a:txBody>
                    <a:bodyPr/>
                    <a:p>
                      <a:pPr indent="0">
                        <a:buNone/>
                      </a:pPr>
                      <a:r>
                        <a:rPr lang="zh-CN" sz="200" b="1">
                          <a:solidFill>
                            <a:srgbClr val="000000"/>
                          </a:solidFill>
                          <a:latin typeface="Arial" panose="020B0604020202020204" pitchFamily="34" charset="0"/>
                          <a:ea typeface="宋体" panose="02010600030101010101" pitchFamily="2" charset="-122"/>
                        </a:rPr>
                        <a:t>失败原因</a:t>
                      </a:r>
                      <a:endParaRPr lang="en-US" altLang="en-US" sz="200" b="1">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99CCFF"/>
                    </a:solidFill>
                  </a:tcPr>
                </a:tc>
                <a:tc>
                  <a:txBody>
                    <a:bodyPr/>
                    <a:p>
                      <a:pPr indent="0">
                        <a:buNone/>
                      </a:pPr>
                      <a:r>
                        <a:rPr lang="zh-CN" sz="200" b="1">
                          <a:solidFill>
                            <a:srgbClr val="000000"/>
                          </a:solidFill>
                          <a:latin typeface="Arial" panose="020B0604020202020204" pitchFamily="34" charset="0"/>
                          <a:ea typeface="宋体" panose="02010600030101010101" pitchFamily="2" charset="-122"/>
                        </a:rPr>
                        <a:t>测试者</a:t>
                      </a:r>
                      <a:endParaRPr lang="en-US" altLang="en-US" sz="200" b="1">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99CCFF"/>
                    </a:solidFill>
                  </a:tcPr>
                </a:tc>
                <a:tc>
                  <a:txBody>
                    <a:bodyPr/>
                    <a:p>
                      <a:pPr indent="0">
                        <a:buNone/>
                      </a:pPr>
                      <a:r>
                        <a:rPr lang="zh-CN" sz="200" b="1">
                          <a:solidFill>
                            <a:srgbClr val="000000"/>
                          </a:solidFill>
                          <a:latin typeface="Arial" panose="020B0604020202020204" pitchFamily="34" charset="0"/>
                          <a:ea typeface="宋体" panose="02010600030101010101" pitchFamily="2" charset="-122"/>
                        </a:rPr>
                        <a:t>审查者</a:t>
                      </a:r>
                      <a:endParaRPr lang="en-US" altLang="en-US" sz="200" b="1">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99CCFF"/>
                    </a:solidFill>
                  </a:tcPr>
                </a:tc>
              </a:tr>
              <a:tr h="0">
                <a:tc rowSpan="3">
                  <a:txBody>
                    <a:bodyPr/>
                    <a:p>
                      <a:pPr indent="0" algn="ctr">
                        <a:buNone/>
                      </a:pPr>
                      <a:r>
                        <a:rPr lang="zh-CN" sz="200" b="1">
                          <a:solidFill>
                            <a:srgbClr val="000000"/>
                          </a:solidFill>
                          <a:latin typeface="Arial" panose="020B0604020202020204" pitchFamily="34" charset="0"/>
                          <a:ea typeface="宋体" panose="02010600030101010101" pitchFamily="2" charset="-122"/>
                        </a:rPr>
                        <a:t>1 登陆</a:t>
                      </a:r>
                      <a:endParaRPr lang="en-US" altLang="en-US" sz="200" b="1">
                        <a:solidFill>
                          <a:srgbClr val="000000"/>
                        </a:solidFill>
                        <a:latin typeface="宋体" panose="02010600030101010101" pitchFamily="2" charset="-122"/>
                      </a:endParaRPr>
                    </a:p>
                  </a:txBody>
                  <a:tcPr marL="12700" marR="12700" marT="12700" vert="horz"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7E6E6"/>
                    </a:solidFill>
                  </a:tcPr>
                </a:tc>
                <a:tc>
                  <a:txBody>
                    <a:bodyPr/>
                    <a:p>
                      <a:pPr indent="0">
                        <a:buNone/>
                      </a:pPr>
                      <a:r>
                        <a:rPr lang="zh-CN" sz="200" b="0">
                          <a:solidFill>
                            <a:srgbClr val="000000"/>
                          </a:solidFill>
                          <a:latin typeface="Arial" panose="020B0604020202020204" pitchFamily="34" charset="0"/>
                          <a:ea typeface="宋体" panose="02010600030101010101" pitchFamily="2" charset="-122"/>
                        </a:rPr>
                        <a:t>1.1 用户登陆</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 b="0">
                          <a:solidFill>
                            <a:srgbClr val="000000"/>
                          </a:solidFill>
                          <a:latin typeface="宋体" panose="02010600030101010101" pitchFamily="2" charset="-122"/>
                        </a:rPr>
                        <a:t>1.1.1</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用户输入账号密码登录</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成功进入网页</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输入正确的账号密码</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显示登录成功并可以进行账号绑定</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zh-CN" sz="200" b="0">
                          <a:solidFill>
                            <a:srgbClr val="000000"/>
                          </a:solidFill>
                          <a:latin typeface="Arial" panose="020B0604020202020204" pitchFamily="34" charset="0"/>
                          <a:ea typeface="宋体" panose="02010600030101010101" pitchFamily="2" charset="-122"/>
                        </a:rPr>
                        <a:t>1.2 用户账号绑定</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 b="0">
                          <a:solidFill>
                            <a:srgbClr val="000000"/>
                          </a:solidFill>
                          <a:latin typeface="宋体" panose="02010600030101010101" pitchFamily="2" charset="-122"/>
                        </a:rPr>
                        <a:t>1.2.1</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用户输入选课网账号密码</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用户登录成功</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输入正确的选课网账号密码</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显示绑定成功并可以进行选课及查看已修课程</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buNone/>
                      </a:pPr>
                      <a:r>
                        <a:rPr lang="zh-CN" sz="200" b="0">
                          <a:solidFill>
                            <a:srgbClr val="000000"/>
                          </a:solidFill>
                          <a:latin typeface="Arial" panose="020B0604020202020204" pitchFamily="34" charset="0"/>
                          <a:ea typeface="宋体" panose="02010600030101010101" pitchFamily="2" charset="-122"/>
                        </a:rPr>
                        <a:t>1.3用户设置</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 b="0">
                          <a:solidFill>
                            <a:srgbClr val="000000"/>
                          </a:solidFill>
                          <a:latin typeface="宋体" panose="02010600030101010101" pitchFamily="2" charset="-122"/>
                        </a:rPr>
                        <a:t>1.3.1</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用户修改相关账户信息</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用户登录成功</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输入正确的用户信息格式</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显示秀改成功并更新到数据库</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11">
                  <a:txBody>
                    <a:bodyPr/>
                    <a:p>
                      <a:pPr indent="0" algn="ctr">
                        <a:buNone/>
                      </a:pPr>
                      <a:r>
                        <a:rPr lang="zh-CN" sz="200" b="1">
                          <a:solidFill>
                            <a:srgbClr val="000000"/>
                          </a:solidFill>
                          <a:latin typeface="Arial" panose="020B0604020202020204" pitchFamily="34" charset="0"/>
                          <a:ea typeface="宋体" panose="02010600030101010101" pitchFamily="2" charset="-122"/>
                        </a:rPr>
                        <a:t>2 选课调整课表</a:t>
                      </a:r>
                      <a:endParaRPr lang="en-US" altLang="en-US" sz="200" b="1">
                        <a:solidFill>
                          <a:srgbClr val="000000"/>
                        </a:solidFill>
                        <a:latin typeface="宋体" panose="02010600030101010101" pitchFamily="2" charset="-122"/>
                      </a:endParaRPr>
                    </a:p>
                  </a:txBody>
                  <a:tcPr marL="12700" marR="12700" marT="12700" vert="horz"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7E6E6"/>
                    </a:solidFill>
                  </a:tcPr>
                </a:tc>
                <a:tc>
                  <a:txBody>
                    <a:bodyPr/>
                    <a:p>
                      <a:pPr indent="0">
                        <a:buNone/>
                      </a:pPr>
                      <a:r>
                        <a:rPr lang="zh-CN" sz="200" b="0">
                          <a:solidFill>
                            <a:srgbClr val="000000"/>
                          </a:solidFill>
                          <a:latin typeface="Arial" panose="020B0604020202020204" pitchFamily="34" charset="0"/>
                          <a:ea typeface="宋体" panose="02010600030101010101" pitchFamily="2" charset="-122"/>
                        </a:rPr>
                        <a:t>2.1 筛选条件设置</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 b="0">
                          <a:solidFill>
                            <a:srgbClr val="000000"/>
                          </a:solidFill>
                          <a:latin typeface="宋体" panose="02010600030101010101" pitchFamily="2" charset="-122"/>
                        </a:rPr>
                        <a:t>2.1.1</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能否正确选择</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已登陆，点击选课事件</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选择筛选条件</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能够成功选择并在之后能筛选出来</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2">
                  <a:txBody>
                    <a:bodyPr/>
                    <a:p>
                      <a:pPr indent="0">
                        <a:buNone/>
                      </a:pPr>
                      <a:r>
                        <a:rPr lang="zh-CN" sz="200" b="0">
                          <a:solidFill>
                            <a:srgbClr val="000000"/>
                          </a:solidFill>
                          <a:latin typeface="Arial" panose="020B0604020202020204" pitchFamily="34" charset="0"/>
                          <a:ea typeface="宋体" panose="02010600030101010101" pitchFamily="2" charset="-122"/>
                        </a:rPr>
                        <a:t>2.2 课程选择</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 b="0">
                          <a:solidFill>
                            <a:srgbClr val="000000"/>
                          </a:solidFill>
                          <a:latin typeface="宋体" panose="02010600030101010101" pitchFamily="2" charset="-122"/>
                        </a:rPr>
                        <a:t>2.2.1</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输入交互</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已登陆，已进行筛选条件选择</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输入课程名称</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在搜索框下面弹出应该选择结束的符合条件的课程</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buNone/>
                      </a:pPr>
                      <a:r>
                        <a:rPr lang="en-US" sz="200" b="0">
                          <a:solidFill>
                            <a:srgbClr val="000000"/>
                          </a:solidFill>
                          <a:latin typeface="宋体" panose="02010600030101010101" pitchFamily="2" charset="-122"/>
                        </a:rPr>
                        <a:t>2.2.2</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交互提示</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已登陆，已筛选成功</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修改筛选条件</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修改筛选条件之后重新点击搜索键可以重新进行筛选</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3">
                  <a:txBody>
                    <a:bodyPr/>
                    <a:p>
                      <a:pPr indent="0" algn="ctr">
                        <a:buNone/>
                      </a:pPr>
                      <a:r>
                        <a:rPr lang="zh-CN" sz="200" b="0">
                          <a:solidFill>
                            <a:srgbClr val="000000"/>
                          </a:solidFill>
                          <a:latin typeface="Arial" panose="020B0604020202020204" pitchFamily="34" charset="0"/>
                          <a:ea typeface="宋体" panose="02010600030101010101" pitchFamily="2" charset="-122"/>
                        </a:rPr>
                        <a:t>2.3 收入课程仓库</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 b="0">
                          <a:solidFill>
                            <a:srgbClr val="000000"/>
                          </a:solidFill>
                          <a:latin typeface="宋体" panose="02010600030101010101" pitchFamily="2" charset="-122"/>
                        </a:rPr>
                        <a:t>2.3.1</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交互提示</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已登陆，已进行筛选</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无输入</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在搜索框下面弹出符合条件的课程并且进行列表下拉</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464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en-US" sz="200" b="0">
                          <a:solidFill>
                            <a:srgbClr val="000000"/>
                          </a:solidFill>
                          <a:latin typeface="宋体" panose="02010600030101010101" pitchFamily="2" charset="-122"/>
                        </a:rPr>
                        <a:t>2.3.2</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交互提示</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已登陆，已得到想要的筛选课程，点击列表下拉</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无输入</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得到下拉列表中的课程</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87655">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buNone/>
                      </a:pPr>
                      <a:r>
                        <a:rPr lang="en-US" sz="200" b="0">
                          <a:solidFill>
                            <a:srgbClr val="000000"/>
                          </a:solidFill>
                          <a:latin typeface="宋体" panose="02010600030101010101" pitchFamily="2" charset="-122"/>
                        </a:rPr>
                        <a:t>2.3.3</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交互提示</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已登陆，已得到筛选结果，点击下拉菜单中的课程后面的加入课程按钮</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无输入</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点击之后课程加入课程仓库，原先的课程仓库键变为灰色</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4">
                  <a:txBody>
                    <a:bodyPr/>
                    <a:p>
                      <a:pPr indent="0" algn="ctr">
                        <a:buNone/>
                      </a:pPr>
                      <a:r>
                        <a:rPr lang="zh-CN" sz="200" b="0">
                          <a:solidFill>
                            <a:srgbClr val="000000"/>
                          </a:solidFill>
                          <a:latin typeface="Arial" panose="020B0604020202020204" pitchFamily="34" charset="0"/>
                          <a:ea typeface="宋体" panose="02010600030101010101" pitchFamily="2" charset="-122"/>
                        </a:rPr>
                        <a:t>2.4 课程仓填充到课表上</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 b="0">
                          <a:solidFill>
                            <a:srgbClr val="000000"/>
                          </a:solidFill>
                          <a:latin typeface="宋体" panose="02010600030101010101" pitchFamily="2" charset="-122"/>
                        </a:rPr>
                        <a:t>2.4.1</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交互提示</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已将课程收入课程仓库中，点击课程名可预览在课表中的位置</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无输入</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课表会预览在课程表上，直观表现出来</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en-US" sz="200" b="0">
                          <a:solidFill>
                            <a:srgbClr val="000000"/>
                          </a:solidFill>
                          <a:latin typeface="宋体" panose="02010600030101010101" pitchFamily="2" charset="-122"/>
                        </a:rPr>
                        <a:t>2.4.2</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交互提示</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已将课程收入课程仓库中，点击移出课程仓库</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无输入</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在课程仓库中删除这一待选课程</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en-US" sz="200" b="0">
                          <a:solidFill>
                            <a:srgbClr val="000000"/>
                          </a:solidFill>
                          <a:latin typeface="宋体" panose="02010600030101010101" pitchFamily="2" charset="-122"/>
                        </a:rPr>
                        <a:t>2.4.3</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交互提示</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已将课程收入课程仓库中，点击旁边的锁键</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无输入</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课程将无法被移出，防止错误操作</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1684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buNone/>
                      </a:pPr>
                      <a:r>
                        <a:rPr lang="en-US" sz="200" b="0">
                          <a:solidFill>
                            <a:srgbClr val="000000"/>
                          </a:solidFill>
                          <a:latin typeface="宋体" panose="02010600030101010101" pitchFamily="2" charset="-122"/>
                        </a:rPr>
                        <a:t>2.4.4</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交互提示</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已将课程收入课程仓库中，预览成功后点击加入课表</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课程会显示在右边的课表预览中</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buNone/>
                      </a:pPr>
                      <a:r>
                        <a:rPr lang="zh-CN" sz="200" b="0">
                          <a:solidFill>
                            <a:srgbClr val="000000"/>
                          </a:solidFill>
                          <a:latin typeface="Arial" panose="020B0604020202020204" pitchFamily="34" charset="0"/>
                          <a:ea typeface="宋体" panose="02010600030101010101" pitchFamily="2" charset="-122"/>
                        </a:rPr>
                        <a:t>2.5 解除课表选中</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 b="0">
                          <a:solidFill>
                            <a:srgbClr val="000000"/>
                          </a:solidFill>
                          <a:latin typeface="宋体" panose="02010600030101010101" pitchFamily="2" charset="-122"/>
                        </a:rPr>
                        <a:t>2.5.1</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交互提示</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已将课程收入课程仓库中，已查看预览，点击课表下面的重设选中</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可以将预览的位置清除</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rowSpan="7">
                  <a:txBody>
                    <a:bodyPr/>
                    <a:p>
                      <a:pPr indent="0" algn="ctr">
                        <a:buNone/>
                      </a:pPr>
                      <a:r>
                        <a:rPr lang="zh-CN" sz="200" b="1">
                          <a:solidFill>
                            <a:srgbClr val="000000"/>
                          </a:solidFill>
                          <a:latin typeface="Arial" panose="020B0604020202020204" pitchFamily="34" charset="0"/>
                          <a:ea typeface="宋体" panose="02010600030101010101" pitchFamily="2" charset="-122"/>
                        </a:rPr>
                        <a:t>3 管理员端</a:t>
                      </a:r>
                      <a:endParaRPr lang="en-US" altLang="en-US" sz="200" b="1">
                        <a:solidFill>
                          <a:srgbClr val="000000"/>
                        </a:solidFill>
                        <a:latin typeface="宋体" panose="02010600030101010101" pitchFamily="2" charset="-122"/>
                      </a:endParaRPr>
                    </a:p>
                  </a:txBody>
                  <a:tcPr marL="12700" marR="12700" marT="12700" vert="horz"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7E6E6"/>
                    </a:solidFill>
                  </a:tcPr>
                </a:tc>
                <a:tc rowSpan="5">
                  <a:txBody>
                    <a:bodyPr/>
                    <a:p>
                      <a:pPr indent="0" algn="ctr">
                        <a:buNone/>
                      </a:pPr>
                      <a:r>
                        <a:rPr lang="zh-CN" sz="200" b="0">
                          <a:solidFill>
                            <a:srgbClr val="000000"/>
                          </a:solidFill>
                          <a:latin typeface="Arial" panose="020B0604020202020204" pitchFamily="34" charset="0"/>
                          <a:ea typeface="宋体" panose="02010600030101010101" pitchFamily="2" charset="-122"/>
                        </a:rPr>
                        <a:t>3.1 用户管理</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 b="0">
                          <a:solidFill>
                            <a:srgbClr val="000000"/>
                          </a:solidFill>
                          <a:latin typeface="宋体" panose="02010600030101010101" pitchFamily="2" charset="-122"/>
                        </a:rPr>
                        <a:t>3.1.1</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输入交互</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已登录管理员账号，在搜索框中输入想要搜索的用户信息</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输入二到四个汉字</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输入内容点击搜索可以弹出与所搜名字相同的用户信息</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b">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en-US" sz="200" b="0">
                          <a:solidFill>
                            <a:srgbClr val="000000"/>
                          </a:solidFill>
                          <a:latin typeface="宋体" panose="02010600030101010101" pitchFamily="2" charset="-122"/>
                        </a:rPr>
                        <a:t>3.1.2</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交互提示</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已登陆管理员账户，选择不同的账户筛选条件</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无输入</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选择之后可以得到符合筛选条件的账户信息</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b">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en-US" sz="200" b="0">
                          <a:solidFill>
                            <a:srgbClr val="000000"/>
                          </a:solidFill>
                          <a:latin typeface="宋体" panose="02010600030101010101" pitchFamily="2" charset="-122"/>
                        </a:rPr>
                        <a:t>3.1.3</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交互提示</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已登陆管理员账户，点击管理员权限开关</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无输入</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可以修改某个用户的管理员权限</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en-US" sz="200" b="0">
                          <a:solidFill>
                            <a:srgbClr val="000000"/>
                          </a:solidFill>
                          <a:latin typeface="宋体" panose="02010600030101010101" pitchFamily="2" charset="-122"/>
                        </a:rPr>
                        <a:t>3.1.4</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输入交互</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已登陆管理员账户，点击用户信息最后一栏的编辑</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输入若干汉字</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可以修改低于当前权限的用户的所有信息</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b">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buNone/>
                      </a:pPr>
                      <a:r>
                        <a:rPr lang="en-US" sz="200" b="0">
                          <a:solidFill>
                            <a:srgbClr val="000000"/>
                          </a:solidFill>
                          <a:latin typeface="宋体" panose="02010600030101010101" pitchFamily="2" charset="-122"/>
                        </a:rPr>
                        <a:t>3.1.5</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输入交互</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已登录管理员账户，点击+号按钮</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输入相关信息</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可以添加新的用户或管理员用户</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2">
                  <a:txBody>
                    <a:bodyPr/>
                    <a:p>
                      <a:pPr indent="0">
                        <a:buNone/>
                      </a:pPr>
                      <a:r>
                        <a:rPr lang="zh-CN" sz="200" b="0">
                          <a:solidFill>
                            <a:srgbClr val="000000"/>
                          </a:solidFill>
                          <a:latin typeface="Arial" panose="020B0604020202020204" pitchFamily="34" charset="0"/>
                          <a:ea typeface="宋体" panose="02010600030101010101" pitchFamily="2" charset="-122"/>
                        </a:rPr>
                        <a:t>3.2 管理员登录</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 b="0">
                          <a:solidFill>
                            <a:srgbClr val="000000"/>
                          </a:solidFill>
                          <a:latin typeface="宋体" panose="02010600030101010101" pitchFamily="2" charset="-122"/>
                        </a:rPr>
                        <a:t>3.2.1</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输入交互</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已登陆登录管理员账户</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输入管理员账户密码</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比普通用户多一项管理界面</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en-US" sz="200" b="0">
                          <a:solidFill>
                            <a:srgbClr val="000000"/>
                          </a:solidFill>
                          <a:latin typeface="宋体" panose="02010600030101010101" pitchFamily="2" charset="-122"/>
                        </a:rPr>
                        <a:t>3.3.2</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交互提示</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已登陆管理员账户</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无输入</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弹出管理员登录成功</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0">
                <a:tc rowSpan="6">
                  <a:txBody>
                    <a:bodyPr/>
                    <a:p>
                      <a:pPr indent="0" algn="ctr">
                        <a:buNone/>
                      </a:pPr>
                      <a:r>
                        <a:rPr lang="zh-CN" sz="200" b="1">
                          <a:solidFill>
                            <a:srgbClr val="000000"/>
                          </a:solidFill>
                          <a:latin typeface="Arial" panose="020B0604020202020204" pitchFamily="34" charset="0"/>
                          <a:ea typeface="宋体" panose="02010600030101010101" pitchFamily="2" charset="-122"/>
                        </a:rPr>
                        <a:t>4 课程查询</a:t>
                      </a:r>
                      <a:endParaRPr lang="en-US" altLang="en-US" sz="200" b="1">
                        <a:solidFill>
                          <a:srgbClr val="000000"/>
                        </a:solidFill>
                        <a:latin typeface="宋体" panose="02010600030101010101" pitchFamily="2" charset="-122"/>
                      </a:endParaRPr>
                    </a:p>
                  </a:txBody>
                  <a:tcPr marL="12700" marR="12700" marT="12700" vert="horz"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E7E6E6"/>
                    </a:solidFill>
                  </a:tcPr>
                </a:tc>
                <a:tc>
                  <a:txBody>
                    <a:bodyPr/>
                    <a:p>
                      <a:pPr indent="0">
                        <a:buNone/>
                      </a:pPr>
                      <a:r>
                        <a:rPr lang="zh-CN" sz="200" b="0">
                          <a:solidFill>
                            <a:srgbClr val="000000"/>
                          </a:solidFill>
                          <a:latin typeface="Arial" panose="020B0604020202020204" pitchFamily="34" charset="0"/>
                          <a:ea typeface="宋体" panose="02010600030101010101" pitchFamily="2" charset="-122"/>
                        </a:rPr>
                        <a:t>4.1 筛选条件设置</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 b="0">
                          <a:solidFill>
                            <a:srgbClr val="000000"/>
                          </a:solidFill>
                          <a:latin typeface="宋体" panose="02010600030101010101" pitchFamily="2" charset="-122"/>
                        </a:rPr>
                        <a:t>4.1.1</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能否正确选择</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已登陆，点击选课事件</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选择筛选条件</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能够成功选择并在之后能筛选出来</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2">
                  <a:txBody>
                    <a:bodyPr/>
                    <a:p>
                      <a:pPr indent="0">
                        <a:buNone/>
                      </a:pPr>
                      <a:r>
                        <a:rPr lang="zh-CN" sz="200" b="0">
                          <a:solidFill>
                            <a:srgbClr val="000000"/>
                          </a:solidFill>
                          <a:latin typeface="Arial" panose="020B0604020202020204" pitchFamily="34" charset="0"/>
                          <a:ea typeface="宋体" panose="02010600030101010101" pitchFamily="2" charset="-122"/>
                        </a:rPr>
                        <a:t>4.2 课程选择</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 b="0">
                          <a:solidFill>
                            <a:srgbClr val="000000"/>
                          </a:solidFill>
                          <a:latin typeface="宋体" panose="02010600030101010101" pitchFamily="2" charset="-122"/>
                        </a:rPr>
                        <a:t>4.2.1</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输入交互</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已登陆，已进行筛选条件选择</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输入课程名称</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在搜索框下面弹出应该选择结束的符合条件的课程</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buNone/>
                      </a:pPr>
                      <a:r>
                        <a:rPr lang="en-US" sz="200" b="0">
                          <a:solidFill>
                            <a:srgbClr val="000000"/>
                          </a:solidFill>
                          <a:latin typeface="宋体" panose="02010600030101010101" pitchFamily="2" charset="-122"/>
                        </a:rPr>
                        <a:t>4.2.2</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交互提示</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已登陆，已筛选成功</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修改筛选条件</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修改筛选条件之后重新点击搜索键可以重新进行筛选</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3">
                  <a:txBody>
                    <a:bodyPr/>
                    <a:p>
                      <a:pPr indent="0" algn="ctr">
                        <a:buNone/>
                      </a:pPr>
                      <a:r>
                        <a:rPr lang="zh-CN" sz="200" b="0">
                          <a:solidFill>
                            <a:srgbClr val="000000"/>
                          </a:solidFill>
                          <a:latin typeface="Arial" panose="020B0604020202020204" pitchFamily="34" charset="0"/>
                          <a:ea typeface="宋体" panose="02010600030101010101" pitchFamily="2" charset="-122"/>
                        </a:rPr>
                        <a:t>4.3 已修课程查询</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 b="0">
                          <a:solidFill>
                            <a:srgbClr val="000000"/>
                          </a:solidFill>
                          <a:latin typeface="宋体" panose="02010600030101010101" pitchFamily="2" charset="-122"/>
                        </a:rPr>
                        <a:t>4.3.1</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输入交互</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已登陆，点击已修课程查询事件</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无输入</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输入内容后显示标记已修读的课程内容的查询</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en-US" sz="200" b="0">
                          <a:solidFill>
                            <a:srgbClr val="000000"/>
                          </a:solidFill>
                          <a:latin typeface="宋体" panose="02010600030101010101" pitchFamily="2" charset="-122"/>
                        </a:rPr>
                        <a:t>4.3.2</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交互提示</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已登陆，选择筛选条件</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无输入</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选择筛选条件之后弹出符合条件的筛选内容</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p>
                      <a:pPr indent="0">
                        <a:buNone/>
                      </a:pPr>
                      <a:r>
                        <a:rPr lang="en-US" sz="200" b="0">
                          <a:solidFill>
                            <a:srgbClr val="000000"/>
                          </a:solidFill>
                          <a:latin typeface="宋体" panose="02010600030101010101" pitchFamily="2" charset="-122"/>
                        </a:rPr>
                        <a:t>4.3.3</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交互提示</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已登陆，已筛选成功</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修改筛选条件</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修改筛选条件之后重新点击搜索键可以重新进行筛选</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1130">
                <a:tc rowSpan="3">
                  <a:txBody>
                    <a:bodyPr/>
                    <a:p>
                      <a:pPr indent="0" algn="ctr">
                        <a:buNone/>
                      </a:pPr>
                      <a:r>
                        <a:rPr lang="zh-CN" sz="200" b="1">
                          <a:solidFill>
                            <a:srgbClr val="000000"/>
                          </a:solidFill>
                          <a:latin typeface="Arial" panose="020B0604020202020204" pitchFamily="34" charset="0"/>
                          <a:ea typeface="宋体" panose="02010600030101010101" pitchFamily="2" charset="-122"/>
                        </a:rPr>
                        <a:t>5 导出课表</a:t>
                      </a:r>
                      <a:endParaRPr lang="en-US" altLang="en-US" sz="200" b="1">
                        <a:solidFill>
                          <a:srgbClr val="000000"/>
                        </a:solidFill>
                        <a:latin typeface="宋体" panose="02010600030101010101" pitchFamily="2" charset="-122"/>
                      </a:endParaRPr>
                    </a:p>
                  </a:txBody>
                  <a:tcPr marL="12700" marR="12700" marT="12700" vert="horz"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7E6E6"/>
                    </a:solidFill>
                  </a:tcPr>
                </a:tc>
                <a:tc>
                  <a:txBody>
                    <a:bodyPr/>
                    <a:p>
                      <a:pPr indent="0">
                        <a:buNone/>
                      </a:pPr>
                      <a:r>
                        <a:rPr lang="zh-CN" sz="200" b="0">
                          <a:solidFill>
                            <a:srgbClr val="000000"/>
                          </a:solidFill>
                          <a:latin typeface="Arial" panose="020B0604020202020204" pitchFamily="34" charset="0"/>
                          <a:ea typeface="宋体" panose="02010600030101010101" pitchFamily="2" charset="-122"/>
                        </a:rPr>
                        <a:t>5.1 课表定制</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 b="0">
                          <a:solidFill>
                            <a:srgbClr val="000000"/>
                          </a:solidFill>
                          <a:latin typeface="宋体" panose="02010600030101010101" pitchFamily="2" charset="-122"/>
                        </a:rPr>
                        <a:t>5.1.1</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交互提示</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已登录，课程已选择完毕</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无输入</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弹出用户确认按钮，确认是否导出，点击取消就返回前一个页面，点击确认就继续操作</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1684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p>
                      <a:pPr indent="0">
                        <a:buNone/>
                      </a:pPr>
                      <a:r>
                        <a:rPr lang="zh-CN" sz="200" b="0">
                          <a:solidFill>
                            <a:srgbClr val="000000"/>
                          </a:solidFill>
                          <a:latin typeface="Arial" panose="020B0604020202020204" pitchFamily="34" charset="0"/>
                          <a:ea typeface="宋体" panose="02010600030101010101" pitchFamily="2" charset="-122"/>
                        </a:rPr>
                        <a:t>5.2 课表微调</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 b="0">
                          <a:solidFill>
                            <a:srgbClr val="000000"/>
                          </a:solidFill>
                          <a:latin typeface="宋体" panose="02010600030101010101" pitchFamily="2" charset="-122"/>
                        </a:rPr>
                        <a:t>5.2.1</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交互提示</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已登录，课程已确认完毕，课程样式已选择完毕</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无输入</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选择系统给定的几种课表样式，可以自行选择系统给的还是自己创建</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5113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p>
                      <a:pPr indent="0">
                        <a:buNone/>
                      </a:pPr>
                      <a:r>
                        <a:rPr lang="zh-CN" sz="200" b="0">
                          <a:solidFill>
                            <a:srgbClr val="000000"/>
                          </a:solidFill>
                          <a:latin typeface="Arial" panose="020B0604020202020204" pitchFamily="34" charset="0"/>
                          <a:ea typeface="宋体" panose="02010600030101010101" pitchFamily="2" charset="-122"/>
                        </a:rPr>
                        <a:t>5.3 课表格式选择导出</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 b="0">
                          <a:solidFill>
                            <a:srgbClr val="000000"/>
                          </a:solidFill>
                          <a:latin typeface="宋体" panose="02010600030101010101" pitchFamily="2" charset="-122"/>
                        </a:rPr>
                        <a:t>5.3.1</a:t>
                      </a:r>
                      <a:endParaRPr lang="en-US" altLang="en-US" sz="200" b="0">
                        <a:solidFill>
                          <a:srgbClr val="000000"/>
                        </a:solidFill>
                        <a:latin typeface="宋体" panose="02010600030101010101" pitchFamily="2" charset="-122"/>
                      </a:endParaRPr>
                    </a:p>
                  </a:txBody>
                  <a:tcPr marL="12700" marR="12700" marT="1270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交互提示</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已登录，课程已确认完毕，课程样式已选择完毕，课程微调已完毕</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无输入</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zh-CN" sz="200" b="0">
                          <a:solidFill>
                            <a:srgbClr val="000000"/>
                          </a:solidFill>
                          <a:latin typeface="Arial" panose="020B0604020202020204" pitchFamily="34" charset="0"/>
                          <a:ea typeface="宋体" panose="02010600030101010101" pitchFamily="2" charset="-122"/>
                        </a:rPr>
                        <a:t>选择课表导出时确定的格式，弹出提示框，点击确认之后可以进行导出课表，点击取消返回上一个页面</a:t>
                      </a: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endParaRPr lang="en-US" altLang="en-US" sz="200" b="0">
                        <a:solidFill>
                          <a:srgbClr val="000000"/>
                        </a:solidFill>
                        <a:latin typeface="宋体" panose="02010600030101010101" pitchFamily="2" charset="-122"/>
                      </a:endParaRPr>
                    </a:p>
                  </a:txBody>
                  <a:tcPr marL="12700" marR="12700" marT="12700" vert="horz" anchor="t">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4506595" y="2168525"/>
            <a:ext cx="2853690" cy="299085"/>
          </a:xfrm>
          <a:prstGeom prst="rect">
            <a:avLst/>
          </a:prstGeom>
          <a:noFill/>
        </p:spPr>
        <p:txBody>
          <a:bodyPr wrap="square" rtlCol="0">
            <a:spAutoFit/>
          </a:bodyPr>
          <a:p>
            <a:r>
              <a:rPr lang="zh-CN" altLang="en-US"/>
              <a:t>工具：</a:t>
            </a:r>
            <a:r>
              <a:rPr lang="en-US" altLang="zh-CN"/>
              <a:t>Junit&amp;postman</a:t>
            </a:r>
            <a:endParaRPr lang="en-US" altLang="zh-CN"/>
          </a:p>
        </p:txBody>
      </p:sp>
      <p:sp>
        <p:nvSpPr>
          <p:cNvPr id="5" name="文本框 4">
            <a:hlinkClick r:id="rId2" tooltip="" action="ppaction://hlinkfile"/>
          </p:cNvPr>
          <p:cNvSpPr txBox="1"/>
          <p:nvPr/>
        </p:nvSpPr>
        <p:spPr>
          <a:xfrm>
            <a:off x="4506595" y="2748915"/>
            <a:ext cx="2882265" cy="299085"/>
          </a:xfrm>
          <a:prstGeom prst="rect">
            <a:avLst/>
          </a:prstGeom>
          <a:noFill/>
        </p:spPr>
        <p:txBody>
          <a:bodyPr wrap="square" rtlCol="0">
            <a:spAutoFit/>
          </a:bodyPr>
          <a:p>
            <a:r>
              <a:rPr lang="zh-CN" altLang="en-US"/>
              <a:t>测试用例详细文档</a:t>
            </a:r>
            <a:endParaRPr lang="zh-CN" altLang="en-US"/>
          </a:p>
        </p:txBody>
      </p:sp>
    </p:spTree>
  </p:cSld>
  <p:clrMapOvr>
    <a:masterClrMapping/>
  </p:clrMapOvr>
</p:sld>
</file>

<file path=ppt/tags/tag1.xml><?xml version="1.0" encoding="utf-8"?>
<p:tagLst xmlns:p="http://schemas.openxmlformats.org/presentationml/2006/main">
  <p:tag name="KSO_WM_UNIT_TABLE_BEAUTIFY" val="smartTable{a5f5f0f1-d5db-4943-bf88-8cf64e60601c}"/>
</p:tagLst>
</file>

<file path=ppt/tags/tag2.xml><?xml version="1.0" encoding="utf-8"?>
<p:tagLst xmlns:p="http://schemas.openxmlformats.org/presentationml/2006/main">
  <p:tag name="KSO_WM_UNIT_TABLE_BEAUTIFY" val="smartTable{c8204365-4809-41b1-baa5-43eb4dff294b}"/>
</p:tagLst>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2">
      <a:majorFont>
        <a:latin typeface="方正兰亭黑_GBK"/>
        <a:ea typeface="方正兰亭黑_GBK"/>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3869</Words>
  <Application>WPS 演示</Application>
  <PresentationFormat>全屏显示(16:9)</PresentationFormat>
  <Paragraphs>745</Paragraphs>
  <Slides>16</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16</vt:i4>
      </vt:variant>
    </vt:vector>
  </HeadingPairs>
  <TitlesOfParts>
    <vt:vector size="32" baseType="lpstr">
      <vt:lpstr>Arial</vt:lpstr>
      <vt:lpstr>宋体</vt:lpstr>
      <vt:lpstr>Wingdings</vt:lpstr>
      <vt:lpstr>Calibri Light</vt:lpstr>
      <vt:lpstr>方正宋刻本秀楷简体</vt:lpstr>
      <vt:lpstr>方正兰亭黑_GBK</vt:lpstr>
      <vt:lpstr>Gill Sans</vt:lpstr>
      <vt:lpstr>楷体</vt:lpstr>
      <vt:lpstr>微软雅黑</vt:lpstr>
      <vt:lpstr>Calibri</vt:lpstr>
      <vt:lpstr>Arial Unicode MS</vt:lpstr>
      <vt:lpstr>微软雅黑 Light</vt:lpstr>
      <vt:lpstr>Bebas Neue</vt:lpstr>
      <vt:lpstr>FontAwesome</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熊猫设计</dc:creator>
  <cp:lastModifiedBy>WPS_1505052829</cp:lastModifiedBy>
  <cp:revision>413</cp:revision>
  <dcterms:created xsi:type="dcterms:W3CDTF">2016-04-24T15:52:00Z</dcterms:created>
  <dcterms:modified xsi:type="dcterms:W3CDTF">2020-12-31T04:38:58Z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