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50" r:id="rId5"/>
    <p:sldId id="257" r:id="rId6"/>
    <p:sldId id="258" r:id="rId7"/>
    <p:sldId id="317" r:id="rId8"/>
    <p:sldId id="316" r:id="rId9"/>
    <p:sldId id="318" r:id="rId10"/>
    <p:sldId id="319" r:id="rId11"/>
    <p:sldId id="320" r:id="rId12"/>
    <p:sldId id="288" r:id="rId13"/>
    <p:sldId id="347" r:id="rId14"/>
    <p:sldId id="348" r:id="rId15"/>
    <p:sldId id="321" r:id="rId16"/>
    <p:sldId id="351" r:id="rId17"/>
    <p:sldId id="389" r:id="rId18"/>
    <p:sldId id="286" r:id="rId19"/>
    <p:sldId id="352" r:id="rId20"/>
    <p:sldId id="323" r:id="rId21"/>
    <p:sldId id="324" r:id="rId22"/>
    <p:sldId id="325" r:id="rId23"/>
    <p:sldId id="326" r:id="rId24"/>
    <p:sldId id="327" r:id="rId25"/>
    <p:sldId id="328" r:id="rId26"/>
    <p:sldId id="329" r:id="rId27"/>
    <p:sldId id="287" r:id="rId28"/>
    <p:sldId id="330" r:id="rId29"/>
    <p:sldId id="331" r:id="rId30"/>
    <p:sldId id="332" r:id="rId31"/>
    <p:sldId id="333" r:id="rId32"/>
    <p:sldId id="334" r:id="rId33"/>
    <p:sldId id="335" r:id="rId34"/>
    <p:sldId id="336" r:id="rId35"/>
    <p:sldId id="337" r:id="rId36"/>
    <p:sldId id="338" r:id="rId37"/>
    <p:sldId id="339" r:id="rId38"/>
    <p:sldId id="340" r:id="rId39"/>
    <p:sldId id="342" r:id="rId40"/>
    <p:sldId id="345" r:id="rId41"/>
    <p:sldId id="344" r:id="rId42"/>
    <p:sldId id="349" r:id="rId43"/>
    <p:sldId id="346"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7DF"/>
    <a:srgbClr val="F0EFEB"/>
    <a:srgbClr val="6A5546"/>
    <a:srgbClr val="715A4A"/>
    <a:srgbClr val="98685E"/>
    <a:srgbClr val="A685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87666" autoAdjust="0"/>
  </p:normalViewPr>
  <p:slideViewPr>
    <p:cSldViewPr snapToGrid="0" showGuides="1">
      <p:cViewPr>
        <p:scale>
          <a:sx n="76" d="100"/>
          <a:sy n="76" d="100"/>
        </p:scale>
        <p:origin x="56" y="376"/>
      </p:cViewPr>
      <p:guideLst>
        <p:guide orient="horz" pos="2044"/>
        <p:guide pos="3833"/>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3ABA75-CE09-44DB-A5E9-E8AD0D6CCE9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763B8-6B5A-4C5A-9BB4-F6106120264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r>
              <a:rPr lang="en-US" altLang="zh-CN" dirty="0"/>
              <a:t>https://liangliangtuwen.tmall.com</a:t>
            </a: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7D67A-1B59-46B5-AA68-AAA1CEEED035}"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23B47C2-2211-4EFF-9A7E-7D0C7CC6ADF8}"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7D67A-1B59-46B5-AA68-AAA1CEEED035}"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7D67A-1B59-46B5-AA68-AAA1CEEED035}"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7D67A-1B59-46B5-AA68-AAA1CEEED035}"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r>
              <a:rPr lang="en-US" altLang="zh-CN" dirty="0"/>
              <a:t>https://liangliangtuwen.tmall.com</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F43FA2-9DF5-481C-905A-9982A55B54CB}" type="slidenum">
              <a:rPr lang="zh-CN" altLang="en-US" smtClean="0"/>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23565" b="20186"/>
          <a:stretch>
            <a:fillRect/>
          </a:stretch>
        </p:blipFill>
        <p:spPr>
          <a:xfrm>
            <a:off x="20" y="10"/>
            <a:ext cx="12191980" cy="685799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F43FA2-9DF5-481C-905A-9982A55B54CB}" type="slidenum">
              <a:rPr lang="zh-CN" altLang="en-US" smtClean="0"/>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23565" b="20186"/>
          <a:stretch>
            <a:fillRect/>
          </a:stretch>
        </p:blipFill>
        <p:spPr>
          <a:xfrm>
            <a:off x="20" y="10"/>
            <a:ext cx="12191980" cy="6857990"/>
          </a:xfrm>
          <a:prstGeom prst="rect">
            <a:avLst/>
          </a:prstGeom>
        </p:spPr>
      </p:pic>
      <p:sp>
        <p:nvSpPr>
          <p:cNvPr id="6" name="矩形 5"/>
          <p:cNvSpPr/>
          <p:nvPr userDrawn="1"/>
        </p:nvSpPr>
        <p:spPr>
          <a:xfrm>
            <a:off x="0" y="0"/>
            <a:ext cx="5313680" cy="6858000"/>
          </a:xfrm>
          <a:prstGeom prst="rect">
            <a:avLst/>
          </a:prstGeom>
          <a:gradFill flip="none" rotWithShape="1">
            <a:gsLst>
              <a:gs pos="0">
                <a:srgbClr val="E7E7DF">
                  <a:alpha val="94000"/>
                </a:srgbClr>
              </a:gs>
              <a:gs pos="26000">
                <a:srgbClr val="F0EFEB">
                  <a:alpha val="85000"/>
                </a:srgbClr>
              </a:gs>
              <a:gs pos="98592">
                <a:schemeClr val="bg1">
                  <a:alpha val="0"/>
                </a:schemeClr>
              </a:gs>
              <a:gs pos="77000">
                <a:schemeClr val="bg1">
                  <a:alpha val="56000"/>
                </a:schemeClr>
              </a:gs>
              <a:gs pos="52000">
                <a:schemeClr val="bg1">
                  <a:alpha val="6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F43FA2-9DF5-481C-905A-9982A55B54CB}" type="slidenum">
              <a:rPr lang="zh-CN" altLang="en-US" smtClean="0"/>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23565" b="20186"/>
          <a:stretch>
            <a:fillRect/>
          </a:stretch>
        </p:blipFill>
        <p:spPr>
          <a:xfrm>
            <a:off x="20" y="10"/>
            <a:ext cx="12191980" cy="6857990"/>
          </a:xfrm>
          <a:prstGeom prst="rect">
            <a:avLst/>
          </a:prstGeom>
        </p:spPr>
      </p:pic>
      <p:sp>
        <p:nvSpPr>
          <p:cNvPr id="6" name="矩形 5"/>
          <p:cNvSpPr/>
          <p:nvPr userDrawn="1"/>
        </p:nvSpPr>
        <p:spPr>
          <a:xfrm>
            <a:off x="0" y="0"/>
            <a:ext cx="12192000" cy="6858000"/>
          </a:xfrm>
          <a:prstGeom prst="rect">
            <a:avLst/>
          </a:prstGeom>
          <a:gradFill flip="none" rotWithShape="1">
            <a:gsLst>
              <a:gs pos="100000">
                <a:srgbClr val="EBEBE5"/>
              </a:gs>
              <a:gs pos="0">
                <a:srgbClr val="E7E7DF">
                  <a:alpha val="94000"/>
                </a:srgbClr>
              </a:gs>
              <a:gs pos="86000">
                <a:srgbClr val="F0EFEB">
                  <a:alpha val="85000"/>
                </a:srgbClr>
              </a:gs>
              <a:gs pos="98592">
                <a:schemeClr val="bg1">
                  <a:alpha val="6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216817"/>
            <a:ext cx="94268" cy="518474"/>
          </a:xfrm>
          <a:prstGeom prst="rect">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1EB0BA-9E8A-4C62-ABD4-7F8E281C480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F43FA2-9DF5-481C-905A-9982A55B54C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3.jpeg"/><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3840" y="4876800"/>
            <a:ext cx="585216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翻转课堂之实现与维护</a:t>
            </a:r>
            <a:endParaRPr lang="zh-CN" altLang="en-US" sz="4400" dirty="0">
              <a:solidFill>
                <a:srgbClr val="6A5546"/>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23215" y="5878830"/>
            <a:ext cx="2042168" cy="386080"/>
            <a:chOff x="313023" y="6096000"/>
            <a:chExt cx="1779937" cy="386080"/>
          </a:xfrm>
        </p:grpSpPr>
        <p:sp>
          <p:nvSpPr>
            <p:cNvPr id="8" name="矩形: 圆角 7"/>
            <p:cNvSpPr/>
            <p:nvPr/>
          </p:nvSpPr>
          <p:spPr>
            <a:xfrm>
              <a:off x="325120" y="6096000"/>
              <a:ext cx="1767840" cy="386080"/>
            </a:xfrm>
            <a:prstGeom prst="roundRect">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13023" y="6104255"/>
              <a:ext cx="1779930"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演讲人：</a:t>
              </a:r>
              <a:r>
                <a:rPr lang="en-US" altLang="zh-CN" dirty="0">
                  <a:solidFill>
                    <a:schemeClr val="bg1"/>
                  </a:solidFill>
                  <a:latin typeface="微软雅黑" panose="020B0503020204020204" pitchFamily="34" charset="-122"/>
                  <a:ea typeface="微软雅黑" panose="020B0503020204020204" pitchFamily="34" charset="-122"/>
                </a:rPr>
                <a:t>G16</a:t>
              </a:r>
              <a:endParaRPr lang="en-US" altLang="zh-CN" dirty="0">
                <a:solidFill>
                  <a:schemeClr val="bg1"/>
                </a:solidFill>
                <a:latin typeface="微软雅黑" panose="020B0503020204020204" pitchFamily="34" charset="-122"/>
                <a:ea typeface="微软雅黑" panose="020B0503020204020204" pitchFamily="34" charset="-122"/>
              </a:endParaRPr>
            </a:p>
          </p:txBody>
        </p:sp>
      </p:grpSp>
      <p:cxnSp>
        <p:nvCxnSpPr>
          <p:cNvPr id="13" name="直接连接符 12"/>
          <p:cNvCxnSpPr/>
          <p:nvPr/>
        </p:nvCxnSpPr>
        <p:spPr>
          <a:xfrm>
            <a:off x="323118" y="4876800"/>
            <a:ext cx="559000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23118" y="5646241"/>
            <a:ext cx="561032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43840" y="3674745"/>
            <a:ext cx="566928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SE-2020</a:t>
            </a:r>
            <a:endParaRPr lang="zh-CN" alt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a:spLocks noChangeAspect="1"/>
          </p:cNvSpPr>
          <p:nvPr/>
        </p:nvSpPr>
        <p:spPr>
          <a:xfrm>
            <a:off x="1491849" y="2210433"/>
            <a:ext cx="859323" cy="85932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23" name="Freeform 101"/>
          <p:cNvSpPr>
            <a:spLocks noChangeAspect="1" noEditPoints="1"/>
          </p:cNvSpPr>
          <p:nvPr/>
        </p:nvSpPr>
        <p:spPr bwMode="auto">
          <a:xfrm>
            <a:off x="1673527" y="2475764"/>
            <a:ext cx="495980" cy="328665"/>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7" name="Oval 36"/>
          <p:cNvSpPr>
            <a:spLocks noChangeAspect="1"/>
          </p:cNvSpPr>
          <p:nvPr/>
        </p:nvSpPr>
        <p:spPr>
          <a:xfrm>
            <a:off x="1491849" y="3306001"/>
            <a:ext cx="859323" cy="85932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41" name="Oval 40"/>
          <p:cNvSpPr>
            <a:spLocks noChangeAspect="1"/>
          </p:cNvSpPr>
          <p:nvPr/>
        </p:nvSpPr>
        <p:spPr>
          <a:xfrm>
            <a:off x="1491849" y="4401569"/>
            <a:ext cx="859323" cy="85932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45" name="Oval 44"/>
          <p:cNvSpPr>
            <a:spLocks noChangeAspect="1"/>
          </p:cNvSpPr>
          <p:nvPr/>
        </p:nvSpPr>
        <p:spPr>
          <a:xfrm>
            <a:off x="6526553" y="3305756"/>
            <a:ext cx="859323" cy="85932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34" name="Freeform 157"/>
          <p:cNvSpPr>
            <a:spLocks noChangeAspect="1" noEditPoints="1"/>
          </p:cNvSpPr>
          <p:nvPr/>
        </p:nvSpPr>
        <p:spPr bwMode="auto">
          <a:xfrm>
            <a:off x="1738760" y="3511849"/>
            <a:ext cx="365501" cy="447633"/>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8" name="Freeform 217"/>
          <p:cNvSpPr>
            <a:spLocks noChangeAspect="1" noEditPoints="1"/>
          </p:cNvSpPr>
          <p:nvPr/>
        </p:nvSpPr>
        <p:spPr bwMode="auto">
          <a:xfrm>
            <a:off x="1704341" y="4668355"/>
            <a:ext cx="434339" cy="325752"/>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9" name="Freeform 52"/>
          <p:cNvSpPr>
            <a:spLocks noEditPoints="1"/>
          </p:cNvSpPr>
          <p:nvPr/>
        </p:nvSpPr>
        <p:spPr bwMode="auto">
          <a:xfrm>
            <a:off x="6766690" y="3531516"/>
            <a:ext cx="379048" cy="407803"/>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9" name="Text Placeholder 1"/>
          <p:cNvSpPr txBox="1"/>
          <p:nvPr/>
        </p:nvSpPr>
        <p:spPr>
          <a:xfrm>
            <a:off x="2640024" y="2499911"/>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所有测试都应该能追溯到用户需求。</a:t>
            </a:r>
            <a:endPar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0" name="Text Placeholder 2"/>
          <p:cNvSpPr txBox="1"/>
          <p:nvPr/>
        </p:nvSpPr>
        <p:spPr>
          <a:xfrm>
            <a:off x="2543740" y="2219427"/>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软件用户的需求</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
        <p:nvSpPr>
          <p:cNvPr id="31" name="Text Placeholder 1"/>
          <p:cNvSpPr txBox="1"/>
          <p:nvPr/>
        </p:nvSpPr>
        <p:spPr>
          <a:xfrm>
            <a:off x="2640024" y="3651918"/>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应该远在测试开始之前就制定出测试计划</a:t>
            </a:r>
            <a:endPar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2" name="Text Placeholder 2"/>
          <p:cNvSpPr txBox="1"/>
          <p:nvPr/>
        </p:nvSpPr>
        <p:spPr>
          <a:xfrm>
            <a:off x="2543740" y="3371434"/>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测试计划</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
        <p:nvSpPr>
          <p:cNvPr id="33" name="Text Placeholder 1"/>
          <p:cNvSpPr txBox="1"/>
          <p:nvPr/>
        </p:nvSpPr>
        <p:spPr>
          <a:xfrm>
            <a:off x="2640330" y="4668520"/>
            <a:ext cx="2526030" cy="1146175"/>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应该把</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Pareto</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原理应用到软件测试中。</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rPr>
              <a:t>Pareto</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rPr>
              <a:t>原理说明，测试中发现的错误中的</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rPr>
              <a:t>80%</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rPr>
              <a:t>都是由于程序中</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rPr>
              <a:t>20%</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rPr>
              <a:t>的模块造成的</a:t>
            </a:r>
            <a:endPar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35" name="Text Placeholder 2"/>
          <p:cNvSpPr txBox="1"/>
          <p:nvPr/>
        </p:nvSpPr>
        <p:spPr>
          <a:xfrm>
            <a:off x="2543740" y="4440545"/>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en-US" altLang="zh-CN" sz="1800" b="1" dirty="0">
                <a:solidFill>
                  <a:srgbClr val="262626"/>
                </a:solidFill>
                <a:latin typeface="微软雅黑" panose="020B0503020204020204" pitchFamily="34" charset="-122"/>
                <a:ea typeface="微软雅黑" panose="020B0503020204020204" pitchFamily="34" charset="-122"/>
              </a:rPr>
              <a:t>Pareto</a:t>
            </a:r>
            <a:r>
              <a:rPr lang="zh-CN" altLang="en-US" sz="1800" b="1" dirty="0">
                <a:solidFill>
                  <a:srgbClr val="262626"/>
                </a:solidFill>
                <a:latin typeface="微软雅黑" panose="020B0503020204020204" pitchFamily="34" charset="-122"/>
                <a:ea typeface="微软雅黑" panose="020B0503020204020204" pitchFamily="34" charset="-122"/>
              </a:rPr>
              <a:t>原理</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
        <p:nvSpPr>
          <p:cNvPr id="36" name="Text Placeholder 1"/>
          <p:cNvSpPr txBox="1"/>
          <p:nvPr/>
        </p:nvSpPr>
        <p:spPr>
          <a:xfrm>
            <a:off x="7674610" y="3569335"/>
            <a:ext cx="2535555" cy="993775"/>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为了达到最佳的测试效果，应该由独立的第三方从事测试工作，以最大可能性发现错误的测试</a:t>
            </a:r>
            <a:endPar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8" name="Text Placeholder 2"/>
          <p:cNvSpPr txBox="1"/>
          <p:nvPr/>
        </p:nvSpPr>
        <p:spPr>
          <a:xfrm>
            <a:off x="7578020" y="3288354"/>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第三方</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软件测试准则</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Oval 21"/>
          <p:cNvSpPr>
            <a:spLocks noChangeAspect="1"/>
          </p:cNvSpPr>
          <p:nvPr/>
        </p:nvSpPr>
        <p:spPr>
          <a:xfrm>
            <a:off x="6526129" y="2164078"/>
            <a:ext cx="859323" cy="85932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3" name="Freeform 101"/>
          <p:cNvSpPr>
            <a:spLocks noChangeAspect="1" noEditPoints="1"/>
          </p:cNvSpPr>
          <p:nvPr/>
        </p:nvSpPr>
        <p:spPr bwMode="auto">
          <a:xfrm>
            <a:off x="6707807" y="2429409"/>
            <a:ext cx="495980" cy="328665"/>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 name="Oval 36"/>
          <p:cNvSpPr>
            <a:spLocks noChangeAspect="1"/>
          </p:cNvSpPr>
          <p:nvPr/>
        </p:nvSpPr>
        <p:spPr>
          <a:xfrm>
            <a:off x="6526764" y="4440746"/>
            <a:ext cx="859323" cy="85932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5" name="Freeform 157"/>
          <p:cNvSpPr>
            <a:spLocks noChangeAspect="1" noEditPoints="1"/>
          </p:cNvSpPr>
          <p:nvPr/>
        </p:nvSpPr>
        <p:spPr bwMode="auto">
          <a:xfrm>
            <a:off x="6773675" y="4646594"/>
            <a:ext cx="365501" cy="447633"/>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 name="Text Placeholder 1"/>
          <p:cNvSpPr txBox="1"/>
          <p:nvPr/>
        </p:nvSpPr>
        <p:spPr>
          <a:xfrm>
            <a:off x="7674304" y="2499911"/>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应该从</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小规模</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测试开始，并逐步进行到</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大规模</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测试</a:t>
            </a:r>
            <a:endPar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Text Placeholder 2"/>
          <p:cNvSpPr txBox="1"/>
          <p:nvPr/>
        </p:nvSpPr>
        <p:spPr>
          <a:xfrm>
            <a:off x="7578020" y="2164182"/>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规模测试</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
        <p:nvSpPr>
          <p:cNvPr id="8" name="Text Placeholder 1"/>
          <p:cNvSpPr txBox="1"/>
          <p:nvPr/>
        </p:nvSpPr>
        <p:spPr>
          <a:xfrm>
            <a:off x="7668260" y="4830445"/>
            <a:ext cx="2458720" cy="1420495"/>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穷举测试是不可能的，即使是一个中等规模的程序，其执行路径的排列数也十分庞大，在测试中由于各种方面的限制，不可能执行每个可能的路径</a:t>
            </a:r>
            <a:endPar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Text Placeholder 2"/>
          <p:cNvSpPr txBox="1"/>
          <p:nvPr/>
        </p:nvSpPr>
        <p:spPr>
          <a:xfrm>
            <a:off x="7578020" y="4615399"/>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穷举测试</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a:spLocks noChangeAspect="1"/>
          </p:cNvSpPr>
          <p:nvPr/>
        </p:nvSpPr>
        <p:spPr>
          <a:xfrm>
            <a:off x="1491849" y="2210433"/>
            <a:ext cx="859323" cy="85932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23" name="Freeform 101"/>
          <p:cNvSpPr>
            <a:spLocks noChangeAspect="1" noEditPoints="1"/>
          </p:cNvSpPr>
          <p:nvPr/>
        </p:nvSpPr>
        <p:spPr bwMode="auto">
          <a:xfrm>
            <a:off x="1673527" y="2475764"/>
            <a:ext cx="495980" cy="328665"/>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7" name="Oval 36"/>
          <p:cNvSpPr>
            <a:spLocks noChangeAspect="1"/>
          </p:cNvSpPr>
          <p:nvPr/>
        </p:nvSpPr>
        <p:spPr>
          <a:xfrm>
            <a:off x="1491849" y="4765687"/>
            <a:ext cx="859323" cy="85932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34" name="Freeform 157"/>
          <p:cNvSpPr>
            <a:spLocks noChangeAspect="1" noEditPoints="1"/>
          </p:cNvSpPr>
          <p:nvPr/>
        </p:nvSpPr>
        <p:spPr bwMode="auto">
          <a:xfrm>
            <a:off x="1738760" y="4971535"/>
            <a:ext cx="365501" cy="447633"/>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9" name="Text Placeholder 1"/>
          <p:cNvSpPr txBox="1"/>
          <p:nvPr/>
        </p:nvSpPr>
        <p:spPr>
          <a:xfrm>
            <a:off x="2640024" y="2499911"/>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所有测试都应该能追溯到用户需求。</a:t>
            </a:r>
            <a:endPar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0" name="Text Placeholder 2"/>
          <p:cNvSpPr txBox="1"/>
          <p:nvPr/>
        </p:nvSpPr>
        <p:spPr>
          <a:xfrm>
            <a:off x="2543740" y="2219427"/>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软件用户的需求</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
        <p:nvSpPr>
          <p:cNvPr id="31" name="Text Placeholder 1"/>
          <p:cNvSpPr txBox="1"/>
          <p:nvPr/>
        </p:nvSpPr>
        <p:spPr>
          <a:xfrm>
            <a:off x="2640024" y="5111604"/>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应该远在测试开始之前就制定出测试计划</a:t>
            </a:r>
            <a:endPar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2" name="Text Placeholder 2"/>
          <p:cNvSpPr txBox="1"/>
          <p:nvPr/>
        </p:nvSpPr>
        <p:spPr>
          <a:xfrm>
            <a:off x="2543740" y="4831120"/>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测试计划</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软件测试准则</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536734" y="1351110"/>
            <a:ext cx="5998128" cy="2308324"/>
          </a:xfrm>
          <a:prstGeom prst="rect">
            <a:avLst/>
          </a:prstGeom>
          <a:noFill/>
        </p:spPr>
        <p:txBody>
          <a:bodyPr wrap="square" rtlCol="0">
            <a:spAutoFit/>
          </a:bodyPr>
          <a:lstStyle/>
          <a:p>
            <a:pPr algn="just"/>
            <a:r>
              <a:rPr lang="zh-CN" altLang="zh-CN" sz="1800" kern="100" dirty="0">
                <a:effectLst/>
                <a:latin typeface="Times New Roman" panose="02020603050405020304" pitchFamily="18" charset="0"/>
                <a:ea typeface="宋体" panose="02010600030101010101" pitchFamily="2" charset="-122"/>
              </a:rPr>
              <a:t>本系统开发的意图：在此需求规格说明书对“基于</a:t>
            </a:r>
            <a:r>
              <a:rPr lang="en-US" altLang="zh-CN" sz="1800" kern="100" dirty="0" err="1">
                <a:effectLst/>
                <a:latin typeface="Times New Roman" panose="02020603050405020304" pitchFamily="18" charset="0"/>
                <a:ea typeface="宋体" panose="02010600030101010101" pitchFamily="2" charset="-122"/>
              </a:rPr>
              <a:t>Vue+SpringBoot</a:t>
            </a:r>
            <a:r>
              <a:rPr lang="zh-CN" altLang="zh-CN" sz="1800" kern="100" dirty="0">
                <a:effectLst/>
                <a:latin typeface="Times New Roman" panose="02020603050405020304" pitchFamily="18" charset="0"/>
                <a:ea typeface="宋体" panose="02010600030101010101" pitchFamily="2" charset="-122"/>
              </a:rPr>
              <a:t>框架的个性化选课网站”做了全面细致的用户需求分析，明确所要开发的</a:t>
            </a:r>
            <a:r>
              <a:rPr lang="en-US" altLang="zh-CN" sz="1800" kern="100" dirty="0">
                <a:effectLst/>
                <a:latin typeface="Times New Roman" panose="02020603050405020304" pitchFamily="18" charset="0"/>
                <a:ea typeface="宋体" panose="02010600030101010101" pitchFamily="2" charset="-122"/>
              </a:rPr>
              <a:t>Web</a:t>
            </a:r>
            <a:r>
              <a:rPr lang="zh-CN" altLang="zh-CN" sz="1800" kern="100" dirty="0">
                <a:effectLst/>
                <a:latin typeface="Times New Roman" panose="02020603050405020304" pitchFamily="18" charset="0"/>
                <a:ea typeface="宋体" panose="02010600030101010101" pitchFamily="2" charset="-122"/>
              </a:rPr>
              <a:t>网页应具有的功能、性能与用户界面，使系统分析人员及开发人员能清楚地了解用户的需求，并在此基础上进一步提出概要设计说明书和完成后续设计与开发工作。</a:t>
            </a:r>
            <a:endParaRPr lang="zh-CN" altLang="zh-CN" sz="1800" kern="100" dirty="0">
              <a:effectLst/>
              <a:latin typeface="Times New Roman" panose="02020603050405020304" pitchFamily="18" charset="0"/>
              <a:ea typeface="宋体" panose="02010600030101010101" pitchFamily="2" charset="-122"/>
            </a:endParaRPr>
          </a:p>
          <a:p>
            <a:pPr algn="just"/>
            <a:r>
              <a:rPr lang="zh-CN" altLang="zh-CN" sz="1800" kern="100" dirty="0">
                <a:effectLst/>
                <a:latin typeface="Times New Roman" panose="02020603050405020304" pitchFamily="18" charset="0"/>
                <a:ea typeface="宋体" panose="02010600030101010101" pitchFamily="2" charset="-122"/>
              </a:rPr>
              <a:t>建议产品要解决的问题：人性化完善功能、提高可操作性、筛选显示直观结果</a:t>
            </a:r>
            <a:endParaRPr lang="zh-CN" altLang="zh-CN" sz="1800" kern="100" dirty="0">
              <a:effectLst/>
              <a:latin typeface="Times New Roman" panose="02020603050405020304" pitchFamily="18" charset="0"/>
              <a:ea typeface="宋体" panose="02010600030101010101" pitchFamily="2" charset="-122"/>
            </a:endParaRPr>
          </a:p>
        </p:txBody>
      </p:sp>
      <p:pic>
        <p:nvPicPr>
          <p:cNvPr id="12" name="图片 11"/>
          <p:cNvPicPr>
            <a:picLocks noChangeAspect="1"/>
          </p:cNvPicPr>
          <p:nvPr/>
        </p:nvPicPr>
        <p:blipFill>
          <a:blip r:embed="rId1"/>
          <a:stretch>
            <a:fillRect/>
          </a:stretch>
        </p:blipFill>
        <p:spPr>
          <a:xfrm>
            <a:off x="5611215" y="3714059"/>
            <a:ext cx="5849166" cy="25149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软件测试准则</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Oval 44"/>
          <p:cNvSpPr>
            <a:spLocks noChangeAspect="1"/>
          </p:cNvSpPr>
          <p:nvPr/>
        </p:nvSpPr>
        <p:spPr>
          <a:xfrm>
            <a:off x="1862269" y="4421493"/>
            <a:ext cx="859323" cy="85932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4" name="Freeform 52"/>
          <p:cNvSpPr>
            <a:spLocks noEditPoints="1"/>
          </p:cNvSpPr>
          <p:nvPr/>
        </p:nvSpPr>
        <p:spPr bwMode="auto">
          <a:xfrm>
            <a:off x="2102406" y="4647253"/>
            <a:ext cx="379048" cy="407803"/>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5" name="Text Placeholder 1"/>
          <p:cNvSpPr txBox="1"/>
          <p:nvPr/>
        </p:nvSpPr>
        <p:spPr>
          <a:xfrm>
            <a:off x="3010326" y="4685072"/>
            <a:ext cx="2535555" cy="993775"/>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为了达到最佳的测试效果，应该由独立的第三方从事测试工作，以最大可能性发现错误的测试</a:t>
            </a:r>
            <a:endPar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16" name="Text Placeholder 2"/>
          <p:cNvSpPr txBox="1"/>
          <p:nvPr/>
        </p:nvSpPr>
        <p:spPr>
          <a:xfrm>
            <a:off x="2913736" y="4404091"/>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第三方</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
        <p:nvSpPr>
          <p:cNvPr id="17" name="Oval 21"/>
          <p:cNvSpPr>
            <a:spLocks noChangeAspect="1"/>
          </p:cNvSpPr>
          <p:nvPr/>
        </p:nvSpPr>
        <p:spPr>
          <a:xfrm>
            <a:off x="1861845" y="1669127"/>
            <a:ext cx="859323" cy="85932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8" name="Freeform 101"/>
          <p:cNvSpPr>
            <a:spLocks noChangeAspect="1" noEditPoints="1"/>
          </p:cNvSpPr>
          <p:nvPr/>
        </p:nvSpPr>
        <p:spPr bwMode="auto">
          <a:xfrm>
            <a:off x="2043523" y="1934458"/>
            <a:ext cx="495980" cy="328665"/>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9" name="Text Placeholder 1"/>
          <p:cNvSpPr txBox="1"/>
          <p:nvPr/>
        </p:nvSpPr>
        <p:spPr>
          <a:xfrm>
            <a:off x="3010020" y="2004960"/>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应该从</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小规模</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测试开始，并逐步进行到</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大规模</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测试</a:t>
            </a:r>
            <a:endPar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20" name="Text Placeholder 2"/>
          <p:cNvSpPr txBox="1"/>
          <p:nvPr/>
        </p:nvSpPr>
        <p:spPr>
          <a:xfrm>
            <a:off x="2913736" y="1669231"/>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规模测试</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80683" y="1568741"/>
            <a:ext cx="4840447" cy="1200329"/>
          </a:xfrm>
          <a:prstGeom prst="rect">
            <a:avLst/>
          </a:prstGeom>
          <a:noFill/>
        </p:spPr>
        <p:txBody>
          <a:bodyPr wrap="square" rtlCol="0">
            <a:spAutoFit/>
          </a:bodyPr>
          <a:lstStyle/>
          <a:p>
            <a:r>
              <a:rPr lang="zh-CN" altLang="en-US" dirty="0"/>
              <a:t>考虑整个工程的搭建，应该是类似搭积木的过程，在实现阶段就是先将小规模的模块功能实现完毕后封装为一个完整的系统功能。测试时也应与之对应。</a:t>
            </a:r>
            <a:endParaRPr lang="en-US" altLang="zh-CN" dirty="0"/>
          </a:p>
        </p:txBody>
      </p:sp>
      <p:sp>
        <p:nvSpPr>
          <p:cNvPr id="24" name="文本框 23"/>
          <p:cNvSpPr txBox="1"/>
          <p:nvPr/>
        </p:nvSpPr>
        <p:spPr>
          <a:xfrm>
            <a:off x="5880683" y="4421493"/>
            <a:ext cx="4840447" cy="369332"/>
          </a:xfrm>
          <a:prstGeom prst="rect">
            <a:avLst/>
          </a:prstGeom>
          <a:noFill/>
        </p:spPr>
        <p:txBody>
          <a:bodyPr wrap="square" rtlCol="0">
            <a:spAutoFit/>
          </a:bodyPr>
          <a:lstStyle/>
          <a:p>
            <a:endParaRPr lang="en-US" altLang="zh-CN" dirty="0"/>
          </a:p>
        </p:txBody>
      </p:sp>
      <p:sp>
        <p:nvSpPr>
          <p:cNvPr id="25" name="文本框 24"/>
          <p:cNvSpPr txBox="1"/>
          <p:nvPr/>
        </p:nvSpPr>
        <p:spPr>
          <a:xfrm>
            <a:off x="5880682" y="4421493"/>
            <a:ext cx="4840447" cy="923330"/>
          </a:xfrm>
          <a:prstGeom prst="rect">
            <a:avLst/>
          </a:prstGeom>
          <a:noFill/>
        </p:spPr>
        <p:txBody>
          <a:bodyPr wrap="square" rtlCol="0">
            <a:spAutoFit/>
          </a:bodyPr>
          <a:lstStyle/>
          <a:p>
            <a:r>
              <a:rPr lang="zh-CN" altLang="en-US" dirty="0"/>
              <a:t>第三方即除需求方和供应方外的人员，他们在测试时更加的不带目的性，较为客观。同时，第三方有更大概率随机地发现系统错误。</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3"/>
          <p:cNvSpPr>
            <a:spLocks noChangeAspect="1" noChangeArrowheads="1" noTextEdit="1"/>
          </p:cNvSpPr>
          <p:nvPr/>
        </p:nvSpPr>
        <p:spPr bwMode="auto">
          <a:xfrm>
            <a:off x="3860801" y="1978484"/>
            <a:ext cx="3764470" cy="3685715"/>
          </a:xfrm>
          <a:prstGeom prst="rect">
            <a:avLst/>
          </a:prstGeom>
          <a:noFill/>
          <a:ln w="9525">
            <a:noFill/>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nvGrpSpPr>
          <p:cNvPr id="3" name="组合 2"/>
          <p:cNvGrpSpPr/>
          <p:nvPr/>
        </p:nvGrpSpPr>
        <p:grpSpPr>
          <a:xfrm>
            <a:off x="4469765" y="1889147"/>
            <a:ext cx="3154871" cy="3186959"/>
            <a:chOff x="3860800" y="1964704"/>
            <a:chExt cx="3790066" cy="3828614"/>
          </a:xfrm>
        </p:grpSpPr>
        <p:sp>
          <p:nvSpPr>
            <p:cNvPr id="3077" name="Freeform 5"/>
            <p:cNvSpPr/>
            <p:nvPr/>
          </p:nvSpPr>
          <p:spPr bwMode="auto">
            <a:xfrm>
              <a:off x="3860800" y="1964704"/>
              <a:ext cx="3790066" cy="3699498"/>
            </a:xfrm>
            <a:custGeom>
              <a:avLst/>
              <a:gdLst/>
              <a:ahLst/>
              <a:cxnLst>
                <a:cxn ang="0">
                  <a:pos x="277" y="130"/>
                </a:cxn>
                <a:cxn ang="0">
                  <a:pos x="278" y="103"/>
                </a:cxn>
                <a:cxn ang="0">
                  <a:pos x="261" y="81"/>
                </a:cxn>
                <a:cxn ang="0">
                  <a:pos x="256" y="57"/>
                </a:cxn>
                <a:cxn ang="0">
                  <a:pos x="239" y="44"/>
                </a:cxn>
                <a:cxn ang="0">
                  <a:pos x="231" y="29"/>
                </a:cxn>
                <a:cxn ang="0">
                  <a:pos x="209" y="18"/>
                </a:cxn>
                <a:cxn ang="0">
                  <a:pos x="171" y="0"/>
                </a:cxn>
                <a:cxn ang="0">
                  <a:pos x="152" y="4"/>
                </a:cxn>
                <a:cxn ang="0">
                  <a:pos x="139" y="14"/>
                </a:cxn>
                <a:cxn ang="0">
                  <a:pos x="133" y="9"/>
                </a:cxn>
                <a:cxn ang="0">
                  <a:pos x="112" y="2"/>
                </a:cxn>
                <a:cxn ang="0">
                  <a:pos x="79" y="18"/>
                </a:cxn>
                <a:cxn ang="0">
                  <a:pos x="56" y="29"/>
                </a:cxn>
                <a:cxn ang="0">
                  <a:pos x="47" y="44"/>
                </a:cxn>
                <a:cxn ang="0">
                  <a:pos x="30" y="57"/>
                </a:cxn>
                <a:cxn ang="0">
                  <a:pos x="25" y="81"/>
                </a:cxn>
                <a:cxn ang="0">
                  <a:pos x="8" y="103"/>
                </a:cxn>
                <a:cxn ang="0">
                  <a:pos x="9" y="130"/>
                </a:cxn>
                <a:cxn ang="0">
                  <a:pos x="1" y="167"/>
                </a:cxn>
                <a:cxn ang="0">
                  <a:pos x="22" y="207"/>
                </a:cxn>
                <a:cxn ang="0">
                  <a:pos x="29" y="233"/>
                </a:cxn>
                <a:cxn ang="0">
                  <a:pos x="50" y="246"/>
                </a:cxn>
                <a:cxn ang="0">
                  <a:pos x="58" y="262"/>
                </a:cxn>
                <a:cxn ang="0">
                  <a:pos x="84" y="273"/>
                </a:cxn>
                <a:cxn ang="0">
                  <a:pos x="90" y="272"/>
                </a:cxn>
                <a:cxn ang="0">
                  <a:pos x="114" y="280"/>
                </a:cxn>
                <a:cxn ang="0">
                  <a:pos x="146" y="260"/>
                </a:cxn>
                <a:cxn ang="0">
                  <a:pos x="159" y="274"/>
                </a:cxn>
                <a:cxn ang="0">
                  <a:pos x="175" y="279"/>
                </a:cxn>
                <a:cxn ang="0">
                  <a:pos x="196" y="272"/>
                </a:cxn>
                <a:cxn ang="0">
                  <a:pos x="203" y="273"/>
                </a:cxn>
                <a:cxn ang="0">
                  <a:pos x="225" y="265"/>
                </a:cxn>
                <a:cxn ang="0">
                  <a:pos x="237" y="246"/>
                </a:cxn>
                <a:cxn ang="0">
                  <a:pos x="257" y="233"/>
                </a:cxn>
                <a:cxn ang="0">
                  <a:pos x="265" y="207"/>
                </a:cxn>
                <a:cxn ang="0">
                  <a:pos x="286" y="167"/>
                </a:cxn>
                <a:cxn ang="0">
                  <a:pos x="277" y="130"/>
                </a:cxn>
              </a:cxnLst>
              <a:rect l="0" t="0" r="r" b="b"/>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78" name="Freeform 6"/>
            <p:cNvSpPr>
              <a:spLocks noEditPoints="1"/>
            </p:cNvSpPr>
            <p:nvPr/>
          </p:nvSpPr>
          <p:spPr bwMode="auto">
            <a:xfrm>
              <a:off x="3987800" y="2040661"/>
              <a:ext cx="3553802" cy="3752657"/>
            </a:xfrm>
            <a:custGeom>
              <a:avLst/>
              <a:gdLst/>
              <a:ahLst/>
              <a:cxnLst>
                <a:cxn ang="0">
                  <a:pos x="124" y="67"/>
                </a:cxn>
                <a:cxn ang="0">
                  <a:pos x="124" y="212"/>
                </a:cxn>
                <a:cxn ang="0">
                  <a:pos x="23" y="197"/>
                </a:cxn>
                <a:cxn ang="0">
                  <a:pos x="27" y="81"/>
                </a:cxn>
                <a:cxn ang="0">
                  <a:pos x="150" y="13"/>
                </a:cxn>
                <a:cxn ang="0">
                  <a:pos x="151" y="135"/>
                </a:cxn>
                <a:cxn ang="0">
                  <a:pos x="187" y="88"/>
                </a:cxn>
                <a:cxn ang="0">
                  <a:pos x="160" y="72"/>
                </a:cxn>
                <a:cxn ang="0">
                  <a:pos x="178" y="75"/>
                </a:cxn>
                <a:cxn ang="0">
                  <a:pos x="150" y="13"/>
                </a:cxn>
                <a:cxn ang="0">
                  <a:pos x="158" y="255"/>
                </a:cxn>
                <a:cxn ang="0">
                  <a:pos x="211" y="225"/>
                </a:cxn>
                <a:cxn ang="0">
                  <a:pos x="252" y="131"/>
                </a:cxn>
                <a:cxn ang="0">
                  <a:pos x="220" y="166"/>
                </a:cxn>
                <a:cxn ang="0">
                  <a:pos x="214" y="192"/>
                </a:cxn>
                <a:cxn ang="0">
                  <a:pos x="211" y="147"/>
                </a:cxn>
                <a:cxn ang="0">
                  <a:pos x="171" y="133"/>
                </a:cxn>
                <a:cxn ang="0">
                  <a:pos x="188" y="236"/>
                </a:cxn>
                <a:cxn ang="0">
                  <a:pos x="160" y="214"/>
                </a:cxn>
                <a:cxn ang="0">
                  <a:pos x="154" y="141"/>
                </a:cxn>
                <a:cxn ang="0">
                  <a:pos x="237" y="128"/>
                </a:cxn>
                <a:cxn ang="0">
                  <a:pos x="211" y="63"/>
                </a:cxn>
                <a:cxn ang="0">
                  <a:pos x="195" y="23"/>
                </a:cxn>
                <a:cxn ang="0">
                  <a:pos x="144" y="91"/>
                </a:cxn>
                <a:cxn ang="0">
                  <a:pos x="143" y="234"/>
                </a:cxn>
                <a:cxn ang="0">
                  <a:pos x="210" y="253"/>
                </a:cxn>
                <a:cxn ang="0">
                  <a:pos x="267" y="161"/>
                </a:cxn>
                <a:cxn ang="0">
                  <a:pos x="222" y="46"/>
                </a:cxn>
                <a:cxn ang="0">
                  <a:pos x="90" y="120"/>
                </a:cxn>
                <a:cxn ang="0">
                  <a:pos x="96" y="119"/>
                </a:cxn>
                <a:cxn ang="0">
                  <a:pos x="92" y="126"/>
                </a:cxn>
                <a:cxn ang="0">
                  <a:pos x="52" y="139"/>
                </a:cxn>
                <a:cxn ang="0">
                  <a:pos x="118" y="163"/>
                </a:cxn>
                <a:cxn ang="0">
                  <a:pos x="115" y="17"/>
                </a:cxn>
                <a:cxn ang="0">
                  <a:pos x="97" y="56"/>
                </a:cxn>
                <a:cxn ang="0">
                  <a:pos x="111" y="40"/>
                </a:cxn>
                <a:cxn ang="0">
                  <a:pos x="79" y="76"/>
                </a:cxn>
                <a:cxn ang="0">
                  <a:pos x="98" y="171"/>
                </a:cxn>
                <a:cxn ang="0">
                  <a:pos x="97" y="195"/>
                </a:cxn>
                <a:cxn ang="0">
                  <a:pos x="94" y="237"/>
                </a:cxn>
                <a:cxn ang="0">
                  <a:pos x="77" y="162"/>
                </a:cxn>
                <a:cxn ang="0">
                  <a:pos x="8" y="161"/>
                </a:cxn>
                <a:cxn ang="0">
                  <a:pos x="85" y="249"/>
                </a:cxn>
                <a:cxn ang="0">
                  <a:pos x="98" y="171"/>
                </a:cxn>
                <a:cxn ang="0">
                  <a:pos x="62" y="99"/>
                </a:cxn>
                <a:cxn ang="0">
                  <a:pos x="38" y="86"/>
                </a:cxn>
              </a:cxnLst>
              <a:rect l="0" t="0" r="r" b="b"/>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rgbClr val="FFFFFF"/>
            </a:solidFill>
            <a:ln w="27" cap="flat">
              <a:solidFill>
                <a:srgbClr val="FFFFFF"/>
              </a:solidFill>
              <a:prstDash val="solid"/>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30" name="文本框 29"/>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测试方法</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267075" y="1099820"/>
            <a:ext cx="5560695" cy="829945"/>
          </a:xfrm>
          <a:prstGeom prst="rect">
            <a:avLst/>
          </a:prstGeom>
          <a:noFill/>
        </p:spPr>
        <p:txBody>
          <a:bodyPr wrap="square" rtlCol="0">
            <a:spAutoFit/>
          </a:bodyPr>
          <a:lstStyle/>
          <a:p>
            <a:pPr algn="ctr"/>
            <a:r>
              <a:rPr lang="zh-CN" altLang="en-US" sz="2400"/>
              <a:t>测试任何产品都有两种方法：</a:t>
            </a:r>
            <a:endParaRPr lang="zh-CN" altLang="en-US" sz="2400"/>
          </a:p>
          <a:p>
            <a:pPr algn="ctr"/>
            <a:r>
              <a:rPr lang="zh-CN" altLang="en-US" sz="2400" b="1"/>
              <a:t>黑盒测试</a:t>
            </a:r>
            <a:r>
              <a:rPr lang="zh-CN" altLang="en-US" sz="2400"/>
              <a:t>和</a:t>
            </a:r>
            <a:r>
              <a:rPr lang="zh-CN" altLang="en-US" sz="2400" b="1"/>
              <a:t>白盒测试</a:t>
            </a:r>
            <a:endParaRPr lang="zh-CN" altLang="en-US" sz="2400" b="1"/>
          </a:p>
        </p:txBody>
      </p:sp>
      <p:sp>
        <p:nvSpPr>
          <p:cNvPr id="5" name="文本框 4"/>
          <p:cNvSpPr txBox="1"/>
          <p:nvPr/>
        </p:nvSpPr>
        <p:spPr>
          <a:xfrm>
            <a:off x="892175" y="2390775"/>
            <a:ext cx="3402965" cy="2861310"/>
          </a:xfrm>
          <a:prstGeom prst="rect">
            <a:avLst/>
          </a:prstGeom>
          <a:noFill/>
        </p:spPr>
        <p:txBody>
          <a:bodyPr wrap="square" rtlCol="0">
            <a:spAutoFit/>
          </a:bodyPr>
          <a:lstStyle/>
          <a:p>
            <a:r>
              <a:rPr lang="zh-CN" altLang="en-US" sz="2000" b="1"/>
              <a:t>黑盒测试</a:t>
            </a:r>
            <a:r>
              <a:rPr lang="zh-CN" altLang="en-US" sz="2000"/>
              <a:t>是指如果已经知道产品应该具有的功能，可以通过测试来检验是否每个功能都能正常使用。</a:t>
            </a:r>
            <a:endParaRPr lang="zh-CN" altLang="en-US" sz="2000"/>
          </a:p>
          <a:p>
            <a:r>
              <a:rPr lang="zh-CN" altLang="en-US" sz="2000"/>
              <a:t>黑盒测试法把程序看作一个黑盒子，完全不考虑程序的内部结构和处理过程，是在程序接口进行的测试。又称功能性测试</a:t>
            </a:r>
            <a:endParaRPr lang="zh-CN" altLang="en-US" sz="2000"/>
          </a:p>
        </p:txBody>
      </p:sp>
      <p:sp>
        <p:nvSpPr>
          <p:cNvPr id="6" name="文本框 5"/>
          <p:cNvSpPr txBox="1"/>
          <p:nvPr/>
        </p:nvSpPr>
        <p:spPr>
          <a:xfrm>
            <a:off x="7808595" y="2390775"/>
            <a:ext cx="3402965" cy="2861310"/>
          </a:xfrm>
          <a:prstGeom prst="rect">
            <a:avLst/>
          </a:prstGeom>
          <a:noFill/>
        </p:spPr>
        <p:txBody>
          <a:bodyPr wrap="square" rtlCol="0">
            <a:spAutoFit/>
          </a:bodyPr>
          <a:lstStyle/>
          <a:p>
            <a:r>
              <a:rPr lang="zh-CN" altLang="en-US" sz="2000" b="1"/>
              <a:t>白盒测试</a:t>
            </a:r>
            <a:r>
              <a:rPr lang="zh-CN" altLang="en-US" sz="2000"/>
              <a:t>是指如果知道产品的内部工作过程，可以通过测试来检验产品内部动作是否按照规格说明书的规定正常进行。</a:t>
            </a:r>
            <a:endParaRPr lang="zh-CN" altLang="en-US" sz="2000"/>
          </a:p>
          <a:p>
            <a:r>
              <a:rPr lang="zh-CN" altLang="en-US" sz="2000"/>
              <a:t>白盒测试法把程序看成装在一个透明的白盒子中，测试者完全知道程序的结构和处理算法。又称结构测试</a:t>
            </a:r>
            <a:endParaRPr lang="zh-CN"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69765" y="1889147"/>
            <a:ext cx="3154871" cy="3186959"/>
            <a:chOff x="3860800" y="1964704"/>
            <a:chExt cx="3790066" cy="3828614"/>
          </a:xfrm>
        </p:grpSpPr>
        <p:sp>
          <p:nvSpPr>
            <p:cNvPr id="3" name="Freeform 5"/>
            <p:cNvSpPr/>
            <p:nvPr/>
          </p:nvSpPr>
          <p:spPr bwMode="auto">
            <a:xfrm>
              <a:off x="3860800" y="1964704"/>
              <a:ext cx="3790066" cy="3699498"/>
            </a:xfrm>
            <a:custGeom>
              <a:avLst/>
              <a:gdLst/>
              <a:ahLst/>
              <a:cxnLst>
                <a:cxn ang="0">
                  <a:pos x="277" y="130"/>
                </a:cxn>
                <a:cxn ang="0">
                  <a:pos x="278" y="103"/>
                </a:cxn>
                <a:cxn ang="0">
                  <a:pos x="261" y="81"/>
                </a:cxn>
                <a:cxn ang="0">
                  <a:pos x="256" y="57"/>
                </a:cxn>
                <a:cxn ang="0">
                  <a:pos x="239" y="44"/>
                </a:cxn>
                <a:cxn ang="0">
                  <a:pos x="231" y="29"/>
                </a:cxn>
                <a:cxn ang="0">
                  <a:pos x="209" y="18"/>
                </a:cxn>
                <a:cxn ang="0">
                  <a:pos x="171" y="0"/>
                </a:cxn>
                <a:cxn ang="0">
                  <a:pos x="152" y="4"/>
                </a:cxn>
                <a:cxn ang="0">
                  <a:pos x="139" y="14"/>
                </a:cxn>
                <a:cxn ang="0">
                  <a:pos x="133" y="9"/>
                </a:cxn>
                <a:cxn ang="0">
                  <a:pos x="112" y="2"/>
                </a:cxn>
                <a:cxn ang="0">
                  <a:pos x="79" y="18"/>
                </a:cxn>
                <a:cxn ang="0">
                  <a:pos x="56" y="29"/>
                </a:cxn>
                <a:cxn ang="0">
                  <a:pos x="47" y="44"/>
                </a:cxn>
                <a:cxn ang="0">
                  <a:pos x="30" y="57"/>
                </a:cxn>
                <a:cxn ang="0">
                  <a:pos x="25" y="81"/>
                </a:cxn>
                <a:cxn ang="0">
                  <a:pos x="8" y="103"/>
                </a:cxn>
                <a:cxn ang="0">
                  <a:pos x="9" y="130"/>
                </a:cxn>
                <a:cxn ang="0">
                  <a:pos x="1" y="167"/>
                </a:cxn>
                <a:cxn ang="0">
                  <a:pos x="22" y="207"/>
                </a:cxn>
                <a:cxn ang="0">
                  <a:pos x="29" y="233"/>
                </a:cxn>
                <a:cxn ang="0">
                  <a:pos x="50" y="246"/>
                </a:cxn>
                <a:cxn ang="0">
                  <a:pos x="58" y="262"/>
                </a:cxn>
                <a:cxn ang="0">
                  <a:pos x="84" y="273"/>
                </a:cxn>
                <a:cxn ang="0">
                  <a:pos x="90" y="272"/>
                </a:cxn>
                <a:cxn ang="0">
                  <a:pos x="114" y="280"/>
                </a:cxn>
                <a:cxn ang="0">
                  <a:pos x="146" y="260"/>
                </a:cxn>
                <a:cxn ang="0">
                  <a:pos x="159" y="274"/>
                </a:cxn>
                <a:cxn ang="0">
                  <a:pos x="175" y="279"/>
                </a:cxn>
                <a:cxn ang="0">
                  <a:pos x="196" y="272"/>
                </a:cxn>
                <a:cxn ang="0">
                  <a:pos x="203" y="273"/>
                </a:cxn>
                <a:cxn ang="0">
                  <a:pos x="225" y="265"/>
                </a:cxn>
                <a:cxn ang="0">
                  <a:pos x="237" y="246"/>
                </a:cxn>
                <a:cxn ang="0">
                  <a:pos x="257" y="233"/>
                </a:cxn>
                <a:cxn ang="0">
                  <a:pos x="265" y="207"/>
                </a:cxn>
                <a:cxn ang="0">
                  <a:pos x="286" y="167"/>
                </a:cxn>
                <a:cxn ang="0">
                  <a:pos x="277" y="130"/>
                </a:cxn>
              </a:cxnLst>
              <a:rect l="0" t="0" r="r" b="b"/>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 name="Freeform 6"/>
            <p:cNvSpPr>
              <a:spLocks noEditPoints="1"/>
            </p:cNvSpPr>
            <p:nvPr/>
          </p:nvSpPr>
          <p:spPr bwMode="auto">
            <a:xfrm>
              <a:off x="3987800" y="2040661"/>
              <a:ext cx="3553802" cy="3752657"/>
            </a:xfrm>
            <a:custGeom>
              <a:avLst/>
              <a:gdLst/>
              <a:ahLst/>
              <a:cxnLst>
                <a:cxn ang="0">
                  <a:pos x="124" y="67"/>
                </a:cxn>
                <a:cxn ang="0">
                  <a:pos x="124" y="212"/>
                </a:cxn>
                <a:cxn ang="0">
                  <a:pos x="23" y="197"/>
                </a:cxn>
                <a:cxn ang="0">
                  <a:pos x="27" y="81"/>
                </a:cxn>
                <a:cxn ang="0">
                  <a:pos x="150" y="13"/>
                </a:cxn>
                <a:cxn ang="0">
                  <a:pos x="151" y="135"/>
                </a:cxn>
                <a:cxn ang="0">
                  <a:pos x="187" y="88"/>
                </a:cxn>
                <a:cxn ang="0">
                  <a:pos x="160" y="72"/>
                </a:cxn>
                <a:cxn ang="0">
                  <a:pos x="178" y="75"/>
                </a:cxn>
                <a:cxn ang="0">
                  <a:pos x="150" y="13"/>
                </a:cxn>
                <a:cxn ang="0">
                  <a:pos x="158" y="255"/>
                </a:cxn>
                <a:cxn ang="0">
                  <a:pos x="211" y="225"/>
                </a:cxn>
                <a:cxn ang="0">
                  <a:pos x="252" y="131"/>
                </a:cxn>
                <a:cxn ang="0">
                  <a:pos x="220" y="166"/>
                </a:cxn>
                <a:cxn ang="0">
                  <a:pos x="214" y="192"/>
                </a:cxn>
                <a:cxn ang="0">
                  <a:pos x="211" y="147"/>
                </a:cxn>
                <a:cxn ang="0">
                  <a:pos x="171" y="133"/>
                </a:cxn>
                <a:cxn ang="0">
                  <a:pos x="188" y="236"/>
                </a:cxn>
                <a:cxn ang="0">
                  <a:pos x="160" y="214"/>
                </a:cxn>
                <a:cxn ang="0">
                  <a:pos x="154" y="141"/>
                </a:cxn>
                <a:cxn ang="0">
                  <a:pos x="237" y="128"/>
                </a:cxn>
                <a:cxn ang="0">
                  <a:pos x="211" y="63"/>
                </a:cxn>
                <a:cxn ang="0">
                  <a:pos x="195" y="23"/>
                </a:cxn>
                <a:cxn ang="0">
                  <a:pos x="144" y="91"/>
                </a:cxn>
                <a:cxn ang="0">
                  <a:pos x="143" y="234"/>
                </a:cxn>
                <a:cxn ang="0">
                  <a:pos x="210" y="253"/>
                </a:cxn>
                <a:cxn ang="0">
                  <a:pos x="267" y="161"/>
                </a:cxn>
                <a:cxn ang="0">
                  <a:pos x="222" y="46"/>
                </a:cxn>
                <a:cxn ang="0">
                  <a:pos x="90" y="120"/>
                </a:cxn>
                <a:cxn ang="0">
                  <a:pos x="96" y="119"/>
                </a:cxn>
                <a:cxn ang="0">
                  <a:pos x="92" y="126"/>
                </a:cxn>
                <a:cxn ang="0">
                  <a:pos x="52" y="139"/>
                </a:cxn>
                <a:cxn ang="0">
                  <a:pos x="118" y="163"/>
                </a:cxn>
                <a:cxn ang="0">
                  <a:pos x="115" y="17"/>
                </a:cxn>
                <a:cxn ang="0">
                  <a:pos x="97" y="56"/>
                </a:cxn>
                <a:cxn ang="0">
                  <a:pos x="111" y="40"/>
                </a:cxn>
                <a:cxn ang="0">
                  <a:pos x="79" y="76"/>
                </a:cxn>
                <a:cxn ang="0">
                  <a:pos x="98" y="171"/>
                </a:cxn>
                <a:cxn ang="0">
                  <a:pos x="97" y="195"/>
                </a:cxn>
                <a:cxn ang="0">
                  <a:pos x="94" y="237"/>
                </a:cxn>
                <a:cxn ang="0">
                  <a:pos x="77" y="162"/>
                </a:cxn>
                <a:cxn ang="0">
                  <a:pos x="8" y="161"/>
                </a:cxn>
                <a:cxn ang="0">
                  <a:pos x="85" y="249"/>
                </a:cxn>
                <a:cxn ang="0">
                  <a:pos x="98" y="171"/>
                </a:cxn>
                <a:cxn ang="0">
                  <a:pos x="62" y="99"/>
                </a:cxn>
                <a:cxn ang="0">
                  <a:pos x="38" y="86"/>
                </a:cxn>
              </a:cxnLst>
              <a:rect l="0" t="0" r="r" b="b"/>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rgbClr val="FFFFFF"/>
            </a:solidFill>
            <a:ln w="27" cap="flat">
              <a:solidFill>
                <a:srgbClr val="FFFFFF"/>
              </a:solidFill>
              <a:prstDash val="solid"/>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5" name="文本框 4"/>
          <p:cNvSpPr txBox="1"/>
          <p:nvPr/>
        </p:nvSpPr>
        <p:spPr>
          <a:xfrm>
            <a:off x="1065402" y="1770077"/>
            <a:ext cx="3154871" cy="3170099"/>
          </a:xfrm>
          <a:prstGeom prst="rect">
            <a:avLst/>
          </a:prstGeom>
          <a:noFill/>
        </p:spPr>
        <p:txBody>
          <a:bodyPr wrap="square" rtlCol="0">
            <a:spAutoFit/>
          </a:bodyPr>
          <a:lstStyle/>
          <a:p>
            <a:r>
              <a:rPr lang="zh-CN" altLang="en-US" sz="2000" dirty="0"/>
              <a:t>关于</a:t>
            </a:r>
            <a:r>
              <a:rPr lang="zh-CN" altLang="en-US" sz="2000" b="1" dirty="0"/>
              <a:t>黑盒测试</a:t>
            </a:r>
            <a:r>
              <a:rPr lang="zh-CN" altLang="en-US" sz="2000" dirty="0"/>
              <a:t>，以我们的后端程序为例。由于我们的后端运行方式是监听一个端口并处理发送至该端口的</a:t>
            </a:r>
            <a:r>
              <a:rPr lang="en-US" altLang="zh-CN" sz="2000" dirty="0"/>
              <a:t>http</a:t>
            </a:r>
            <a:r>
              <a:rPr lang="zh-CN" altLang="en-US" sz="2000" dirty="0"/>
              <a:t>请求，我们的黑盒测试方式是通过</a:t>
            </a:r>
            <a:r>
              <a:rPr lang="en-US" altLang="zh-CN" sz="2000" dirty="0"/>
              <a:t>postman</a:t>
            </a:r>
            <a:r>
              <a:rPr lang="zh-CN" altLang="en-US" sz="2000" dirty="0"/>
              <a:t>或者前端</a:t>
            </a:r>
            <a:r>
              <a:rPr lang="en-US" altLang="zh-CN" sz="2000" dirty="0"/>
              <a:t>demo</a:t>
            </a:r>
            <a:r>
              <a:rPr lang="zh-CN" altLang="en-US" sz="2000" dirty="0"/>
              <a:t>发送</a:t>
            </a:r>
            <a:r>
              <a:rPr lang="en-US" altLang="zh-CN" sz="2000" dirty="0"/>
              <a:t>http</a:t>
            </a:r>
            <a:r>
              <a:rPr lang="zh-CN" altLang="en-US" sz="2000" dirty="0"/>
              <a:t>请求，并查看后端对应功能处理完毕后返回的结果是否与预期一致。</a:t>
            </a:r>
            <a:endParaRPr lang="zh-CN" altLang="en-US" sz="2000" dirty="0"/>
          </a:p>
        </p:txBody>
      </p:sp>
      <p:sp>
        <p:nvSpPr>
          <p:cNvPr id="6" name="文本框 5"/>
          <p:cNvSpPr txBox="1"/>
          <p:nvPr/>
        </p:nvSpPr>
        <p:spPr>
          <a:xfrm>
            <a:off x="7971729" y="1770077"/>
            <a:ext cx="3154871" cy="3477875"/>
          </a:xfrm>
          <a:prstGeom prst="rect">
            <a:avLst/>
          </a:prstGeom>
          <a:noFill/>
        </p:spPr>
        <p:txBody>
          <a:bodyPr wrap="square" rtlCol="0">
            <a:spAutoFit/>
          </a:bodyPr>
          <a:lstStyle/>
          <a:p>
            <a:r>
              <a:rPr lang="zh-CN" altLang="en-US" sz="2000" dirty="0"/>
              <a:t>关于</a:t>
            </a:r>
            <a:r>
              <a:rPr lang="zh-CN" altLang="en-US" sz="2000" b="1" dirty="0"/>
              <a:t>白盒测试</a:t>
            </a:r>
            <a:r>
              <a:rPr lang="zh-CN" altLang="en-US" sz="2000" dirty="0"/>
              <a:t>，以我们的后端程序为例。若某个功能在黑盒测试中发现功能未正常实现，则进入该功能的白盒测试阶段。一般情况下，我们会再次发送黑盒测试中失败的请求，在后端程序中采用单步调试或输出调试的方式查看整个流程的执行过程，并最终解决问题。</a:t>
            </a:r>
            <a:endParaRPr lang="zh-CN" altLang="en-US" sz="2000" dirty="0"/>
          </a:p>
        </p:txBody>
      </p:sp>
      <p:sp>
        <p:nvSpPr>
          <p:cNvPr id="7" name="文本框 6"/>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测试方法</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348855" y="1871367"/>
            <a:ext cx="3154871" cy="3186959"/>
            <a:chOff x="3860800" y="1964704"/>
            <a:chExt cx="3790066" cy="3828614"/>
          </a:xfrm>
        </p:grpSpPr>
        <p:sp>
          <p:nvSpPr>
            <p:cNvPr id="3" name="Freeform 5"/>
            <p:cNvSpPr/>
            <p:nvPr/>
          </p:nvSpPr>
          <p:spPr bwMode="auto">
            <a:xfrm>
              <a:off x="3860800" y="1964704"/>
              <a:ext cx="3790066" cy="3699498"/>
            </a:xfrm>
            <a:custGeom>
              <a:avLst/>
              <a:gdLst/>
              <a:ahLst/>
              <a:cxnLst>
                <a:cxn ang="0">
                  <a:pos x="277" y="130"/>
                </a:cxn>
                <a:cxn ang="0">
                  <a:pos x="278" y="103"/>
                </a:cxn>
                <a:cxn ang="0">
                  <a:pos x="261" y="81"/>
                </a:cxn>
                <a:cxn ang="0">
                  <a:pos x="256" y="57"/>
                </a:cxn>
                <a:cxn ang="0">
                  <a:pos x="239" y="44"/>
                </a:cxn>
                <a:cxn ang="0">
                  <a:pos x="231" y="29"/>
                </a:cxn>
                <a:cxn ang="0">
                  <a:pos x="209" y="18"/>
                </a:cxn>
                <a:cxn ang="0">
                  <a:pos x="171" y="0"/>
                </a:cxn>
                <a:cxn ang="0">
                  <a:pos x="152" y="4"/>
                </a:cxn>
                <a:cxn ang="0">
                  <a:pos x="139" y="14"/>
                </a:cxn>
                <a:cxn ang="0">
                  <a:pos x="133" y="9"/>
                </a:cxn>
                <a:cxn ang="0">
                  <a:pos x="112" y="2"/>
                </a:cxn>
                <a:cxn ang="0">
                  <a:pos x="79" y="18"/>
                </a:cxn>
                <a:cxn ang="0">
                  <a:pos x="56" y="29"/>
                </a:cxn>
                <a:cxn ang="0">
                  <a:pos x="47" y="44"/>
                </a:cxn>
                <a:cxn ang="0">
                  <a:pos x="30" y="57"/>
                </a:cxn>
                <a:cxn ang="0">
                  <a:pos x="25" y="81"/>
                </a:cxn>
                <a:cxn ang="0">
                  <a:pos x="8" y="103"/>
                </a:cxn>
                <a:cxn ang="0">
                  <a:pos x="9" y="130"/>
                </a:cxn>
                <a:cxn ang="0">
                  <a:pos x="1" y="167"/>
                </a:cxn>
                <a:cxn ang="0">
                  <a:pos x="22" y="207"/>
                </a:cxn>
                <a:cxn ang="0">
                  <a:pos x="29" y="233"/>
                </a:cxn>
                <a:cxn ang="0">
                  <a:pos x="50" y="246"/>
                </a:cxn>
                <a:cxn ang="0">
                  <a:pos x="58" y="262"/>
                </a:cxn>
                <a:cxn ang="0">
                  <a:pos x="84" y="273"/>
                </a:cxn>
                <a:cxn ang="0">
                  <a:pos x="90" y="272"/>
                </a:cxn>
                <a:cxn ang="0">
                  <a:pos x="114" y="280"/>
                </a:cxn>
                <a:cxn ang="0">
                  <a:pos x="146" y="260"/>
                </a:cxn>
                <a:cxn ang="0">
                  <a:pos x="159" y="274"/>
                </a:cxn>
                <a:cxn ang="0">
                  <a:pos x="175" y="279"/>
                </a:cxn>
                <a:cxn ang="0">
                  <a:pos x="196" y="272"/>
                </a:cxn>
                <a:cxn ang="0">
                  <a:pos x="203" y="273"/>
                </a:cxn>
                <a:cxn ang="0">
                  <a:pos x="225" y="265"/>
                </a:cxn>
                <a:cxn ang="0">
                  <a:pos x="237" y="246"/>
                </a:cxn>
                <a:cxn ang="0">
                  <a:pos x="257" y="233"/>
                </a:cxn>
                <a:cxn ang="0">
                  <a:pos x="265" y="207"/>
                </a:cxn>
                <a:cxn ang="0">
                  <a:pos x="286" y="167"/>
                </a:cxn>
                <a:cxn ang="0">
                  <a:pos x="277" y="130"/>
                </a:cxn>
              </a:cxnLst>
              <a:rect l="0" t="0" r="r" b="b"/>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 name="Freeform 6"/>
            <p:cNvSpPr>
              <a:spLocks noEditPoints="1"/>
            </p:cNvSpPr>
            <p:nvPr/>
          </p:nvSpPr>
          <p:spPr bwMode="auto">
            <a:xfrm>
              <a:off x="3987800" y="2040661"/>
              <a:ext cx="3553802" cy="3752657"/>
            </a:xfrm>
            <a:custGeom>
              <a:avLst/>
              <a:gdLst/>
              <a:ahLst/>
              <a:cxnLst>
                <a:cxn ang="0">
                  <a:pos x="124" y="67"/>
                </a:cxn>
                <a:cxn ang="0">
                  <a:pos x="124" y="212"/>
                </a:cxn>
                <a:cxn ang="0">
                  <a:pos x="23" y="197"/>
                </a:cxn>
                <a:cxn ang="0">
                  <a:pos x="27" y="81"/>
                </a:cxn>
                <a:cxn ang="0">
                  <a:pos x="150" y="13"/>
                </a:cxn>
                <a:cxn ang="0">
                  <a:pos x="151" y="135"/>
                </a:cxn>
                <a:cxn ang="0">
                  <a:pos x="187" y="88"/>
                </a:cxn>
                <a:cxn ang="0">
                  <a:pos x="160" y="72"/>
                </a:cxn>
                <a:cxn ang="0">
                  <a:pos x="178" y="75"/>
                </a:cxn>
                <a:cxn ang="0">
                  <a:pos x="150" y="13"/>
                </a:cxn>
                <a:cxn ang="0">
                  <a:pos x="158" y="255"/>
                </a:cxn>
                <a:cxn ang="0">
                  <a:pos x="211" y="225"/>
                </a:cxn>
                <a:cxn ang="0">
                  <a:pos x="252" y="131"/>
                </a:cxn>
                <a:cxn ang="0">
                  <a:pos x="220" y="166"/>
                </a:cxn>
                <a:cxn ang="0">
                  <a:pos x="214" y="192"/>
                </a:cxn>
                <a:cxn ang="0">
                  <a:pos x="211" y="147"/>
                </a:cxn>
                <a:cxn ang="0">
                  <a:pos x="171" y="133"/>
                </a:cxn>
                <a:cxn ang="0">
                  <a:pos x="188" y="236"/>
                </a:cxn>
                <a:cxn ang="0">
                  <a:pos x="160" y="214"/>
                </a:cxn>
                <a:cxn ang="0">
                  <a:pos x="154" y="141"/>
                </a:cxn>
                <a:cxn ang="0">
                  <a:pos x="237" y="128"/>
                </a:cxn>
                <a:cxn ang="0">
                  <a:pos x="211" y="63"/>
                </a:cxn>
                <a:cxn ang="0">
                  <a:pos x="195" y="23"/>
                </a:cxn>
                <a:cxn ang="0">
                  <a:pos x="144" y="91"/>
                </a:cxn>
                <a:cxn ang="0">
                  <a:pos x="143" y="234"/>
                </a:cxn>
                <a:cxn ang="0">
                  <a:pos x="210" y="253"/>
                </a:cxn>
                <a:cxn ang="0">
                  <a:pos x="267" y="161"/>
                </a:cxn>
                <a:cxn ang="0">
                  <a:pos x="222" y="46"/>
                </a:cxn>
                <a:cxn ang="0">
                  <a:pos x="90" y="120"/>
                </a:cxn>
                <a:cxn ang="0">
                  <a:pos x="96" y="119"/>
                </a:cxn>
                <a:cxn ang="0">
                  <a:pos x="92" y="126"/>
                </a:cxn>
                <a:cxn ang="0">
                  <a:pos x="52" y="139"/>
                </a:cxn>
                <a:cxn ang="0">
                  <a:pos x="118" y="163"/>
                </a:cxn>
                <a:cxn ang="0">
                  <a:pos x="115" y="17"/>
                </a:cxn>
                <a:cxn ang="0">
                  <a:pos x="97" y="56"/>
                </a:cxn>
                <a:cxn ang="0">
                  <a:pos x="111" y="40"/>
                </a:cxn>
                <a:cxn ang="0">
                  <a:pos x="79" y="76"/>
                </a:cxn>
                <a:cxn ang="0">
                  <a:pos x="98" y="171"/>
                </a:cxn>
                <a:cxn ang="0">
                  <a:pos x="97" y="195"/>
                </a:cxn>
                <a:cxn ang="0">
                  <a:pos x="94" y="237"/>
                </a:cxn>
                <a:cxn ang="0">
                  <a:pos x="77" y="162"/>
                </a:cxn>
                <a:cxn ang="0">
                  <a:pos x="8" y="161"/>
                </a:cxn>
                <a:cxn ang="0">
                  <a:pos x="85" y="249"/>
                </a:cxn>
                <a:cxn ang="0">
                  <a:pos x="98" y="171"/>
                </a:cxn>
                <a:cxn ang="0">
                  <a:pos x="62" y="99"/>
                </a:cxn>
                <a:cxn ang="0">
                  <a:pos x="38" y="86"/>
                </a:cxn>
              </a:cxnLst>
              <a:rect l="0" t="0" r="r" b="b"/>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rgbClr val="FFFFFF"/>
            </a:solidFill>
            <a:ln w="27" cap="flat">
              <a:solidFill>
                <a:srgbClr val="FFFFFF"/>
              </a:solidFill>
              <a:prstDash val="solid"/>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7" name="文本框 6"/>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测试方法</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65150" y="1331595"/>
            <a:ext cx="6668770" cy="829945"/>
          </a:xfrm>
          <a:prstGeom prst="rect">
            <a:avLst/>
          </a:prstGeom>
          <a:noFill/>
        </p:spPr>
        <p:txBody>
          <a:bodyPr wrap="square" rtlCol="0">
            <a:spAutoFit/>
          </a:bodyPr>
          <a:p>
            <a:pPr>
              <a:lnSpc>
                <a:spcPct val="200000"/>
              </a:lnSpc>
            </a:pPr>
            <a:r>
              <a:rPr lang="en-US" altLang="zh-CN" sz="2400" b="1"/>
              <a:t>Q:</a:t>
            </a:r>
            <a:r>
              <a:rPr lang="zh-CN" altLang="en-US" sz="2400" b="1"/>
              <a:t>进行测试的时候，通常步骤包括：</a:t>
            </a:r>
            <a:endParaRPr lang="zh-CN" altLang="en-US" sz="2400" b="1"/>
          </a:p>
        </p:txBody>
      </p:sp>
      <p:sp>
        <p:nvSpPr>
          <p:cNvPr id="13" name="文本框 12"/>
          <p:cNvSpPr txBox="1"/>
          <p:nvPr/>
        </p:nvSpPr>
        <p:spPr>
          <a:xfrm>
            <a:off x="565150" y="1976755"/>
            <a:ext cx="6668770" cy="829945"/>
          </a:xfrm>
          <a:prstGeom prst="rect">
            <a:avLst/>
          </a:prstGeom>
          <a:noFill/>
        </p:spPr>
        <p:txBody>
          <a:bodyPr wrap="square" rtlCol="0">
            <a:spAutoFit/>
          </a:bodyPr>
          <a:p>
            <a:pPr>
              <a:lnSpc>
                <a:spcPct val="200000"/>
              </a:lnSpc>
            </a:pPr>
            <a:r>
              <a:rPr lang="en-US" altLang="zh-CN" sz="2400" b="1">
                <a:sym typeface="+mn-ea"/>
              </a:rPr>
              <a:t>A</a:t>
            </a:r>
            <a:r>
              <a:rPr lang="en-US" altLang="zh-CN" b="1">
                <a:sym typeface="+mn-ea"/>
              </a:rPr>
              <a:t>:</a:t>
            </a:r>
            <a:r>
              <a:rPr lang="zh-CN" altLang="en-US" b="1">
                <a:sym typeface="+mn-ea"/>
              </a:rPr>
              <a:t>模块测试</a:t>
            </a:r>
            <a:r>
              <a:rPr lang="en-US" altLang="zh-CN" b="1">
                <a:sym typeface="+mn-ea"/>
              </a:rPr>
              <a:t>-&gt;</a:t>
            </a:r>
            <a:r>
              <a:rPr lang="zh-CN" altLang="en-US" b="1">
                <a:sym typeface="+mn-ea"/>
              </a:rPr>
              <a:t>子系统测试</a:t>
            </a:r>
            <a:r>
              <a:rPr lang="en-US" altLang="zh-CN" b="1">
                <a:sym typeface="+mn-ea"/>
              </a:rPr>
              <a:t>-&gt;</a:t>
            </a:r>
            <a:r>
              <a:rPr lang="zh-CN" altLang="en-US" b="1">
                <a:sym typeface="+mn-ea"/>
              </a:rPr>
              <a:t>系统测试</a:t>
            </a:r>
            <a:r>
              <a:rPr lang="en-US" altLang="zh-CN" b="1">
                <a:sym typeface="+mn-ea"/>
              </a:rPr>
              <a:t>-&gt;</a:t>
            </a:r>
            <a:r>
              <a:rPr lang="zh-CN" altLang="en-US" b="1">
                <a:sym typeface="+mn-ea"/>
              </a:rPr>
              <a:t>验收测试</a:t>
            </a:r>
            <a:r>
              <a:rPr lang="en-US" altLang="zh-CN" b="1">
                <a:sym typeface="+mn-ea"/>
              </a:rPr>
              <a:t>-&gt;</a:t>
            </a:r>
            <a:r>
              <a:rPr lang="zh-CN" altLang="en-US" b="1">
                <a:sym typeface="+mn-ea"/>
              </a:rPr>
              <a:t>平行运行</a:t>
            </a:r>
            <a:endParaRPr lang="zh-CN" altLang="en-US" b="1"/>
          </a:p>
        </p:txBody>
      </p:sp>
      <p:sp>
        <p:nvSpPr>
          <p:cNvPr id="14" name="文本框 13"/>
          <p:cNvSpPr txBox="1"/>
          <p:nvPr/>
        </p:nvSpPr>
        <p:spPr>
          <a:xfrm>
            <a:off x="565150" y="3503295"/>
            <a:ext cx="6668770" cy="829945"/>
          </a:xfrm>
          <a:prstGeom prst="rect">
            <a:avLst/>
          </a:prstGeom>
          <a:noFill/>
        </p:spPr>
        <p:txBody>
          <a:bodyPr wrap="square" rtlCol="0">
            <a:spAutoFit/>
          </a:bodyPr>
          <a:p>
            <a:pPr>
              <a:lnSpc>
                <a:spcPct val="200000"/>
              </a:lnSpc>
            </a:pPr>
            <a:r>
              <a:rPr lang="en-US" altLang="zh-CN" sz="2400" b="1"/>
              <a:t>Q:</a:t>
            </a:r>
            <a:r>
              <a:rPr lang="zh-CN" altLang="en-US" sz="2400" b="1"/>
              <a:t>系统测试与验证测试的内容是一模一样的</a:t>
            </a:r>
            <a:endParaRPr lang="zh-CN" altLang="en-US" sz="2400" b="1"/>
          </a:p>
        </p:txBody>
      </p:sp>
      <p:sp>
        <p:nvSpPr>
          <p:cNvPr id="15" name="文本框 14"/>
          <p:cNvSpPr txBox="1"/>
          <p:nvPr/>
        </p:nvSpPr>
        <p:spPr>
          <a:xfrm>
            <a:off x="565150" y="4333240"/>
            <a:ext cx="6668770" cy="829945"/>
          </a:xfrm>
          <a:prstGeom prst="rect">
            <a:avLst/>
          </a:prstGeom>
          <a:noFill/>
        </p:spPr>
        <p:txBody>
          <a:bodyPr wrap="square" rtlCol="0">
            <a:spAutoFit/>
          </a:bodyPr>
          <a:p>
            <a:pPr>
              <a:lnSpc>
                <a:spcPct val="200000"/>
              </a:lnSpc>
            </a:pPr>
            <a:r>
              <a:rPr lang="en-US" altLang="zh-CN" sz="2400" b="1">
                <a:sym typeface="+mn-ea"/>
              </a:rPr>
              <a:t>A</a:t>
            </a:r>
            <a:r>
              <a:rPr lang="en-US" altLang="zh-CN" b="1">
                <a:sym typeface="+mn-ea"/>
              </a:rPr>
              <a:t>:</a:t>
            </a:r>
            <a:r>
              <a:rPr lang="en-US" b="1">
                <a:sym typeface="+mn-ea"/>
              </a:rPr>
              <a:t>FALSE</a:t>
            </a:r>
            <a:endParaRPr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down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trips(down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trips(downLeft)">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Notched Right Arrow 46"/>
          <p:cNvSpPr/>
          <p:nvPr/>
        </p:nvSpPr>
        <p:spPr>
          <a:xfrm>
            <a:off x="1026584"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52" name="Oval 51"/>
          <p:cNvSpPr>
            <a:spLocks noChangeAspect="1"/>
          </p:cNvSpPr>
          <p:nvPr/>
        </p:nvSpPr>
        <p:spPr>
          <a:xfrm>
            <a:off x="1976001"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62" name="Notched Right Arrow 61"/>
          <p:cNvSpPr/>
          <p:nvPr/>
        </p:nvSpPr>
        <p:spPr>
          <a:xfrm>
            <a:off x="3014541" y="3246391"/>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63" name="Oval 62"/>
          <p:cNvSpPr>
            <a:spLocks noChangeAspect="1"/>
          </p:cNvSpPr>
          <p:nvPr/>
        </p:nvSpPr>
        <p:spPr>
          <a:xfrm>
            <a:off x="3963958"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69" name="Notched Right Arrow 68"/>
          <p:cNvSpPr/>
          <p:nvPr/>
        </p:nvSpPr>
        <p:spPr>
          <a:xfrm>
            <a:off x="5002499"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0" name="Oval 69"/>
          <p:cNvSpPr>
            <a:spLocks noChangeAspect="1"/>
          </p:cNvSpPr>
          <p:nvPr/>
        </p:nvSpPr>
        <p:spPr>
          <a:xfrm>
            <a:off x="5951916"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72" name="Notched Right Arrow 71"/>
          <p:cNvSpPr/>
          <p:nvPr/>
        </p:nvSpPr>
        <p:spPr>
          <a:xfrm>
            <a:off x="6990456" y="3246391"/>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3" name="Oval 72"/>
          <p:cNvSpPr>
            <a:spLocks noChangeAspect="1"/>
          </p:cNvSpPr>
          <p:nvPr/>
        </p:nvSpPr>
        <p:spPr>
          <a:xfrm>
            <a:off x="7939873"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75" name="Notched Right Arrow 74"/>
          <p:cNvSpPr/>
          <p:nvPr/>
        </p:nvSpPr>
        <p:spPr>
          <a:xfrm>
            <a:off x="8978415"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6" name="Oval 75"/>
          <p:cNvSpPr>
            <a:spLocks noChangeAspect="1"/>
          </p:cNvSpPr>
          <p:nvPr/>
        </p:nvSpPr>
        <p:spPr>
          <a:xfrm>
            <a:off x="9927832"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cxnSp>
        <p:nvCxnSpPr>
          <p:cNvPr id="82" name="Straight Connector 81"/>
          <p:cNvCxnSpPr/>
          <p:nvPr/>
        </p:nvCxnSpPr>
        <p:spPr>
          <a:xfrm flipH="1">
            <a:off x="2099288" y="265598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6078792" y="264963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10051248" y="264963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4088247" y="3482202"/>
            <a:ext cx="0"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flipH="1">
            <a:off x="8064481" y="3482202"/>
            <a:ext cx="1"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641666" y="4056274"/>
            <a:ext cx="914400" cy="276860"/>
          </a:xfrm>
          <a:prstGeom prst="rect">
            <a:avLst/>
          </a:prstGeom>
          <a:noFill/>
        </p:spPr>
        <p:txBody>
          <a:bodyPr wrap="none" lIns="0" tIns="0" rIns="0" bIns="0" rtlCol="0" anchor="t">
            <a:spAutoFit/>
          </a:bodyPr>
          <a:lstStyle/>
          <a:p>
            <a:pPr lvl="0" algn="ctr"/>
            <a:r>
              <a:rPr lang="zh-CN" altLang="en-US" b="1" dirty="0">
                <a:solidFill>
                  <a:srgbClr val="262626"/>
                </a:solidFill>
                <a:latin typeface="微软雅黑" panose="020B0503020204020204" pitchFamily="34" charset="-122"/>
                <a:ea typeface="微软雅黑" panose="020B0503020204020204" pitchFamily="34" charset="-122"/>
              </a:rPr>
              <a:t>模块测试</a:t>
            </a: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89" name="TextBox 88"/>
          <p:cNvSpPr txBox="1"/>
          <p:nvPr/>
        </p:nvSpPr>
        <p:spPr>
          <a:xfrm>
            <a:off x="1026586" y="4431533"/>
            <a:ext cx="2008674" cy="1076960"/>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其目的是发现并改正程序模块中的错误，保证每个模块作为一个单元能正确运行，所以模块测试通常又称单元测试</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91" name="TextBox 90"/>
          <p:cNvSpPr txBox="1"/>
          <p:nvPr/>
        </p:nvSpPr>
        <p:spPr>
          <a:xfrm>
            <a:off x="5621593" y="4055640"/>
            <a:ext cx="914400" cy="276860"/>
          </a:xfrm>
          <a:prstGeom prst="rect">
            <a:avLst/>
          </a:prstGeom>
          <a:noFill/>
        </p:spPr>
        <p:txBody>
          <a:bodyPr wrap="none" lIns="0" tIns="0" rIns="0" bIns="0" rtlCol="0" anchor="t">
            <a:spAutoFit/>
          </a:bodyPr>
          <a:lstStyle/>
          <a:p>
            <a:pPr lvl="0" algn="ctr"/>
            <a:r>
              <a:rPr lang="zh-CN" altLang="en-US" sz="1800" b="1" dirty="0">
                <a:solidFill>
                  <a:srgbClr val="262626"/>
                </a:solidFill>
                <a:latin typeface="微软雅黑" panose="020B0503020204020204" pitchFamily="34" charset="-122"/>
                <a:ea typeface="微软雅黑" panose="020B0503020204020204" pitchFamily="34" charset="-122"/>
              </a:rPr>
              <a:t>系统测试</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92" name="TextBox 91"/>
          <p:cNvSpPr txBox="1"/>
          <p:nvPr/>
        </p:nvSpPr>
        <p:spPr>
          <a:xfrm>
            <a:off x="4940300" y="4431665"/>
            <a:ext cx="2311400" cy="129222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把经过测试的子系统装配成一个完整的系统来测试。主要用于测试软件设计中的错误、也可能发现需求说明中的错误。通常与子系统测试统称为集成测试</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94" name="TextBox 93"/>
          <p:cNvSpPr txBox="1"/>
          <p:nvPr/>
        </p:nvSpPr>
        <p:spPr>
          <a:xfrm>
            <a:off x="9283700" y="3879215"/>
            <a:ext cx="1541145" cy="276860"/>
          </a:xfrm>
          <a:prstGeom prst="rect">
            <a:avLst/>
          </a:prstGeom>
          <a:noFill/>
        </p:spPr>
        <p:txBody>
          <a:bodyPr wrap="square" lIns="0" tIns="0" rIns="0" bIns="0" rtlCol="0" anchor="t">
            <a:spAutoFit/>
          </a:bodyPr>
          <a:lstStyle/>
          <a:p>
            <a:pPr lvl="0" algn="ctr"/>
            <a:r>
              <a:rPr lang="zh-CN" altLang="en-US" sz="1800" b="1" dirty="0">
                <a:solidFill>
                  <a:srgbClr val="262626"/>
                </a:solidFill>
                <a:latin typeface="微软雅黑" panose="020B0503020204020204" pitchFamily="34" charset="-122"/>
                <a:ea typeface="微软雅黑" panose="020B0503020204020204" pitchFamily="34" charset="-122"/>
              </a:rPr>
              <a:t>平行运行</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95" name="TextBox 94"/>
          <p:cNvSpPr txBox="1"/>
          <p:nvPr/>
        </p:nvSpPr>
        <p:spPr>
          <a:xfrm>
            <a:off x="8435975" y="4234180"/>
            <a:ext cx="3236595" cy="2110740"/>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同时运行新开发出来的系统和将要被它取代的旧系统，以便比较新旧两个系统的处理结果。其目的在于：</a:t>
            </a:r>
            <a:endParaRPr lang="zh-CN" sz="1400" dirty="0">
              <a:solidFill>
                <a:srgbClr val="262626"/>
              </a:solidFill>
              <a:latin typeface="微软雅黑" panose="020B0503020204020204" pitchFamily="34" charset="-122"/>
              <a:ea typeface="微软雅黑" panose="020B0503020204020204" pitchFamily="34" charset="-122"/>
            </a:endParaRPr>
          </a:p>
          <a:p>
            <a:pPr algn="ctr" defTabSz="1218565">
              <a:spcBef>
                <a:spcPct val="20000"/>
              </a:spcBef>
              <a:defRPr/>
            </a:pPr>
            <a:r>
              <a:rPr lang="en-US" altLang="zh-CN" sz="1400" dirty="0">
                <a:solidFill>
                  <a:srgbClr val="262626"/>
                </a:solidFill>
                <a:latin typeface="微软雅黑" panose="020B0503020204020204" pitchFamily="34" charset="-122"/>
                <a:ea typeface="微软雅黑" panose="020B0503020204020204" pitchFamily="34" charset="-122"/>
              </a:rPr>
              <a:t>1.</a:t>
            </a:r>
            <a:r>
              <a:rPr lang="zh-CN" altLang="en-US" sz="1400" dirty="0">
                <a:solidFill>
                  <a:srgbClr val="262626"/>
                </a:solidFill>
                <a:latin typeface="微软雅黑" panose="020B0503020204020204" pitchFamily="34" charset="-122"/>
                <a:ea typeface="微软雅黑" panose="020B0503020204020204" pitchFamily="34" charset="-122"/>
              </a:rPr>
              <a:t>可以在准生产环境中运行新系统而不冒风险；</a:t>
            </a:r>
            <a:endParaRPr lang="zh-CN" altLang="en-US" sz="1400" dirty="0">
              <a:solidFill>
                <a:srgbClr val="262626"/>
              </a:solidFill>
              <a:latin typeface="微软雅黑" panose="020B0503020204020204" pitchFamily="34" charset="-122"/>
              <a:ea typeface="微软雅黑" panose="020B0503020204020204" pitchFamily="34" charset="-122"/>
            </a:endParaRPr>
          </a:p>
          <a:p>
            <a:pPr algn="ctr" defTabSz="1218565">
              <a:spcBef>
                <a:spcPct val="20000"/>
              </a:spcBef>
              <a:defRPr/>
            </a:pPr>
            <a:r>
              <a:rPr lang="en-US" altLang="zh-CN" sz="1400" dirty="0">
                <a:solidFill>
                  <a:srgbClr val="262626"/>
                </a:solidFill>
                <a:latin typeface="微软雅黑" panose="020B0503020204020204" pitchFamily="34" charset="-122"/>
                <a:ea typeface="微软雅黑" panose="020B0503020204020204" pitchFamily="34" charset="-122"/>
              </a:rPr>
              <a:t>2.</a:t>
            </a:r>
            <a:r>
              <a:rPr lang="zh-CN" altLang="en-US" sz="1400" dirty="0">
                <a:solidFill>
                  <a:srgbClr val="262626"/>
                </a:solidFill>
                <a:latin typeface="微软雅黑" panose="020B0503020204020204" pitchFamily="34" charset="-122"/>
                <a:ea typeface="微软雅黑" panose="020B0503020204020204" pitchFamily="34" charset="-122"/>
              </a:rPr>
              <a:t>用户能有一段熟悉新系统的时间；</a:t>
            </a:r>
            <a:endParaRPr lang="zh-CN" altLang="en-US" sz="1400" dirty="0">
              <a:solidFill>
                <a:srgbClr val="262626"/>
              </a:solidFill>
              <a:latin typeface="微软雅黑" panose="020B0503020204020204" pitchFamily="34" charset="-122"/>
              <a:ea typeface="微软雅黑" panose="020B0503020204020204" pitchFamily="34" charset="-122"/>
            </a:endParaRPr>
          </a:p>
          <a:p>
            <a:pPr algn="ctr" defTabSz="1218565">
              <a:spcBef>
                <a:spcPct val="20000"/>
              </a:spcBef>
              <a:defRPr/>
            </a:pPr>
            <a:r>
              <a:rPr lang="en-US" altLang="zh-CN" sz="1400" dirty="0">
                <a:solidFill>
                  <a:srgbClr val="262626"/>
                </a:solidFill>
                <a:latin typeface="微软雅黑" panose="020B0503020204020204" pitchFamily="34" charset="-122"/>
                <a:ea typeface="微软雅黑" panose="020B0503020204020204" pitchFamily="34" charset="-122"/>
              </a:rPr>
              <a:t>3.</a:t>
            </a:r>
            <a:r>
              <a:rPr lang="zh-CN" altLang="en-US" sz="1400" dirty="0">
                <a:solidFill>
                  <a:srgbClr val="262626"/>
                </a:solidFill>
                <a:latin typeface="微软雅黑" panose="020B0503020204020204" pitchFamily="34" charset="-122"/>
                <a:ea typeface="微软雅黑" panose="020B0503020204020204" pitchFamily="34" charset="-122"/>
              </a:rPr>
              <a:t>可以验证用户指南和使用手册这些文档；</a:t>
            </a:r>
            <a:endParaRPr lang="zh-CN" altLang="en-US" sz="1400" dirty="0">
              <a:solidFill>
                <a:srgbClr val="262626"/>
              </a:solidFill>
              <a:latin typeface="微软雅黑" panose="020B0503020204020204" pitchFamily="34" charset="-122"/>
              <a:ea typeface="微软雅黑" panose="020B0503020204020204" pitchFamily="34" charset="-122"/>
            </a:endParaRPr>
          </a:p>
          <a:p>
            <a:pPr algn="ctr" defTabSz="1218565">
              <a:spcBef>
                <a:spcPct val="20000"/>
              </a:spcBef>
              <a:defRPr/>
            </a:pPr>
            <a:r>
              <a:rPr lang="en-US" altLang="zh-CN" sz="1400" dirty="0">
                <a:solidFill>
                  <a:srgbClr val="262626"/>
                </a:solidFill>
                <a:latin typeface="微软雅黑" panose="020B0503020204020204" pitchFamily="34" charset="-122"/>
                <a:ea typeface="微软雅黑" panose="020B0503020204020204" pitchFamily="34" charset="-122"/>
              </a:rPr>
              <a:t>4.</a:t>
            </a:r>
            <a:r>
              <a:rPr lang="zh-CN" altLang="en-US" sz="1400" dirty="0">
                <a:solidFill>
                  <a:srgbClr val="262626"/>
                </a:solidFill>
                <a:latin typeface="微软雅黑" panose="020B0503020204020204" pitchFamily="34" charset="-122"/>
                <a:ea typeface="微软雅黑" panose="020B0503020204020204" pitchFamily="34" charset="-122"/>
              </a:rPr>
              <a:t>能够以准生产模式对新系统进行全负荷测试，可以用测试结果验证性能指标</a:t>
            </a:r>
            <a:endParaRPr lang="zh-CN" altLang="en-US" sz="1400" dirty="0">
              <a:solidFill>
                <a:srgbClr val="262626"/>
              </a:solidFill>
              <a:latin typeface="微软雅黑" panose="020B0503020204020204" pitchFamily="34" charset="-122"/>
              <a:ea typeface="微软雅黑" panose="020B0503020204020204" pitchFamily="34" charset="-122"/>
            </a:endParaRPr>
          </a:p>
        </p:txBody>
      </p:sp>
      <p:sp>
        <p:nvSpPr>
          <p:cNvPr id="97" name="TextBox 96"/>
          <p:cNvSpPr txBox="1"/>
          <p:nvPr/>
        </p:nvSpPr>
        <p:spPr>
          <a:xfrm>
            <a:off x="3530406" y="1575431"/>
            <a:ext cx="1143000" cy="276860"/>
          </a:xfrm>
          <a:prstGeom prst="rect">
            <a:avLst/>
          </a:prstGeom>
          <a:noFill/>
        </p:spPr>
        <p:txBody>
          <a:bodyPr wrap="none" lIns="0" tIns="0" rIns="0" bIns="0" rtlCol="0" anchor="t">
            <a:spAutoFit/>
          </a:bodyPr>
          <a:lstStyle/>
          <a:p>
            <a:pPr lvl="0" algn="ctr"/>
            <a:r>
              <a:rPr lang="zh-CN" altLang="en-US" sz="1800" b="1" dirty="0">
                <a:solidFill>
                  <a:srgbClr val="262626"/>
                </a:solidFill>
                <a:latin typeface="微软雅黑" panose="020B0503020204020204" pitchFamily="34" charset="-122"/>
                <a:ea typeface="微软雅黑" panose="020B0503020204020204" pitchFamily="34" charset="-122"/>
              </a:rPr>
              <a:t>子系统测试</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98" name="TextBox 97"/>
          <p:cNvSpPr txBox="1"/>
          <p:nvPr/>
        </p:nvSpPr>
        <p:spPr>
          <a:xfrm>
            <a:off x="3070939" y="1865600"/>
            <a:ext cx="1985444" cy="86169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把经过模块测试的模块放在一起形成一个子系统来测试，主要用于测试模块互相间的协调和通信</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100" name="TextBox 99"/>
          <p:cNvSpPr txBox="1"/>
          <p:nvPr/>
        </p:nvSpPr>
        <p:spPr>
          <a:xfrm>
            <a:off x="7595728" y="1652239"/>
            <a:ext cx="914400" cy="276860"/>
          </a:xfrm>
          <a:prstGeom prst="rect">
            <a:avLst/>
          </a:prstGeom>
          <a:noFill/>
        </p:spPr>
        <p:txBody>
          <a:bodyPr wrap="none" lIns="0" tIns="0" rIns="0" bIns="0" rtlCol="0" anchor="t">
            <a:spAutoFit/>
          </a:bodyPr>
          <a:lstStyle/>
          <a:p>
            <a:pPr lvl="0" algn="ctr"/>
            <a:r>
              <a:rPr lang="zh-CN" altLang="en-US" b="1" dirty="0">
                <a:solidFill>
                  <a:srgbClr val="262626"/>
                </a:solidFill>
                <a:latin typeface="微软雅黑" panose="020B0503020204020204" pitchFamily="34" charset="-122"/>
                <a:ea typeface="微软雅黑" panose="020B0503020204020204" pitchFamily="34" charset="-122"/>
              </a:rPr>
              <a:t>验收测试</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101" name="TextBox 100"/>
          <p:cNvSpPr txBox="1"/>
          <p:nvPr/>
        </p:nvSpPr>
        <p:spPr>
          <a:xfrm>
            <a:off x="6777355" y="1958340"/>
            <a:ext cx="2551430" cy="1076960"/>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把软件系统作为单一的实体进行测试，测试内容与系统测试基本类似，但它是在用户积极参与欧下进行的，目的在于检验系统确实能满足用户的需求</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103" name="Teardrop 102"/>
          <p:cNvSpPr/>
          <p:nvPr/>
        </p:nvSpPr>
        <p:spPr>
          <a:xfrm rot="8100000">
            <a:off x="1726681" y="1756436"/>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4" name="Freeform 116"/>
          <p:cNvSpPr>
            <a:spLocks noEditPoints="1"/>
          </p:cNvSpPr>
          <p:nvPr/>
        </p:nvSpPr>
        <p:spPr bwMode="auto">
          <a:xfrm>
            <a:off x="1894210" y="1958443"/>
            <a:ext cx="409735" cy="330431"/>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06" name="Teardrop 105"/>
          <p:cNvSpPr/>
          <p:nvPr/>
        </p:nvSpPr>
        <p:spPr>
          <a:xfrm rot="8100000">
            <a:off x="5706185" y="1750085"/>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7" name="Freeform 15"/>
          <p:cNvSpPr>
            <a:spLocks noEditPoints="1"/>
          </p:cNvSpPr>
          <p:nvPr/>
        </p:nvSpPr>
        <p:spPr bwMode="auto">
          <a:xfrm>
            <a:off x="5911153" y="1988922"/>
            <a:ext cx="355600" cy="266700"/>
          </a:xfrm>
          <a:custGeom>
            <a:avLst/>
            <a:gdLst/>
            <a:ahLst/>
            <a:cxnLst>
              <a:cxn ang="0">
                <a:pos x="168" y="126"/>
              </a:cxn>
              <a:cxn ang="0">
                <a:pos x="0" y="126"/>
              </a:cxn>
              <a:cxn ang="0">
                <a:pos x="0" y="0"/>
              </a:cxn>
              <a:cxn ang="0">
                <a:pos x="10" y="0"/>
              </a:cxn>
              <a:cxn ang="0">
                <a:pos x="10" y="115"/>
              </a:cxn>
              <a:cxn ang="0">
                <a:pos x="168" y="115"/>
              </a:cxn>
              <a:cxn ang="0">
                <a:pos x="168" y="126"/>
              </a:cxn>
              <a:cxn ang="0">
                <a:pos x="54" y="104"/>
              </a:cxn>
              <a:cxn ang="0">
                <a:pos x="32" y="104"/>
              </a:cxn>
              <a:cxn ang="0">
                <a:pos x="32" y="63"/>
              </a:cxn>
              <a:cxn ang="0">
                <a:pos x="54" y="63"/>
              </a:cxn>
              <a:cxn ang="0">
                <a:pos x="54" y="104"/>
              </a:cxn>
              <a:cxn ang="0">
                <a:pos x="84" y="104"/>
              </a:cxn>
              <a:cxn ang="0">
                <a:pos x="64" y="104"/>
              </a:cxn>
              <a:cxn ang="0">
                <a:pos x="64" y="19"/>
              </a:cxn>
              <a:cxn ang="0">
                <a:pos x="84" y="19"/>
              </a:cxn>
              <a:cxn ang="0">
                <a:pos x="84" y="104"/>
              </a:cxn>
              <a:cxn ang="0">
                <a:pos x="116" y="104"/>
              </a:cxn>
              <a:cxn ang="0">
                <a:pos x="95" y="104"/>
              </a:cxn>
              <a:cxn ang="0">
                <a:pos x="95" y="41"/>
              </a:cxn>
              <a:cxn ang="0">
                <a:pos x="116" y="41"/>
              </a:cxn>
              <a:cxn ang="0">
                <a:pos x="116" y="104"/>
              </a:cxn>
              <a:cxn ang="0">
                <a:pos x="147" y="104"/>
              </a:cxn>
              <a:cxn ang="0">
                <a:pos x="127" y="104"/>
              </a:cxn>
              <a:cxn ang="0">
                <a:pos x="127" y="9"/>
              </a:cxn>
              <a:cxn ang="0">
                <a:pos x="147" y="9"/>
              </a:cxn>
              <a:cxn ang="0">
                <a:pos x="147" y="104"/>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09" name="Teardrop 108"/>
          <p:cNvSpPr/>
          <p:nvPr/>
        </p:nvSpPr>
        <p:spPr>
          <a:xfrm rot="8100000">
            <a:off x="9678641" y="1750085"/>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0" name="Freeform 152"/>
          <p:cNvSpPr>
            <a:spLocks noEditPoints="1"/>
          </p:cNvSpPr>
          <p:nvPr/>
        </p:nvSpPr>
        <p:spPr bwMode="auto">
          <a:xfrm>
            <a:off x="9862968" y="1997389"/>
            <a:ext cx="368037" cy="340116"/>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2" name="Teardrop 111"/>
          <p:cNvSpPr/>
          <p:nvPr/>
        </p:nvSpPr>
        <p:spPr>
          <a:xfrm rot="18900000">
            <a:off x="7691874" y="4456405"/>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3" name="Freeform 57"/>
          <p:cNvSpPr>
            <a:spLocks noEditPoints="1"/>
          </p:cNvSpPr>
          <p:nvPr/>
        </p:nvSpPr>
        <p:spPr bwMode="auto">
          <a:xfrm>
            <a:off x="7914651" y="4664606"/>
            <a:ext cx="308124" cy="308124"/>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5" name="Teardrop 114"/>
          <p:cNvSpPr/>
          <p:nvPr/>
        </p:nvSpPr>
        <p:spPr>
          <a:xfrm rot="18900000">
            <a:off x="3715639" y="4456405"/>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6" name="Freeform 105"/>
          <p:cNvSpPr>
            <a:spLocks noEditPoints="1"/>
          </p:cNvSpPr>
          <p:nvPr/>
        </p:nvSpPr>
        <p:spPr bwMode="auto">
          <a:xfrm>
            <a:off x="3953710" y="4678194"/>
            <a:ext cx="298867" cy="29453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solidFill>
                <a:schemeClr val="accent3">
                  <a:lumMod val="50000"/>
                </a:schemeClr>
              </a:solidFill>
              <a:latin typeface="微软雅黑" panose="020B0503020204020204" pitchFamily="34" charset="-122"/>
            </a:endParaRPr>
          </a:p>
        </p:txBody>
      </p:sp>
      <p:sp>
        <p:nvSpPr>
          <p:cNvPr id="3" name="文本框 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测试步骤</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Notched Right Arrow 46"/>
          <p:cNvSpPr/>
          <p:nvPr/>
        </p:nvSpPr>
        <p:spPr>
          <a:xfrm>
            <a:off x="1026584"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52" name="Oval 51"/>
          <p:cNvSpPr>
            <a:spLocks noChangeAspect="1"/>
          </p:cNvSpPr>
          <p:nvPr/>
        </p:nvSpPr>
        <p:spPr>
          <a:xfrm>
            <a:off x="1976001"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62" name="Notched Right Arrow 61"/>
          <p:cNvSpPr/>
          <p:nvPr/>
        </p:nvSpPr>
        <p:spPr>
          <a:xfrm>
            <a:off x="3014541" y="3246391"/>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63" name="Oval 62"/>
          <p:cNvSpPr>
            <a:spLocks noChangeAspect="1"/>
          </p:cNvSpPr>
          <p:nvPr/>
        </p:nvSpPr>
        <p:spPr>
          <a:xfrm>
            <a:off x="3963958"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69" name="Notched Right Arrow 68"/>
          <p:cNvSpPr/>
          <p:nvPr/>
        </p:nvSpPr>
        <p:spPr>
          <a:xfrm>
            <a:off x="5002499"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0" name="Oval 69"/>
          <p:cNvSpPr>
            <a:spLocks noChangeAspect="1"/>
          </p:cNvSpPr>
          <p:nvPr/>
        </p:nvSpPr>
        <p:spPr>
          <a:xfrm>
            <a:off x="5951916"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72" name="Notched Right Arrow 71"/>
          <p:cNvSpPr/>
          <p:nvPr/>
        </p:nvSpPr>
        <p:spPr>
          <a:xfrm>
            <a:off x="6990456" y="3246391"/>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3" name="Oval 72"/>
          <p:cNvSpPr>
            <a:spLocks noChangeAspect="1"/>
          </p:cNvSpPr>
          <p:nvPr/>
        </p:nvSpPr>
        <p:spPr>
          <a:xfrm>
            <a:off x="7939873"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75" name="Notched Right Arrow 74"/>
          <p:cNvSpPr/>
          <p:nvPr/>
        </p:nvSpPr>
        <p:spPr>
          <a:xfrm>
            <a:off x="8978415"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6" name="Oval 75"/>
          <p:cNvSpPr>
            <a:spLocks noChangeAspect="1"/>
          </p:cNvSpPr>
          <p:nvPr/>
        </p:nvSpPr>
        <p:spPr>
          <a:xfrm>
            <a:off x="9927832"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cxnSp>
        <p:nvCxnSpPr>
          <p:cNvPr id="82" name="Straight Connector 81"/>
          <p:cNvCxnSpPr/>
          <p:nvPr/>
        </p:nvCxnSpPr>
        <p:spPr>
          <a:xfrm flipH="1">
            <a:off x="2099288" y="265598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6078792" y="264963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10051248" y="264963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4088247" y="3482202"/>
            <a:ext cx="0"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flipH="1">
            <a:off x="8064481" y="3482202"/>
            <a:ext cx="1"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585905" y="4056274"/>
            <a:ext cx="1025922" cy="307777"/>
          </a:xfrm>
          <a:prstGeom prst="rect">
            <a:avLst/>
          </a:prstGeom>
          <a:noFill/>
        </p:spPr>
        <p:txBody>
          <a:bodyPr wrap="none" lIns="0" tIns="0" rIns="0" bIns="0" rtlCol="0" anchor="t">
            <a:spAutoFit/>
          </a:bodyPr>
          <a:lstStyle/>
          <a:p>
            <a:pPr lvl="0" algn="ctr"/>
            <a:r>
              <a:rPr lang="zh-CN" altLang="en-US" sz="2000" b="1" dirty="0">
                <a:solidFill>
                  <a:srgbClr val="262626"/>
                </a:solidFill>
                <a:latin typeface="微软雅黑" panose="020B0503020204020204" pitchFamily="34" charset="-122"/>
                <a:ea typeface="微软雅黑" panose="020B0503020204020204" pitchFamily="34" charset="-122"/>
              </a:rPr>
              <a:t>模块测试</a:t>
            </a:r>
            <a:endParaRPr lang="zh-CN" altLang="en-US" sz="2000" b="1" dirty="0">
              <a:solidFill>
                <a:srgbClr val="262626"/>
              </a:solidFill>
              <a:latin typeface="微软雅黑" panose="020B0503020204020204" pitchFamily="34" charset="-122"/>
              <a:ea typeface="微软雅黑" panose="020B0503020204020204" pitchFamily="34" charset="-122"/>
            </a:endParaRPr>
          </a:p>
        </p:txBody>
      </p:sp>
      <p:sp>
        <p:nvSpPr>
          <p:cNvPr id="89" name="TextBox 88"/>
          <p:cNvSpPr txBox="1"/>
          <p:nvPr/>
        </p:nvSpPr>
        <p:spPr>
          <a:xfrm>
            <a:off x="1026586" y="4431533"/>
            <a:ext cx="2008674" cy="984885"/>
          </a:xfrm>
          <a:prstGeom prst="rect">
            <a:avLst/>
          </a:prstGeom>
          <a:noFill/>
        </p:spPr>
        <p:txBody>
          <a:bodyPr wrap="square" lIns="0" tIns="0" rIns="0" bIns="0" rtlCol="0" anchor="t">
            <a:spAutoFit/>
          </a:bodyPr>
          <a:lstStyle/>
          <a:p>
            <a:pPr algn="ctr" defTabSz="1218565">
              <a:spcBef>
                <a:spcPct val="20000"/>
              </a:spcBef>
              <a:defRPr/>
            </a:pPr>
            <a:r>
              <a:rPr lang="zh-CN" altLang="en-US" sz="1600" dirty="0">
                <a:solidFill>
                  <a:srgbClr val="262626"/>
                </a:solidFill>
                <a:latin typeface="微软雅黑" panose="020B0503020204020204" pitchFamily="34" charset="-122"/>
                <a:ea typeface="微软雅黑" panose="020B0503020204020204" pitchFamily="34" charset="-122"/>
              </a:rPr>
              <a:t>我们采用常用的单元测试方式，将一个请求视为一个单元，测试每一个请求。</a:t>
            </a:r>
            <a:endParaRPr lang="zh-CN" sz="1600" dirty="0">
              <a:solidFill>
                <a:srgbClr val="262626"/>
              </a:solidFill>
              <a:latin typeface="微软雅黑" panose="020B0503020204020204" pitchFamily="34" charset="-122"/>
              <a:ea typeface="微软雅黑" panose="020B0503020204020204" pitchFamily="34" charset="-122"/>
            </a:endParaRPr>
          </a:p>
        </p:txBody>
      </p:sp>
      <p:sp>
        <p:nvSpPr>
          <p:cNvPr id="91" name="TextBox 90"/>
          <p:cNvSpPr txBox="1"/>
          <p:nvPr/>
        </p:nvSpPr>
        <p:spPr>
          <a:xfrm>
            <a:off x="5565832" y="4055640"/>
            <a:ext cx="1025922" cy="307777"/>
          </a:xfrm>
          <a:prstGeom prst="rect">
            <a:avLst/>
          </a:prstGeom>
          <a:noFill/>
        </p:spPr>
        <p:txBody>
          <a:bodyPr wrap="none" lIns="0" tIns="0" rIns="0" bIns="0" rtlCol="0" anchor="t">
            <a:spAutoFit/>
          </a:bodyPr>
          <a:lstStyle/>
          <a:p>
            <a:pPr lvl="0" algn="ctr"/>
            <a:r>
              <a:rPr lang="zh-CN" altLang="en-US" sz="2000" b="1" dirty="0">
                <a:solidFill>
                  <a:srgbClr val="262626"/>
                </a:solidFill>
                <a:latin typeface="微软雅黑" panose="020B0503020204020204" pitchFamily="34" charset="-122"/>
                <a:ea typeface="微软雅黑" panose="020B0503020204020204" pitchFamily="34" charset="-122"/>
              </a:rPr>
              <a:t>系统测试</a:t>
            </a:r>
            <a:endParaRPr lang="en-US" altLang="zh-CN" dirty="0">
              <a:solidFill>
                <a:srgbClr val="262626"/>
              </a:solidFill>
              <a:latin typeface="Bebas Neue" panose="020B0606020202050201" pitchFamily="34" charset="0"/>
              <a:ea typeface="微软雅黑" panose="020B0503020204020204" pitchFamily="34" charset="-122"/>
            </a:endParaRPr>
          </a:p>
        </p:txBody>
      </p:sp>
      <p:sp>
        <p:nvSpPr>
          <p:cNvPr id="92" name="TextBox 91"/>
          <p:cNvSpPr txBox="1"/>
          <p:nvPr/>
        </p:nvSpPr>
        <p:spPr>
          <a:xfrm>
            <a:off x="4940300" y="4431665"/>
            <a:ext cx="2311400" cy="738664"/>
          </a:xfrm>
          <a:prstGeom prst="rect">
            <a:avLst/>
          </a:prstGeom>
          <a:noFill/>
        </p:spPr>
        <p:txBody>
          <a:bodyPr wrap="square" lIns="0" tIns="0" rIns="0" bIns="0" rtlCol="0" anchor="t">
            <a:spAutoFit/>
          </a:bodyPr>
          <a:lstStyle/>
          <a:p>
            <a:pPr algn="ctr" defTabSz="1218565">
              <a:spcBef>
                <a:spcPct val="20000"/>
              </a:spcBef>
              <a:defRPr/>
            </a:pPr>
            <a:r>
              <a:rPr lang="zh-CN" altLang="en-US" sz="1600" dirty="0">
                <a:solidFill>
                  <a:srgbClr val="262626"/>
                </a:solidFill>
                <a:latin typeface="微软雅黑" panose="020B0503020204020204" pitchFamily="34" charset="-122"/>
                <a:ea typeface="微软雅黑" panose="020B0503020204020204" pitchFamily="34" charset="-122"/>
              </a:rPr>
              <a:t>委托第三方使用我们的整个系统，包括用户的系统和管理员的系统。</a:t>
            </a:r>
            <a:endParaRPr lang="zh-CN" sz="1600" dirty="0">
              <a:solidFill>
                <a:srgbClr val="262626"/>
              </a:solidFill>
              <a:latin typeface="微软雅黑" panose="020B0503020204020204" pitchFamily="34" charset="-122"/>
              <a:ea typeface="微软雅黑" panose="020B0503020204020204" pitchFamily="34" charset="-122"/>
            </a:endParaRPr>
          </a:p>
        </p:txBody>
      </p:sp>
      <p:sp>
        <p:nvSpPr>
          <p:cNvPr id="94" name="TextBox 93"/>
          <p:cNvSpPr txBox="1"/>
          <p:nvPr/>
        </p:nvSpPr>
        <p:spPr>
          <a:xfrm>
            <a:off x="9283700" y="3879215"/>
            <a:ext cx="1541145" cy="307777"/>
          </a:xfrm>
          <a:prstGeom prst="rect">
            <a:avLst/>
          </a:prstGeom>
          <a:noFill/>
        </p:spPr>
        <p:txBody>
          <a:bodyPr wrap="square" lIns="0" tIns="0" rIns="0" bIns="0" rtlCol="0" anchor="t">
            <a:spAutoFit/>
          </a:bodyPr>
          <a:lstStyle/>
          <a:p>
            <a:pPr lvl="0" algn="ctr"/>
            <a:r>
              <a:rPr lang="zh-CN" altLang="en-US" sz="2000" b="1" dirty="0">
                <a:solidFill>
                  <a:srgbClr val="262626"/>
                </a:solidFill>
                <a:latin typeface="微软雅黑" panose="020B0503020204020204" pitchFamily="34" charset="-122"/>
                <a:ea typeface="微软雅黑" panose="020B0503020204020204" pitchFamily="34" charset="-122"/>
              </a:rPr>
              <a:t>平行运行</a:t>
            </a:r>
            <a:endParaRPr lang="en-US" altLang="zh-CN" dirty="0">
              <a:solidFill>
                <a:srgbClr val="262626"/>
              </a:solidFill>
              <a:latin typeface="Bebas Neue" panose="020B0606020202050201" pitchFamily="34" charset="0"/>
              <a:ea typeface="微软雅黑" panose="020B0503020204020204" pitchFamily="34" charset="-122"/>
            </a:endParaRPr>
          </a:p>
        </p:txBody>
      </p:sp>
      <p:sp>
        <p:nvSpPr>
          <p:cNvPr id="95" name="TextBox 94"/>
          <p:cNvSpPr txBox="1"/>
          <p:nvPr/>
        </p:nvSpPr>
        <p:spPr>
          <a:xfrm>
            <a:off x="8435975" y="4234180"/>
            <a:ext cx="3236595" cy="738664"/>
          </a:xfrm>
          <a:prstGeom prst="rect">
            <a:avLst/>
          </a:prstGeom>
          <a:noFill/>
        </p:spPr>
        <p:txBody>
          <a:bodyPr wrap="square" lIns="0" tIns="0" rIns="0" bIns="0" rtlCol="0" anchor="t">
            <a:spAutoFit/>
          </a:bodyPr>
          <a:lstStyle/>
          <a:p>
            <a:pPr algn="ctr" defTabSz="1218565">
              <a:spcBef>
                <a:spcPct val="20000"/>
              </a:spcBef>
              <a:defRPr/>
            </a:pPr>
            <a:r>
              <a:rPr lang="zh-CN" altLang="en-US" sz="1600" dirty="0">
                <a:solidFill>
                  <a:srgbClr val="262626"/>
                </a:solidFill>
                <a:latin typeface="微软雅黑" panose="020B0503020204020204" pitchFamily="34" charset="-122"/>
                <a:ea typeface="微软雅黑" panose="020B0503020204020204" pitchFamily="34" charset="-122"/>
              </a:rPr>
              <a:t>邀请典型用户在他们使用原有选课网的环境下使用我们的整个系统，并调查是否存在使用上的障碍。</a:t>
            </a:r>
            <a:endParaRPr lang="zh-CN" altLang="en-US" sz="1600" dirty="0">
              <a:solidFill>
                <a:srgbClr val="262626"/>
              </a:solidFill>
              <a:latin typeface="微软雅黑" panose="020B0503020204020204" pitchFamily="34" charset="-122"/>
              <a:ea typeface="微软雅黑" panose="020B0503020204020204" pitchFamily="34" charset="-122"/>
            </a:endParaRPr>
          </a:p>
        </p:txBody>
      </p:sp>
      <p:sp>
        <p:nvSpPr>
          <p:cNvPr id="97" name="TextBox 96"/>
          <p:cNvSpPr txBox="1"/>
          <p:nvPr/>
        </p:nvSpPr>
        <p:spPr>
          <a:xfrm>
            <a:off x="3460705" y="1575431"/>
            <a:ext cx="1282402" cy="307777"/>
          </a:xfrm>
          <a:prstGeom prst="rect">
            <a:avLst/>
          </a:prstGeom>
          <a:noFill/>
        </p:spPr>
        <p:txBody>
          <a:bodyPr wrap="none" lIns="0" tIns="0" rIns="0" bIns="0" rtlCol="0" anchor="t">
            <a:spAutoFit/>
          </a:bodyPr>
          <a:lstStyle/>
          <a:p>
            <a:pPr lvl="0" algn="ctr"/>
            <a:r>
              <a:rPr lang="zh-CN" altLang="en-US" sz="2000" b="1" dirty="0">
                <a:solidFill>
                  <a:srgbClr val="262626"/>
                </a:solidFill>
                <a:latin typeface="微软雅黑" panose="020B0503020204020204" pitchFamily="34" charset="-122"/>
                <a:ea typeface="微软雅黑" panose="020B0503020204020204" pitchFamily="34" charset="-122"/>
              </a:rPr>
              <a:t>子系统测试</a:t>
            </a:r>
            <a:endParaRPr lang="en-US" altLang="zh-CN" dirty="0">
              <a:solidFill>
                <a:srgbClr val="262626"/>
              </a:solidFill>
              <a:latin typeface="Bebas Neue" panose="020B0606020202050201" pitchFamily="34" charset="0"/>
              <a:ea typeface="微软雅黑" panose="020B0503020204020204" pitchFamily="34" charset="-122"/>
            </a:endParaRPr>
          </a:p>
        </p:txBody>
      </p:sp>
      <p:sp>
        <p:nvSpPr>
          <p:cNvPr id="98" name="TextBox 97"/>
          <p:cNvSpPr txBox="1"/>
          <p:nvPr/>
        </p:nvSpPr>
        <p:spPr>
          <a:xfrm>
            <a:off x="2830892" y="1865600"/>
            <a:ext cx="2484999" cy="984885"/>
          </a:xfrm>
          <a:prstGeom prst="rect">
            <a:avLst/>
          </a:prstGeom>
          <a:noFill/>
        </p:spPr>
        <p:txBody>
          <a:bodyPr wrap="square" lIns="0" tIns="0" rIns="0" bIns="0" rtlCol="0" anchor="t">
            <a:spAutoFit/>
          </a:bodyPr>
          <a:lstStyle/>
          <a:p>
            <a:pPr algn="ctr" defTabSz="1218565">
              <a:spcBef>
                <a:spcPct val="20000"/>
              </a:spcBef>
              <a:defRPr/>
            </a:pPr>
            <a:r>
              <a:rPr lang="zh-CN" altLang="en-US" sz="1600" dirty="0">
                <a:solidFill>
                  <a:srgbClr val="262626"/>
                </a:solidFill>
                <a:latin typeface="微软雅黑" panose="020B0503020204020204" pitchFamily="34" charset="-122"/>
                <a:ea typeface="微软雅黑" panose="020B0503020204020204" pitchFamily="34" charset="-122"/>
              </a:rPr>
              <a:t>我们的项目中，主要有用户账户管理子系统，课表数据库管理子系统，管理员子系统，测试每一个子系统。</a:t>
            </a:r>
            <a:endParaRPr lang="zh-CN" sz="1600" dirty="0">
              <a:solidFill>
                <a:srgbClr val="262626"/>
              </a:solidFill>
              <a:latin typeface="微软雅黑" panose="020B0503020204020204" pitchFamily="34" charset="-122"/>
              <a:ea typeface="微软雅黑" panose="020B0503020204020204" pitchFamily="34" charset="-122"/>
            </a:endParaRPr>
          </a:p>
        </p:txBody>
      </p:sp>
      <p:sp>
        <p:nvSpPr>
          <p:cNvPr id="100" name="TextBox 99"/>
          <p:cNvSpPr txBox="1"/>
          <p:nvPr/>
        </p:nvSpPr>
        <p:spPr>
          <a:xfrm>
            <a:off x="7539967" y="1652239"/>
            <a:ext cx="1025922" cy="307777"/>
          </a:xfrm>
          <a:prstGeom prst="rect">
            <a:avLst/>
          </a:prstGeom>
          <a:noFill/>
        </p:spPr>
        <p:txBody>
          <a:bodyPr wrap="none" lIns="0" tIns="0" rIns="0" bIns="0" rtlCol="0" anchor="t">
            <a:spAutoFit/>
          </a:bodyPr>
          <a:lstStyle/>
          <a:p>
            <a:pPr lvl="0" algn="ctr"/>
            <a:r>
              <a:rPr lang="zh-CN" altLang="en-US" sz="2000" b="1" dirty="0">
                <a:solidFill>
                  <a:srgbClr val="262626"/>
                </a:solidFill>
                <a:latin typeface="微软雅黑" panose="020B0503020204020204" pitchFamily="34" charset="-122"/>
                <a:ea typeface="微软雅黑" panose="020B0503020204020204" pitchFamily="34" charset="-122"/>
              </a:rPr>
              <a:t>验收测试</a:t>
            </a:r>
            <a:endParaRPr lang="en-US" altLang="zh-CN" dirty="0">
              <a:solidFill>
                <a:srgbClr val="262626"/>
              </a:solidFill>
              <a:latin typeface="Bebas Neue" panose="020B0606020202050201" pitchFamily="34" charset="0"/>
              <a:ea typeface="微软雅黑" panose="020B0503020204020204" pitchFamily="34" charset="-122"/>
            </a:endParaRPr>
          </a:p>
        </p:txBody>
      </p:sp>
      <p:sp>
        <p:nvSpPr>
          <p:cNvPr id="101" name="TextBox 100"/>
          <p:cNvSpPr txBox="1"/>
          <p:nvPr/>
        </p:nvSpPr>
        <p:spPr>
          <a:xfrm>
            <a:off x="6777355" y="1958340"/>
            <a:ext cx="2551430" cy="738664"/>
          </a:xfrm>
          <a:prstGeom prst="rect">
            <a:avLst/>
          </a:prstGeom>
          <a:noFill/>
        </p:spPr>
        <p:txBody>
          <a:bodyPr wrap="square" lIns="0" tIns="0" rIns="0" bIns="0" rtlCol="0" anchor="t">
            <a:spAutoFit/>
          </a:bodyPr>
          <a:lstStyle/>
          <a:p>
            <a:pPr algn="ctr" defTabSz="1218565">
              <a:spcBef>
                <a:spcPct val="20000"/>
              </a:spcBef>
              <a:defRPr/>
            </a:pPr>
            <a:r>
              <a:rPr lang="zh-CN" altLang="en-US" sz="1600" dirty="0">
                <a:solidFill>
                  <a:srgbClr val="262626"/>
                </a:solidFill>
                <a:latin typeface="微软雅黑" panose="020B0503020204020204" pitchFamily="34" charset="-122"/>
                <a:ea typeface="微软雅黑" panose="020B0503020204020204" pitchFamily="34" charset="-122"/>
              </a:rPr>
              <a:t>邀请典型用户使用我们的整个系统，针对他们的特定需求，接受他们的反馈。</a:t>
            </a:r>
            <a:endParaRPr lang="zh-CN" sz="1600" dirty="0">
              <a:solidFill>
                <a:srgbClr val="262626"/>
              </a:solidFill>
              <a:latin typeface="微软雅黑" panose="020B0503020204020204" pitchFamily="34" charset="-122"/>
              <a:ea typeface="微软雅黑" panose="020B0503020204020204" pitchFamily="34" charset="-122"/>
            </a:endParaRPr>
          </a:p>
        </p:txBody>
      </p:sp>
      <p:sp>
        <p:nvSpPr>
          <p:cNvPr id="103" name="Teardrop 102"/>
          <p:cNvSpPr/>
          <p:nvPr/>
        </p:nvSpPr>
        <p:spPr>
          <a:xfrm rot="8100000">
            <a:off x="1726681" y="1756436"/>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4" name="Freeform 116"/>
          <p:cNvSpPr>
            <a:spLocks noEditPoints="1"/>
          </p:cNvSpPr>
          <p:nvPr/>
        </p:nvSpPr>
        <p:spPr bwMode="auto">
          <a:xfrm>
            <a:off x="1894210" y="1958443"/>
            <a:ext cx="409735" cy="330431"/>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06" name="Teardrop 105"/>
          <p:cNvSpPr/>
          <p:nvPr/>
        </p:nvSpPr>
        <p:spPr>
          <a:xfrm rot="8100000">
            <a:off x="5706185" y="1750085"/>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7" name="Freeform 15"/>
          <p:cNvSpPr>
            <a:spLocks noEditPoints="1"/>
          </p:cNvSpPr>
          <p:nvPr/>
        </p:nvSpPr>
        <p:spPr bwMode="auto">
          <a:xfrm>
            <a:off x="5911153" y="1988922"/>
            <a:ext cx="355600" cy="266700"/>
          </a:xfrm>
          <a:custGeom>
            <a:avLst/>
            <a:gdLst/>
            <a:ahLst/>
            <a:cxnLst>
              <a:cxn ang="0">
                <a:pos x="168" y="126"/>
              </a:cxn>
              <a:cxn ang="0">
                <a:pos x="0" y="126"/>
              </a:cxn>
              <a:cxn ang="0">
                <a:pos x="0" y="0"/>
              </a:cxn>
              <a:cxn ang="0">
                <a:pos x="10" y="0"/>
              </a:cxn>
              <a:cxn ang="0">
                <a:pos x="10" y="115"/>
              </a:cxn>
              <a:cxn ang="0">
                <a:pos x="168" y="115"/>
              </a:cxn>
              <a:cxn ang="0">
                <a:pos x="168" y="126"/>
              </a:cxn>
              <a:cxn ang="0">
                <a:pos x="54" y="104"/>
              </a:cxn>
              <a:cxn ang="0">
                <a:pos x="32" y="104"/>
              </a:cxn>
              <a:cxn ang="0">
                <a:pos x="32" y="63"/>
              </a:cxn>
              <a:cxn ang="0">
                <a:pos x="54" y="63"/>
              </a:cxn>
              <a:cxn ang="0">
                <a:pos x="54" y="104"/>
              </a:cxn>
              <a:cxn ang="0">
                <a:pos x="84" y="104"/>
              </a:cxn>
              <a:cxn ang="0">
                <a:pos x="64" y="104"/>
              </a:cxn>
              <a:cxn ang="0">
                <a:pos x="64" y="19"/>
              </a:cxn>
              <a:cxn ang="0">
                <a:pos x="84" y="19"/>
              </a:cxn>
              <a:cxn ang="0">
                <a:pos x="84" y="104"/>
              </a:cxn>
              <a:cxn ang="0">
                <a:pos x="116" y="104"/>
              </a:cxn>
              <a:cxn ang="0">
                <a:pos x="95" y="104"/>
              </a:cxn>
              <a:cxn ang="0">
                <a:pos x="95" y="41"/>
              </a:cxn>
              <a:cxn ang="0">
                <a:pos x="116" y="41"/>
              </a:cxn>
              <a:cxn ang="0">
                <a:pos x="116" y="104"/>
              </a:cxn>
              <a:cxn ang="0">
                <a:pos x="147" y="104"/>
              </a:cxn>
              <a:cxn ang="0">
                <a:pos x="127" y="104"/>
              </a:cxn>
              <a:cxn ang="0">
                <a:pos x="127" y="9"/>
              </a:cxn>
              <a:cxn ang="0">
                <a:pos x="147" y="9"/>
              </a:cxn>
              <a:cxn ang="0">
                <a:pos x="147" y="104"/>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09" name="Teardrop 108"/>
          <p:cNvSpPr/>
          <p:nvPr/>
        </p:nvSpPr>
        <p:spPr>
          <a:xfrm rot="8100000">
            <a:off x="9678641" y="1750085"/>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0" name="Freeform 152"/>
          <p:cNvSpPr>
            <a:spLocks noEditPoints="1"/>
          </p:cNvSpPr>
          <p:nvPr/>
        </p:nvSpPr>
        <p:spPr bwMode="auto">
          <a:xfrm>
            <a:off x="9862968" y="1997389"/>
            <a:ext cx="368037" cy="340116"/>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2" name="Teardrop 111"/>
          <p:cNvSpPr/>
          <p:nvPr/>
        </p:nvSpPr>
        <p:spPr>
          <a:xfrm rot="18900000">
            <a:off x="7691874" y="4456405"/>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3" name="Freeform 57"/>
          <p:cNvSpPr>
            <a:spLocks noEditPoints="1"/>
          </p:cNvSpPr>
          <p:nvPr/>
        </p:nvSpPr>
        <p:spPr bwMode="auto">
          <a:xfrm>
            <a:off x="7914651" y="4664606"/>
            <a:ext cx="308124" cy="308124"/>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5" name="Teardrop 114"/>
          <p:cNvSpPr/>
          <p:nvPr/>
        </p:nvSpPr>
        <p:spPr>
          <a:xfrm rot="18900000">
            <a:off x="3715639" y="4456405"/>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6" name="Freeform 105"/>
          <p:cNvSpPr>
            <a:spLocks noEditPoints="1"/>
          </p:cNvSpPr>
          <p:nvPr/>
        </p:nvSpPr>
        <p:spPr bwMode="auto">
          <a:xfrm>
            <a:off x="3953710" y="4678194"/>
            <a:ext cx="298867" cy="29453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solidFill>
                <a:schemeClr val="accent3">
                  <a:lumMod val="50000"/>
                </a:schemeClr>
              </a:solidFill>
              <a:latin typeface="微软雅黑" panose="020B0503020204020204" pitchFamily="34" charset="-122"/>
            </a:endParaRPr>
          </a:p>
        </p:txBody>
      </p:sp>
      <p:sp>
        <p:nvSpPr>
          <p:cNvPr id="3" name="文本框 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测试步骤</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文本框 90"/>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测试阶段的信息流</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76275" y="1245235"/>
            <a:ext cx="3841750" cy="4707890"/>
          </a:xfrm>
          <a:prstGeom prst="rect">
            <a:avLst/>
          </a:prstGeom>
          <a:noFill/>
        </p:spPr>
        <p:txBody>
          <a:bodyPr wrap="square" rtlCol="0">
            <a:spAutoFit/>
          </a:bodyPr>
          <a:lstStyle/>
          <a:p>
            <a:r>
              <a:rPr lang="zh-CN" altLang="en-US" sz="2000"/>
              <a:t>在测试阶段的输入信息有两类：</a:t>
            </a:r>
            <a:r>
              <a:rPr lang="en-US" altLang="zh-CN" sz="2000"/>
              <a:t>1.</a:t>
            </a:r>
            <a:r>
              <a:rPr lang="zh-CN" altLang="en-US" sz="2000"/>
              <a:t>软件配置，包括需求说明书、设计说明书和源程序清单等；</a:t>
            </a:r>
            <a:endParaRPr lang="zh-CN" altLang="en-US" sz="2000"/>
          </a:p>
          <a:p>
            <a:r>
              <a:rPr lang="en-US" altLang="zh-CN" sz="2000"/>
              <a:t>2.</a:t>
            </a:r>
            <a:r>
              <a:rPr lang="zh-CN" altLang="en-US" sz="2000"/>
              <a:t>测试配置，包括测试计划和测试方案。</a:t>
            </a:r>
            <a:endParaRPr lang="zh-CN" altLang="en-US" sz="2000"/>
          </a:p>
          <a:p>
            <a:r>
              <a:rPr lang="zh-CN" altLang="en-US" sz="2000"/>
              <a:t>而在实际操作中测试配置是软件配置的一个子集。</a:t>
            </a:r>
            <a:endParaRPr lang="zh-CN" altLang="en-US" sz="2000"/>
          </a:p>
          <a:p>
            <a:r>
              <a:rPr lang="zh-CN" altLang="en-US" sz="2000"/>
              <a:t>将测试结果与预期结果进行比对，如果两者有所出入，那么很可能是因为程序中存在错误，需要进行排查并且改正。</a:t>
            </a:r>
            <a:endParaRPr lang="zh-CN" altLang="en-US" sz="2000"/>
          </a:p>
          <a:p>
            <a:r>
              <a:rPr lang="zh-CN" altLang="en-US" sz="2000"/>
              <a:t>与此同时，需要统计错误出现的规律，如果经常出现要求修改设计的严重错误，那么软件的质量和可靠性是值得怀疑的。</a:t>
            </a:r>
            <a:endParaRPr lang="zh-CN" altLang="en-US" sz="2000"/>
          </a:p>
        </p:txBody>
      </p:sp>
      <p:pic>
        <p:nvPicPr>
          <p:cNvPr id="4" name="图片 3" descr="信息流"/>
          <p:cNvPicPr>
            <a:picLocks noChangeAspect="1"/>
          </p:cNvPicPr>
          <p:nvPr>
            <p:custDataLst>
              <p:tags r:id="rId1"/>
            </p:custDataLst>
          </p:nvPr>
        </p:nvPicPr>
        <p:blipFill>
          <a:blip r:embed="rId2"/>
          <a:srcRect b="31053"/>
          <a:stretch>
            <a:fillRect/>
          </a:stretch>
        </p:blipFill>
        <p:spPr>
          <a:xfrm>
            <a:off x="5422265" y="866775"/>
            <a:ext cx="6350000" cy="3283585"/>
          </a:xfrm>
          <a:prstGeom prst="rect">
            <a:avLst/>
          </a:prstGeom>
        </p:spPr>
      </p:pic>
      <p:sp>
        <p:nvSpPr>
          <p:cNvPr id="6" name="文本框 5"/>
          <p:cNvSpPr txBox="1"/>
          <p:nvPr/>
        </p:nvSpPr>
        <p:spPr>
          <a:xfrm>
            <a:off x="5443220" y="4313555"/>
            <a:ext cx="5972810" cy="922020"/>
          </a:xfrm>
          <a:prstGeom prst="rect">
            <a:avLst/>
          </a:prstGeom>
          <a:noFill/>
        </p:spPr>
        <p:txBody>
          <a:bodyPr wrap="square" rtlCol="0">
            <a:spAutoFit/>
          </a:bodyPr>
          <a:lstStyle/>
          <a:p>
            <a:r>
              <a:rPr lang="zh-CN" altLang="en-US"/>
              <a:t>如果软件功能完成的很好，遇到的错误也比较容易改正，那么基本上可能的结果只有两种：</a:t>
            </a:r>
            <a:r>
              <a:rPr lang="en-US" altLang="zh-CN"/>
              <a:t>1.</a:t>
            </a:r>
            <a:r>
              <a:rPr lang="zh-CN" altLang="en-US"/>
              <a:t>软件的可靠性是能接受的；</a:t>
            </a:r>
            <a:r>
              <a:rPr lang="en-US" altLang="zh-CN"/>
              <a:t>2.</a:t>
            </a:r>
            <a:r>
              <a:rPr lang="zh-CN" altLang="en-US"/>
              <a:t>当前进行的测试尚不足以发现严重的错误。</a:t>
            </a:r>
            <a:endParaRPr lang="zh-CN" altLang="en-US"/>
          </a:p>
        </p:txBody>
      </p:sp>
      <p:sp>
        <p:nvSpPr>
          <p:cNvPr id="7" name="文本框 6"/>
          <p:cNvSpPr txBox="1"/>
          <p:nvPr/>
        </p:nvSpPr>
        <p:spPr>
          <a:xfrm>
            <a:off x="5443220" y="5488940"/>
            <a:ext cx="5972810" cy="922020"/>
          </a:xfrm>
          <a:prstGeom prst="rect">
            <a:avLst/>
          </a:prstGeom>
          <a:noFill/>
        </p:spPr>
        <p:txBody>
          <a:bodyPr wrap="square" rtlCol="0">
            <a:spAutoFit/>
          </a:bodyPr>
          <a:lstStyle/>
          <a:p>
            <a:r>
              <a:rPr lang="zh-CN"/>
              <a:t>当经过测试之后没有再发现错误的时候，很可能是对测试配置思考的不够充分，以至于不能暴露当前软件中存在的问题，这些问题将被用户发现并最终在维护阶段进行改正。</a:t>
            </a:r>
            <a:endParaRPr lang="zh-CN"/>
          </a:p>
        </p:txBody>
      </p:sp>
    </p:spTree>
  </p:cSld>
  <p:clrMapOvr>
    <a:masterClrMapping/>
  </p:clrMapOvr>
  <mc:AlternateContent xmlns:mc="http://schemas.openxmlformats.org/markup-compatibility/2006">
    <mc:Choice xmlns:p14="http://schemas.microsoft.com/office/powerpoint/2010/main" Requires="p14">
      <p:transition p14:dur="0" advTm="5000"/>
    </mc:Choice>
    <mc:Fallback>
      <p:transition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466344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单元测试</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03</a:t>
            </a:r>
            <a:endParaRPr lang="zh-CN" alt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a:spLocks noChangeArrowheads="1"/>
          </p:cNvSpPr>
          <p:nvPr/>
        </p:nvSpPr>
        <p:spPr bwMode="auto">
          <a:xfrm>
            <a:off x="1719743" y="1989214"/>
            <a:ext cx="8196044" cy="2879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Aft>
                <a:spcPts val="700"/>
              </a:spcAft>
            </a:pPr>
            <a:r>
              <a:rPr lang="en-US" altLang="zh-CN" sz="2400" dirty="0"/>
              <a:t>SE2020-G16-</a:t>
            </a:r>
            <a:r>
              <a:rPr lang="zh-CN" altLang="en-US" sz="2400" dirty="0"/>
              <a:t>项目计划</a:t>
            </a:r>
            <a:r>
              <a:rPr lang="en-US" altLang="zh-CN" sz="2400" dirty="0"/>
              <a:t>-v1.5</a:t>
            </a:r>
            <a:endParaRPr lang="en-US" altLang="zh-CN" sz="2400" dirty="0"/>
          </a:p>
          <a:p>
            <a:pPr algn="ctr">
              <a:spcAft>
                <a:spcPts val="700"/>
              </a:spcAft>
            </a:pPr>
            <a:r>
              <a:rPr lang="en-US" altLang="zh-CN" sz="2400" dirty="0"/>
              <a:t>SE2020-G16-系统(</a:t>
            </a:r>
            <a:r>
              <a:rPr lang="en-US" altLang="zh-CN" sz="2400" dirty="0" err="1"/>
              <a:t>子系统</a:t>
            </a:r>
            <a:r>
              <a:rPr lang="en-US" altLang="zh-CN" sz="2400" dirty="0"/>
              <a:t>)</a:t>
            </a:r>
            <a:r>
              <a:rPr lang="en-US" altLang="zh-CN" sz="2400" dirty="0" err="1"/>
              <a:t>设计</a:t>
            </a:r>
            <a:r>
              <a:rPr lang="en-US" altLang="zh-CN" sz="2400" dirty="0"/>
              <a:t>(</a:t>
            </a:r>
            <a:r>
              <a:rPr lang="en-US" altLang="zh-CN" sz="2400" dirty="0" err="1"/>
              <a:t>结构设计</a:t>
            </a:r>
            <a:r>
              <a:rPr lang="en-US" altLang="zh-CN" sz="2400" dirty="0"/>
              <a:t>)</a:t>
            </a:r>
            <a:r>
              <a:rPr lang="en-US" altLang="zh-CN" sz="2400" dirty="0" err="1"/>
              <a:t>说明</a:t>
            </a:r>
            <a:r>
              <a:rPr lang="en-US" altLang="zh-CN" sz="2400" dirty="0"/>
              <a:t>(SSDD)-0.2</a:t>
            </a:r>
            <a:endParaRPr lang="en-US" altLang="zh-CN" sz="2400" dirty="0"/>
          </a:p>
          <a:p>
            <a:pPr algn="ctr"/>
            <a:r>
              <a:rPr lang="zh-CN" altLang="zh-CN" sz="2400" dirty="0"/>
              <a:t>SE2020-G16-软件测试计划(STP)</a:t>
            </a:r>
            <a:r>
              <a:rPr lang="en-US" altLang="zh-CN" sz="2400" dirty="0"/>
              <a:t>-0.2</a:t>
            </a:r>
            <a:endParaRPr lang="en-US" altLang="zh-CN" sz="2400" dirty="0"/>
          </a:p>
          <a:p>
            <a:pPr algn="ctr"/>
            <a:r>
              <a:rPr lang="zh-CN" altLang="zh-CN" sz="2400" dirty="0"/>
              <a:t>张海蕃</a:t>
            </a:r>
            <a:r>
              <a:rPr lang="en-US" altLang="zh-CN" sz="2400" dirty="0"/>
              <a:t>,</a:t>
            </a:r>
            <a:r>
              <a:rPr lang="zh-CN" altLang="zh-CN" sz="2400" dirty="0"/>
              <a:t>牟永敏</a:t>
            </a:r>
            <a:r>
              <a:rPr lang="en-US" altLang="zh-CN" sz="2400" dirty="0"/>
              <a:t>.</a:t>
            </a:r>
            <a:r>
              <a:rPr lang="zh-CN" altLang="zh-CN" sz="2400" dirty="0"/>
              <a:t>《软件工程导论》</a:t>
            </a:r>
            <a:r>
              <a:rPr lang="en-US" altLang="zh-CN" sz="2400" dirty="0"/>
              <a:t>(</a:t>
            </a:r>
            <a:r>
              <a:rPr lang="zh-CN" altLang="zh-CN" sz="2400" dirty="0"/>
              <a:t>第六版</a:t>
            </a:r>
            <a:r>
              <a:rPr lang="en-US" altLang="zh-CN" sz="2400" dirty="0"/>
              <a:t>). </a:t>
            </a:r>
            <a:r>
              <a:rPr lang="zh-CN" altLang="zh-CN" sz="2400" dirty="0"/>
              <a:t>北京</a:t>
            </a:r>
            <a:r>
              <a:rPr lang="en-US" altLang="zh-CN" sz="2400" dirty="0"/>
              <a:t>:</a:t>
            </a:r>
            <a:r>
              <a:rPr lang="zh-CN" altLang="zh-CN" sz="2400" dirty="0"/>
              <a:t>清华大学出版社</a:t>
            </a:r>
            <a:r>
              <a:rPr lang="en-US" altLang="zh-CN" sz="2400" dirty="0"/>
              <a:t>,2013</a:t>
            </a:r>
            <a:endParaRPr lang="zh-CN" altLang="zh-CN" sz="2400" dirty="0"/>
          </a:p>
          <a:p>
            <a:pPr algn="ctr"/>
            <a:endParaRPr lang="zh-CN" altLang="zh-CN" sz="2400" dirty="0"/>
          </a:p>
          <a:p>
            <a:pPr algn="ctr">
              <a:lnSpc>
                <a:spcPct val="140000"/>
              </a:lnSpc>
            </a:pPr>
            <a:endParaRPr lang="zh-CN" altLang="zh-CN" sz="2000" dirty="0"/>
          </a:p>
        </p:txBody>
      </p:sp>
      <p:sp>
        <p:nvSpPr>
          <p:cNvPr id="5" name="文本框 4"/>
          <p:cNvSpPr txBox="1"/>
          <p:nvPr/>
        </p:nvSpPr>
        <p:spPr>
          <a:xfrm>
            <a:off x="138332" y="235671"/>
            <a:ext cx="3573576" cy="492443"/>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引用文件</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a:off x="5344584" y="1586585"/>
            <a:ext cx="1380067" cy="1981200"/>
          </a:xfrm>
          <a:custGeom>
            <a:avLst/>
            <a:gdLst/>
            <a:ahLst/>
            <a:cxnLst>
              <a:cxn ang="0">
                <a:pos x="224" y="205"/>
              </a:cxn>
              <a:cxn ang="0">
                <a:pos x="207" y="229"/>
              </a:cxn>
              <a:cxn ang="0">
                <a:pos x="201" y="220"/>
              </a:cxn>
              <a:cxn ang="0">
                <a:pos x="179" y="211"/>
              </a:cxn>
              <a:cxn ang="0">
                <a:pos x="156" y="220"/>
              </a:cxn>
              <a:cxn ang="0">
                <a:pos x="147" y="243"/>
              </a:cxn>
              <a:cxn ang="0">
                <a:pos x="156" y="265"/>
              </a:cxn>
              <a:cxn ang="0">
                <a:pos x="175" y="275"/>
              </a:cxn>
              <a:cxn ang="0">
                <a:pos x="141" y="322"/>
              </a:cxn>
              <a:cxn ang="0">
                <a:pos x="122" y="283"/>
              </a:cxn>
              <a:cxn ang="0">
                <a:pos x="102" y="322"/>
              </a:cxn>
              <a:cxn ang="0">
                <a:pos x="63" y="269"/>
              </a:cxn>
              <a:cxn ang="0">
                <a:pos x="54" y="283"/>
              </a:cxn>
              <a:cxn ang="0">
                <a:pos x="32" y="293"/>
              </a:cxn>
              <a:cxn ang="0">
                <a:pos x="9" y="283"/>
              </a:cxn>
              <a:cxn ang="0">
                <a:pos x="0" y="261"/>
              </a:cxn>
              <a:cxn ang="0">
                <a:pos x="9" y="238"/>
              </a:cxn>
              <a:cxn ang="0">
                <a:pos x="32" y="229"/>
              </a:cxn>
              <a:cxn ang="0">
                <a:pos x="33" y="229"/>
              </a:cxn>
              <a:cxn ang="0">
                <a:pos x="15" y="205"/>
              </a:cxn>
              <a:cxn ang="0">
                <a:pos x="122" y="0"/>
              </a:cxn>
              <a:cxn ang="0">
                <a:pos x="224" y="205"/>
              </a:cxn>
            </a:cxnLst>
            <a:rect l="0" t="0" r="r" b="b"/>
            <a:pathLst>
              <a:path w="224" h="322">
                <a:moveTo>
                  <a:pt x="224" y="205"/>
                </a:moveTo>
                <a:cubicBezTo>
                  <a:pt x="207" y="229"/>
                  <a:pt x="207" y="229"/>
                  <a:pt x="207" y="229"/>
                </a:cubicBezTo>
                <a:cubicBezTo>
                  <a:pt x="206" y="226"/>
                  <a:pt x="204" y="223"/>
                  <a:pt x="201" y="220"/>
                </a:cubicBezTo>
                <a:cubicBezTo>
                  <a:pt x="195" y="214"/>
                  <a:pt x="188" y="211"/>
                  <a:pt x="179" y="211"/>
                </a:cubicBezTo>
                <a:cubicBezTo>
                  <a:pt x="170" y="211"/>
                  <a:pt x="163" y="214"/>
                  <a:pt x="156" y="220"/>
                </a:cubicBezTo>
                <a:cubicBezTo>
                  <a:pt x="150" y="227"/>
                  <a:pt x="147" y="234"/>
                  <a:pt x="147" y="243"/>
                </a:cubicBezTo>
                <a:cubicBezTo>
                  <a:pt x="147" y="252"/>
                  <a:pt x="150" y="259"/>
                  <a:pt x="156" y="265"/>
                </a:cubicBezTo>
                <a:cubicBezTo>
                  <a:pt x="162" y="271"/>
                  <a:pt x="168" y="274"/>
                  <a:pt x="175" y="275"/>
                </a:cubicBezTo>
                <a:cubicBezTo>
                  <a:pt x="141" y="322"/>
                  <a:pt x="141" y="322"/>
                  <a:pt x="141" y="322"/>
                </a:cubicBezTo>
                <a:cubicBezTo>
                  <a:pt x="122" y="283"/>
                  <a:pt x="122" y="283"/>
                  <a:pt x="122" y="283"/>
                </a:cubicBezTo>
                <a:cubicBezTo>
                  <a:pt x="102" y="322"/>
                  <a:pt x="102" y="322"/>
                  <a:pt x="102" y="322"/>
                </a:cubicBezTo>
                <a:cubicBezTo>
                  <a:pt x="63" y="269"/>
                  <a:pt x="63" y="269"/>
                  <a:pt x="63" y="269"/>
                </a:cubicBezTo>
                <a:cubicBezTo>
                  <a:pt x="61" y="275"/>
                  <a:pt x="58" y="279"/>
                  <a:pt x="54" y="283"/>
                </a:cubicBezTo>
                <a:cubicBezTo>
                  <a:pt x="48" y="290"/>
                  <a:pt x="41" y="293"/>
                  <a:pt x="32" y="293"/>
                </a:cubicBezTo>
                <a:cubicBezTo>
                  <a:pt x="23" y="293"/>
                  <a:pt x="15" y="290"/>
                  <a:pt x="9" y="283"/>
                </a:cubicBezTo>
                <a:cubicBezTo>
                  <a:pt x="3" y="277"/>
                  <a:pt x="0" y="270"/>
                  <a:pt x="0" y="261"/>
                </a:cubicBezTo>
                <a:cubicBezTo>
                  <a:pt x="0" y="252"/>
                  <a:pt x="3" y="245"/>
                  <a:pt x="9" y="238"/>
                </a:cubicBezTo>
                <a:cubicBezTo>
                  <a:pt x="15" y="232"/>
                  <a:pt x="23" y="229"/>
                  <a:pt x="32" y="229"/>
                </a:cubicBezTo>
                <a:cubicBezTo>
                  <a:pt x="32" y="229"/>
                  <a:pt x="32" y="229"/>
                  <a:pt x="33" y="229"/>
                </a:cubicBezTo>
                <a:cubicBezTo>
                  <a:pt x="15" y="205"/>
                  <a:pt x="15" y="205"/>
                  <a:pt x="15" y="205"/>
                </a:cubicBezTo>
                <a:cubicBezTo>
                  <a:pt x="122" y="0"/>
                  <a:pt x="122" y="0"/>
                  <a:pt x="122" y="0"/>
                </a:cubicBezTo>
                <a:lnTo>
                  <a:pt x="224" y="205"/>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5" name="Freeform 6"/>
          <p:cNvSpPr/>
          <p:nvPr/>
        </p:nvSpPr>
        <p:spPr bwMode="auto">
          <a:xfrm>
            <a:off x="4034368" y="2848119"/>
            <a:ext cx="1938867" cy="1420284"/>
          </a:xfrm>
          <a:custGeom>
            <a:avLst/>
            <a:gdLst/>
            <a:ahLst/>
            <a:cxnLst>
              <a:cxn ang="0">
                <a:pos x="315" y="117"/>
              </a:cxn>
              <a:cxn ang="0">
                <a:pos x="272" y="124"/>
              </a:cxn>
              <a:cxn ang="0">
                <a:pos x="303" y="156"/>
              </a:cxn>
              <a:cxn ang="0">
                <a:pos x="245" y="176"/>
              </a:cxn>
              <a:cxn ang="0">
                <a:pos x="245" y="176"/>
              </a:cxn>
              <a:cxn ang="0">
                <a:pos x="255" y="199"/>
              </a:cxn>
              <a:cxn ang="0">
                <a:pos x="245" y="221"/>
              </a:cxn>
              <a:cxn ang="0">
                <a:pos x="223" y="231"/>
              </a:cxn>
              <a:cxn ang="0">
                <a:pos x="200" y="221"/>
              </a:cxn>
              <a:cxn ang="0">
                <a:pos x="191" y="199"/>
              </a:cxn>
              <a:cxn ang="0">
                <a:pos x="191" y="195"/>
              </a:cxn>
              <a:cxn ang="0">
                <a:pos x="166" y="204"/>
              </a:cxn>
              <a:cxn ang="0">
                <a:pos x="0" y="36"/>
              </a:cxn>
              <a:cxn ang="0">
                <a:pos x="228" y="0"/>
              </a:cxn>
              <a:cxn ang="0">
                <a:pos x="246" y="24"/>
              </a:cxn>
              <a:cxn ang="0">
                <a:pos x="245" y="24"/>
              </a:cxn>
              <a:cxn ang="0">
                <a:pos x="222" y="33"/>
              </a:cxn>
              <a:cxn ang="0">
                <a:pos x="213" y="56"/>
              </a:cxn>
              <a:cxn ang="0">
                <a:pos x="222" y="78"/>
              </a:cxn>
              <a:cxn ang="0">
                <a:pos x="245" y="88"/>
              </a:cxn>
              <a:cxn ang="0">
                <a:pos x="267" y="78"/>
              </a:cxn>
              <a:cxn ang="0">
                <a:pos x="276" y="64"/>
              </a:cxn>
              <a:cxn ang="0">
                <a:pos x="315" y="117"/>
              </a:cxn>
            </a:cxnLst>
            <a:rect l="0" t="0" r="r" b="b"/>
            <a:pathLst>
              <a:path w="315" h="231">
                <a:moveTo>
                  <a:pt x="315" y="117"/>
                </a:moveTo>
                <a:cubicBezTo>
                  <a:pt x="272" y="124"/>
                  <a:pt x="272" y="124"/>
                  <a:pt x="272" y="124"/>
                </a:cubicBezTo>
                <a:cubicBezTo>
                  <a:pt x="303" y="156"/>
                  <a:pt x="303" y="156"/>
                  <a:pt x="303" y="156"/>
                </a:cubicBezTo>
                <a:cubicBezTo>
                  <a:pt x="245" y="176"/>
                  <a:pt x="245" y="176"/>
                  <a:pt x="245" y="176"/>
                </a:cubicBezTo>
                <a:cubicBezTo>
                  <a:pt x="245" y="176"/>
                  <a:pt x="245" y="176"/>
                  <a:pt x="245" y="176"/>
                </a:cubicBezTo>
                <a:cubicBezTo>
                  <a:pt x="251" y="182"/>
                  <a:pt x="255" y="190"/>
                  <a:pt x="255" y="199"/>
                </a:cubicBezTo>
                <a:cubicBezTo>
                  <a:pt x="255" y="208"/>
                  <a:pt x="251" y="215"/>
                  <a:pt x="245" y="221"/>
                </a:cubicBezTo>
                <a:cubicBezTo>
                  <a:pt x="239" y="227"/>
                  <a:pt x="232" y="231"/>
                  <a:pt x="223" y="231"/>
                </a:cubicBezTo>
                <a:cubicBezTo>
                  <a:pt x="214" y="231"/>
                  <a:pt x="206" y="227"/>
                  <a:pt x="200" y="221"/>
                </a:cubicBezTo>
                <a:cubicBezTo>
                  <a:pt x="194" y="215"/>
                  <a:pt x="191" y="208"/>
                  <a:pt x="191" y="199"/>
                </a:cubicBezTo>
                <a:cubicBezTo>
                  <a:pt x="191" y="198"/>
                  <a:pt x="191" y="196"/>
                  <a:pt x="191" y="195"/>
                </a:cubicBezTo>
                <a:cubicBezTo>
                  <a:pt x="166" y="204"/>
                  <a:pt x="166" y="204"/>
                  <a:pt x="166" y="204"/>
                </a:cubicBezTo>
                <a:cubicBezTo>
                  <a:pt x="0" y="36"/>
                  <a:pt x="0" y="36"/>
                  <a:pt x="0" y="36"/>
                </a:cubicBezTo>
                <a:cubicBezTo>
                  <a:pt x="228" y="0"/>
                  <a:pt x="228" y="0"/>
                  <a:pt x="228" y="0"/>
                </a:cubicBezTo>
                <a:cubicBezTo>
                  <a:pt x="246" y="24"/>
                  <a:pt x="246" y="24"/>
                  <a:pt x="246" y="24"/>
                </a:cubicBezTo>
                <a:cubicBezTo>
                  <a:pt x="245" y="24"/>
                  <a:pt x="245" y="24"/>
                  <a:pt x="245" y="24"/>
                </a:cubicBezTo>
                <a:cubicBezTo>
                  <a:pt x="236" y="24"/>
                  <a:pt x="228" y="27"/>
                  <a:pt x="222" y="33"/>
                </a:cubicBezTo>
                <a:cubicBezTo>
                  <a:pt x="216" y="40"/>
                  <a:pt x="213" y="47"/>
                  <a:pt x="213" y="56"/>
                </a:cubicBezTo>
                <a:cubicBezTo>
                  <a:pt x="213" y="65"/>
                  <a:pt x="216" y="72"/>
                  <a:pt x="222" y="78"/>
                </a:cubicBezTo>
                <a:cubicBezTo>
                  <a:pt x="228" y="85"/>
                  <a:pt x="236" y="88"/>
                  <a:pt x="245" y="88"/>
                </a:cubicBezTo>
                <a:cubicBezTo>
                  <a:pt x="254" y="88"/>
                  <a:pt x="261" y="85"/>
                  <a:pt x="267" y="78"/>
                </a:cubicBezTo>
                <a:cubicBezTo>
                  <a:pt x="271" y="74"/>
                  <a:pt x="274" y="70"/>
                  <a:pt x="276" y="64"/>
                </a:cubicBezTo>
                <a:lnTo>
                  <a:pt x="315" y="117"/>
                </a:lnTo>
                <a:close/>
              </a:path>
            </a:pathLst>
          </a:custGeom>
          <a:solidFill>
            <a:srgbClr val="404040"/>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 name="Freeform 7"/>
          <p:cNvSpPr/>
          <p:nvPr/>
        </p:nvSpPr>
        <p:spPr bwMode="auto">
          <a:xfrm>
            <a:off x="4734984" y="3806971"/>
            <a:ext cx="1651000" cy="1809751"/>
          </a:xfrm>
          <a:custGeom>
            <a:avLst/>
            <a:gdLst/>
            <a:ahLst/>
            <a:cxnLst>
              <a:cxn ang="0">
                <a:pos x="189" y="0"/>
              </a:cxn>
              <a:cxn ang="0">
                <a:pos x="179" y="46"/>
              </a:cxn>
              <a:cxn ang="0">
                <a:pos x="221" y="24"/>
              </a:cxn>
              <a:cxn ang="0">
                <a:pos x="219" y="89"/>
              </a:cxn>
              <a:cxn ang="0">
                <a:pos x="236" y="84"/>
              </a:cxn>
              <a:cxn ang="0">
                <a:pos x="258" y="93"/>
              </a:cxn>
              <a:cxn ang="0">
                <a:pos x="268" y="116"/>
              </a:cxn>
              <a:cxn ang="0">
                <a:pos x="258" y="138"/>
              </a:cxn>
              <a:cxn ang="0">
                <a:pos x="236" y="148"/>
              </a:cxn>
              <a:cxn ang="0">
                <a:pos x="218" y="142"/>
              </a:cxn>
              <a:cxn ang="0">
                <a:pos x="218" y="176"/>
              </a:cxn>
              <a:cxn ang="0">
                <a:pos x="0" y="294"/>
              </a:cxn>
              <a:cxn ang="0">
                <a:pos x="52" y="48"/>
              </a:cxn>
              <a:cxn ang="0">
                <a:pos x="77" y="39"/>
              </a:cxn>
              <a:cxn ang="0">
                <a:pos x="77" y="43"/>
              </a:cxn>
              <a:cxn ang="0">
                <a:pos x="86" y="65"/>
              </a:cxn>
              <a:cxn ang="0">
                <a:pos x="109" y="75"/>
              </a:cxn>
              <a:cxn ang="0">
                <a:pos x="131" y="65"/>
              </a:cxn>
              <a:cxn ang="0">
                <a:pos x="141" y="43"/>
              </a:cxn>
              <a:cxn ang="0">
                <a:pos x="131" y="20"/>
              </a:cxn>
              <a:cxn ang="0">
                <a:pos x="131" y="20"/>
              </a:cxn>
              <a:cxn ang="0">
                <a:pos x="189" y="0"/>
              </a:cxn>
            </a:cxnLst>
            <a:rect l="0" t="0" r="r" b="b"/>
            <a:pathLst>
              <a:path w="268" h="294">
                <a:moveTo>
                  <a:pt x="189" y="0"/>
                </a:moveTo>
                <a:cubicBezTo>
                  <a:pt x="179" y="46"/>
                  <a:pt x="179" y="46"/>
                  <a:pt x="179" y="46"/>
                </a:cubicBezTo>
                <a:cubicBezTo>
                  <a:pt x="221" y="24"/>
                  <a:pt x="221" y="24"/>
                  <a:pt x="221" y="24"/>
                </a:cubicBezTo>
                <a:cubicBezTo>
                  <a:pt x="219" y="89"/>
                  <a:pt x="219" y="89"/>
                  <a:pt x="219" y="89"/>
                </a:cubicBezTo>
                <a:cubicBezTo>
                  <a:pt x="224" y="86"/>
                  <a:pt x="230" y="84"/>
                  <a:pt x="236" y="84"/>
                </a:cubicBezTo>
                <a:cubicBezTo>
                  <a:pt x="245" y="84"/>
                  <a:pt x="252" y="87"/>
                  <a:pt x="258" y="93"/>
                </a:cubicBezTo>
                <a:cubicBezTo>
                  <a:pt x="265" y="99"/>
                  <a:pt x="268" y="107"/>
                  <a:pt x="268" y="116"/>
                </a:cubicBezTo>
                <a:cubicBezTo>
                  <a:pt x="268" y="125"/>
                  <a:pt x="265" y="132"/>
                  <a:pt x="258" y="138"/>
                </a:cubicBezTo>
                <a:cubicBezTo>
                  <a:pt x="252" y="144"/>
                  <a:pt x="245" y="148"/>
                  <a:pt x="236" y="148"/>
                </a:cubicBezTo>
                <a:cubicBezTo>
                  <a:pt x="229" y="148"/>
                  <a:pt x="224" y="146"/>
                  <a:pt x="218" y="142"/>
                </a:cubicBezTo>
                <a:cubicBezTo>
                  <a:pt x="218" y="176"/>
                  <a:pt x="218" y="176"/>
                  <a:pt x="218" y="176"/>
                </a:cubicBezTo>
                <a:cubicBezTo>
                  <a:pt x="0" y="294"/>
                  <a:pt x="0" y="294"/>
                  <a:pt x="0" y="294"/>
                </a:cubicBezTo>
                <a:cubicBezTo>
                  <a:pt x="52" y="48"/>
                  <a:pt x="52" y="48"/>
                  <a:pt x="52" y="48"/>
                </a:cubicBezTo>
                <a:cubicBezTo>
                  <a:pt x="77" y="39"/>
                  <a:pt x="77" y="39"/>
                  <a:pt x="77" y="39"/>
                </a:cubicBezTo>
                <a:cubicBezTo>
                  <a:pt x="77" y="40"/>
                  <a:pt x="77" y="42"/>
                  <a:pt x="77" y="43"/>
                </a:cubicBezTo>
                <a:cubicBezTo>
                  <a:pt x="77" y="52"/>
                  <a:pt x="80" y="59"/>
                  <a:pt x="86" y="65"/>
                </a:cubicBezTo>
                <a:cubicBezTo>
                  <a:pt x="92" y="71"/>
                  <a:pt x="100" y="75"/>
                  <a:pt x="109" y="75"/>
                </a:cubicBezTo>
                <a:cubicBezTo>
                  <a:pt x="118" y="75"/>
                  <a:pt x="125" y="71"/>
                  <a:pt x="131" y="65"/>
                </a:cubicBezTo>
                <a:cubicBezTo>
                  <a:pt x="137" y="59"/>
                  <a:pt x="141" y="52"/>
                  <a:pt x="141" y="43"/>
                </a:cubicBezTo>
                <a:cubicBezTo>
                  <a:pt x="141" y="34"/>
                  <a:pt x="137" y="26"/>
                  <a:pt x="131" y="20"/>
                </a:cubicBezTo>
                <a:cubicBezTo>
                  <a:pt x="131" y="20"/>
                  <a:pt x="131" y="20"/>
                  <a:pt x="131" y="20"/>
                </a:cubicBezTo>
                <a:lnTo>
                  <a:pt x="189" y="0"/>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 name="Freeform 8"/>
          <p:cNvSpPr/>
          <p:nvPr/>
        </p:nvSpPr>
        <p:spPr bwMode="auto">
          <a:xfrm>
            <a:off x="6076957" y="3728655"/>
            <a:ext cx="1361017" cy="1875367"/>
          </a:xfrm>
          <a:custGeom>
            <a:avLst/>
            <a:gdLst/>
            <a:ahLst/>
            <a:cxnLst>
              <a:cxn ang="0">
                <a:pos x="3" y="37"/>
              </a:cxn>
              <a:cxn ang="0">
                <a:pos x="44" y="59"/>
              </a:cxn>
              <a:cxn ang="0">
                <a:pos x="35" y="12"/>
              </a:cxn>
              <a:cxn ang="0">
                <a:pos x="94" y="32"/>
              </a:cxn>
              <a:cxn ang="0">
                <a:pos x="94" y="32"/>
              </a:cxn>
              <a:cxn ang="0">
                <a:pos x="103" y="9"/>
              </a:cxn>
              <a:cxn ang="0">
                <a:pos x="126" y="0"/>
              </a:cxn>
              <a:cxn ang="0">
                <a:pos x="148" y="9"/>
              </a:cxn>
              <a:cxn ang="0">
                <a:pos x="158" y="32"/>
              </a:cxn>
              <a:cxn ang="0">
                <a:pos x="151" y="51"/>
              </a:cxn>
              <a:cxn ang="0">
                <a:pos x="173" y="59"/>
              </a:cxn>
              <a:cxn ang="0">
                <a:pos x="174" y="59"/>
              </a:cxn>
              <a:cxn ang="0">
                <a:pos x="221" y="304"/>
              </a:cxn>
              <a:cxn ang="0">
                <a:pos x="220" y="305"/>
              </a:cxn>
              <a:cxn ang="0">
                <a:pos x="0" y="189"/>
              </a:cxn>
              <a:cxn ang="0">
                <a:pos x="0" y="155"/>
              </a:cxn>
              <a:cxn ang="0">
                <a:pos x="18" y="161"/>
              </a:cxn>
              <a:cxn ang="0">
                <a:pos x="40" y="151"/>
              </a:cxn>
              <a:cxn ang="0">
                <a:pos x="50" y="129"/>
              </a:cxn>
              <a:cxn ang="0">
                <a:pos x="40" y="106"/>
              </a:cxn>
              <a:cxn ang="0">
                <a:pos x="18" y="97"/>
              </a:cxn>
              <a:cxn ang="0">
                <a:pos x="1" y="102"/>
              </a:cxn>
              <a:cxn ang="0">
                <a:pos x="3" y="37"/>
              </a:cxn>
            </a:cxnLst>
            <a:rect l="0" t="0" r="r" b="b"/>
            <a:pathLst>
              <a:path w="221" h="305">
                <a:moveTo>
                  <a:pt x="3" y="37"/>
                </a:moveTo>
                <a:cubicBezTo>
                  <a:pt x="44" y="59"/>
                  <a:pt x="44" y="59"/>
                  <a:pt x="44" y="59"/>
                </a:cubicBezTo>
                <a:cubicBezTo>
                  <a:pt x="35" y="12"/>
                  <a:pt x="35" y="12"/>
                  <a:pt x="35" y="12"/>
                </a:cubicBezTo>
                <a:cubicBezTo>
                  <a:pt x="94" y="32"/>
                  <a:pt x="94" y="32"/>
                  <a:pt x="94" y="32"/>
                </a:cubicBezTo>
                <a:cubicBezTo>
                  <a:pt x="94" y="32"/>
                  <a:pt x="94" y="32"/>
                  <a:pt x="94" y="32"/>
                </a:cubicBezTo>
                <a:cubicBezTo>
                  <a:pt x="94" y="23"/>
                  <a:pt x="97" y="15"/>
                  <a:pt x="103" y="9"/>
                </a:cubicBezTo>
                <a:cubicBezTo>
                  <a:pt x="110" y="3"/>
                  <a:pt x="117" y="0"/>
                  <a:pt x="126" y="0"/>
                </a:cubicBezTo>
                <a:cubicBezTo>
                  <a:pt x="135" y="0"/>
                  <a:pt x="142" y="3"/>
                  <a:pt x="148" y="9"/>
                </a:cubicBezTo>
                <a:cubicBezTo>
                  <a:pt x="155" y="15"/>
                  <a:pt x="158" y="23"/>
                  <a:pt x="158" y="32"/>
                </a:cubicBezTo>
                <a:cubicBezTo>
                  <a:pt x="158" y="39"/>
                  <a:pt x="155" y="46"/>
                  <a:pt x="151" y="51"/>
                </a:cubicBezTo>
                <a:cubicBezTo>
                  <a:pt x="173" y="59"/>
                  <a:pt x="173" y="59"/>
                  <a:pt x="173" y="59"/>
                </a:cubicBezTo>
                <a:cubicBezTo>
                  <a:pt x="174" y="59"/>
                  <a:pt x="174" y="59"/>
                  <a:pt x="174" y="59"/>
                </a:cubicBezTo>
                <a:cubicBezTo>
                  <a:pt x="221" y="304"/>
                  <a:pt x="221" y="304"/>
                  <a:pt x="221" y="304"/>
                </a:cubicBezTo>
                <a:cubicBezTo>
                  <a:pt x="220" y="305"/>
                  <a:pt x="220" y="305"/>
                  <a:pt x="220" y="305"/>
                </a:cubicBezTo>
                <a:cubicBezTo>
                  <a:pt x="0" y="189"/>
                  <a:pt x="0" y="189"/>
                  <a:pt x="0" y="189"/>
                </a:cubicBezTo>
                <a:cubicBezTo>
                  <a:pt x="0" y="155"/>
                  <a:pt x="0" y="155"/>
                  <a:pt x="0" y="155"/>
                </a:cubicBezTo>
                <a:cubicBezTo>
                  <a:pt x="6" y="159"/>
                  <a:pt x="11" y="161"/>
                  <a:pt x="18" y="161"/>
                </a:cubicBezTo>
                <a:cubicBezTo>
                  <a:pt x="27" y="161"/>
                  <a:pt x="34" y="157"/>
                  <a:pt x="40" y="151"/>
                </a:cubicBezTo>
                <a:cubicBezTo>
                  <a:pt x="47" y="145"/>
                  <a:pt x="50" y="138"/>
                  <a:pt x="50" y="129"/>
                </a:cubicBezTo>
                <a:cubicBezTo>
                  <a:pt x="50" y="120"/>
                  <a:pt x="47" y="112"/>
                  <a:pt x="40" y="106"/>
                </a:cubicBezTo>
                <a:cubicBezTo>
                  <a:pt x="34" y="100"/>
                  <a:pt x="27" y="97"/>
                  <a:pt x="18" y="97"/>
                </a:cubicBezTo>
                <a:cubicBezTo>
                  <a:pt x="12" y="97"/>
                  <a:pt x="6" y="99"/>
                  <a:pt x="1" y="102"/>
                </a:cubicBezTo>
                <a:lnTo>
                  <a:pt x="3" y="37"/>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9"/>
          <p:cNvSpPr/>
          <p:nvPr/>
        </p:nvSpPr>
        <p:spPr bwMode="auto">
          <a:xfrm>
            <a:off x="6212418" y="2848119"/>
            <a:ext cx="1957917" cy="1242484"/>
          </a:xfrm>
          <a:custGeom>
            <a:avLst/>
            <a:gdLst/>
            <a:ahLst/>
            <a:cxnLst>
              <a:cxn ang="0">
                <a:pos x="13" y="155"/>
              </a:cxn>
              <a:cxn ang="0">
                <a:pos x="45" y="124"/>
              </a:cxn>
              <a:cxn ang="0">
                <a:pos x="0" y="117"/>
              </a:cxn>
              <a:cxn ang="0">
                <a:pos x="34" y="70"/>
              </a:cxn>
              <a:cxn ang="0">
                <a:pos x="15" y="60"/>
              </a:cxn>
              <a:cxn ang="0">
                <a:pos x="6" y="38"/>
              </a:cxn>
              <a:cxn ang="0">
                <a:pos x="15" y="15"/>
              </a:cxn>
              <a:cxn ang="0">
                <a:pos x="38" y="6"/>
              </a:cxn>
              <a:cxn ang="0">
                <a:pos x="60" y="15"/>
              </a:cxn>
              <a:cxn ang="0">
                <a:pos x="66" y="24"/>
              </a:cxn>
              <a:cxn ang="0">
                <a:pos x="83" y="0"/>
              </a:cxn>
              <a:cxn ang="0">
                <a:pos x="318" y="36"/>
              </a:cxn>
              <a:cxn ang="0">
                <a:pos x="151" y="202"/>
              </a:cxn>
              <a:cxn ang="0">
                <a:pos x="129" y="194"/>
              </a:cxn>
              <a:cxn ang="0">
                <a:pos x="136" y="175"/>
              </a:cxn>
              <a:cxn ang="0">
                <a:pos x="126" y="152"/>
              </a:cxn>
              <a:cxn ang="0">
                <a:pos x="104" y="143"/>
              </a:cxn>
              <a:cxn ang="0">
                <a:pos x="81" y="152"/>
              </a:cxn>
              <a:cxn ang="0">
                <a:pos x="72" y="175"/>
              </a:cxn>
              <a:cxn ang="0">
                <a:pos x="72" y="175"/>
              </a:cxn>
              <a:cxn ang="0">
                <a:pos x="13" y="155"/>
              </a:cxn>
            </a:cxnLst>
            <a:rect l="0" t="0" r="r" b="b"/>
            <a:pathLst>
              <a:path w="318" h="202">
                <a:moveTo>
                  <a:pt x="13" y="155"/>
                </a:moveTo>
                <a:cubicBezTo>
                  <a:pt x="45" y="124"/>
                  <a:pt x="45" y="124"/>
                  <a:pt x="45" y="124"/>
                </a:cubicBezTo>
                <a:cubicBezTo>
                  <a:pt x="0" y="117"/>
                  <a:pt x="0" y="117"/>
                  <a:pt x="0" y="117"/>
                </a:cubicBezTo>
                <a:cubicBezTo>
                  <a:pt x="34" y="70"/>
                  <a:pt x="34" y="70"/>
                  <a:pt x="34" y="70"/>
                </a:cubicBezTo>
                <a:cubicBezTo>
                  <a:pt x="27" y="69"/>
                  <a:pt x="21" y="66"/>
                  <a:pt x="15" y="60"/>
                </a:cubicBezTo>
                <a:cubicBezTo>
                  <a:pt x="9" y="54"/>
                  <a:pt x="6" y="47"/>
                  <a:pt x="6" y="38"/>
                </a:cubicBezTo>
                <a:cubicBezTo>
                  <a:pt x="6" y="29"/>
                  <a:pt x="9" y="22"/>
                  <a:pt x="15" y="15"/>
                </a:cubicBezTo>
                <a:cubicBezTo>
                  <a:pt x="22" y="9"/>
                  <a:pt x="29" y="6"/>
                  <a:pt x="38" y="6"/>
                </a:cubicBezTo>
                <a:cubicBezTo>
                  <a:pt x="47" y="6"/>
                  <a:pt x="54" y="9"/>
                  <a:pt x="60" y="15"/>
                </a:cubicBezTo>
                <a:cubicBezTo>
                  <a:pt x="63" y="18"/>
                  <a:pt x="65" y="21"/>
                  <a:pt x="66" y="24"/>
                </a:cubicBezTo>
                <a:cubicBezTo>
                  <a:pt x="83" y="0"/>
                  <a:pt x="83" y="0"/>
                  <a:pt x="83" y="0"/>
                </a:cubicBezTo>
                <a:cubicBezTo>
                  <a:pt x="318" y="36"/>
                  <a:pt x="318" y="36"/>
                  <a:pt x="318" y="36"/>
                </a:cubicBezTo>
                <a:cubicBezTo>
                  <a:pt x="151" y="202"/>
                  <a:pt x="151" y="202"/>
                  <a:pt x="151" y="202"/>
                </a:cubicBezTo>
                <a:cubicBezTo>
                  <a:pt x="129" y="194"/>
                  <a:pt x="129" y="194"/>
                  <a:pt x="129" y="194"/>
                </a:cubicBezTo>
                <a:cubicBezTo>
                  <a:pt x="133" y="189"/>
                  <a:pt x="136" y="182"/>
                  <a:pt x="136" y="175"/>
                </a:cubicBezTo>
                <a:cubicBezTo>
                  <a:pt x="136" y="166"/>
                  <a:pt x="133" y="158"/>
                  <a:pt x="126" y="152"/>
                </a:cubicBezTo>
                <a:cubicBezTo>
                  <a:pt x="120" y="146"/>
                  <a:pt x="113" y="143"/>
                  <a:pt x="104" y="143"/>
                </a:cubicBezTo>
                <a:cubicBezTo>
                  <a:pt x="95" y="143"/>
                  <a:pt x="88" y="146"/>
                  <a:pt x="81" y="152"/>
                </a:cubicBezTo>
                <a:cubicBezTo>
                  <a:pt x="75" y="158"/>
                  <a:pt x="72" y="166"/>
                  <a:pt x="72" y="175"/>
                </a:cubicBezTo>
                <a:cubicBezTo>
                  <a:pt x="72" y="175"/>
                  <a:pt x="72" y="175"/>
                  <a:pt x="72" y="175"/>
                </a:cubicBezTo>
                <a:lnTo>
                  <a:pt x="13" y="155"/>
                </a:lnTo>
                <a:close/>
              </a:path>
            </a:pathLst>
          </a:custGeom>
          <a:solidFill>
            <a:srgbClr val="404040"/>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cxnSp>
        <p:nvCxnSpPr>
          <p:cNvPr id="10" name="Straight Connector 9"/>
          <p:cNvCxnSpPr/>
          <p:nvPr/>
        </p:nvCxnSpPr>
        <p:spPr>
          <a:xfrm flipH="1">
            <a:off x="4284022" y="5203518"/>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3995757" y="5493861"/>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284022" y="3800263"/>
            <a:ext cx="318739" cy="28880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3995757" y="4090606"/>
            <a:ext cx="288267" cy="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563331" y="5203518"/>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82068" y="5493861"/>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563331" y="3800263"/>
            <a:ext cx="318739" cy="28880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882068" y="4090606"/>
            <a:ext cx="288267" cy="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5242770" y="1992600"/>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4954505" y="1991057"/>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39" name="Freeform 181"/>
          <p:cNvSpPr/>
          <p:nvPr/>
        </p:nvSpPr>
        <p:spPr bwMode="auto">
          <a:xfrm>
            <a:off x="5932287" y="2281397"/>
            <a:ext cx="306271" cy="577203"/>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0" name="Freeform 91"/>
          <p:cNvSpPr>
            <a:spLocks noEditPoints="1"/>
          </p:cNvSpPr>
          <p:nvPr/>
        </p:nvSpPr>
        <p:spPr bwMode="auto">
          <a:xfrm>
            <a:off x="4734847" y="3150613"/>
            <a:ext cx="439304" cy="439304"/>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1" name="Freeform 57"/>
          <p:cNvSpPr>
            <a:spLocks noEditPoints="1"/>
          </p:cNvSpPr>
          <p:nvPr/>
        </p:nvSpPr>
        <p:spPr bwMode="auto">
          <a:xfrm>
            <a:off x="5262380" y="4537416"/>
            <a:ext cx="416625" cy="369349"/>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2" name="Freeform 83"/>
          <p:cNvSpPr>
            <a:spLocks noEditPoints="1"/>
          </p:cNvSpPr>
          <p:nvPr/>
        </p:nvSpPr>
        <p:spPr bwMode="auto">
          <a:xfrm>
            <a:off x="6548669" y="4298886"/>
            <a:ext cx="339735" cy="509601"/>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3" name="Freeform 148"/>
          <p:cNvSpPr>
            <a:spLocks noEditPoints="1"/>
          </p:cNvSpPr>
          <p:nvPr/>
        </p:nvSpPr>
        <p:spPr bwMode="auto">
          <a:xfrm>
            <a:off x="6724657" y="3110923"/>
            <a:ext cx="496871" cy="478996"/>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4" name="Text Placeholder 1"/>
          <p:cNvSpPr txBox="1"/>
          <p:nvPr/>
        </p:nvSpPr>
        <p:spPr>
          <a:xfrm>
            <a:off x="8286115" y="5225415"/>
            <a:ext cx="2251710" cy="537210"/>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800" b="1" dirty="0">
                <a:solidFill>
                  <a:srgbClr val="262626"/>
                </a:solidFill>
                <a:latin typeface="Arial" panose="020B0604020202020204" pitchFamily="34" charset="0"/>
                <a:ea typeface="微软雅黑" panose="020B0503020204020204" pitchFamily="34" charset="-122"/>
                <a:cs typeface="Arial" panose="020B0604020202020204" pitchFamily="34" charset="0"/>
              </a:rPr>
              <a:t>边界条件</a:t>
            </a:r>
            <a:endParaRPr lang="zh-CN" sz="1800" b="1"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46" name="Text Placeholder 1"/>
          <p:cNvSpPr txBox="1"/>
          <p:nvPr/>
        </p:nvSpPr>
        <p:spPr>
          <a:xfrm>
            <a:off x="8422448" y="3822115"/>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800" b="1" dirty="0">
                <a:solidFill>
                  <a:srgbClr val="262626"/>
                </a:solidFill>
                <a:latin typeface="Arial" panose="020B0604020202020204" pitchFamily="34" charset="0"/>
                <a:ea typeface="微软雅黑" panose="020B0503020204020204" pitchFamily="34" charset="-122"/>
                <a:cs typeface="Arial" panose="020B0604020202020204" pitchFamily="34" charset="0"/>
              </a:rPr>
              <a:t>出错处理通路</a:t>
            </a:r>
            <a:endParaRPr lang="zh-CN" sz="1800" b="1"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48" name="Rectangle 71"/>
          <p:cNvSpPr/>
          <p:nvPr/>
        </p:nvSpPr>
        <p:spPr>
          <a:xfrm>
            <a:off x="1381760" y="3486785"/>
            <a:ext cx="2518410" cy="368300"/>
          </a:xfrm>
          <a:prstGeom prst="rect">
            <a:avLst/>
          </a:prstGeom>
        </p:spPr>
        <p:txBody>
          <a:bodyPr wrap="square">
            <a:spAutoFit/>
          </a:bodyPr>
          <a:lstStyle/>
          <a:p>
            <a:pPr algn="r"/>
            <a:r>
              <a:rPr lang="zh-CN" altLang="en-US" b="1" dirty="0">
                <a:solidFill>
                  <a:srgbClr val="262626"/>
                </a:solidFill>
                <a:latin typeface="微软雅黑" panose="020B0503020204020204" pitchFamily="34" charset="-122"/>
                <a:ea typeface="微软雅黑" panose="020B0503020204020204" pitchFamily="34" charset="-122"/>
              </a:rPr>
              <a:t>局部数据结构</a:t>
            </a: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50" name="Rectangle 71"/>
          <p:cNvSpPr/>
          <p:nvPr/>
        </p:nvSpPr>
        <p:spPr>
          <a:xfrm>
            <a:off x="900430" y="5325745"/>
            <a:ext cx="2999740" cy="368300"/>
          </a:xfrm>
          <a:prstGeom prst="rect">
            <a:avLst/>
          </a:prstGeom>
        </p:spPr>
        <p:txBody>
          <a:bodyPr wrap="square">
            <a:spAutoFit/>
          </a:bodyPr>
          <a:lstStyle/>
          <a:p>
            <a:pPr algn="r"/>
            <a:r>
              <a:rPr lang="zh-CN" b="1" dirty="0">
                <a:solidFill>
                  <a:srgbClr val="262626"/>
                </a:solidFill>
                <a:latin typeface="微软雅黑" panose="020B0503020204020204" pitchFamily="34" charset="-122"/>
                <a:ea typeface="微软雅黑" panose="020B0503020204020204" pitchFamily="34" charset="-122"/>
              </a:rPr>
              <a:t>重要的执行通路</a:t>
            </a:r>
            <a:endParaRPr lang="zh-CN" b="1" dirty="0">
              <a:solidFill>
                <a:srgbClr val="262626"/>
              </a:solidFill>
              <a:latin typeface="微软雅黑" panose="020B0503020204020204" pitchFamily="34" charset="-122"/>
              <a:ea typeface="微软雅黑" panose="020B0503020204020204" pitchFamily="34" charset="-122"/>
            </a:endParaRPr>
          </a:p>
        </p:txBody>
      </p:sp>
      <p:sp>
        <p:nvSpPr>
          <p:cNvPr id="52" name="Rectangle 71"/>
          <p:cNvSpPr/>
          <p:nvPr/>
        </p:nvSpPr>
        <p:spPr>
          <a:xfrm>
            <a:off x="2676636" y="1745306"/>
            <a:ext cx="2217191" cy="368300"/>
          </a:xfrm>
          <a:prstGeom prst="rect">
            <a:avLst/>
          </a:prstGeom>
        </p:spPr>
        <p:txBody>
          <a:bodyPr wrap="square">
            <a:spAutoFit/>
          </a:bodyPr>
          <a:lstStyle/>
          <a:p>
            <a:pPr algn="r"/>
            <a:r>
              <a:rPr lang="zh-CN" b="1" dirty="0">
                <a:solidFill>
                  <a:srgbClr val="262626"/>
                </a:solidFill>
                <a:latin typeface="微软雅黑" panose="020B0503020204020204" pitchFamily="34" charset="-122"/>
                <a:ea typeface="微软雅黑" panose="020B0503020204020204" pitchFamily="34" charset="-122"/>
              </a:rPr>
              <a:t>模块接口</a:t>
            </a:r>
            <a:endParaRPr lang="zh-CN" b="1" dirty="0">
              <a:solidFill>
                <a:srgbClr val="26262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单元测试重点</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4575473" y="4204350"/>
            <a:ext cx="1212662" cy="1894288"/>
          </a:xfrm>
          <a:custGeom>
            <a:avLst/>
            <a:gdLst>
              <a:gd name="T0" fmla="*/ 148 w 589"/>
              <a:gd name="T1" fmla="*/ 258 h 921"/>
              <a:gd name="T2" fmla="*/ 271 w 589"/>
              <a:gd name="T3" fmla="*/ 462 h 921"/>
              <a:gd name="T4" fmla="*/ 148 w 589"/>
              <a:gd name="T5" fmla="*/ 665 h 921"/>
              <a:gd name="T6" fmla="*/ 0 w 589"/>
              <a:gd name="T7" fmla="*/ 921 h 921"/>
              <a:gd name="T8" fmla="*/ 318 w 589"/>
              <a:gd name="T9" fmla="*/ 921 h 921"/>
              <a:gd name="T10" fmla="*/ 466 w 589"/>
              <a:gd name="T11" fmla="*/ 665 h 921"/>
              <a:gd name="T12" fmla="*/ 589 w 589"/>
              <a:gd name="T13" fmla="*/ 462 h 921"/>
              <a:gd name="T14" fmla="*/ 466 w 589"/>
              <a:gd name="T15" fmla="*/ 258 h 921"/>
              <a:gd name="T16" fmla="*/ 318 w 589"/>
              <a:gd name="T17" fmla="*/ 0 h 921"/>
              <a:gd name="T18" fmla="*/ 0 w 589"/>
              <a:gd name="T19" fmla="*/ 0 h 921"/>
              <a:gd name="T20" fmla="*/ 148 w 589"/>
              <a:gd name="T21" fmla="*/ 258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9" h="921">
                <a:moveTo>
                  <a:pt x="148" y="258"/>
                </a:moveTo>
                <a:cubicBezTo>
                  <a:pt x="163" y="390"/>
                  <a:pt x="271" y="462"/>
                  <a:pt x="271" y="462"/>
                </a:cubicBezTo>
                <a:cubicBezTo>
                  <a:pt x="271" y="462"/>
                  <a:pt x="163" y="533"/>
                  <a:pt x="148" y="665"/>
                </a:cubicBezTo>
                <a:cubicBezTo>
                  <a:pt x="133" y="796"/>
                  <a:pt x="59" y="921"/>
                  <a:pt x="0" y="921"/>
                </a:cubicBezTo>
                <a:cubicBezTo>
                  <a:pt x="318" y="921"/>
                  <a:pt x="318" y="921"/>
                  <a:pt x="318" y="921"/>
                </a:cubicBezTo>
                <a:cubicBezTo>
                  <a:pt x="376" y="921"/>
                  <a:pt x="450" y="796"/>
                  <a:pt x="466" y="665"/>
                </a:cubicBezTo>
                <a:cubicBezTo>
                  <a:pt x="481" y="533"/>
                  <a:pt x="589" y="462"/>
                  <a:pt x="589" y="462"/>
                </a:cubicBezTo>
                <a:cubicBezTo>
                  <a:pt x="589" y="462"/>
                  <a:pt x="481" y="389"/>
                  <a:pt x="466" y="258"/>
                </a:cubicBezTo>
                <a:cubicBezTo>
                  <a:pt x="450" y="127"/>
                  <a:pt x="376" y="0"/>
                  <a:pt x="318" y="0"/>
                </a:cubicBezTo>
                <a:cubicBezTo>
                  <a:pt x="0" y="0"/>
                  <a:pt x="0" y="0"/>
                  <a:pt x="0" y="0"/>
                </a:cubicBezTo>
                <a:cubicBezTo>
                  <a:pt x="59" y="0"/>
                  <a:pt x="133" y="127"/>
                  <a:pt x="148" y="258"/>
                </a:cubicBezTo>
                <a:close/>
              </a:path>
            </a:pathLst>
          </a:custGeom>
          <a:solidFill>
            <a:srgbClr val="404040"/>
          </a:solidFill>
          <a:ln>
            <a:noFill/>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6"/>
          <p:cNvSpPr/>
          <p:nvPr/>
        </p:nvSpPr>
        <p:spPr bwMode="auto">
          <a:xfrm>
            <a:off x="5813855" y="4204417"/>
            <a:ext cx="1212662" cy="1894288"/>
          </a:xfrm>
          <a:custGeom>
            <a:avLst/>
            <a:gdLst>
              <a:gd name="T0" fmla="*/ 441 w 589"/>
              <a:gd name="T1" fmla="*/ 663 h 921"/>
              <a:gd name="T2" fmla="*/ 318 w 589"/>
              <a:gd name="T3" fmla="*/ 459 h 921"/>
              <a:gd name="T4" fmla="*/ 441 w 589"/>
              <a:gd name="T5" fmla="*/ 257 h 921"/>
              <a:gd name="T6" fmla="*/ 589 w 589"/>
              <a:gd name="T7" fmla="*/ 0 h 921"/>
              <a:gd name="T8" fmla="*/ 272 w 589"/>
              <a:gd name="T9" fmla="*/ 0 h 921"/>
              <a:gd name="T10" fmla="*/ 124 w 589"/>
              <a:gd name="T11" fmla="*/ 257 h 921"/>
              <a:gd name="T12" fmla="*/ 0 w 589"/>
              <a:gd name="T13" fmla="*/ 460 h 921"/>
              <a:gd name="T14" fmla="*/ 124 w 589"/>
              <a:gd name="T15" fmla="*/ 663 h 921"/>
              <a:gd name="T16" fmla="*/ 272 w 589"/>
              <a:gd name="T17" fmla="*/ 921 h 921"/>
              <a:gd name="T18" fmla="*/ 589 w 589"/>
              <a:gd name="T19" fmla="*/ 921 h 921"/>
              <a:gd name="T20" fmla="*/ 441 w 589"/>
              <a:gd name="T21" fmla="*/ 663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9" h="921">
                <a:moveTo>
                  <a:pt x="441" y="663"/>
                </a:moveTo>
                <a:cubicBezTo>
                  <a:pt x="426" y="532"/>
                  <a:pt x="318" y="459"/>
                  <a:pt x="318" y="459"/>
                </a:cubicBezTo>
                <a:cubicBezTo>
                  <a:pt x="318" y="459"/>
                  <a:pt x="426" y="388"/>
                  <a:pt x="441" y="257"/>
                </a:cubicBezTo>
                <a:cubicBezTo>
                  <a:pt x="457" y="125"/>
                  <a:pt x="530" y="0"/>
                  <a:pt x="589" y="0"/>
                </a:cubicBezTo>
                <a:cubicBezTo>
                  <a:pt x="272" y="0"/>
                  <a:pt x="272" y="0"/>
                  <a:pt x="272" y="0"/>
                </a:cubicBezTo>
                <a:cubicBezTo>
                  <a:pt x="213" y="0"/>
                  <a:pt x="139" y="125"/>
                  <a:pt x="124" y="257"/>
                </a:cubicBezTo>
                <a:cubicBezTo>
                  <a:pt x="108" y="388"/>
                  <a:pt x="0" y="460"/>
                  <a:pt x="0" y="460"/>
                </a:cubicBezTo>
                <a:cubicBezTo>
                  <a:pt x="0" y="460"/>
                  <a:pt x="108" y="532"/>
                  <a:pt x="124" y="663"/>
                </a:cubicBezTo>
                <a:cubicBezTo>
                  <a:pt x="139" y="794"/>
                  <a:pt x="213" y="921"/>
                  <a:pt x="272" y="921"/>
                </a:cubicBezTo>
                <a:cubicBezTo>
                  <a:pt x="589" y="921"/>
                  <a:pt x="589" y="921"/>
                  <a:pt x="589" y="921"/>
                </a:cubicBezTo>
                <a:cubicBezTo>
                  <a:pt x="530" y="921"/>
                  <a:pt x="457" y="794"/>
                  <a:pt x="441" y="663"/>
                </a:cubicBezTo>
                <a:close/>
              </a:path>
            </a:pathLst>
          </a:custGeom>
          <a:solidFill>
            <a:srgbClr val="6A5546"/>
          </a:solidFill>
          <a:ln>
            <a:noFill/>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9" name="Freeform 7"/>
          <p:cNvSpPr/>
          <p:nvPr/>
        </p:nvSpPr>
        <p:spPr bwMode="auto">
          <a:xfrm>
            <a:off x="5813855" y="2256577"/>
            <a:ext cx="1212662" cy="1894288"/>
          </a:xfrm>
          <a:custGeom>
            <a:avLst/>
            <a:gdLst>
              <a:gd name="T0" fmla="*/ 441 w 589"/>
              <a:gd name="T1" fmla="*/ 663 h 921"/>
              <a:gd name="T2" fmla="*/ 318 w 589"/>
              <a:gd name="T3" fmla="*/ 460 h 921"/>
              <a:gd name="T4" fmla="*/ 441 w 589"/>
              <a:gd name="T5" fmla="*/ 257 h 921"/>
              <a:gd name="T6" fmla="*/ 589 w 589"/>
              <a:gd name="T7" fmla="*/ 0 h 921"/>
              <a:gd name="T8" fmla="*/ 272 w 589"/>
              <a:gd name="T9" fmla="*/ 0 h 921"/>
              <a:gd name="T10" fmla="*/ 124 w 589"/>
              <a:gd name="T11" fmla="*/ 257 h 921"/>
              <a:gd name="T12" fmla="*/ 0 w 589"/>
              <a:gd name="T13" fmla="*/ 460 h 921"/>
              <a:gd name="T14" fmla="*/ 124 w 589"/>
              <a:gd name="T15" fmla="*/ 664 h 921"/>
              <a:gd name="T16" fmla="*/ 272 w 589"/>
              <a:gd name="T17" fmla="*/ 921 h 921"/>
              <a:gd name="T18" fmla="*/ 589 w 589"/>
              <a:gd name="T19" fmla="*/ 921 h 921"/>
              <a:gd name="T20" fmla="*/ 441 w 589"/>
              <a:gd name="T21" fmla="*/ 663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9" h="921">
                <a:moveTo>
                  <a:pt x="441" y="663"/>
                </a:moveTo>
                <a:cubicBezTo>
                  <a:pt x="426" y="532"/>
                  <a:pt x="318" y="460"/>
                  <a:pt x="318" y="460"/>
                </a:cubicBezTo>
                <a:cubicBezTo>
                  <a:pt x="318" y="460"/>
                  <a:pt x="426" y="388"/>
                  <a:pt x="441" y="257"/>
                </a:cubicBezTo>
                <a:cubicBezTo>
                  <a:pt x="457" y="126"/>
                  <a:pt x="530" y="0"/>
                  <a:pt x="589" y="0"/>
                </a:cubicBezTo>
                <a:cubicBezTo>
                  <a:pt x="272" y="0"/>
                  <a:pt x="272" y="0"/>
                  <a:pt x="272" y="0"/>
                </a:cubicBezTo>
                <a:cubicBezTo>
                  <a:pt x="213" y="0"/>
                  <a:pt x="139" y="126"/>
                  <a:pt x="124" y="257"/>
                </a:cubicBezTo>
                <a:cubicBezTo>
                  <a:pt x="108" y="388"/>
                  <a:pt x="0" y="460"/>
                  <a:pt x="0" y="460"/>
                </a:cubicBezTo>
                <a:cubicBezTo>
                  <a:pt x="0" y="460"/>
                  <a:pt x="108" y="533"/>
                  <a:pt x="124" y="664"/>
                </a:cubicBezTo>
                <a:cubicBezTo>
                  <a:pt x="139" y="795"/>
                  <a:pt x="213" y="921"/>
                  <a:pt x="272" y="921"/>
                </a:cubicBezTo>
                <a:cubicBezTo>
                  <a:pt x="589" y="921"/>
                  <a:pt x="589" y="921"/>
                  <a:pt x="589" y="921"/>
                </a:cubicBezTo>
                <a:cubicBezTo>
                  <a:pt x="530" y="921"/>
                  <a:pt x="457" y="795"/>
                  <a:pt x="441" y="663"/>
                </a:cubicBezTo>
                <a:close/>
              </a:path>
            </a:pathLst>
          </a:custGeom>
          <a:solidFill>
            <a:srgbClr val="6A5546"/>
          </a:solidFill>
          <a:ln>
            <a:noFill/>
          </a:ln>
        </p:spPr>
        <p:txBody>
          <a:bodyPr vert="horz" wrap="square" lIns="121920" tIns="60960" rIns="121920" bIns="60960" numCol="1" anchor="t" anchorCtr="0" compatLnSpc="1"/>
          <a:lstStyle/>
          <a:p>
            <a:endParaRPr lang="en-US" sz="2400" dirty="0">
              <a:solidFill>
                <a:srgbClr val="70AD46"/>
              </a:solidFill>
              <a:latin typeface="微软雅黑" panose="020B0503020204020204" pitchFamily="34" charset="-122"/>
            </a:endParaRPr>
          </a:p>
        </p:txBody>
      </p:sp>
      <p:sp>
        <p:nvSpPr>
          <p:cNvPr id="10" name="Freeform 8"/>
          <p:cNvSpPr/>
          <p:nvPr/>
        </p:nvSpPr>
        <p:spPr bwMode="auto">
          <a:xfrm>
            <a:off x="4575473" y="2254581"/>
            <a:ext cx="1212662" cy="1896271"/>
          </a:xfrm>
          <a:custGeom>
            <a:avLst/>
            <a:gdLst>
              <a:gd name="T0" fmla="*/ 148 w 589"/>
              <a:gd name="T1" fmla="*/ 257 h 921"/>
              <a:gd name="T2" fmla="*/ 271 w 589"/>
              <a:gd name="T3" fmla="*/ 461 h 921"/>
              <a:gd name="T4" fmla="*/ 148 w 589"/>
              <a:gd name="T5" fmla="*/ 664 h 921"/>
              <a:gd name="T6" fmla="*/ 0 w 589"/>
              <a:gd name="T7" fmla="*/ 921 h 921"/>
              <a:gd name="T8" fmla="*/ 318 w 589"/>
              <a:gd name="T9" fmla="*/ 921 h 921"/>
              <a:gd name="T10" fmla="*/ 466 w 589"/>
              <a:gd name="T11" fmla="*/ 664 h 921"/>
              <a:gd name="T12" fmla="*/ 589 w 589"/>
              <a:gd name="T13" fmla="*/ 461 h 921"/>
              <a:gd name="T14" fmla="*/ 466 w 589"/>
              <a:gd name="T15" fmla="*/ 257 h 921"/>
              <a:gd name="T16" fmla="*/ 318 w 589"/>
              <a:gd name="T17" fmla="*/ 0 h 921"/>
              <a:gd name="T18" fmla="*/ 0 w 589"/>
              <a:gd name="T19" fmla="*/ 0 h 921"/>
              <a:gd name="T20" fmla="*/ 148 w 589"/>
              <a:gd name="T21" fmla="*/ 257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9" h="921">
                <a:moveTo>
                  <a:pt x="148" y="257"/>
                </a:moveTo>
                <a:cubicBezTo>
                  <a:pt x="163" y="389"/>
                  <a:pt x="271" y="461"/>
                  <a:pt x="271" y="461"/>
                </a:cubicBezTo>
                <a:cubicBezTo>
                  <a:pt x="271" y="461"/>
                  <a:pt x="163" y="533"/>
                  <a:pt x="148" y="664"/>
                </a:cubicBezTo>
                <a:cubicBezTo>
                  <a:pt x="133" y="795"/>
                  <a:pt x="59" y="921"/>
                  <a:pt x="0" y="921"/>
                </a:cubicBezTo>
                <a:cubicBezTo>
                  <a:pt x="318" y="921"/>
                  <a:pt x="318" y="921"/>
                  <a:pt x="318" y="921"/>
                </a:cubicBezTo>
                <a:cubicBezTo>
                  <a:pt x="376" y="921"/>
                  <a:pt x="450" y="795"/>
                  <a:pt x="466" y="664"/>
                </a:cubicBezTo>
                <a:cubicBezTo>
                  <a:pt x="481" y="533"/>
                  <a:pt x="589" y="461"/>
                  <a:pt x="589" y="461"/>
                </a:cubicBezTo>
                <a:cubicBezTo>
                  <a:pt x="589" y="461"/>
                  <a:pt x="481" y="388"/>
                  <a:pt x="466" y="257"/>
                </a:cubicBezTo>
                <a:cubicBezTo>
                  <a:pt x="450" y="126"/>
                  <a:pt x="376" y="0"/>
                  <a:pt x="318" y="0"/>
                </a:cubicBezTo>
                <a:cubicBezTo>
                  <a:pt x="0" y="0"/>
                  <a:pt x="0" y="0"/>
                  <a:pt x="0" y="0"/>
                </a:cubicBezTo>
                <a:cubicBezTo>
                  <a:pt x="59" y="0"/>
                  <a:pt x="133" y="126"/>
                  <a:pt x="148" y="257"/>
                </a:cubicBezTo>
                <a:close/>
              </a:path>
            </a:pathLst>
          </a:custGeom>
          <a:solidFill>
            <a:srgbClr val="404040"/>
          </a:solidFill>
          <a:ln>
            <a:noFill/>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 name="Freeform 103"/>
          <p:cNvSpPr>
            <a:spLocks noChangeAspect="1" noEditPoints="1"/>
          </p:cNvSpPr>
          <p:nvPr/>
        </p:nvSpPr>
        <p:spPr bwMode="auto">
          <a:xfrm>
            <a:off x="7126847" y="3694852"/>
            <a:ext cx="309773" cy="456147"/>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2" name="Freeform 181"/>
          <p:cNvSpPr>
            <a:spLocks noChangeAspect="1"/>
          </p:cNvSpPr>
          <p:nvPr/>
        </p:nvSpPr>
        <p:spPr bwMode="auto">
          <a:xfrm>
            <a:off x="4264398" y="3683969"/>
            <a:ext cx="247800" cy="467024"/>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rgbClr val="404040"/>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 name="文本框 23"/>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人工测试与计算机测试</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797175" y="1057910"/>
            <a:ext cx="6041390" cy="1198880"/>
          </a:xfrm>
          <a:prstGeom prst="rect">
            <a:avLst/>
          </a:prstGeom>
          <a:noFill/>
        </p:spPr>
        <p:txBody>
          <a:bodyPr wrap="square" rtlCol="0">
            <a:spAutoFit/>
          </a:bodyPr>
          <a:lstStyle/>
          <a:p>
            <a:pPr algn="ctr"/>
            <a:r>
              <a:rPr lang="zh-CN" altLang="en-US" sz="2400"/>
              <a:t>通常情况下，测试的过程中有人工测试与计算机测试之分，两种测试方式是互相补充、相辅相成的。</a:t>
            </a:r>
            <a:endParaRPr lang="zh-CN" altLang="en-US" sz="2400"/>
          </a:p>
        </p:txBody>
      </p:sp>
      <p:sp>
        <p:nvSpPr>
          <p:cNvPr id="3" name="文本框 2"/>
          <p:cNvSpPr txBox="1"/>
          <p:nvPr/>
        </p:nvSpPr>
        <p:spPr>
          <a:xfrm>
            <a:off x="1037590" y="3214370"/>
            <a:ext cx="3044190" cy="2306955"/>
          </a:xfrm>
          <a:prstGeom prst="rect">
            <a:avLst/>
          </a:prstGeom>
          <a:noFill/>
        </p:spPr>
        <p:txBody>
          <a:bodyPr wrap="square" rtlCol="0">
            <a:spAutoFit/>
          </a:bodyPr>
          <a:lstStyle/>
          <a:p>
            <a:r>
              <a:rPr lang="zh-CN" altLang="en-US" b="1"/>
              <a:t>人工测试</a:t>
            </a:r>
            <a:r>
              <a:rPr lang="zh-CN" altLang="en-US"/>
              <a:t>的优势在于：人工测试的目的是发现错误而不是改正错误，而一次审查会上可以发现许多错误；用计算机发现错误之后，需要先改正这个错误才能继续测试，采用人工测试往往可以减少系统验证的总工作量。</a:t>
            </a:r>
            <a:endParaRPr lang="zh-CN" altLang="en-US"/>
          </a:p>
        </p:txBody>
      </p:sp>
      <p:sp>
        <p:nvSpPr>
          <p:cNvPr id="4" name="文本框 3"/>
          <p:cNvSpPr txBox="1"/>
          <p:nvPr/>
        </p:nvSpPr>
        <p:spPr>
          <a:xfrm>
            <a:off x="7576185" y="3214370"/>
            <a:ext cx="3044190" cy="1476375"/>
          </a:xfrm>
          <a:prstGeom prst="rect">
            <a:avLst/>
          </a:prstGeom>
          <a:noFill/>
        </p:spPr>
        <p:txBody>
          <a:bodyPr wrap="square" rtlCol="0">
            <a:spAutoFit/>
          </a:bodyPr>
          <a:lstStyle/>
          <a:p>
            <a:r>
              <a:rPr lang="zh-CN" altLang="en-US" b="1"/>
              <a:t>计算机审查</a:t>
            </a:r>
            <a:r>
              <a:rPr lang="zh-CN" altLang="en-US"/>
              <a:t>的优势在于：计算在测试的过程中往往会直接告诉你哪一部分出现了错误，方便直接去修改改正这个错误。</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532511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集成测试与确认测试</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a:t>
            </a:r>
            <a:r>
              <a:rPr lang="en-US" sz="7200" dirty="0">
                <a:solidFill>
                  <a:srgbClr val="6A5546"/>
                </a:solidFill>
                <a:latin typeface="Impact" panose="020B0806030902050204" pitchFamily="34" charset="0"/>
                <a:ea typeface="微软雅黑" panose="020B0503020204020204" pitchFamily="34" charset="-122"/>
              </a:rPr>
              <a:t>4</a:t>
            </a:r>
            <a:endParaRPr 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3"/>
          <p:cNvSpPr>
            <a:spLocks noChangeAspect="1" noChangeArrowheads="1" noTextEdit="1"/>
          </p:cNvSpPr>
          <p:nvPr/>
        </p:nvSpPr>
        <p:spPr bwMode="auto">
          <a:xfrm>
            <a:off x="3860801" y="1978484"/>
            <a:ext cx="3764470" cy="3685715"/>
          </a:xfrm>
          <a:prstGeom prst="rect">
            <a:avLst/>
          </a:prstGeom>
          <a:noFill/>
          <a:ln w="9525">
            <a:noFill/>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nvGrpSpPr>
          <p:cNvPr id="3" name="组合 2"/>
          <p:cNvGrpSpPr/>
          <p:nvPr/>
        </p:nvGrpSpPr>
        <p:grpSpPr>
          <a:xfrm>
            <a:off x="4462780" y="2327297"/>
            <a:ext cx="3154871" cy="3186959"/>
            <a:chOff x="3860800" y="1964704"/>
            <a:chExt cx="3790066" cy="3828614"/>
          </a:xfrm>
        </p:grpSpPr>
        <p:sp>
          <p:nvSpPr>
            <p:cNvPr id="3077" name="Freeform 5"/>
            <p:cNvSpPr/>
            <p:nvPr/>
          </p:nvSpPr>
          <p:spPr bwMode="auto">
            <a:xfrm>
              <a:off x="3860800" y="1964704"/>
              <a:ext cx="3790066" cy="3699498"/>
            </a:xfrm>
            <a:custGeom>
              <a:avLst/>
              <a:gdLst/>
              <a:ahLst/>
              <a:cxnLst>
                <a:cxn ang="0">
                  <a:pos x="277" y="130"/>
                </a:cxn>
                <a:cxn ang="0">
                  <a:pos x="278" y="103"/>
                </a:cxn>
                <a:cxn ang="0">
                  <a:pos x="261" y="81"/>
                </a:cxn>
                <a:cxn ang="0">
                  <a:pos x="256" y="57"/>
                </a:cxn>
                <a:cxn ang="0">
                  <a:pos x="239" y="44"/>
                </a:cxn>
                <a:cxn ang="0">
                  <a:pos x="231" y="29"/>
                </a:cxn>
                <a:cxn ang="0">
                  <a:pos x="209" y="18"/>
                </a:cxn>
                <a:cxn ang="0">
                  <a:pos x="171" y="0"/>
                </a:cxn>
                <a:cxn ang="0">
                  <a:pos x="152" y="4"/>
                </a:cxn>
                <a:cxn ang="0">
                  <a:pos x="139" y="14"/>
                </a:cxn>
                <a:cxn ang="0">
                  <a:pos x="133" y="9"/>
                </a:cxn>
                <a:cxn ang="0">
                  <a:pos x="112" y="2"/>
                </a:cxn>
                <a:cxn ang="0">
                  <a:pos x="79" y="18"/>
                </a:cxn>
                <a:cxn ang="0">
                  <a:pos x="56" y="29"/>
                </a:cxn>
                <a:cxn ang="0">
                  <a:pos x="47" y="44"/>
                </a:cxn>
                <a:cxn ang="0">
                  <a:pos x="30" y="57"/>
                </a:cxn>
                <a:cxn ang="0">
                  <a:pos x="25" y="81"/>
                </a:cxn>
                <a:cxn ang="0">
                  <a:pos x="8" y="103"/>
                </a:cxn>
                <a:cxn ang="0">
                  <a:pos x="9" y="130"/>
                </a:cxn>
                <a:cxn ang="0">
                  <a:pos x="1" y="167"/>
                </a:cxn>
                <a:cxn ang="0">
                  <a:pos x="22" y="207"/>
                </a:cxn>
                <a:cxn ang="0">
                  <a:pos x="29" y="233"/>
                </a:cxn>
                <a:cxn ang="0">
                  <a:pos x="50" y="246"/>
                </a:cxn>
                <a:cxn ang="0">
                  <a:pos x="58" y="262"/>
                </a:cxn>
                <a:cxn ang="0">
                  <a:pos x="84" y="273"/>
                </a:cxn>
                <a:cxn ang="0">
                  <a:pos x="90" y="272"/>
                </a:cxn>
                <a:cxn ang="0">
                  <a:pos x="114" y="280"/>
                </a:cxn>
                <a:cxn ang="0">
                  <a:pos x="146" y="260"/>
                </a:cxn>
                <a:cxn ang="0">
                  <a:pos x="159" y="274"/>
                </a:cxn>
                <a:cxn ang="0">
                  <a:pos x="175" y="279"/>
                </a:cxn>
                <a:cxn ang="0">
                  <a:pos x="196" y="272"/>
                </a:cxn>
                <a:cxn ang="0">
                  <a:pos x="203" y="273"/>
                </a:cxn>
                <a:cxn ang="0">
                  <a:pos x="225" y="265"/>
                </a:cxn>
                <a:cxn ang="0">
                  <a:pos x="237" y="246"/>
                </a:cxn>
                <a:cxn ang="0">
                  <a:pos x="257" y="233"/>
                </a:cxn>
                <a:cxn ang="0">
                  <a:pos x="265" y="207"/>
                </a:cxn>
                <a:cxn ang="0">
                  <a:pos x="286" y="167"/>
                </a:cxn>
                <a:cxn ang="0">
                  <a:pos x="277" y="130"/>
                </a:cxn>
              </a:cxnLst>
              <a:rect l="0" t="0" r="r" b="b"/>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78" name="Freeform 6"/>
            <p:cNvSpPr>
              <a:spLocks noEditPoints="1"/>
            </p:cNvSpPr>
            <p:nvPr/>
          </p:nvSpPr>
          <p:spPr bwMode="auto">
            <a:xfrm>
              <a:off x="3987800" y="2040661"/>
              <a:ext cx="3553802" cy="3752657"/>
            </a:xfrm>
            <a:custGeom>
              <a:avLst/>
              <a:gdLst/>
              <a:ahLst/>
              <a:cxnLst>
                <a:cxn ang="0">
                  <a:pos x="124" y="67"/>
                </a:cxn>
                <a:cxn ang="0">
                  <a:pos x="124" y="212"/>
                </a:cxn>
                <a:cxn ang="0">
                  <a:pos x="23" y="197"/>
                </a:cxn>
                <a:cxn ang="0">
                  <a:pos x="27" y="81"/>
                </a:cxn>
                <a:cxn ang="0">
                  <a:pos x="150" y="13"/>
                </a:cxn>
                <a:cxn ang="0">
                  <a:pos x="151" y="135"/>
                </a:cxn>
                <a:cxn ang="0">
                  <a:pos x="187" y="88"/>
                </a:cxn>
                <a:cxn ang="0">
                  <a:pos x="160" y="72"/>
                </a:cxn>
                <a:cxn ang="0">
                  <a:pos x="178" y="75"/>
                </a:cxn>
                <a:cxn ang="0">
                  <a:pos x="150" y="13"/>
                </a:cxn>
                <a:cxn ang="0">
                  <a:pos x="158" y="255"/>
                </a:cxn>
                <a:cxn ang="0">
                  <a:pos x="211" y="225"/>
                </a:cxn>
                <a:cxn ang="0">
                  <a:pos x="252" y="131"/>
                </a:cxn>
                <a:cxn ang="0">
                  <a:pos x="220" y="166"/>
                </a:cxn>
                <a:cxn ang="0">
                  <a:pos x="214" y="192"/>
                </a:cxn>
                <a:cxn ang="0">
                  <a:pos x="211" y="147"/>
                </a:cxn>
                <a:cxn ang="0">
                  <a:pos x="171" y="133"/>
                </a:cxn>
                <a:cxn ang="0">
                  <a:pos x="188" y="236"/>
                </a:cxn>
                <a:cxn ang="0">
                  <a:pos x="160" y="214"/>
                </a:cxn>
                <a:cxn ang="0">
                  <a:pos x="154" y="141"/>
                </a:cxn>
                <a:cxn ang="0">
                  <a:pos x="237" y="128"/>
                </a:cxn>
                <a:cxn ang="0">
                  <a:pos x="211" y="63"/>
                </a:cxn>
                <a:cxn ang="0">
                  <a:pos x="195" y="23"/>
                </a:cxn>
                <a:cxn ang="0">
                  <a:pos x="144" y="91"/>
                </a:cxn>
                <a:cxn ang="0">
                  <a:pos x="143" y="234"/>
                </a:cxn>
                <a:cxn ang="0">
                  <a:pos x="210" y="253"/>
                </a:cxn>
                <a:cxn ang="0">
                  <a:pos x="267" y="161"/>
                </a:cxn>
                <a:cxn ang="0">
                  <a:pos x="222" y="46"/>
                </a:cxn>
                <a:cxn ang="0">
                  <a:pos x="90" y="120"/>
                </a:cxn>
                <a:cxn ang="0">
                  <a:pos x="96" y="119"/>
                </a:cxn>
                <a:cxn ang="0">
                  <a:pos x="92" y="126"/>
                </a:cxn>
                <a:cxn ang="0">
                  <a:pos x="52" y="139"/>
                </a:cxn>
                <a:cxn ang="0">
                  <a:pos x="118" y="163"/>
                </a:cxn>
                <a:cxn ang="0">
                  <a:pos x="115" y="17"/>
                </a:cxn>
                <a:cxn ang="0">
                  <a:pos x="97" y="56"/>
                </a:cxn>
                <a:cxn ang="0">
                  <a:pos x="111" y="40"/>
                </a:cxn>
                <a:cxn ang="0">
                  <a:pos x="79" y="76"/>
                </a:cxn>
                <a:cxn ang="0">
                  <a:pos x="98" y="171"/>
                </a:cxn>
                <a:cxn ang="0">
                  <a:pos x="97" y="195"/>
                </a:cxn>
                <a:cxn ang="0">
                  <a:pos x="94" y="237"/>
                </a:cxn>
                <a:cxn ang="0">
                  <a:pos x="77" y="162"/>
                </a:cxn>
                <a:cxn ang="0">
                  <a:pos x="8" y="161"/>
                </a:cxn>
                <a:cxn ang="0">
                  <a:pos x="85" y="249"/>
                </a:cxn>
                <a:cxn ang="0">
                  <a:pos x="98" y="171"/>
                </a:cxn>
                <a:cxn ang="0">
                  <a:pos x="62" y="99"/>
                </a:cxn>
                <a:cxn ang="0">
                  <a:pos x="38" y="86"/>
                </a:cxn>
              </a:cxnLst>
              <a:rect l="0" t="0" r="r" b="b"/>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rgbClr val="FFFFFF"/>
            </a:solidFill>
            <a:ln w="27" cap="flat">
              <a:solidFill>
                <a:srgbClr val="FFFFFF"/>
              </a:solidFill>
              <a:prstDash val="solid"/>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30" name="文本框 29"/>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集成测试策略</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267075" y="1099820"/>
            <a:ext cx="5560695" cy="829945"/>
          </a:xfrm>
          <a:prstGeom prst="rect">
            <a:avLst/>
          </a:prstGeom>
          <a:noFill/>
        </p:spPr>
        <p:txBody>
          <a:bodyPr wrap="square" rtlCol="0">
            <a:spAutoFit/>
          </a:bodyPr>
          <a:lstStyle/>
          <a:p>
            <a:pPr algn="ctr"/>
            <a:r>
              <a:rPr lang="zh-CN" altLang="en-US" sz="2400"/>
              <a:t>集成测试一般都有两种策略：</a:t>
            </a:r>
            <a:endParaRPr lang="zh-CN" altLang="en-US" sz="2400"/>
          </a:p>
          <a:p>
            <a:pPr algn="ctr"/>
            <a:r>
              <a:rPr lang="zh-CN" altLang="en-US" sz="2400" b="1"/>
              <a:t>自顶向下集成</a:t>
            </a:r>
            <a:r>
              <a:rPr lang="zh-CN" altLang="en-US" sz="2400"/>
              <a:t>和</a:t>
            </a:r>
            <a:r>
              <a:rPr lang="zh-CN" altLang="en-US" sz="2400" b="1"/>
              <a:t>自底向上集成</a:t>
            </a:r>
            <a:endParaRPr lang="zh-CN" altLang="en-US" sz="2400" b="1"/>
          </a:p>
        </p:txBody>
      </p:sp>
      <p:sp>
        <p:nvSpPr>
          <p:cNvPr id="5" name="文本框 4"/>
          <p:cNvSpPr txBox="1"/>
          <p:nvPr/>
        </p:nvSpPr>
        <p:spPr>
          <a:xfrm>
            <a:off x="892175" y="2390775"/>
            <a:ext cx="3402965" cy="3784600"/>
          </a:xfrm>
          <a:prstGeom prst="rect">
            <a:avLst/>
          </a:prstGeom>
          <a:noFill/>
        </p:spPr>
        <p:txBody>
          <a:bodyPr wrap="square" rtlCol="0">
            <a:spAutoFit/>
          </a:bodyPr>
          <a:lstStyle/>
          <a:p>
            <a:r>
              <a:rPr lang="zh-CN" altLang="en-US" sz="2000" b="1">
                <a:sym typeface="+mn-ea"/>
              </a:rPr>
              <a:t>自顶向下集成</a:t>
            </a:r>
            <a:r>
              <a:rPr lang="zh-CN" altLang="en-US" sz="2000"/>
              <a:t>是指从主控制模块开始，沿着程序的控制层次向下移动，逐渐把每个模块结合起来。</a:t>
            </a:r>
            <a:endParaRPr lang="zh-CN" altLang="en-US" sz="2000"/>
          </a:p>
          <a:p>
            <a:r>
              <a:rPr lang="zh-CN" altLang="en-US" sz="2000" b="1">
                <a:sym typeface="+mn-ea"/>
              </a:rPr>
              <a:t>自顶向下集成</a:t>
            </a:r>
            <a:r>
              <a:rPr lang="zh-CN" altLang="en-US" sz="2000"/>
              <a:t>的过程比较简单，并且当主控制模块出现问题的时候，越早解决对软件的效果越好，可以在早期实现软件的一个完整功能并验证这个功能，但是这个策略在执行时可能会遇到一些逻辑上的问题。</a:t>
            </a:r>
            <a:endParaRPr lang="zh-CN" altLang="en-US" sz="2000"/>
          </a:p>
        </p:txBody>
      </p:sp>
      <p:sp>
        <p:nvSpPr>
          <p:cNvPr id="6" name="文本框 5"/>
          <p:cNvSpPr txBox="1"/>
          <p:nvPr/>
        </p:nvSpPr>
        <p:spPr>
          <a:xfrm>
            <a:off x="7808595" y="2390775"/>
            <a:ext cx="3402965" cy="3784600"/>
          </a:xfrm>
          <a:prstGeom prst="rect">
            <a:avLst/>
          </a:prstGeom>
          <a:noFill/>
        </p:spPr>
        <p:txBody>
          <a:bodyPr wrap="square" rtlCol="0">
            <a:spAutoFit/>
          </a:bodyPr>
          <a:lstStyle/>
          <a:p>
            <a:r>
              <a:rPr lang="zh-CN" altLang="en-US" sz="2000" b="1">
                <a:sym typeface="+mn-ea"/>
              </a:rPr>
              <a:t>自底向上集成</a:t>
            </a:r>
            <a:r>
              <a:rPr lang="zh-CN" altLang="en-US" sz="2000"/>
              <a:t>是指从</a:t>
            </a:r>
            <a:r>
              <a:rPr lang="en-US" altLang="zh-CN" sz="2000"/>
              <a:t>“</a:t>
            </a:r>
            <a:r>
              <a:rPr lang="zh-CN" altLang="en-US" sz="2000"/>
              <a:t>原子</a:t>
            </a:r>
            <a:r>
              <a:rPr lang="en-US" altLang="zh-CN" sz="2000"/>
              <a:t>”</a:t>
            </a:r>
            <a:r>
              <a:rPr lang="zh-CN" altLang="en-US" sz="2000"/>
              <a:t>模块开始组装和测试。</a:t>
            </a:r>
            <a:endParaRPr lang="en-US" altLang="zh-CN" sz="2000"/>
          </a:p>
          <a:p>
            <a:r>
              <a:rPr lang="zh-CN" altLang="en-US" sz="2000" b="1">
                <a:sym typeface="+mn-ea"/>
              </a:rPr>
              <a:t>自底向上集成</a:t>
            </a:r>
            <a:r>
              <a:rPr lang="zh-CN" altLang="en-US" sz="2000"/>
              <a:t>一般从底部向上结合模块，总能的到所需的下层模块处理功能，随着结合的向上移动，对测试驱动程序的需求也减少了，但是在实现过程中比较复杂，在早期的时候对于驱动程序的需求较大，如果是上层模块出现问题，甚至要到比较后期才能发现。</a:t>
            </a:r>
            <a:endParaRPr lang="zh-CN" alt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文本框 90"/>
          <p:cNvSpPr txBox="1"/>
          <p:nvPr/>
        </p:nvSpPr>
        <p:spPr>
          <a:xfrm>
            <a:off x="138430" y="235585"/>
            <a:ext cx="4973320"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集成测试策略的结合与回归测试</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04190" y="1093470"/>
            <a:ext cx="3841750" cy="5015865"/>
          </a:xfrm>
          <a:prstGeom prst="rect">
            <a:avLst/>
          </a:prstGeom>
          <a:noFill/>
        </p:spPr>
        <p:txBody>
          <a:bodyPr wrap="square" rtlCol="0">
            <a:spAutoFit/>
          </a:bodyPr>
          <a:lstStyle/>
          <a:p>
            <a:r>
              <a:rPr lang="zh-CN" sz="2000"/>
              <a:t>通常纯粹的自顶向下和纯粹的自底向上策略都是不实用的，人们在实践中创造出多种混合策略：</a:t>
            </a:r>
            <a:endParaRPr lang="zh-CN" sz="2000"/>
          </a:p>
          <a:p>
            <a:r>
              <a:rPr lang="en-US" altLang="zh-CN" sz="2000"/>
              <a:t>1.</a:t>
            </a:r>
            <a:r>
              <a:rPr lang="zh-CN" altLang="en-US" sz="2000" b="1"/>
              <a:t>改进的自顶向下测试方法</a:t>
            </a:r>
            <a:r>
              <a:rPr lang="zh-CN" altLang="en-US" sz="2000"/>
              <a:t>，其与纯粹的自顶向下方法的区别在于早期使用自底向下的方法测试软件中的少数关键模块，这样做能在早期测试中发现关键模块中的错误，但是在于也带来一个新的缺点即在测试关键模块的时候需要驱动程序；</a:t>
            </a:r>
            <a:endParaRPr lang="zh-CN" altLang="en-US" sz="2000"/>
          </a:p>
          <a:p>
            <a:r>
              <a:rPr lang="en-US" altLang="zh-CN" sz="2000"/>
              <a:t>2.</a:t>
            </a:r>
            <a:r>
              <a:rPr lang="zh-CN" altLang="en-US" sz="2000" b="1"/>
              <a:t>混合法</a:t>
            </a:r>
            <a:r>
              <a:rPr lang="zh-CN" altLang="en-US" sz="2000"/>
              <a:t>，对软件结构中较为上层使用自顶向下方法，</a:t>
            </a:r>
            <a:r>
              <a:rPr lang="zh-CN" altLang="en-US" sz="2000">
                <a:sym typeface="+mn-ea"/>
              </a:rPr>
              <a:t>对软件结构中较为下层使用自底向上方法，这种方法兼具两个方法的优点与缺点。</a:t>
            </a:r>
            <a:endParaRPr lang="zh-CN" altLang="en-US" sz="2000"/>
          </a:p>
        </p:txBody>
      </p:sp>
      <p:sp>
        <p:nvSpPr>
          <p:cNvPr id="14" name="Freeform 6"/>
          <p:cNvSpPr>
            <a:spLocks noEditPoints="1"/>
          </p:cNvSpPr>
          <p:nvPr/>
        </p:nvSpPr>
        <p:spPr bwMode="auto">
          <a:xfrm rot="20255988">
            <a:off x="4973733" y="1274507"/>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5" name="Freeform 6"/>
          <p:cNvSpPr>
            <a:spLocks noEditPoints="1"/>
          </p:cNvSpPr>
          <p:nvPr/>
        </p:nvSpPr>
        <p:spPr bwMode="auto">
          <a:xfrm rot="20255988">
            <a:off x="4973733" y="2791522"/>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6"/>
          <p:cNvSpPr>
            <a:spLocks noEditPoints="1"/>
          </p:cNvSpPr>
          <p:nvPr/>
        </p:nvSpPr>
        <p:spPr bwMode="auto">
          <a:xfrm rot="20255988">
            <a:off x="4973733" y="4308537"/>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9" name="文本框 8"/>
          <p:cNvSpPr txBox="1"/>
          <p:nvPr/>
        </p:nvSpPr>
        <p:spPr>
          <a:xfrm>
            <a:off x="6784975" y="1093470"/>
            <a:ext cx="3841750" cy="2553335"/>
          </a:xfrm>
          <a:prstGeom prst="rect">
            <a:avLst/>
          </a:prstGeom>
          <a:noFill/>
        </p:spPr>
        <p:txBody>
          <a:bodyPr wrap="square" rtlCol="0">
            <a:spAutoFit/>
          </a:bodyPr>
          <a:lstStyle/>
          <a:p>
            <a:r>
              <a:rPr lang="zh-CN" sz="2000" b="1"/>
              <a:t>回归测试</a:t>
            </a:r>
            <a:r>
              <a:rPr lang="zh-CN" sz="2000"/>
              <a:t>用于保证由于调试或其他原因引起的变化，不会导致非预期的软件行为或额外的错误的测试活动。</a:t>
            </a:r>
            <a:endParaRPr lang="zh-CN" sz="2000"/>
          </a:p>
          <a:p>
            <a:r>
              <a:rPr lang="zh-CN" sz="2000" b="1">
                <a:sym typeface="+mn-ea"/>
              </a:rPr>
              <a:t>回归测试</a:t>
            </a:r>
            <a:r>
              <a:rPr lang="zh-CN" sz="2000">
                <a:sym typeface="+mn-ea"/>
              </a:rPr>
              <a:t>可以通过重新执行全部测试用例的一个子集人工地进行，也可以使用自动化的捕获回收工具自动进行。</a:t>
            </a:r>
            <a:endParaRPr lang="zh-CN" sz="2000"/>
          </a:p>
        </p:txBody>
      </p:sp>
    </p:spTree>
  </p:cSld>
  <p:clrMapOvr>
    <a:masterClrMapping/>
  </p:clrMapOvr>
  <mc:AlternateContent xmlns:mc="http://schemas.openxmlformats.org/markup-compatibility/2006">
    <mc:Choice xmlns:p14="http://schemas.microsoft.com/office/powerpoint/2010/main" Requires="p14">
      <p:transition p14:dur="0" advTm="5000"/>
    </mc:Choice>
    <mc:Fallback>
      <p:transition advTm="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确定测试</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62635" y="1383030"/>
            <a:ext cx="3893185" cy="4092575"/>
          </a:xfrm>
          <a:prstGeom prst="rect">
            <a:avLst/>
          </a:prstGeom>
          <a:noFill/>
        </p:spPr>
        <p:txBody>
          <a:bodyPr wrap="square" rtlCol="0">
            <a:spAutoFit/>
          </a:bodyPr>
          <a:lstStyle/>
          <a:p>
            <a:r>
              <a:rPr lang="zh-CN" altLang="en-US" sz="2000" b="1"/>
              <a:t>确认测试</a:t>
            </a:r>
            <a:r>
              <a:rPr lang="zh-CN" altLang="en-US" sz="2000"/>
              <a:t>也称验收测试，目标是验证软件的有效性。</a:t>
            </a:r>
            <a:endParaRPr lang="zh-CN" altLang="en-US" sz="2000"/>
          </a:p>
          <a:p>
            <a:r>
              <a:rPr lang="zh-CN" altLang="en-US" sz="2000" b="1"/>
              <a:t>确认测试</a:t>
            </a:r>
            <a:r>
              <a:rPr lang="zh-CN" altLang="en-US" sz="2000"/>
              <a:t>必须要有用户积极参与或以用户为主，用户应使用用户界面输入测试数据并且分析评价测试的输出结果，通常采用黑盒测试法。</a:t>
            </a:r>
            <a:endParaRPr lang="zh-CN" altLang="en-US" sz="2000"/>
          </a:p>
          <a:p>
            <a:r>
              <a:rPr lang="zh-CN" altLang="en-US" sz="2000" b="1"/>
              <a:t>确认测试</a:t>
            </a:r>
            <a:r>
              <a:rPr lang="zh-CN" altLang="en-US" sz="2000"/>
              <a:t>的一个重要内容是</a:t>
            </a:r>
            <a:r>
              <a:rPr lang="zh-CN" altLang="en-US" sz="2000" b="1"/>
              <a:t>复查软件配置</a:t>
            </a:r>
            <a:r>
              <a:rPr lang="zh-CN" altLang="en-US" sz="2000"/>
              <a:t>，目的是保证软件配置的所有成分都齐全，质量符合要求，文档与程序完全一致，具有完成软件维护所必须的细节，而且已经编好目录。</a:t>
            </a:r>
            <a:endParaRPr lang="zh-CN" altLang="en-US" sz="2000"/>
          </a:p>
        </p:txBody>
      </p:sp>
      <p:sp>
        <p:nvSpPr>
          <p:cNvPr id="3" name="文本框 2"/>
          <p:cNvSpPr txBox="1"/>
          <p:nvPr/>
        </p:nvSpPr>
        <p:spPr>
          <a:xfrm>
            <a:off x="5429250" y="1039495"/>
            <a:ext cx="6067425" cy="1198880"/>
          </a:xfrm>
          <a:prstGeom prst="rect">
            <a:avLst/>
          </a:prstGeom>
          <a:noFill/>
        </p:spPr>
        <p:txBody>
          <a:bodyPr wrap="square" rtlCol="0">
            <a:spAutoFit/>
          </a:bodyPr>
          <a:lstStyle/>
          <a:p>
            <a:r>
              <a:rPr lang="zh-CN" altLang="en-US"/>
              <a:t>绝大多数软件开发商会使用</a:t>
            </a:r>
            <a:r>
              <a:rPr lang="en-US" altLang="zh-CN"/>
              <a:t>Alpha</a:t>
            </a:r>
            <a:r>
              <a:rPr lang="zh-CN" altLang="en-US"/>
              <a:t>测试与</a:t>
            </a:r>
            <a:r>
              <a:rPr lang="en-US" altLang="zh-CN"/>
              <a:t>Beta</a:t>
            </a:r>
            <a:r>
              <a:rPr lang="zh-CN" altLang="en-US"/>
              <a:t>测试来发现一些只有最终用户才能发现的错误。</a:t>
            </a:r>
            <a:endParaRPr lang="zh-CN" altLang="en-US"/>
          </a:p>
          <a:p>
            <a:r>
              <a:rPr lang="en-US" altLang="zh-CN">
                <a:sym typeface="+mn-ea"/>
              </a:rPr>
              <a:t>Alpha</a:t>
            </a:r>
            <a:r>
              <a:rPr lang="zh-CN" altLang="en-US">
                <a:sym typeface="+mn-ea"/>
              </a:rPr>
              <a:t>测试是在受控的环境中进行的，</a:t>
            </a:r>
            <a:r>
              <a:rPr lang="en-US" altLang="zh-CN">
                <a:sym typeface="+mn-ea"/>
              </a:rPr>
              <a:t>Beta</a:t>
            </a:r>
            <a:r>
              <a:rPr lang="zh-CN" altLang="en-US">
                <a:sym typeface="+mn-ea"/>
              </a:rPr>
              <a:t>测试由软件的最终用户们在一个或多个客户场所进行。</a:t>
            </a:r>
            <a:endParaRPr lang="zh-CN" altLang="en-US"/>
          </a:p>
        </p:txBody>
      </p:sp>
      <p:sp>
        <p:nvSpPr>
          <p:cNvPr id="12" name="Freeform 6"/>
          <p:cNvSpPr>
            <a:spLocks noEditPoints="1"/>
          </p:cNvSpPr>
          <p:nvPr/>
        </p:nvSpPr>
        <p:spPr bwMode="auto">
          <a:xfrm>
            <a:off x="7067550" y="4692770"/>
            <a:ext cx="1246288" cy="12204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 name="Freeform 6"/>
          <p:cNvSpPr>
            <a:spLocks noEditPoints="1"/>
          </p:cNvSpPr>
          <p:nvPr/>
        </p:nvSpPr>
        <p:spPr bwMode="auto">
          <a:xfrm>
            <a:off x="8002270" y="3245738"/>
            <a:ext cx="2775165" cy="27176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8" name="Freeform 6"/>
          <p:cNvSpPr>
            <a:spLocks noEditPoints="1"/>
          </p:cNvSpPr>
          <p:nvPr/>
        </p:nvSpPr>
        <p:spPr bwMode="auto">
          <a:xfrm rot="20736051">
            <a:off x="6425793" y="2701702"/>
            <a:ext cx="1999669" cy="1958232"/>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0" name="Freeform 6"/>
          <p:cNvSpPr>
            <a:spLocks noEditPoints="1"/>
          </p:cNvSpPr>
          <p:nvPr/>
        </p:nvSpPr>
        <p:spPr bwMode="auto">
          <a:xfrm>
            <a:off x="9025044" y="2648047"/>
            <a:ext cx="476957" cy="467073"/>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1" name="Freeform 6"/>
          <p:cNvSpPr>
            <a:spLocks noEditPoints="1"/>
          </p:cNvSpPr>
          <p:nvPr/>
        </p:nvSpPr>
        <p:spPr bwMode="auto">
          <a:xfrm rot="20790614">
            <a:off x="6299103" y="5223861"/>
            <a:ext cx="855575" cy="837844"/>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3" name="Freeform 6"/>
          <p:cNvSpPr>
            <a:spLocks noEditPoints="1"/>
          </p:cNvSpPr>
          <p:nvPr/>
        </p:nvSpPr>
        <p:spPr bwMode="auto">
          <a:xfrm>
            <a:off x="9177803" y="4396911"/>
            <a:ext cx="424111" cy="4153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532511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白盒测试技术</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a:t>
            </a:r>
            <a:r>
              <a:rPr lang="en-US" sz="7200" dirty="0">
                <a:solidFill>
                  <a:srgbClr val="6A5546"/>
                </a:solidFill>
                <a:latin typeface="Impact" panose="020B0806030902050204" pitchFamily="34" charset="0"/>
                <a:ea typeface="微软雅黑" panose="020B0503020204020204" pitchFamily="34" charset="-122"/>
              </a:rPr>
              <a:t>5</a:t>
            </a:r>
            <a:endParaRPr 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3873325" y="2189510"/>
            <a:ext cx="812800" cy="245745"/>
          </a:xfrm>
          <a:prstGeom prst="rect">
            <a:avLst/>
          </a:prstGeom>
          <a:noFill/>
        </p:spPr>
        <p:txBody>
          <a:bodyPr wrap="none" lIns="0" tIns="0" rIns="0" bIns="0" rtlCol="0" anchor="t">
            <a:spAutoFit/>
          </a:bodyPr>
          <a:lstStyle/>
          <a:p>
            <a:pPr lvl="0" algn="r"/>
            <a:r>
              <a:rPr lang="zh-CN" altLang="en-US" sz="1600" b="1" dirty="0">
                <a:solidFill>
                  <a:srgbClr val="262626"/>
                </a:solidFill>
                <a:latin typeface="微软雅黑" panose="020B0503020204020204" pitchFamily="34" charset="-122"/>
                <a:ea typeface="微软雅黑" panose="020B0503020204020204" pitchFamily="34" charset="-122"/>
              </a:rPr>
              <a:t>语句覆盖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48" name="TextBox 47"/>
          <p:cNvSpPr txBox="1"/>
          <p:nvPr/>
        </p:nvSpPr>
        <p:spPr>
          <a:xfrm>
            <a:off x="1828801" y="2471473"/>
            <a:ext cx="2838644" cy="368935"/>
          </a:xfrm>
          <a:prstGeom prst="rect">
            <a:avLst/>
          </a:prstGeom>
          <a:noFill/>
        </p:spPr>
        <p:txBody>
          <a:bodyPr wrap="square" lIns="0" tIns="0" rIns="0" bIns="0" rtlCol="0" anchor="t">
            <a:spAutoFit/>
          </a:bodyPr>
          <a:lstStyle/>
          <a:p>
            <a:pPr algn="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rPr>
              <a:t>选取足够多的测试数据，使得被测试的程序中每条语句至少执行一次</a:t>
            </a:r>
            <a:endParaRPr lang="en-US" sz="1335" dirty="0">
              <a:solidFill>
                <a:srgbClr val="262626"/>
              </a:solidFill>
              <a:latin typeface="微软雅黑" panose="020B0503020204020204" pitchFamily="34" charset="-122"/>
            </a:endParaRPr>
          </a:p>
        </p:txBody>
      </p:sp>
      <p:sp>
        <p:nvSpPr>
          <p:cNvPr id="50" name="TextBox 49"/>
          <p:cNvSpPr txBox="1"/>
          <p:nvPr/>
        </p:nvSpPr>
        <p:spPr>
          <a:xfrm>
            <a:off x="3301925" y="3085592"/>
            <a:ext cx="812800" cy="245745"/>
          </a:xfrm>
          <a:prstGeom prst="rect">
            <a:avLst/>
          </a:prstGeom>
          <a:noFill/>
        </p:spPr>
        <p:txBody>
          <a:bodyPr wrap="none" lIns="0" tIns="0" rIns="0" bIns="0" rtlCol="0" anchor="t">
            <a:spAutoFit/>
          </a:bodyPr>
          <a:lstStyle/>
          <a:p>
            <a:pPr lvl="0" algn="r"/>
            <a:r>
              <a:rPr lang="zh-CN" altLang="en-US" sz="1600" b="1" dirty="0">
                <a:solidFill>
                  <a:srgbClr val="262626"/>
                </a:solidFill>
                <a:latin typeface="微软雅黑" panose="020B0503020204020204" pitchFamily="34" charset="-122"/>
                <a:ea typeface="微软雅黑" panose="020B0503020204020204" pitchFamily="34" charset="-122"/>
              </a:rPr>
              <a:t>判定覆盖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51" name="TextBox 50"/>
          <p:cNvSpPr txBox="1"/>
          <p:nvPr/>
        </p:nvSpPr>
        <p:spPr>
          <a:xfrm>
            <a:off x="1216660" y="3368675"/>
            <a:ext cx="2901950" cy="368935"/>
          </a:xfrm>
          <a:prstGeom prst="rect">
            <a:avLst/>
          </a:prstGeom>
          <a:noFill/>
        </p:spPr>
        <p:txBody>
          <a:bodyPr wrap="square" lIns="0" tIns="0" rIns="0" bIns="0" rtlCol="0" anchor="t">
            <a:spAutoFit/>
          </a:bodyPr>
          <a:lstStyle/>
          <a:p>
            <a:pPr algn="r" defTabSz="1218565">
              <a:spcBef>
                <a:spcPct val="20000"/>
              </a:spcBef>
              <a:defRPr/>
            </a:pPr>
            <a:r>
              <a:rPr lang="zh-CN" sz="1200" dirty="0">
                <a:solidFill>
                  <a:srgbClr val="262626"/>
                </a:solidFill>
                <a:latin typeface="微软雅黑" panose="020B0503020204020204" pitchFamily="34" charset="-122"/>
                <a:ea typeface="微软雅黑" panose="020B0503020204020204" pitchFamily="34" charset="-122"/>
              </a:rPr>
              <a:t>选取足够多的测试数据，使得被测试的程序的每个判定的每条分支都至少执行一次</a:t>
            </a:r>
            <a:endParaRPr lang="zh-CN" sz="1200" dirty="0">
              <a:solidFill>
                <a:srgbClr val="262626"/>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3257771" y="3928093"/>
            <a:ext cx="812800" cy="245745"/>
          </a:xfrm>
          <a:prstGeom prst="rect">
            <a:avLst/>
          </a:prstGeom>
          <a:noFill/>
        </p:spPr>
        <p:txBody>
          <a:bodyPr wrap="none" lIns="0" tIns="0" rIns="0" bIns="0" rtlCol="0" anchor="t">
            <a:spAutoFit/>
          </a:bodyPr>
          <a:lstStyle/>
          <a:p>
            <a:pPr lvl="0" algn="r"/>
            <a:r>
              <a:rPr lang="zh-CN" altLang="en-US" sz="1600" b="1" dirty="0">
                <a:solidFill>
                  <a:srgbClr val="262626"/>
                </a:solidFill>
                <a:latin typeface="微软雅黑" panose="020B0503020204020204" pitchFamily="34" charset="-122"/>
                <a:ea typeface="微软雅黑" panose="020B0503020204020204" pitchFamily="34" charset="-122"/>
              </a:rPr>
              <a:t>条件覆盖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54" name="TextBox 53"/>
          <p:cNvSpPr txBox="1"/>
          <p:nvPr/>
        </p:nvSpPr>
        <p:spPr>
          <a:xfrm>
            <a:off x="327660" y="4224020"/>
            <a:ext cx="3744595" cy="553720"/>
          </a:xfrm>
          <a:prstGeom prst="rect">
            <a:avLst/>
          </a:prstGeom>
          <a:noFill/>
        </p:spPr>
        <p:txBody>
          <a:bodyPr wrap="square" lIns="0" tIns="0" rIns="0" bIns="0" rtlCol="0" anchor="t">
            <a:spAutoFit/>
          </a:bodyPr>
          <a:lstStyle/>
          <a:p>
            <a:pPr algn="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rPr>
              <a:t>选取足够多的测试数据，使得被测试的程序的每个判定表达式中的每个条件都能取到各种可能的结果</a:t>
            </a:r>
            <a:br>
              <a:rPr lang="en-US" sz="1200" dirty="0">
                <a:solidFill>
                  <a:srgbClr val="262626"/>
                </a:solidFill>
                <a:latin typeface="微软雅黑" panose="020B0503020204020204" pitchFamily="34" charset="-122"/>
                <a:ea typeface="微软雅黑" panose="020B0503020204020204" pitchFamily="34" charset="-122"/>
              </a:rPr>
            </a:br>
            <a:endParaRPr lang="en-US" sz="1200" dirty="0">
              <a:solidFill>
                <a:srgbClr val="262626"/>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3139306" y="4761504"/>
            <a:ext cx="1315085"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判定</a:t>
            </a:r>
            <a:r>
              <a:rPr lang="en-US" altLang="zh-CN" sz="1600" b="1" dirty="0">
                <a:solidFill>
                  <a:srgbClr val="262626"/>
                </a:solidFill>
                <a:latin typeface="微软雅黑" panose="020B0503020204020204" pitchFamily="34" charset="-122"/>
                <a:ea typeface="微软雅黑" panose="020B0503020204020204" pitchFamily="34" charset="-122"/>
              </a:rPr>
              <a:t>/</a:t>
            </a:r>
            <a:r>
              <a:rPr lang="zh-CN" altLang="en-US" sz="1600" b="1" dirty="0">
                <a:solidFill>
                  <a:srgbClr val="262626"/>
                </a:solidFill>
                <a:latin typeface="微软雅黑" panose="020B0503020204020204" pitchFamily="34" charset="-122"/>
                <a:ea typeface="微软雅黑" panose="020B0503020204020204" pitchFamily="34" charset="-122"/>
              </a:rPr>
              <a:t>条件覆盖</a:t>
            </a:r>
            <a:endParaRPr lang="zh-CN" altLang="en-US" sz="1600" b="1" dirty="0">
              <a:solidFill>
                <a:srgbClr val="262626"/>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1554480" y="5052329"/>
            <a:ext cx="2774905" cy="184150"/>
          </a:xfrm>
          <a:prstGeom prst="rect">
            <a:avLst/>
          </a:prstGeom>
          <a:noFill/>
        </p:spPr>
        <p:txBody>
          <a:bodyPr wrap="square" lIns="0" tIns="0" rIns="0" bIns="0" rtlCol="0" anchor="t">
            <a:spAutoFit/>
          </a:bodyPr>
          <a:lstStyle/>
          <a:p>
            <a:pPr algn="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rPr>
              <a:t>同时满足判定覆盖和条件覆盖的标准</a:t>
            </a:r>
            <a:endParaRPr lang="en-US" sz="1200" dirty="0">
              <a:solidFill>
                <a:srgbClr val="262626"/>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7526501" y="2212297"/>
            <a:ext cx="12192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条件组合覆盖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60" name="TextBox 59"/>
          <p:cNvSpPr txBox="1"/>
          <p:nvPr/>
        </p:nvSpPr>
        <p:spPr>
          <a:xfrm>
            <a:off x="7526655" y="2493010"/>
            <a:ext cx="3196590" cy="553720"/>
          </a:xfrm>
          <a:prstGeom prst="rect">
            <a:avLst/>
          </a:prstGeom>
          <a:noFill/>
        </p:spPr>
        <p:txBody>
          <a:bodyPr wrap="square" lIns="0" tIns="0" rIns="0" bIns="0" rtlCol="0" anchor="t">
            <a:spAutoFit/>
          </a:bodyPr>
          <a:lstStyle/>
          <a:p>
            <a:pP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rPr>
              <a:t>选取足够多的测试数据，使得每个判定表达式中的条件的各种可能组合都至少出现一次</a:t>
            </a:r>
            <a:br>
              <a:rPr lang="en-US" sz="1200" dirty="0">
                <a:solidFill>
                  <a:srgbClr val="262626"/>
                </a:solidFill>
                <a:latin typeface="微软雅黑" panose="020B0503020204020204" pitchFamily="34" charset="-122"/>
                <a:ea typeface="微软雅黑" panose="020B0503020204020204" pitchFamily="34" charset="-122"/>
              </a:rPr>
            </a:br>
            <a:endParaRPr lang="en-US" sz="1200" dirty="0">
              <a:solidFill>
                <a:srgbClr val="262626"/>
              </a:solidFill>
              <a:latin typeface="微软雅黑" panose="020B0503020204020204" pitchFamily="34" charset="-122"/>
              <a:ea typeface="微软雅黑" panose="020B0503020204020204" pitchFamily="34" charset="-122"/>
            </a:endParaRPr>
          </a:p>
        </p:txBody>
      </p:sp>
      <p:grpSp>
        <p:nvGrpSpPr>
          <p:cNvPr id="15" name="Group 245"/>
          <p:cNvGrpSpPr/>
          <p:nvPr/>
        </p:nvGrpSpPr>
        <p:grpSpPr>
          <a:xfrm>
            <a:off x="5037708" y="2861731"/>
            <a:ext cx="2116584" cy="3144640"/>
            <a:chOff x="4168751" y="1735138"/>
            <a:chExt cx="1000125" cy="1485900"/>
          </a:xfrm>
          <a:solidFill>
            <a:srgbClr val="262626"/>
          </a:solidFill>
        </p:grpSpPr>
        <p:sp>
          <p:nvSpPr>
            <p:cNvPr id="242" name="Freeform 123"/>
            <p:cNvSpPr/>
            <p:nvPr/>
          </p:nvSpPr>
          <p:spPr bwMode="auto">
            <a:xfrm>
              <a:off x="4429102" y="3038475"/>
              <a:ext cx="479425" cy="6191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3" name="Freeform 124"/>
            <p:cNvSpPr/>
            <p:nvPr/>
          </p:nvSpPr>
          <p:spPr bwMode="auto">
            <a:xfrm>
              <a:off x="4429102" y="2952750"/>
              <a:ext cx="479425" cy="6191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4" name="Freeform 125"/>
            <p:cNvSpPr/>
            <p:nvPr/>
          </p:nvSpPr>
          <p:spPr bwMode="auto">
            <a:xfrm>
              <a:off x="4470377" y="3125788"/>
              <a:ext cx="379413" cy="95250"/>
            </a:xfrm>
            <a:custGeom>
              <a:avLst/>
              <a:gdLst/>
              <a:ahLst/>
              <a:cxnLst>
                <a:cxn ang="0">
                  <a:pos x="0" y="0"/>
                </a:cxn>
                <a:cxn ang="0">
                  <a:pos x="129" y="0"/>
                </a:cxn>
                <a:cxn ang="0">
                  <a:pos x="63" y="30"/>
                </a:cxn>
                <a:cxn ang="0">
                  <a:pos x="0" y="0"/>
                </a:cxn>
              </a:cxnLst>
              <a:rect l="0" t="0" r="r" b="b"/>
              <a:pathLst>
                <a:path w="129" h="32">
                  <a:moveTo>
                    <a:pt x="0" y="0"/>
                  </a:moveTo>
                  <a:cubicBezTo>
                    <a:pt x="129" y="0"/>
                    <a:pt x="129" y="0"/>
                    <a:pt x="129" y="0"/>
                  </a:cubicBezTo>
                  <a:cubicBezTo>
                    <a:pt x="129" y="0"/>
                    <a:pt x="120" y="32"/>
                    <a:pt x="63" y="30"/>
                  </a:cubicBezTo>
                  <a:cubicBezTo>
                    <a:pt x="17" y="29"/>
                    <a:pt x="0" y="0"/>
                    <a:pt x="0" y="0"/>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5" name="Freeform 237"/>
            <p:cNvSpPr>
              <a:spLocks noEditPoints="1"/>
            </p:cNvSpPr>
            <p:nvPr/>
          </p:nvSpPr>
          <p:spPr bwMode="auto">
            <a:xfrm>
              <a:off x="4168751" y="1735138"/>
              <a:ext cx="1000125" cy="1179513"/>
            </a:xfrm>
            <a:custGeom>
              <a:avLst/>
              <a:gdLst/>
              <a:ahLst/>
              <a:cxnLst>
                <a:cxn ang="0">
                  <a:pos x="175" y="0"/>
                </a:cxn>
                <a:cxn ang="0">
                  <a:pos x="167" y="0"/>
                </a:cxn>
                <a:cxn ang="0">
                  <a:pos x="6" y="165"/>
                </a:cxn>
                <a:cxn ang="0">
                  <a:pos x="67" y="318"/>
                </a:cxn>
                <a:cxn ang="0">
                  <a:pos x="90" y="396"/>
                </a:cxn>
                <a:cxn ang="0">
                  <a:pos x="90" y="396"/>
                </a:cxn>
                <a:cxn ang="0">
                  <a:pos x="99" y="401"/>
                </a:cxn>
                <a:cxn ang="0">
                  <a:pos x="242" y="401"/>
                </a:cxn>
                <a:cxn ang="0">
                  <a:pos x="251" y="396"/>
                </a:cxn>
                <a:cxn ang="0">
                  <a:pos x="251" y="396"/>
                </a:cxn>
                <a:cxn ang="0">
                  <a:pos x="274" y="318"/>
                </a:cxn>
                <a:cxn ang="0">
                  <a:pos x="336" y="165"/>
                </a:cxn>
                <a:cxn ang="0">
                  <a:pos x="175" y="0"/>
                </a:cxn>
                <a:cxn ang="0">
                  <a:pos x="295" y="166"/>
                </a:cxn>
                <a:cxn ang="0">
                  <a:pos x="249" y="282"/>
                </a:cxn>
                <a:cxn ang="0">
                  <a:pos x="231" y="352"/>
                </a:cxn>
                <a:cxn ang="0">
                  <a:pos x="231" y="352"/>
                </a:cxn>
                <a:cxn ang="0">
                  <a:pos x="224" y="356"/>
                </a:cxn>
                <a:cxn ang="0">
                  <a:pos x="117" y="356"/>
                </a:cxn>
                <a:cxn ang="0">
                  <a:pos x="110" y="352"/>
                </a:cxn>
                <a:cxn ang="0">
                  <a:pos x="110" y="352"/>
                </a:cxn>
                <a:cxn ang="0">
                  <a:pos x="93" y="282"/>
                </a:cxn>
                <a:cxn ang="0">
                  <a:pos x="47" y="166"/>
                </a:cxn>
                <a:cxn ang="0">
                  <a:pos x="168" y="43"/>
                </a:cxn>
                <a:cxn ang="0">
                  <a:pos x="174" y="43"/>
                </a:cxn>
                <a:cxn ang="0">
                  <a:pos x="295" y="166"/>
                </a:cxn>
              </a:cxnLst>
              <a:rect l="0" t="0" r="r" b="b"/>
              <a:pathLst>
                <a:path w="341" h="401">
                  <a:moveTo>
                    <a:pt x="175" y="0"/>
                  </a:moveTo>
                  <a:cubicBezTo>
                    <a:pt x="167" y="0"/>
                    <a:pt x="167" y="0"/>
                    <a:pt x="167" y="0"/>
                  </a:cubicBezTo>
                  <a:cubicBezTo>
                    <a:pt x="61" y="7"/>
                    <a:pt x="0" y="83"/>
                    <a:pt x="6" y="165"/>
                  </a:cubicBezTo>
                  <a:cubicBezTo>
                    <a:pt x="12" y="254"/>
                    <a:pt x="61" y="264"/>
                    <a:pt x="67" y="318"/>
                  </a:cubicBezTo>
                  <a:cubicBezTo>
                    <a:pt x="73" y="372"/>
                    <a:pt x="90" y="396"/>
                    <a:pt x="90" y="396"/>
                  </a:cubicBezTo>
                  <a:cubicBezTo>
                    <a:pt x="90" y="396"/>
                    <a:pt x="90" y="396"/>
                    <a:pt x="90" y="396"/>
                  </a:cubicBezTo>
                  <a:cubicBezTo>
                    <a:pt x="92" y="399"/>
                    <a:pt x="96" y="401"/>
                    <a:pt x="99" y="401"/>
                  </a:cubicBezTo>
                  <a:cubicBezTo>
                    <a:pt x="242" y="401"/>
                    <a:pt x="242" y="401"/>
                    <a:pt x="242" y="401"/>
                  </a:cubicBezTo>
                  <a:cubicBezTo>
                    <a:pt x="245" y="401"/>
                    <a:pt x="249" y="399"/>
                    <a:pt x="251" y="396"/>
                  </a:cubicBezTo>
                  <a:cubicBezTo>
                    <a:pt x="251" y="396"/>
                    <a:pt x="251" y="396"/>
                    <a:pt x="251" y="396"/>
                  </a:cubicBezTo>
                  <a:cubicBezTo>
                    <a:pt x="251" y="396"/>
                    <a:pt x="268" y="372"/>
                    <a:pt x="274" y="318"/>
                  </a:cubicBezTo>
                  <a:cubicBezTo>
                    <a:pt x="280" y="264"/>
                    <a:pt x="330" y="254"/>
                    <a:pt x="336" y="165"/>
                  </a:cubicBezTo>
                  <a:cubicBezTo>
                    <a:pt x="341" y="83"/>
                    <a:pt x="280" y="7"/>
                    <a:pt x="175" y="0"/>
                  </a:cubicBezTo>
                  <a:close/>
                  <a:moveTo>
                    <a:pt x="295" y="166"/>
                  </a:moveTo>
                  <a:cubicBezTo>
                    <a:pt x="290" y="234"/>
                    <a:pt x="253" y="241"/>
                    <a:pt x="249" y="282"/>
                  </a:cubicBezTo>
                  <a:cubicBezTo>
                    <a:pt x="244" y="322"/>
                    <a:pt x="231" y="352"/>
                    <a:pt x="231" y="352"/>
                  </a:cubicBezTo>
                  <a:cubicBezTo>
                    <a:pt x="231" y="352"/>
                    <a:pt x="231" y="352"/>
                    <a:pt x="231" y="352"/>
                  </a:cubicBezTo>
                  <a:cubicBezTo>
                    <a:pt x="229" y="354"/>
                    <a:pt x="227" y="356"/>
                    <a:pt x="224" y="356"/>
                  </a:cubicBezTo>
                  <a:cubicBezTo>
                    <a:pt x="117" y="356"/>
                    <a:pt x="117" y="356"/>
                    <a:pt x="117" y="356"/>
                  </a:cubicBezTo>
                  <a:cubicBezTo>
                    <a:pt x="114" y="356"/>
                    <a:pt x="112" y="354"/>
                    <a:pt x="110" y="352"/>
                  </a:cubicBezTo>
                  <a:cubicBezTo>
                    <a:pt x="110" y="352"/>
                    <a:pt x="110" y="352"/>
                    <a:pt x="110" y="352"/>
                  </a:cubicBezTo>
                  <a:cubicBezTo>
                    <a:pt x="110" y="352"/>
                    <a:pt x="98" y="322"/>
                    <a:pt x="93" y="282"/>
                  </a:cubicBezTo>
                  <a:cubicBezTo>
                    <a:pt x="89" y="241"/>
                    <a:pt x="51" y="234"/>
                    <a:pt x="47" y="166"/>
                  </a:cubicBezTo>
                  <a:cubicBezTo>
                    <a:pt x="43" y="105"/>
                    <a:pt x="89" y="48"/>
                    <a:pt x="168" y="43"/>
                  </a:cubicBezTo>
                  <a:cubicBezTo>
                    <a:pt x="174" y="43"/>
                    <a:pt x="174" y="43"/>
                    <a:pt x="174" y="43"/>
                  </a:cubicBezTo>
                  <a:cubicBezTo>
                    <a:pt x="253" y="48"/>
                    <a:pt x="299" y="105"/>
                    <a:pt x="295" y="166"/>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309" name="Oval 308"/>
          <p:cNvSpPr/>
          <p:nvPr/>
        </p:nvSpPr>
        <p:spPr>
          <a:xfrm>
            <a:off x="4773609" y="2337613"/>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67" name="Freeform 64"/>
          <p:cNvSpPr>
            <a:spLocks noEditPoints="1"/>
          </p:cNvSpPr>
          <p:nvPr/>
        </p:nvSpPr>
        <p:spPr bwMode="auto">
          <a:xfrm>
            <a:off x="4925781" y="2510001"/>
            <a:ext cx="353484" cy="294217"/>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96" name="Oval 295"/>
          <p:cNvSpPr/>
          <p:nvPr/>
        </p:nvSpPr>
        <p:spPr>
          <a:xfrm>
            <a:off x="4516461" y="4858774"/>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77" name="Freeform 145"/>
          <p:cNvSpPr/>
          <p:nvPr/>
        </p:nvSpPr>
        <p:spPr bwMode="auto">
          <a:xfrm>
            <a:off x="4699325" y="5052329"/>
            <a:ext cx="292100" cy="251884"/>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92" name="Oval 291"/>
          <p:cNvSpPr/>
          <p:nvPr/>
        </p:nvSpPr>
        <p:spPr>
          <a:xfrm>
            <a:off x="4132415" y="4013116"/>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79" name="Freeform 171"/>
          <p:cNvSpPr/>
          <p:nvPr/>
        </p:nvSpPr>
        <p:spPr bwMode="auto">
          <a:xfrm>
            <a:off x="4315279" y="4226779"/>
            <a:ext cx="292100" cy="211667"/>
          </a:xfrm>
          <a:custGeom>
            <a:avLst/>
            <a:gdLst/>
            <a:ahLst/>
            <a:cxnLst>
              <a:cxn ang="0">
                <a:pos x="64" y="42"/>
              </a:cxn>
              <a:cxn ang="0">
                <a:pos x="62" y="44"/>
              </a:cxn>
              <a:cxn ang="0">
                <a:pos x="61" y="45"/>
              </a:cxn>
              <a:cxn ang="0">
                <a:pos x="60" y="44"/>
              </a:cxn>
              <a:cxn ang="0">
                <a:pos x="45" y="30"/>
              </a:cxn>
              <a:cxn ang="0">
                <a:pos x="45" y="36"/>
              </a:cxn>
              <a:cxn ang="0">
                <a:pos x="35" y="46"/>
              </a:cxn>
              <a:cxn ang="0">
                <a:pos x="10" y="46"/>
              </a:cxn>
              <a:cxn ang="0">
                <a:pos x="0" y="36"/>
              </a:cxn>
              <a:cxn ang="0">
                <a:pos x="0" y="10"/>
              </a:cxn>
              <a:cxn ang="0">
                <a:pos x="10" y="0"/>
              </a:cxn>
              <a:cxn ang="0">
                <a:pos x="35" y="0"/>
              </a:cxn>
              <a:cxn ang="0">
                <a:pos x="45" y="10"/>
              </a:cxn>
              <a:cxn ang="0">
                <a:pos x="45" y="16"/>
              </a:cxn>
              <a:cxn ang="0">
                <a:pos x="60" y="2"/>
              </a:cxn>
              <a:cxn ang="0">
                <a:pos x="61" y="1"/>
              </a:cxn>
              <a:cxn ang="0">
                <a:pos x="62" y="1"/>
              </a:cxn>
              <a:cxn ang="0">
                <a:pos x="64" y="4"/>
              </a:cxn>
              <a:cxn ang="0">
                <a:pos x="64" y="42"/>
              </a:cxn>
            </a:cxnLst>
            <a:rect l="0" t="0" r="r" b="b"/>
            <a:pathLst>
              <a:path w="64" h="46">
                <a:moveTo>
                  <a:pt x="64" y="42"/>
                </a:moveTo>
                <a:cubicBezTo>
                  <a:pt x="64" y="43"/>
                  <a:pt x="63" y="44"/>
                  <a:pt x="62" y="44"/>
                </a:cubicBezTo>
                <a:cubicBezTo>
                  <a:pt x="62" y="45"/>
                  <a:pt x="62" y="45"/>
                  <a:pt x="61" y="45"/>
                </a:cubicBezTo>
                <a:cubicBezTo>
                  <a:pt x="61" y="45"/>
                  <a:pt x="60" y="44"/>
                  <a:pt x="60" y="44"/>
                </a:cubicBezTo>
                <a:cubicBezTo>
                  <a:pt x="45" y="30"/>
                  <a:pt x="45" y="30"/>
                  <a:pt x="45" y="30"/>
                </a:cubicBezTo>
                <a:cubicBezTo>
                  <a:pt x="45" y="36"/>
                  <a:pt x="45" y="36"/>
                  <a:pt x="45" y="36"/>
                </a:cubicBezTo>
                <a:cubicBezTo>
                  <a:pt x="45" y="41"/>
                  <a:pt x="41" y="46"/>
                  <a:pt x="35" y="46"/>
                </a:cubicBezTo>
                <a:cubicBezTo>
                  <a:pt x="10" y="46"/>
                  <a:pt x="10" y="46"/>
                  <a:pt x="10" y="46"/>
                </a:cubicBezTo>
                <a:cubicBezTo>
                  <a:pt x="4" y="46"/>
                  <a:pt x="0" y="41"/>
                  <a:pt x="0" y="36"/>
                </a:cubicBezTo>
                <a:cubicBezTo>
                  <a:pt x="0" y="10"/>
                  <a:pt x="0" y="10"/>
                  <a:pt x="0" y="10"/>
                </a:cubicBezTo>
                <a:cubicBezTo>
                  <a:pt x="0" y="5"/>
                  <a:pt x="4" y="0"/>
                  <a:pt x="10" y="0"/>
                </a:cubicBezTo>
                <a:cubicBezTo>
                  <a:pt x="35" y="0"/>
                  <a:pt x="35" y="0"/>
                  <a:pt x="35" y="0"/>
                </a:cubicBezTo>
                <a:cubicBezTo>
                  <a:pt x="41" y="0"/>
                  <a:pt x="45" y="5"/>
                  <a:pt x="45" y="10"/>
                </a:cubicBezTo>
                <a:cubicBezTo>
                  <a:pt x="45" y="16"/>
                  <a:pt x="45" y="16"/>
                  <a:pt x="45" y="16"/>
                </a:cubicBezTo>
                <a:cubicBezTo>
                  <a:pt x="60" y="2"/>
                  <a:pt x="60" y="2"/>
                  <a:pt x="60" y="2"/>
                </a:cubicBezTo>
                <a:cubicBezTo>
                  <a:pt x="60" y="1"/>
                  <a:pt x="61" y="1"/>
                  <a:pt x="61" y="1"/>
                </a:cubicBezTo>
                <a:cubicBezTo>
                  <a:pt x="62" y="1"/>
                  <a:pt x="62" y="1"/>
                  <a:pt x="62" y="1"/>
                </a:cubicBezTo>
                <a:cubicBezTo>
                  <a:pt x="63" y="2"/>
                  <a:pt x="64" y="3"/>
                  <a:pt x="64" y="4"/>
                </a:cubicBezTo>
                <a:lnTo>
                  <a:pt x="64" y="42"/>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88" name="Oval 287"/>
          <p:cNvSpPr/>
          <p:nvPr/>
        </p:nvSpPr>
        <p:spPr>
          <a:xfrm>
            <a:off x="4187548" y="3092160"/>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81" name="Freeform 115"/>
          <p:cNvSpPr>
            <a:spLocks noEditPoints="1"/>
          </p:cNvSpPr>
          <p:nvPr/>
        </p:nvSpPr>
        <p:spPr bwMode="auto">
          <a:xfrm>
            <a:off x="4370412" y="3264548"/>
            <a:ext cx="292100" cy="294217"/>
          </a:xfrm>
          <a:custGeom>
            <a:avLst/>
            <a:gdLst/>
            <a:ahLst/>
            <a:cxnLst>
              <a:cxn ang="0">
                <a:pos x="64" y="32"/>
              </a:cxn>
              <a:cxn ang="0">
                <a:pos x="32" y="64"/>
              </a:cxn>
              <a:cxn ang="0">
                <a:pos x="0" y="32"/>
              </a:cxn>
              <a:cxn ang="0">
                <a:pos x="32" y="0"/>
              </a:cxn>
              <a:cxn ang="0">
                <a:pos x="64" y="32"/>
              </a:cxn>
              <a:cxn ang="0">
                <a:pos x="14" y="38"/>
              </a:cxn>
              <a:cxn ang="0">
                <a:pos x="13" y="32"/>
              </a:cxn>
              <a:cxn ang="0">
                <a:pos x="14" y="26"/>
              </a:cxn>
              <a:cxn ang="0">
                <a:pos x="8" y="19"/>
              </a:cxn>
              <a:cxn ang="0">
                <a:pos x="4" y="32"/>
              </a:cxn>
              <a:cxn ang="0">
                <a:pos x="8" y="45"/>
              </a:cxn>
              <a:cxn ang="0">
                <a:pos x="14" y="38"/>
              </a:cxn>
              <a:cxn ang="0">
                <a:pos x="45" y="32"/>
              </a:cxn>
              <a:cxn ang="0">
                <a:pos x="32" y="18"/>
              </a:cxn>
              <a:cxn ang="0">
                <a:pos x="18" y="32"/>
              </a:cxn>
              <a:cxn ang="0">
                <a:pos x="32" y="46"/>
              </a:cxn>
              <a:cxn ang="0">
                <a:pos x="45" y="32"/>
              </a:cxn>
              <a:cxn ang="0">
                <a:pos x="19" y="8"/>
              </a:cxn>
              <a:cxn ang="0">
                <a:pos x="26" y="15"/>
              </a:cxn>
              <a:cxn ang="0">
                <a:pos x="32" y="14"/>
              </a:cxn>
              <a:cxn ang="0">
                <a:pos x="38" y="15"/>
              </a:cxn>
              <a:cxn ang="0">
                <a:pos x="45" y="8"/>
              </a:cxn>
              <a:cxn ang="0">
                <a:pos x="32" y="5"/>
              </a:cxn>
              <a:cxn ang="0">
                <a:pos x="19" y="8"/>
              </a:cxn>
              <a:cxn ang="0">
                <a:pos x="45" y="56"/>
              </a:cxn>
              <a:cxn ang="0">
                <a:pos x="38" y="49"/>
              </a:cxn>
              <a:cxn ang="0">
                <a:pos x="32" y="50"/>
              </a:cxn>
              <a:cxn ang="0">
                <a:pos x="26" y="49"/>
              </a:cxn>
              <a:cxn ang="0">
                <a:pos x="19" y="56"/>
              </a:cxn>
              <a:cxn ang="0">
                <a:pos x="32" y="60"/>
              </a:cxn>
              <a:cxn ang="0">
                <a:pos x="45" y="56"/>
              </a:cxn>
              <a:cxn ang="0">
                <a:pos x="56" y="45"/>
              </a:cxn>
              <a:cxn ang="0">
                <a:pos x="59" y="32"/>
              </a:cxn>
              <a:cxn ang="0">
                <a:pos x="56" y="19"/>
              </a:cxn>
              <a:cxn ang="0">
                <a:pos x="49" y="26"/>
              </a:cxn>
              <a:cxn ang="0">
                <a:pos x="50" y="32"/>
              </a:cxn>
              <a:cxn ang="0">
                <a:pos x="49" y="38"/>
              </a:cxn>
              <a:cxn ang="0">
                <a:pos x="56" y="45"/>
              </a:cxn>
            </a:cxnLst>
            <a:rect l="0" t="0" r="r" b="b"/>
            <a:pathLst>
              <a:path w="64" h="64">
                <a:moveTo>
                  <a:pt x="64" y="32"/>
                </a:moveTo>
                <a:cubicBezTo>
                  <a:pt x="64" y="50"/>
                  <a:pt x="49" y="64"/>
                  <a:pt x="32" y="64"/>
                </a:cubicBezTo>
                <a:cubicBezTo>
                  <a:pt x="14" y="64"/>
                  <a:pt x="0" y="50"/>
                  <a:pt x="0" y="32"/>
                </a:cubicBezTo>
                <a:cubicBezTo>
                  <a:pt x="0" y="14"/>
                  <a:pt x="14" y="0"/>
                  <a:pt x="32" y="0"/>
                </a:cubicBezTo>
                <a:cubicBezTo>
                  <a:pt x="49" y="0"/>
                  <a:pt x="64" y="14"/>
                  <a:pt x="64" y="32"/>
                </a:cubicBezTo>
                <a:close/>
                <a:moveTo>
                  <a:pt x="14" y="38"/>
                </a:moveTo>
                <a:cubicBezTo>
                  <a:pt x="14" y="36"/>
                  <a:pt x="13" y="34"/>
                  <a:pt x="13" y="32"/>
                </a:cubicBezTo>
                <a:cubicBezTo>
                  <a:pt x="13" y="30"/>
                  <a:pt x="14" y="28"/>
                  <a:pt x="14" y="26"/>
                </a:cubicBezTo>
                <a:cubicBezTo>
                  <a:pt x="8" y="19"/>
                  <a:pt x="8" y="19"/>
                  <a:pt x="8" y="19"/>
                </a:cubicBezTo>
                <a:cubicBezTo>
                  <a:pt x="6" y="23"/>
                  <a:pt x="4" y="28"/>
                  <a:pt x="4" y="32"/>
                </a:cubicBezTo>
                <a:cubicBezTo>
                  <a:pt x="4" y="37"/>
                  <a:pt x="6" y="41"/>
                  <a:pt x="8" y="45"/>
                </a:cubicBezTo>
                <a:lnTo>
                  <a:pt x="14" y="38"/>
                </a:lnTo>
                <a:close/>
                <a:moveTo>
                  <a:pt x="45" y="32"/>
                </a:moveTo>
                <a:cubicBezTo>
                  <a:pt x="45" y="25"/>
                  <a:pt x="39" y="18"/>
                  <a:pt x="32" y="18"/>
                </a:cubicBezTo>
                <a:cubicBezTo>
                  <a:pt x="24" y="18"/>
                  <a:pt x="18" y="25"/>
                  <a:pt x="18" y="32"/>
                </a:cubicBezTo>
                <a:cubicBezTo>
                  <a:pt x="18" y="40"/>
                  <a:pt x="24" y="46"/>
                  <a:pt x="32" y="46"/>
                </a:cubicBezTo>
                <a:cubicBezTo>
                  <a:pt x="39" y="46"/>
                  <a:pt x="45" y="40"/>
                  <a:pt x="45" y="32"/>
                </a:cubicBezTo>
                <a:close/>
                <a:moveTo>
                  <a:pt x="19" y="8"/>
                </a:moveTo>
                <a:cubicBezTo>
                  <a:pt x="26" y="15"/>
                  <a:pt x="26" y="15"/>
                  <a:pt x="26" y="15"/>
                </a:cubicBezTo>
                <a:cubicBezTo>
                  <a:pt x="28" y="14"/>
                  <a:pt x="30" y="14"/>
                  <a:pt x="32" y="14"/>
                </a:cubicBezTo>
                <a:cubicBezTo>
                  <a:pt x="34" y="14"/>
                  <a:pt x="36" y="14"/>
                  <a:pt x="38" y="15"/>
                </a:cubicBezTo>
                <a:cubicBezTo>
                  <a:pt x="45" y="8"/>
                  <a:pt x="45" y="8"/>
                  <a:pt x="45" y="8"/>
                </a:cubicBezTo>
                <a:cubicBezTo>
                  <a:pt x="41" y="6"/>
                  <a:pt x="36" y="5"/>
                  <a:pt x="32" y="5"/>
                </a:cubicBezTo>
                <a:cubicBezTo>
                  <a:pt x="27" y="5"/>
                  <a:pt x="23" y="6"/>
                  <a:pt x="19" y="8"/>
                </a:cubicBezTo>
                <a:close/>
                <a:moveTo>
                  <a:pt x="45" y="56"/>
                </a:moveTo>
                <a:cubicBezTo>
                  <a:pt x="38" y="49"/>
                  <a:pt x="38" y="49"/>
                  <a:pt x="38" y="49"/>
                </a:cubicBezTo>
                <a:cubicBezTo>
                  <a:pt x="36" y="50"/>
                  <a:pt x="34" y="50"/>
                  <a:pt x="32" y="50"/>
                </a:cubicBezTo>
                <a:cubicBezTo>
                  <a:pt x="30" y="50"/>
                  <a:pt x="28" y="50"/>
                  <a:pt x="26" y="49"/>
                </a:cubicBezTo>
                <a:cubicBezTo>
                  <a:pt x="19" y="56"/>
                  <a:pt x="19" y="56"/>
                  <a:pt x="19" y="56"/>
                </a:cubicBezTo>
                <a:cubicBezTo>
                  <a:pt x="23" y="58"/>
                  <a:pt x="27" y="60"/>
                  <a:pt x="32" y="60"/>
                </a:cubicBezTo>
                <a:cubicBezTo>
                  <a:pt x="36" y="60"/>
                  <a:pt x="41" y="58"/>
                  <a:pt x="45" y="56"/>
                </a:cubicBezTo>
                <a:close/>
                <a:moveTo>
                  <a:pt x="56" y="45"/>
                </a:moveTo>
                <a:cubicBezTo>
                  <a:pt x="58" y="41"/>
                  <a:pt x="59" y="37"/>
                  <a:pt x="59" y="32"/>
                </a:cubicBezTo>
                <a:cubicBezTo>
                  <a:pt x="59" y="28"/>
                  <a:pt x="58" y="23"/>
                  <a:pt x="56" y="19"/>
                </a:cubicBezTo>
                <a:cubicBezTo>
                  <a:pt x="49" y="26"/>
                  <a:pt x="49" y="26"/>
                  <a:pt x="49" y="26"/>
                </a:cubicBezTo>
                <a:cubicBezTo>
                  <a:pt x="50" y="28"/>
                  <a:pt x="50" y="30"/>
                  <a:pt x="50" y="32"/>
                </a:cubicBezTo>
                <a:cubicBezTo>
                  <a:pt x="50" y="34"/>
                  <a:pt x="50" y="36"/>
                  <a:pt x="49" y="38"/>
                </a:cubicBezTo>
                <a:lnTo>
                  <a:pt x="56" y="45"/>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0" name="Oval 299"/>
          <p:cNvSpPr/>
          <p:nvPr/>
        </p:nvSpPr>
        <p:spPr>
          <a:xfrm>
            <a:off x="6765608" y="2335408"/>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5" name="Freeform 100"/>
          <p:cNvSpPr>
            <a:spLocks noEditPoints="1"/>
          </p:cNvSpPr>
          <p:nvPr/>
        </p:nvSpPr>
        <p:spPr bwMode="auto">
          <a:xfrm>
            <a:off x="6941063" y="2507796"/>
            <a:ext cx="306917" cy="294217"/>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4" name="Oval 303"/>
          <p:cNvSpPr/>
          <p:nvPr/>
        </p:nvSpPr>
        <p:spPr>
          <a:xfrm>
            <a:off x="7423435" y="3092160"/>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7" name="Freeform 131"/>
          <p:cNvSpPr/>
          <p:nvPr/>
        </p:nvSpPr>
        <p:spPr bwMode="auto">
          <a:xfrm>
            <a:off x="7612648" y="3269840"/>
            <a:ext cx="279400" cy="283633"/>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8" name="Oval 307"/>
          <p:cNvSpPr/>
          <p:nvPr/>
        </p:nvSpPr>
        <p:spPr>
          <a:xfrm>
            <a:off x="7435216" y="4013116"/>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89" name="Freeform 66"/>
          <p:cNvSpPr>
            <a:spLocks noEditPoints="1"/>
          </p:cNvSpPr>
          <p:nvPr/>
        </p:nvSpPr>
        <p:spPr bwMode="auto">
          <a:xfrm>
            <a:off x="7599029" y="4204553"/>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5" name="Oval 44"/>
          <p:cNvSpPr/>
          <p:nvPr/>
        </p:nvSpPr>
        <p:spPr>
          <a:xfrm>
            <a:off x="7017712" y="4858774"/>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91" name="Freeform 101"/>
          <p:cNvSpPr>
            <a:spLocks noEditPoints="1"/>
          </p:cNvSpPr>
          <p:nvPr/>
        </p:nvSpPr>
        <p:spPr bwMode="auto">
          <a:xfrm>
            <a:off x="7170943" y="5061854"/>
            <a:ext cx="351367" cy="232833"/>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0" name="TextBox 58"/>
          <p:cNvSpPr txBox="1"/>
          <p:nvPr/>
        </p:nvSpPr>
        <p:spPr>
          <a:xfrm>
            <a:off x="8142054" y="3055978"/>
            <a:ext cx="6096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点覆盖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71" name="TextBox 59"/>
          <p:cNvSpPr txBox="1"/>
          <p:nvPr/>
        </p:nvSpPr>
        <p:spPr>
          <a:xfrm>
            <a:off x="8155286" y="3315154"/>
            <a:ext cx="2750161" cy="553720"/>
          </a:xfrm>
          <a:prstGeom prst="rect">
            <a:avLst/>
          </a:prstGeom>
          <a:noFill/>
        </p:spPr>
        <p:txBody>
          <a:bodyPr wrap="square" lIns="0" tIns="0" rIns="0" bIns="0" rtlCol="0" anchor="t">
            <a:spAutoFit/>
          </a:bodyPr>
          <a:lstStyle/>
          <a:p>
            <a:pP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rPr>
              <a:t>选取足够多的测试数据，使得程序执行路径至少经过流图中的每个结点一次。</a:t>
            </a:r>
            <a:br>
              <a:rPr lang="en-US" sz="1200" dirty="0">
                <a:solidFill>
                  <a:srgbClr val="262626"/>
                </a:solidFill>
                <a:latin typeface="微软雅黑" panose="020B0503020204020204" pitchFamily="34" charset="-122"/>
                <a:ea typeface="微软雅黑" panose="020B0503020204020204" pitchFamily="34" charset="-122"/>
              </a:rPr>
            </a:br>
            <a:endParaRPr lang="en-US" sz="1200" dirty="0">
              <a:solidFill>
                <a:srgbClr val="262626"/>
              </a:solidFill>
              <a:latin typeface="微软雅黑" panose="020B0503020204020204" pitchFamily="34" charset="-122"/>
              <a:ea typeface="微软雅黑" panose="020B0503020204020204" pitchFamily="34" charset="-122"/>
            </a:endParaRPr>
          </a:p>
        </p:txBody>
      </p:sp>
      <p:sp>
        <p:nvSpPr>
          <p:cNvPr id="72" name="TextBox 58"/>
          <p:cNvSpPr txBox="1"/>
          <p:nvPr/>
        </p:nvSpPr>
        <p:spPr>
          <a:xfrm>
            <a:off x="8155286" y="4006144"/>
            <a:ext cx="6096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边覆盖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73" name="TextBox 59"/>
          <p:cNvSpPr txBox="1"/>
          <p:nvPr/>
        </p:nvSpPr>
        <p:spPr>
          <a:xfrm>
            <a:off x="8168518" y="4265320"/>
            <a:ext cx="2750161" cy="553720"/>
          </a:xfrm>
          <a:prstGeom prst="rect">
            <a:avLst/>
          </a:prstGeom>
          <a:noFill/>
        </p:spPr>
        <p:txBody>
          <a:bodyPr wrap="square" lIns="0" tIns="0" rIns="0" bIns="0" rtlCol="0" anchor="t">
            <a:spAutoFit/>
          </a:bodyPr>
          <a:lstStyle/>
          <a:p>
            <a:pP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rPr>
              <a:t>选取足够多的测试数据，使得程序执行路径至少经过流图的每条边一次</a:t>
            </a:r>
            <a:br>
              <a:rPr lang="en-US" sz="1200" dirty="0">
                <a:solidFill>
                  <a:srgbClr val="262626"/>
                </a:solidFill>
                <a:latin typeface="微软雅黑" panose="020B0503020204020204" pitchFamily="34" charset="-122"/>
                <a:ea typeface="微软雅黑" panose="020B0503020204020204" pitchFamily="34" charset="-122"/>
              </a:rPr>
            </a:br>
            <a:endParaRPr lang="en-US" sz="1200" dirty="0">
              <a:solidFill>
                <a:srgbClr val="262626"/>
              </a:solidFill>
              <a:latin typeface="微软雅黑" panose="020B0503020204020204" pitchFamily="34" charset="-122"/>
              <a:ea typeface="微软雅黑" panose="020B0503020204020204" pitchFamily="34" charset="-122"/>
            </a:endParaRPr>
          </a:p>
        </p:txBody>
      </p:sp>
      <p:sp>
        <p:nvSpPr>
          <p:cNvPr id="75" name="TextBox 58"/>
          <p:cNvSpPr txBox="1"/>
          <p:nvPr/>
        </p:nvSpPr>
        <p:spPr>
          <a:xfrm>
            <a:off x="7692190" y="4902413"/>
            <a:ext cx="8128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路径覆盖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76" name="TextBox 59"/>
          <p:cNvSpPr txBox="1"/>
          <p:nvPr/>
        </p:nvSpPr>
        <p:spPr>
          <a:xfrm>
            <a:off x="7705422" y="5161589"/>
            <a:ext cx="2750161" cy="368935"/>
          </a:xfrm>
          <a:prstGeom prst="rect">
            <a:avLst/>
          </a:prstGeom>
          <a:noFill/>
        </p:spPr>
        <p:txBody>
          <a:bodyPr wrap="square" lIns="0" tIns="0" rIns="0" bIns="0" rtlCol="0" anchor="t">
            <a:spAutoFit/>
          </a:bodyPr>
          <a:lstStyle/>
          <a:p>
            <a:pP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sym typeface="+mn-ea"/>
              </a:rPr>
              <a:t>选取足够多的测试数据，使得程序的每条可能路径都至少执行一次</a:t>
            </a:r>
            <a:endParaRPr lang="en-US" sz="1200" dirty="0">
              <a:solidFill>
                <a:srgbClr val="26262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逻辑覆盖</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793490" y="892810"/>
            <a:ext cx="4605655" cy="645160"/>
          </a:xfrm>
          <a:prstGeom prst="rect">
            <a:avLst/>
          </a:prstGeom>
          <a:noFill/>
        </p:spPr>
        <p:txBody>
          <a:bodyPr wrap="square" rtlCol="0">
            <a:spAutoFit/>
          </a:bodyPr>
          <a:lstStyle/>
          <a:p>
            <a:pPr algn="ctr"/>
            <a:r>
              <a:rPr lang="zh-CN" altLang="en-US"/>
              <a:t>逻辑覆盖是对一系列测试过程的总称，这组测试过程逐步进行越来越完整的通路测试。</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31CFCE3-F537-459D-8ECA-E883C80C26B7}" type="slidenum">
              <a:rPr lang="en-GB" smtClean="0"/>
            </a:fld>
            <a:endParaRPr lang="en-GB"/>
          </a:p>
        </p:txBody>
      </p:sp>
      <p:sp>
        <p:nvSpPr>
          <p:cNvPr id="8" name="Freeform 5"/>
          <p:cNvSpPr/>
          <p:nvPr/>
        </p:nvSpPr>
        <p:spPr bwMode="auto">
          <a:xfrm>
            <a:off x="5453063" y="4992689"/>
            <a:ext cx="1243013" cy="212725"/>
          </a:xfrm>
          <a:custGeom>
            <a:avLst/>
            <a:gdLst>
              <a:gd name="T0" fmla="*/ 656 w 656"/>
              <a:gd name="T1" fmla="*/ 56 h 113"/>
              <a:gd name="T2" fmla="*/ 600 w 656"/>
              <a:gd name="T3" fmla="*/ 113 h 113"/>
              <a:gd name="T4" fmla="*/ 57 w 656"/>
              <a:gd name="T5" fmla="*/ 113 h 113"/>
              <a:gd name="T6" fmla="*/ 0 w 656"/>
              <a:gd name="T7" fmla="*/ 56 h 113"/>
              <a:gd name="T8" fmla="*/ 0 w 656"/>
              <a:gd name="T9" fmla="*/ 56 h 113"/>
              <a:gd name="T10" fmla="*/ 57 w 656"/>
              <a:gd name="T11" fmla="*/ 0 h 113"/>
              <a:gd name="T12" fmla="*/ 600 w 656"/>
              <a:gd name="T13" fmla="*/ 0 h 113"/>
              <a:gd name="T14" fmla="*/ 656 w 656"/>
              <a:gd name="T15" fmla="*/ 56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6" h="113">
                <a:moveTo>
                  <a:pt x="656" y="56"/>
                </a:moveTo>
                <a:cubicBezTo>
                  <a:pt x="656" y="88"/>
                  <a:pt x="631" y="113"/>
                  <a:pt x="600" y="113"/>
                </a:cubicBezTo>
                <a:cubicBezTo>
                  <a:pt x="57" y="113"/>
                  <a:pt x="57" y="113"/>
                  <a:pt x="57" y="113"/>
                </a:cubicBezTo>
                <a:cubicBezTo>
                  <a:pt x="26" y="113"/>
                  <a:pt x="0" y="88"/>
                  <a:pt x="0" y="56"/>
                </a:cubicBezTo>
                <a:cubicBezTo>
                  <a:pt x="0" y="56"/>
                  <a:pt x="0" y="56"/>
                  <a:pt x="0" y="56"/>
                </a:cubicBezTo>
                <a:cubicBezTo>
                  <a:pt x="0" y="25"/>
                  <a:pt x="26" y="0"/>
                  <a:pt x="57" y="0"/>
                </a:cubicBezTo>
                <a:cubicBezTo>
                  <a:pt x="600" y="0"/>
                  <a:pt x="600" y="0"/>
                  <a:pt x="600" y="0"/>
                </a:cubicBezTo>
                <a:cubicBezTo>
                  <a:pt x="631" y="0"/>
                  <a:pt x="656" y="25"/>
                  <a:pt x="656" y="56"/>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9" name="Freeform 6"/>
          <p:cNvSpPr/>
          <p:nvPr/>
        </p:nvSpPr>
        <p:spPr bwMode="auto">
          <a:xfrm>
            <a:off x="5453063" y="5267326"/>
            <a:ext cx="1243013" cy="212725"/>
          </a:xfrm>
          <a:custGeom>
            <a:avLst/>
            <a:gdLst>
              <a:gd name="T0" fmla="*/ 656 w 656"/>
              <a:gd name="T1" fmla="*/ 57 h 113"/>
              <a:gd name="T2" fmla="*/ 600 w 656"/>
              <a:gd name="T3" fmla="*/ 113 h 113"/>
              <a:gd name="T4" fmla="*/ 57 w 656"/>
              <a:gd name="T5" fmla="*/ 113 h 113"/>
              <a:gd name="T6" fmla="*/ 0 w 656"/>
              <a:gd name="T7" fmla="*/ 57 h 113"/>
              <a:gd name="T8" fmla="*/ 0 w 656"/>
              <a:gd name="T9" fmla="*/ 57 h 113"/>
              <a:gd name="T10" fmla="*/ 57 w 656"/>
              <a:gd name="T11" fmla="*/ 0 h 113"/>
              <a:gd name="T12" fmla="*/ 600 w 656"/>
              <a:gd name="T13" fmla="*/ 0 h 113"/>
              <a:gd name="T14" fmla="*/ 656 w 656"/>
              <a:gd name="T15" fmla="*/ 57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6" h="113">
                <a:moveTo>
                  <a:pt x="656" y="57"/>
                </a:moveTo>
                <a:cubicBezTo>
                  <a:pt x="656" y="88"/>
                  <a:pt x="631" y="113"/>
                  <a:pt x="600" y="113"/>
                </a:cubicBezTo>
                <a:cubicBezTo>
                  <a:pt x="57" y="113"/>
                  <a:pt x="57" y="113"/>
                  <a:pt x="57" y="113"/>
                </a:cubicBezTo>
                <a:cubicBezTo>
                  <a:pt x="26" y="113"/>
                  <a:pt x="0" y="88"/>
                  <a:pt x="0" y="57"/>
                </a:cubicBezTo>
                <a:cubicBezTo>
                  <a:pt x="0" y="57"/>
                  <a:pt x="0" y="57"/>
                  <a:pt x="0" y="57"/>
                </a:cubicBezTo>
                <a:cubicBezTo>
                  <a:pt x="0" y="26"/>
                  <a:pt x="26" y="0"/>
                  <a:pt x="57" y="0"/>
                </a:cubicBezTo>
                <a:cubicBezTo>
                  <a:pt x="600" y="0"/>
                  <a:pt x="600" y="0"/>
                  <a:pt x="600" y="0"/>
                </a:cubicBezTo>
                <a:cubicBezTo>
                  <a:pt x="631" y="0"/>
                  <a:pt x="656" y="26"/>
                  <a:pt x="656" y="57"/>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0" name="Freeform 7"/>
          <p:cNvSpPr/>
          <p:nvPr/>
        </p:nvSpPr>
        <p:spPr bwMode="auto">
          <a:xfrm>
            <a:off x="5453063" y="5543551"/>
            <a:ext cx="1243013" cy="211138"/>
          </a:xfrm>
          <a:custGeom>
            <a:avLst/>
            <a:gdLst>
              <a:gd name="T0" fmla="*/ 656 w 656"/>
              <a:gd name="T1" fmla="*/ 56 h 112"/>
              <a:gd name="T2" fmla="*/ 600 w 656"/>
              <a:gd name="T3" fmla="*/ 112 h 112"/>
              <a:gd name="T4" fmla="*/ 57 w 656"/>
              <a:gd name="T5" fmla="*/ 112 h 112"/>
              <a:gd name="T6" fmla="*/ 0 w 656"/>
              <a:gd name="T7" fmla="*/ 56 h 112"/>
              <a:gd name="T8" fmla="*/ 0 w 656"/>
              <a:gd name="T9" fmla="*/ 56 h 112"/>
              <a:gd name="T10" fmla="*/ 57 w 656"/>
              <a:gd name="T11" fmla="*/ 0 h 112"/>
              <a:gd name="T12" fmla="*/ 600 w 656"/>
              <a:gd name="T13" fmla="*/ 0 h 112"/>
              <a:gd name="T14" fmla="*/ 656 w 656"/>
              <a:gd name="T15" fmla="*/ 56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6" h="112">
                <a:moveTo>
                  <a:pt x="656" y="56"/>
                </a:moveTo>
                <a:cubicBezTo>
                  <a:pt x="656" y="87"/>
                  <a:pt x="631" y="112"/>
                  <a:pt x="600" y="112"/>
                </a:cubicBezTo>
                <a:cubicBezTo>
                  <a:pt x="57" y="112"/>
                  <a:pt x="57" y="112"/>
                  <a:pt x="57" y="112"/>
                </a:cubicBezTo>
                <a:cubicBezTo>
                  <a:pt x="26" y="112"/>
                  <a:pt x="0" y="87"/>
                  <a:pt x="0" y="56"/>
                </a:cubicBezTo>
                <a:cubicBezTo>
                  <a:pt x="0" y="56"/>
                  <a:pt x="0" y="56"/>
                  <a:pt x="0" y="56"/>
                </a:cubicBezTo>
                <a:cubicBezTo>
                  <a:pt x="0" y="25"/>
                  <a:pt x="26" y="0"/>
                  <a:pt x="57" y="0"/>
                </a:cubicBezTo>
                <a:cubicBezTo>
                  <a:pt x="600" y="0"/>
                  <a:pt x="600" y="0"/>
                  <a:pt x="600" y="0"/>
                </a:cubicBezTo>
                <a:cubicBezTo>
                  <a:pt x="631" y="0"/>
                  <a:pt x="656" y="25"/>
                  <a:pt x="656" y="56"/>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1" name="Freeform 8"/>
          <p:cNvSpPr/>
          <p:nvPr/>
        </p:nvSpPr>
        <p:spPr bwMode="auto">
          <a:xfrm>
            <a:off x="5686426" y="5821364"/>
            <a:ext cx="777875" cy="336550"/>
          </a:xfrm>
          <a:custGeom>
            <a:avLst/>
            <a:gdLst>
              <a:gd name="T0" fmla="*/ 0 w 411"/>
              <a:gd name="T1" fmla="*/ 0 h 178"/>
              <a:gd name="T2" fmla="*/ 0 w 411"/>
              <a:gd name="T3" fmla="*/ 32 h 178"/>
              <a:gd name="T4" fmla="*/ 146 w 411"/>
              <a:gd name="T5" fmla="*/ 178 h 178"/>
              <a:gd name="T6" fmla="*/ 265 w 411"/>
              <a:gd name="T7" fmla="*/ 178 h 178"/>
              <a:gd name="T8" fmla="*/ 411 w 411"/>
              <a:gd name="T9" fmla="*/ 32 h 178"/>
              <a:gd name="T10" fmla="*/ 411 w 411"/>
              <a:gd name="T11" fmla="*/ 0 h 178"/>
              <a:gd name="T12" fmla="*/ 0 w 41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11" h="178">
                <a:moveTo>
                  <a:pt x="0" y="0"/>
                </a:moveTo>
                <a:cubicBezTo>
                  <a:pt x="0" y="32"/>
                  <a:pt x="0" y="32"/>
                  <a:pt x="0" y="32"/>
                </a:cubicBezTo>
                <a:cubicBezTo>
                  <a:pt x="0" y="113"/>
                  <a:pt x="65" y="178"/>
                  <a:pt x="146" y="178"/>
                </a:cubicBezTo>
                <a:cubicBezTo>
                  <a:pt x="265" y="178"/>
                  <a:pt x="265" y="178"/>
                  <a:pt x="265" y="178"/>
                </a:cubicBezTo>
                <a:cubicBezTo>
                  <a:pt x="345" y="178"/>
                  <a:pt x="411" y="113"/>
                  <a:pt x="411" y="32"/>
                </a:cubicBezTo>
                <a:cubicBezTo>
                  <a:pt x="411" y="0"/>
                  <a:pt x="411" y="0"/>
                  <a:pt x="411" y="0"/>
                </a:cubicBez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2" name="Freeform 9"/>
          <p:cNvSpPr>
            <a:spLocks noEditPoints="1"/>
          </p:cNvSpPr>
          <p:nvPr/>
        </p:nvSpPr>
        <p:spPr bwMode="auto">
          <a:xfrm>
            <a:off x="6157913" y="3260726"/>
            <a:ext cx="842963" cy="839788"/>
          </a:xfrm>
          <a:custGeom>
            <a:avLst/>
            <a:gdLst>
              <a:gd name="T0" fmla="*/ 445 w 445"/>
              <a:gd name="T1" fmla="*/ 250 h 444"/>
              <a:gd name="T2" fmla="*/ 445 w 445"/>
              <a:gd name="T3" fmla="*/ 194 h 444"/>
              <a:gd name="T4" fmla="*/ 401 w 445"/>
              <a:gd name="T5" fmla="*/ 194 h 444"/>
              <a:gd name="T6" fmla="*/ 391 w 445"/>
              <a:gd name="T7" fmla="*/ 157 h 444"/>
              <a:gd name="T8" fmla="*/ 429 w 445"/>
              <a:gd name="T9" fmla="*/ 135 h 444"/>
              <a:gd name="T10" fmla="*/ 401 w 445"/>
              <a:gd name="T11" fmla="*/ 87 h 444"/>
              <a:gd name="T12" fmla="*/ 363 w 445"/>
              <a:gd name="T13" fmla="*/ 109 h 444"/>
              <a:gd name="T14" fmla="*/ 336 w 445"/>
              <a:gd name="T15" fmla="*/ 82 h 444"/>
              <a:gd name="T16" fmla="*/ 358 w 445"/>
              <a:gd name="T17" fmla="*/ 44 h 444"/>
              <a:gd name="T18" fmla="*/ 310 w 445"/>
              <a:gd name="T19" fmla="*/ 16 h 444"/>
              <a:gd name="T20" fmla="*/ 288 w 445"/>
              <a:gd name="T21" fmla="*/ 54 h 444"/>
              <a:gd name="T22" fmla="*/ 250 w 445"/>
              <a:gd name="T23" fmla="*/ 44 h 444"/>
              <a:gd name="T24" fmla="*/ 250 w 445"/>
              <a:gd name="T25" fmla="*/ 0 h 444"/>
              <a:gd name="T26" fmla="*/ 195 w 445"/>
              <a:gd name="T27" fmla="*/ 0 h 444"/>
              <a:gd name="T28" fmla="*/ 195 w 445"/>
              <a:gd name="T29" fmla="*/ 44 h 444"/>
              <a:gd name="T30" fmla="*/ 158 w 445"/>
              <a:gd name="T31" fmla="*/ 54 h 444"/>
              <a:gd name="T32" fmla="*/ 136 w 445"/>
              <a:gd name="T33" fmla="*/ 16 h 444"/>
              <a:gd name="T34" fmla="*/ 87 w 445"/>
              <a:gd name="T35" fmla="*/ 44 h 444"/>
              <a:gd name="T36" fmla="*/ 109 w 445"/>
              <a:gd name="T37" fmla="*/ 82 h 444"/>
              <a:gd name="T38" fmla="*/ 82 w 445"/>
              <a:gd name="T39" fmla="*/ 109 h 444"/>
              <a:gd name="T40" fmla="*/ 44 w 445"/>
              <a:gd name="T41" fmla="*/ 87 h 444"/>
              <a:gd name="T42" fmla="*/ 16 w 445"/>
              <a:gd name="T43" fmla="*/ 135 h 444"/>
              <a:gd name="T44" fmla="*/ 54 w 445"/>
              <a:gd name="T45" fmla="*/ 157 h 444"/>
              <a:gd name="T46" fmla="*/ 44 w 445"/>
              <a:gd name="T47" fmla="*/ 194 h 444"/>
              <a:gd name="T48" fmla="*/ 0 w 445"/>
              <a:gd name="T49" fmla="*/ 194 h 444"/>
              <a:gd name="T50" fmla="*/ 0 w 445"/>
              <a:gd name="T51" fmla="*/ 250 h 444"/>
              <a:gd name="T52" fmla="*/ 44 w 445"/>
              <a:gd name="T53" fmla="*/ 250 h 444"/>
              <a:gd name="T54" fmla="*/ 54 w 445"/>
              <a:gd name="T55" fmla="*/ 287 h 444"/>
              <a:gd name="T56" fmla="*/ 16 w 445"/>
              <a:gd name="T57" fmla="*/ 309 h 444"/>
              <a:gd name="T58" fmla="*/ 44 w 445"/>
              <a:gd name="T59" fmla="*/ 357 h 444"/>
              <a:gd name="T60" fmla="*/ 82 w 445"/>
              <a:gd name="T61" fmla="*/ 335 h 444"/>
              <a:gd name="T62" fmla="*/ 109 w 445"/>
              <a:gd name="T63" fmla="*/ 362 h 444"/>
              <a:gd name="T64" fmla="*/ 87 w 445"/>
              <a:gd name="T65" fmla="*/ 400 h 444"/>
              <a:gd name="T66" fmla="*/ 136 w 445"/>
              <a:gd name="T67" fmla="*/ 428 h 444"/>
              <a:gd name="T68" fmla="*/ 158 w 445"/>
              <a:gd name="T69" fmla="*/ 390 h 444"/>
              <a:gd name="T70" fmla="*/ 195 w 445"/>
              <a:gd name="T71" fmla="*/ 400 h 444"/>
              <a:gd name="T72" fmla="*/ 195 w 445"/>
              <a:gd name="T73" fmla="*/ 444 h 444"/>
              <a:gd name="T74" fmla="*/ 250 w 445"/>
              <a:gd name="T75" fmla="*/ 444 h 444"/>
              <a:gd name="T76" fmla="*/ 250 w 445"/>
              <a:gd name="T77" fmla="*/ 400 h 444"/>
              <a:gd name="T78" fmla="*/ 288 w 445"/>
              <a:gd name="T79" fmla="*/ 390 h 444"/>
              <a:gd name="T80" fmla="*/ 310 w 445"/>
              <a:gd name="T81" fmla="*/ 428 h 444"/>
              <a:gd name="T82" fmla="*/ 358 w 445"/>
              <a:gd name="T83" fmla="*/ 400 h 444"/>
              <a:gd name="T84" fmla="*/ 336 w 445"/>
              <a:gd name="T85" fmla="*/ 362 h 444"/>
              <a:gd name="T86" fmla="*/ 363 w 445"/>
              <a:gd name="T87" fmla="*/ 335 h 444"/>
              <a:gd name="T88" fmla="*/ 401 w 445"/>
              <a:gd name="T89" fmla="*/ 357 h 444"/>
              <a:gd name="T90" fmla="*/ 429 w 445"/>
              <a:gd name="T91" fmla="*/ 309 h 444"/>
              <a:gd name="T92" fmla="*/ 391 w 445"/>
              <a:gd name="T93" fmla="*/ 287 h 444"/>
              <a:gd name="T94" fmla="*/ 401 w 445"/>
              <a:gd name="T95" fmla="*/ 250 h 444"/>
              <a:gd name="T96" fmla="*/ 445 w 445"/>
              <a:gd name="T97" fmla="*/ 250 h 444"/>
              <a:gd name="T98" fmla="*/ 223 w 445"/>
              <a:gd name="T99" fmla="*/ 347 h 444"/>
              <a:gd name="T100" fmla="*/ 98 w 445"/>
              <a:gd name="T101" fmla="*/ 222 h 444"/>
              <a:gd name="T102" fmla="*/ 223 w 445"/>
              <a:gd name="T103" fmla="*/ 97 h 444"/>
              <a:gd name="T104" fmla="*/ 347 w 445"/>
              <a:gd name="T105" fmla="*/ 222 h 444"/>
              <a:gd name="T106" fmla="*/ 223 w 445"/>
              <a:gd name="T107" fmla="*/ 34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5" h="444">
                <a:moveTo>
                  <a:pt x="445" y="250"/>
                </a:moveTo>
                <a:cubicBezTo>
                  <a:pt x="445" y="194"/>
                  <a:pt x="445" y="194"/>
                  <a:pt x="445" y="194"/>
                </a:cubicBezTo>
                <a:cubicBezTo>
                  <a:pt x="401" y="194"/>
                  <a:pt x="401" y="194"/>
                  <a:pt x="401" y="194"/>
                </a:cubicBezTo>
                <a:cubicBezTo>
                  <a:pt x="399" y="181"/>
                  <a:pt x="395" y="169"/>
                  <a:pt x="391" y="157"/>
                </a:cubicBezTo>
                <a:cubicBezTo>
                  <a:pt x="429" y="135"/>
                  <a:pt x="429" y="135"/>
                  <a:pt x="429" y="135"/>
                </a:cubicBezTo>
                <a:cubicBezTo>
                  <a:pt x="401" y="87"/>
                  <a:pt x="401" y="87"/>
                  <a:pt x="401" y="87"/>
                </a:cubicBezTo>
                <a:cubicBezTo>
                  <a:pt x="363" y="109"/>
                  <a:pt x="363" y="109"/>
                  <a:pt x="363" y="109"/>
                </a:cubicBezTo>
                <a:cubicBezTo>
                  <a:pt x="355" y="99"/>
                  <a:pt x="346" y="90"/>
                  <a:pt x="336" y="82"/>
                </a:cubicBezTo>
                <a:cubicBezTo>
                  <a:pt x="358" y="44"/>
                  <a:pt x="358" y="44"/>
                  <a:pt x="358" y="44"/>
                </a:cubicBezTo>
                <a:cubicBezTo>
                  <a:pt x="310" y="16"/>
                  <a:pt x="310" y="16"/>
                  <a:pt x="310" y="16"/>
                </a:cubicBezTo>
                <a:cubicBezTo>
                  <a:pt x="288" y="54"/>
                  <a:pt x="288" y="54"/>
                  <a:pt x="288" y="54"/>
                </a:cubicBezTo>
                <a:cubicBezTo>
                  <a:pt x="276" y="49"/>
                  <a:pt x="263" y="46"/>
                  <a:pt x="250" y="44"/>
                </a:cubicBezTo>
                <a:cubicBezTo>
                  <a:pt x="250" y="0"/>
                  <a:pt x="250" y="0"/>
                  <a:pt x="250" y="0"/>
                </a:cubicBezTo>
                <a:cubicBezTo>
                  <a:pt x="195" y="0"/>
                  <a:pt x="195" y="0"/>
                  <a:pt x="195" y="0"/>
                </a:cubicBezTo>
                <a:cubicBezTo>
                  <a:pt x="195" y="44"/>
                  <a:pt x="195" y="44"/>
                  <a:pt x="195" y="44"/>
                </a:cubicBezTo>
                <a:cubicBezTo>
                  <a:pt x="182" y="46"/>
                  <a:pt x="169" y="49"/>
                  <a:pt x="158" y="54"/>
                </a:cubicBezTo>
                <a:cubicBezTo>
                  <a:pt x="136" y="16"/>
                  <a:pt x="136" y="16"/>
                  <a:pt x="136" y="16"/>
                </a:cubicBezTo>
                <a:cubicBezTo>
                  <a:pt x="87" y="44"/>
                  <a:pt x="87" y="44"/>
                  <a:pt x="87" y="44"/>
                </a:cubicBezTo>
                <a:cubicBezTo>
                  <a:pt x="109" y="82"/>
                  <a:pt x="109" y="82"/>
                  <a:pt x="109" y="82"/>
                </a:cubicBezTo>
                <a:cubicBezTo>
                  <a:pt x="99" y="90"/>
                  <a:pt x="90" y="99"/>
                  <a:pt x="82" y="109"/>
                </a:cubicBezTo>
                <a:cubicBezTo>
                  <a:pt x="44" y="87"/>
                  <a:pt x="44" y="87"/>
                  <a:pt x="44" y="87"/>
                </a:cubicBezTo>
                <a:cubicBezTo>
                  <a:pt x="16" y="135"/>
                  <a:pt x="16" y="135"/>
                  <a:pt x="16" y="135"/>
                </a:cubicBezTo>
                <a:cubicBezTo>
                  <a:pt x="54" y="157"/>
                  <a:pt x="54" y="157"/>
                  <a:pt x="54" y="157"/>
                </a:cubicBezTo>
                <a:cubicBezTo>
                  <a:pt x="50" y="169"/>
                  <a:pt x="46" y="181"/>
                  <a:pt x="44" y="194"/>
                </a:cubicBezTo>
                <a:cubicBezTo>
                  <a:pt x="0" y="194"/>
                  <a:pt x="0" y="194"/>
                  <a:pt x="0" y="194"/>
                </a:cubicBezTo>
                <a:cubicBezTo>
                  <a:pt x="0" y="250"/>
                  <a:pt x="0" y="250"/>
                  <a:pt x="0" y="250"/>
                </a:cubicBezTo>
                <a:cubicBezTo>
                  <a:pt x="44" y="250"/>
                  <a:pt x="44" y="250"/>
                  <a:pt x="44" y="250"/>
                </a:cubicBezTo>
                <a:cubicBezTo>
                  <a:pt x="46" y="263"/>
                  <a:pt x="50" y="275"/>
                  <a:pt x="54" y="287"/>
                </a:cubicBezTo>
                <a:cubicBezTo>
                  <a:pt x="16" y="309"/>
                  <a:pt x="16" y="309"/>
                  <a:pt x="16" y="309"/>
                </a:cubicBezTo>
                <a:cubicBezTo>
                  <a:pt x="44" y="357"/>
                  <a:pt x="44" y="357"/>
                  <a:pt x="44" y="357"/>
                </a:cubicBezTo>
                <a:cubicBezTo>
                  <a:pt x="82" y="335"/>
                  <a:pt x="82" y="335"/>
                  <a:pt x="82" y="335"/>
                </a:cubicBezTo>
                <a:cubicBezTo>
                  <a:pt x="90" y="345"/>
                  <a:pt x="99" y="354"/>
                  <a:pt x="109" y="362"/>
                </a:cubicBezTo>
                <a:cubicBezTo>
                  <a:pt x="87" y="400"/>
                  <a:pt x="87" y="400"/>
                  <a:pt x="87" y="400"/>
                </a:cubicBezTo>
                <a:cubicBezTo>
                  <a:pt x="136" y="428"/>
                  <a:pt x="136" y="428"/>
                  <a:pt x="136" y="428"/>
                </a:cubicBezTo>
                <a:cubicBezTo>
                  <a:pt x="158" y="390"/>
                  <a:pt x="158" y="390"/>
                  <a:pt x="158" y="390"/>
                </a:cubicBezTo>
                <a:cubicBezTo>
                  <a:pt x="169" y="395"/>
                  <a:pt x="182" y="398"/>
                  <a:pt x="195" y="400"/>
                </a:cubicBezTo>
                <a:cubicBezTo>
                  <a:pt x="195" y="444"/>
                  <a:pt x="195" y="444"/>
                  <a:pt x="195" y="444"/>
                </a:cubicBezTo>
                <a:cubicBezTo>
                  <a:pt x="250" y="444"/>
                  <a:pt x="250" y="444"/>
                  <a:pt x="250" y="444"/>
                </a:cubicBezTo>
                <a:cubicBezTo>
                  <a:pt x="250" y="400"/>
                  <a:pt x="250" y="400"/>
                  <a:pt x="250" y="400"/>
                </a:cubicBezTo>
                <a:cubicBezTo>
                  <a:pt x="263" y="398"/>
                  <a:pt x="276" y="395"/>
                  <a:pt x="288" y="390"/>
                </a:cubicBezTo>
                <a:cubicBezTo>
                  <a:pt x="310" y="428"/>
                  <a:pt x="310" y="428"/>
                  <a:pt x="310" y="428"/>
                </a:cubicBezTo>
                <a:cubicBezTo>
                  <a:pt x="358" y="400"/>
                  <a:pt x="358" y="400"/>
                  <a:pt x="358" y="400"/>
                </a:cubicBezTo>
                <a:cubicBezTo>
                  <a:pt x="336" y="362"/>
                  <a:pt x="336" y="362"/>
                  <a:pt x="336" y="362"/>
                </a:cubicBezTo>
                <a:cubicBezTo>
                  <a:pt x="346" y="354"/>
                  <a:pt x="355" y="345"/>
                  <a:pt x="363" y="335"/>
                </a:cubicBezTo>
                <a:cubicBezTo>
                  <a:pt x="401" y="357"/>
                  <a:pt x="401" y="357"/>
                  <a:pt x="401" y="357"/>
                </a:cubicBezTo>
                <a:cubicBezTo>
                  <a:pt x="429" y="309"/>
                  <a:pt x="429" y="309"/>
                  <a:pt x="429" y="309"/>
                </a:cubicBezTo>
                <a:cubicBezTo>
                  <a:pt x="391" y="287"/>
                  <a:pt x="391" y="287"/>
                  <a:pt x="391" y="287"/>
                </a:cubicBezTo>
                <a:cubicBezTo>
                  <a:pt x="395" y="275"/>
                  <a:pt x="399" y="263"/>
                  <a:pt x="401" y="250"/>
                </a:cubicBezTo>
                <a:cubicBezTo>
                  <a:pt x="445" y="250"/>
                  <a:pt x="445" y="250"/>
                  <a:pt x="445" y="250"/>
                </a:cubicBezTo>
                <a:close/>
                <a:moveTo>
                  <a:pt x="223" y="347"/>
                </a:moveTo>
                <a:cubicBezTo>
                  <a:pt x="154" y="347"/>
                  <a:pt x="98" y="291"/>
                  <a:pt x="98" y="222"/>
                </a:cubicBezTo>
                <a:cubicBezTo>
                  <a:pt x="98" y="153"/>
                  <a:pt x="154" y="97"/>
                  <a:pt x="223" y="97"/>
                </a:cubicBezTo>
                <a:cubicBezTo>
                  <a:pt x="291" y="97"/>
                  <a:pt x="347" y="153"/>
                  <a:pt x="347" y="222"/>
                </a:cubicBezTo>
                <a:cubicBezTo>
                  <a:pt x="347" y="291"/>
                  <a:pt x="291" y="347"/>
                  <a:pt x="223" y="347"/>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3" name="Freeform 10"/>
          <p:cNvSpPr>
            <a:spLocks noEditPoints="1"/>
          </p:cNvSpPr>
          <p:nvPr/>
        </p:nvSpPr>
        <p:spPr bwMode="auto">
          <a:xfrm>
            <a:off x="5824538" y="4702176"/>
            <a:ext cx="228600" cy="227013"/>
          </a:xfrm>
          <a:custGeom>
            <a:avLst/>
            <a:gdLst>
              <a:gd name="T0" fmla="*/ 121 w 121"/>
              <a:gd name="T1" fmla="*/ 68 h 120"/>
              <a:gd name="T2" fmla="*/ 121 w 121"/>
              <a:gd name="T3" fmla="*/ 52 h 120"/>
              <a:gd name="T4" fmla="*/ 109 w 121"/>
              <a:gd name="T5" fmla="*/ 52 h 120"/>
              <a:gd name="T6" fmla="*/ 106 w 121"/>
              <a:gd name="T7" fmla="*/ 42 h 120"/>
              <a:gd name="T8" fmla="*/ 116 w 121"/>
              <a:gd name="T9" fmla="*/ 36 h 120"/>
              <a:gd name="T10" fmla="*/ 109 w 121"/>
              <a:gd name="T11" fmla="*/ 23 h 120"/>
              <a:gd name="T12" fmla="*/ 98 w 121"/>
              <a:gd name="T13" fmla="*/ 29 h 120"/>
              <a:gd name="T14" fmla="*/ 91 w 121"/>
              <a:gd name="T15" fmla="*/ 22 h 120"/>
              <a:gd name="T16" fmla="*/ 97 w 121"/>
              <a:gd name="T17" fmla="*/ 11 h 120"/>
              <a:gd name="T18" fmla="*/ 84 w 121"/>
              <a:gd name="T19" fmla="*/ 4 h 120"/>
              <a:gd name="T20" fmla="*/ 78 w 121"/>
              <a:gd name="T21" fmla="*/ 14 h 120"/>
              <a:gd name="T22" fmla="*/ 68 w 121"/>
              <a:gd name="T23" fmla="*/ 12 h 120"/>
              <a:gd name="T24" fmla="*/ 68 w 121"/>
              <a:gd name="T25" fmla="*/ 0 h 120"/>
              <a:gd name="T26" fmla="*/ 53 w 121"/>
              <a:gd name="T27" fmla="*/ 0 h 120"/>
              <a:gd name="T28" fmla="*/ 53 w 121"/>
              <a:gd name="T29" fmla="*/ 12 h 120"/>
              <a:gd name="T30" fmla="*/ 42 w 121"/>
              <a:gd name="T31" fmla="*/ 14 h 120"/>
              <a:gd name="T32" fmla="*/ 36 w 121"/>
              <a:gd name="T33" fmla="*/ 4 h 120"/>
              <a:gd name="T34" fmla="*/ 23 w 121"/>
              <a:gd name="T35" fmla="*/ 11 h 120"/>
              <a:gd name="T36" fmla="*/ 29 w 121"/>
              <a:gd name="T37" fmla="*/ 22 h 120"/>
              <a:gd name="T38" fmla="*/ 22 w 121"/>
              <a:gd name="T39" fmla="*/ 29 h 120"/>
              <a:gd name="T40" fmla="*/ 12 w 121"/>
              <a:gd name="T41" fmla="*/ 23 h 120"/>
              <a:gd name="T42" fmla="*/ 4 w 121"/>
              <a:gd name="T43" fmla="*/ 36 h 120"/>
              <a:gd name="T44" fmla="*/ 14 w 121"/>
              <a:gd name="T45" fmla="*/ 42 h 120"/>
              <a:gd name="T46" fmla="*/ 12 w 121"/>
              <a:gd name="T47" fmla="*/ 52 h 120"/>
              <a:gd name="T48" fmla="*/ 0 w 121"/>
              <a:gd name="T49" fmla="*/ 52 h 120"/>
              <a:gd name="T50" fmla="*/ 0 w 121"/>
              <a:gd name="T51" fmla="*/ 68 h 120"/>
              <a:gd name="T52" fmla="*/ 12 w 121"/>
              <a:gd name="T53" fmla="*/ 68 h 120"/>
              <a:gd name="T54" fmla="*/ 14 w 121"/>
              <a:gd name="T55" fmla="*/ 78 h 120"/>
              <a:gd name="T56" fmla="*/ 4 w 121"/>
              <a:gd name="T57" fmla="*/ 84 h 120"/>
              <a:gd name="T58" fmla="*/ 12 w 121"/>
              <a:gd name="T59" fmla="*/ 97 h 120"/>
              <a:gd name="T60" fmla="*/ 22 w 121"/>
              <a:gd name="T61" fmla="*/ 91 h 120"/>
              <a:gd name="T62" fmla="*/ 29 w 121"/>
              <a:gd name="T63" fmla="*/ 98 h 120"/>
              <a:gd name="T64" fmla="*/ 23 w 121"/>
              <a:gd name="T65" fmla="*/ 109 h 120"/>
              <a:gd name="T66" fmla="*/ 36 w 121"/>
              <a:gd name="T67" fmla="*/ 116 h 120"/>
              <a:gd name="T68" fmla="*/ 42 w 121"/>
              <a:gd name="T69" fmla="*/ 106 h 120"/>
              <a:gd name="T70" fmla="*/ 53 w 121"/>
              <a:gd name="T71" fmla="*/ 108 h 120"/>
              <a:gd name="T72" fmla="*/ 53 w 121"/>
              <a:gd name="T73" fmla="*/ 120 h 120"/>
              <a:gd name="T74" fmla="*/ 68 w 121"/>
              <a:gd name="T75" fmla="*/ 120 h 120"/>
              <a:gd name="T76" fmla="*/ 68 w 121"/>
              <a:gd name="T77" fmla="*/ 108 h 120"/>
              <a:gd name="T78" fmla="*/ 78 w 121"/>
              <a:gd name="T79" fmla="*/ 106 h 120"/>
              <a:gd name="T80" fmla="*/ 84 w 121"/>
              <a:gd name="T81" fmla="*/ 116 h 120"/>
              <a:gd name="T82" fmla="*/ 97 w 121"/>
              <a:gd name="T83" fmla="*/ 109 h 120"/>
              <a:gd name="T84" fmla="*/ 91 w 121"/>
              <a:gd name="T85" fmla="*/ 98 h 120"/>
              <a:gd name="T86" fmla="*/ 98 w 121"/>
              <a:gd name="T87" fmla="*/ 91 h 120"/>
              <a:gd name="T88" fmla="*/ 109 w 121"/>
              <a:gd name="T89" fmla="*/ 97 h 120"/>
              <a:gd name="T90" fmla="*/ 116 w 121"/>
              <a:gd name="T91" fmla="*/ 84 h 120"/>
              <a:gd name="T92" fmla="*/ 106 w 121"/>
              <a:gd name="T93" fmla="*/ 78 h 120"/>
              <a:gd name="T94" fmla="*/ 109 w 121"/>
              <a:gd name="T95" fmla="*/ 68 h 120"/>
              <a:gd name="T96" fmla="*/ 121 w 121"/>
              <a:gd name="T97" fmla="*/ 68 h 120"/>
              <a:gd name="T98" fmla="*/ 60 w 121"/>
              <a:gd name="T99" fmla="*/ 94 h 120"/>
              <a:gd name="T100" fmla="*/ 26 w 121"/>
              <a:gd name="T101" fmla="*/ 60 h 120"/>
              <a:gd name="T102" fmla="*/ 60 w 121"/>
              <a:gd name="T103" fmla="*/ 26 h 120"/>
              <a:gd name="T104" fmla="*/ 94 w 121"/>
              <a:gd name="T105" fmla="*/ 60 h 120"/>
              <a:gd name="T106" fmla="*/ 60 w 121"/>
              <a:gd name="T107" fmla="*/ 9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 h="120">
                <a:moveTo>
                  <a:pt x="121" y="68"/>
                </a:moveTo>
                <a:cubicBezTo>
                  <a:pt x="121" y="52"/>
                  <a:pt x="121" y="52"/>
                  <a:pt x="121" y="52"/>
                </a:cubicBezTo>
                <a:cubicBezTo>
                  <a:pt x="109" y="52"/>
                  <a:pt x="109" y="52"/>
                  <a:pt x="109" y="52"/>
                </a:cubicBezTo>
                <a:cubicBezTo>
                  <a:pt x="108" y="49"/>
                  <a:pt x="107" y="46"/>
                  <a:pt x="106" y="42"/>
                </a:cubicBezTo>
                <a:cubicBezTo>
                  <a:pt x="116" y="36"/>
                  <a:pt x="116" y="36"/>
                  <a:pt x="116" y="36"/>
                </a:cubicBezTo>
                <a:cubicBezTo>
                  <a:pt x="109" y="23"/>
                  <a:pt x="109" y="23"/>
                  <a:pt x="109" y="23"/>
                </a:cubicBezTo>
                <a:cubicBezTo>
                  <a:pt x="98" y="29"/>
                  <a:pt x="98" y="29"/>
                  <a:pt x="98" y="29"/>
                </a:cubicBezTo>
                <a:cubicBezTo>
                  <a:pt x="96" y="26"/>
                  <a:pt x="94" y="24"/>
                  <a:pt x="91" y="22"/>
                </a:cubicBezTo>
                <a:cubicBezTo>
                  <a:pt x="97" y="11"/>
                  <a:pt x="97" y="11"/>
                  <a:pt x="97" y="11"/>
                </a:cubicBezTo>
                <a:cubicBezTo>
                  <a:pt x="84" y="4"/>
                  <a:pt x="84" y="4"/>
                  <a:pt x="84" y="4"/>
                </a:cubicBezTo>
                <a:cubicBezTo>
                  <a:pt x="78" y="14"/>
                  <a:pt x="78" y="14"/>
                  <a:pt x="78" y="14"/>
                </a:cubicBezTo>
                <a:cubicBezTo>
                  <a:pt x="75" y="13"/>
                  <a:pt x="71" y="12"/>
                  <a:pt x="68" y="12"/>
                </a:cubicBezTo>
                <a:cubicBezTo>
                  <a:pt x="68" y="0"/>
                  <a:pt x="68" y="0"/>
                  <a:pt x="68" y="0"/>
                </a:cubicBezTo>
                <a:cubicBezTo>
                  <a:pt x="53" y="0"/>
                  <a:pt x="53" y="0"/>
                  <a:pt x="53" y="0"/>
                </a:cubicBezTo>
                <a:cubicBezTo>
                  <a:pt x="53" y="12"/>
                  <a:pt x="53" y="12"/>
                  <a:pt x="53" y="12"/>
                </a:cubicBezTo>
                <a:cubicBezTo>
                  <a:pt x="49" y="12"/>
                  <a:pt x="46" y="13"/>
                  <a:pt x="42" y="14"/>
                </a:cubicBezTo>
                <a:cubicBezTo>
                  <a:pt x="36" y="4"/>
                  <a:pt x="36" y="4"/>
                  <a:pt x="36" y="4"/>
                </a:cubicBezTo>
                <a:cubicBezTo>
                  <a:pt x="23" y="11"/>
                  <a:pt x="23" y="11"/>
                  <a:pt x="23" y="11"/>
                </a:cubicBezTo>
                <a:cubicBezTo>
                  <a:pt x="29" y="22"/>
                  <a:pt x="29" y="22"/>
                  <a:pt x="29" y="22"/>
                </a:cubicBezTo>
                <a:cubicBezTo>
                  <a:pt x="27" y="24"/>
                  <a:pt x="24" y="26"/>
                  <a:pt x="22" y="29"/>
                </a:cubicBezTo>
                <a:cubicBezTo>
                  <a:pt x="12" y="23"/>
                  <a:pt x="12" y="23"/>
                  <a:pt x="12" y="23"/>
                </a:cubicBezTo>
                <a:cubicBezTo>
                  <a:pt x="4" y="36"/>
                  <a:pt x="4" y="36"/>
                  <a:pt x="4" y="36"/>
                </a:cubicBezTo>
                <a:cubicBezTo>
                  <a:pt x="14" y="42"/>
                  <a:pt x="14" y="42"/>
                  <a:pt x="14" y="42"/>
                </a:cubicBezTo>
                <a:cubicBezTo>
                  <a:pt x="13" y="46"/>
                  <a:pt x="12" y="49"/>
                  <a:pt x="12" y="52"/>
                </a:cubicBezTo>
                <a:cubicBezTo>
                  <a:pt x="0" y="52"/>
                  <a:pt x="0" y="52"/>
                  <a:pt x="0" y="52"/>
                </a:cubicBezTo>
                <a:cubicBezTo>
                  <a:pt x="0" y="68"/>
                  <a:pt x="0" y="68"/>
                  <a:pt x="0" y="68"/>
                </a:cubicBezTo>
                <a:cubicBezTo>
                  <a:pt x="12" y="68"/>
                  <a:pt x="12" y="68"/>
                  <a:pt x="12" y="68"/>
                </a:cubicBezTo>
                <a:cubicBezTo>
                  <a:pt x="12" y="71"/>
                  <a:pt x="13" y="74"/>
                  <a:pt x="14" y="78"/>
                </a:cubicBezTo>
                <a:cubicBezTo>
                  <a:pt x="4" y="84"/>
                  <a:pt x="4" y="84"/>
                  <a:pt x="4" y="84"/>
                </a:cubicBezTo>
                <a:cubicBezTo>
                  <a:pt x="12" y="97"/>
                  <a:pt x="12" y="97"/>
                  <a:pt x="12" y="97"/>
                </a:cubicBezTo>
                <a:cubicBezTo>
                  <a:pt x="22" y="91"/>
                  <a:pt x="22" y="91"/>
                  <a:pt x="22" y="91"/>
                </a:cubicBezTo>
                <a:cubicBezTo>
                  <a:pt x="24" y="94"/>
                  <a:pt x="27" y="96"/>
                  <a:pt x="29" y="98"/>
                </a:cubicBezTo>
                <a:cubicBezTo>
                  <a:pt x="23" y="109"/>
                  <a:pt x="23" y="109"/>
                  <a:pt x="23" y="109"/>
                </a:cubicBezTo>
                <a:cubicBezTo>
                  <a:pt x="36" y="116"/>
                  <a:pt x="36" y="116"/>
                  <a:pt x="36" y="116"/>
                </a:cubicBezTo>
                <a:cubicBezTo>
                  <a:pt x="42" y="106"/>
                  <a:pt x="42" y="106"/>
                  <a:pt x="42" y="106"/>
                </a:cubicBezTo>
                <a:cubicBezTo>
                  <a:pt x="46" y="107"/>
                  <a:pt x="49" y="108"/>
                  <a:pt x="53" y="108"/>
                </a:cubicBezTo>
                <a:cubicBezTo>
                  <a:pt x="53" y="120"/>
                  <a:pt x="53" y="120"/>
                  <a:pt x="53" y="120"/>
                </a:cubicBezTo>
                <a:cubicBezTo>
                  <a:pt x="68" y="120"/>
                  <a:pt x="68" y="120"/>
                  <a:pt x="68" y="120"/>
                </a:cubicBezTo>
                <a:cubicBezTo>
                  <a:pt x="68" y="108"/>
                  <a:pt x="68" y="108"/>
                  <a:pt x="68" y="108"/>
                </a:cubicBezTo>
                <a:cubicBezTo>
                  <a:pt x="71" y="108"/>
                  <a:pt x="75" y="107"/>
                  <a:pt x="78" y="106"/>
                </a:cubicBezTo>
                <a:cubicBezTo>
                  <a:pt x="84" y="116"/>
                  <a:pt x="84" y="116"/>
                  <a:pt x="84" y="116"/>
                </a:cubicBezTo>
                <a:cubicBezTo>
                  <a:pt x="97" y="109"/>
                  <a:pt x="97" y="109"/>
                  <a:pt x="97" y="109"/>
                </a:cubicBezTo>
                <a:cubicBezTo>
                  <a:pt x="91" y="98"/>
                  <a:pt x="91" y="98"/>
                  <a:pt x="91" y="98"/>
                </a:cubicBezTo>
                <a:cubicBezTo>
                  <a:pt x="94" y="96"/>
                  <a:pt x="96" y="94"/>
                  <a:pt x="98" y="91"/>
                </a:cubicBezTo>
                <a:cubicBezTo>
                  <a:pt x="109" y="97"/>
                  <a:pt x="109" y="97"/>
                  <a:pt x="109" y="97"/>
                </a:cubicBezTo>
                <a:cubicBezTo>
                  <a:pt x="116" y="84"/>
                  <a:pt x="116" y="84"/>
                  <a:pt x="116" y="84"/>
                </a:cubicBezTo>
                <a:cubicBezTo>
                  <a:pt x="106" y="78"/>
                  <a:pt x="106" y="78"/>
                  <a:pt x="106" y="78"/>
                </a:cubicBezTo>
                <a:cubicBezTo>
                  <a:pt x="107" y="74"/>
                  <a:pt x="108" y="71"/>
                  <a:pt x="109" y="68"/>
                </a:cubicBezTo>
                <a:cubicBezTo>
                  <a:pt x="121" y="68"/>
                  <a:pt x="121" y="68"/>
                  <a:pt x="121" y="68"/>
                </a:cubicBezTo>
                <a:close/>
                <a:moveTo>
                  <a:pt x="60" y="94"/>
                </a:moveTo>
                <a:cubicBezTo>
                  <a:pt x="41" y="94"/>
                  <a:pt x="26" y="79"/>
                  <a:pt x="26" y="60"/>
                </a:cubicBezTo>
                <a:cubicBezTo>
                  <a:pt x="26" y="41"/>
                  <a:pt x="41" y="26"/>
                  <a:pt x="60" y="26"/>
                </a:cubicBezTo>
                <a:cubicBezTo>
                  <a:pt x="79" y="26"/>
                  <a:pt x="94" y="41"/>
                  <a:pt x="94" y="60"/>
                </a:cubicBezTo>
                <a:cubicBezTo>
                  <a:pt x="94" y="79"/>
                  <a:pt x="79" y="94"/>
                  <a:pt x="60" y="94"/>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4" name="Freeform 11"/>
          <p:cNvSpPr>
            <a:spLocks noEditPoints="1"/>
          </p:cNvSpPr>
          <p:nvPr/>
        </p:nvSpPr>
        <p:spPr bwMode="auto">
          <a:xfrm>
            <a:off x="6996113" y="3800476"/>
            <a:ext cx="206375" cy="206375"/>
          </a:xfrm>
          <a:custGeom>
            <a:avLst/>
            <a:gdLst>
              <a:gd name="T0" fmla="*/ 109 w 109"/>
              <a:gd name="T1" fmla="*/ 61 h 109"/>
              <a:gd name="T2" fmla="*/ 109 w 109"/>
              <a:gd name="T3" fmla="*/ 48 h 109"/>
              <a:gd name="T4" fmla="*/ 98 w 109"/>
              <a:gd name="T5" fmla="*/ 48 h 109"/>
              <a:gd name="T6" fmla="*/ 95 w 109"/>
              <a:gd name="T7" fmla="*/ 38 h 109"/>
              <a:gd name="T8" fmla="*/ 105 w 109"/>
              <a:gd name="T9" fmla="*/ 33 h 109"/>
              <a:gd name="T10" fmla="*/ 98 w 109"/>
              <a:gd name="T11" fmla="*/ 21 h 109"/>
              <a:gd name="T12" fmla="*/ 89 w 109"/>
              <a:gd name="T13" fmla="*/ 27 h 109"/>
              <a:gd name="T14" fmla="*/ 82 w 109"/>
              <a:gd name="T15" fmla="*/ 20 h 109"/>
              <a:gd name="T16" fmla="*/ 87 w 109"/>
              <a:gd name="T17" fmla="*/ 11 h 109"/>
              <a:gd name="T18" fmla="*/ 75 w 109"/>
              <a:gd name="T19" fmla="*/ 4 h 109"/>
              <a:gd name="T20" fmla="*/ 70 w 109"/>
              <a:gd name="T21" fmla="*/ 13 h 109"/>
              <a:gd name="T22" fmla="*/ 61 w 109"/>
              <a:gd name="T23" fmla="*/ 11 h 109"/>
              <a:gd name="T24" fmla="*/ 61 w 109"/>
              <a:gd name="T25" fmla="*/ 0 h 109"/>
              <a:gd name="T26" fmla="*/ 47 w 109"/>
              <a:gd name="T27" fmla="*/ 0 h 109"/>
              <a:gd name="T28" fmla="*/ 47 w 109"/>
              <a:gd name="T29" fmla="*/ 11 h 109"/>
              <a:gd name="T30" fmla="*/ 38 w 109"/>
              <a:gd name="T31" fmla="*/ 13 h 109"/>
              <a:gd name="T32" fmla="*/ 33 w 109"/>
              <a:gd name="T33" fmla="*/ 4 h 109"/>
              <a:gd name="T34" fmla="*/ 21 w 109"/>
              <a:gd name="T35" fmla="*/ 11 h 109"/>
              <a:gd name="T36" fmla="*/ 26 w 109"/>
              <a:gd name="T37" fmla="*/ 20 h 109"/>
              <a:gd name="T38" fmla="*/ 20 w 109"/>
              <a:gd name="T39" fmla="*/ 27 h 109"/>
              <a:gd name="T40" fmla="*/ 11 w 109"/>
              <a:gd name="T41" fmla="*/ 21 h 109"/>
              <a:gd name="T42" fmla="*/ 4 w 109"/>
              <a:gd name="T43" fmla="*/ 33 h 109"/>
              <a:gd name="T44" fmla="*/ 13 w 109"/>
              <a:gd name="T45" fmla="*/ 38 h 109"/>
              <a:gd name="T46" fmla="*/ 11 w 109"/>
              <a:gd name="T47" fmla="*/ 48 h 109"/>
              <a:gd name="T48" fmla="*/ 0 w 109"/>
              <a:gd name="T49" fmla="*/ 48 h 109"/>
              <a:gd name="T50" fmla="*/ 0 w 109"/>
              <a:gd name="T51" fmla="*/ 61 h 109"/>
              <a:gd name="T52" fmla="*/ 11 w 109"/>
              <a:gd name="T53" fmla="*/ 61 h 109"/>
              <a:gd name="T54" fmla="*/ 13 w 109"/>
              <a:gd name="T55" fmla="*/ 70 h 109"/>
              <a:gd name="T56" fmla="*/ 4 w 109"/>
              <a:gd name="T57" fmla="*/ 76 h 109"/>
              <a:gd name="T58" fmla="*/ 11 w 109"/>
              <a:gd name="T59" fmla="*/ 87 h 109"/>
              <a:gd name="T60" fmla="*/ 20 w 109"/>
              <a:gd name="T61" fmla="*/ 82 h 109"/>
              <a:gd name="T62" fmla="*/ 26 w 109"/>
              <a:gd name="T63" fmla="*/ 89 h 109"/>
              <a:gd name="T64" fmla="*/ 21 w 109"/>
              <a:gd name="T65" fmla="*/ 98 h 109"/>
              <a:gd name="T66" fmla="*/ 33 w 109"/>
              <a:gd name="T67" fmla="*/ 105 h 109"/>
              <a:gd name="T68" fmla="*/ 38 w 109"/>
              <a:gd name="T69" fmla="*/ 96 h 109"/>
              <a:gd name="T70" fmla="*/ 47 w 109"/>
              <a:gd name="T71" fmla="*/ 98 h 109"/>
              <a:gd name="T72" fmla="*/ 47 w 109"/>
              <a:gd name="T73" fmla="*/ 109 h 109"/>
              <a:gd name="T74" fmla="*/ 61 w 109"/>
              <a:gd name="T75" fmla="*/ 109 h 109"/>
              <a:gd name="T76" fmla="*/ 61 w 109"/>
              <a:gd name="T77" fmla="*/ 98 h 109"/>
              <a:gd name="T78" fmla="*/ 70 w 109"/>
              <a:gd name="T79" fmla="*/ 96 h 109"/>
              <a:gd name="T80" fmla="*/ 75 w 109"/>
              <a:gd name="T81" fmla="*/ 105 h 109"/>
              <a:gd name="T82" fmla="*/ 87 w 109"/>
              <a:gd name="T83" fmla="*/ 98 h 109"/>
              <a:gd name="T84" fmla="*/ 82 w 109"/>
              <a:gd name="T85" fmla="*/ 89 h 109"/>
              <a:gd name="T86" fmla="*/ 89 w 109"/>
              <a:gd name="T87" fmla="*/ 82 h 109"/>
              <a:gd name="T88" fmla="*/ 98 w 109"/>
              <a:gd name="T89" fmla="*/ 87 h 109"/>
              <a:gd name="T90" fmla="*/ 105 w 109"/>
              <a:gd name="T91" fmla="*/ 76 h 109"/>
              <a:gd name="T92" fmla="*/ 95 w 109"/>
              <a:gd name="T93" fmla="*/ 70 h 109"/>
              <a:gd name="T94" fmla="*/ 98 w 109"/>
              <a:gd name="T95" fmla="*/ 61 h 109"/>
              <a:gd name="T96" fmla="*/ 109 w 109"/>
              <a:gd name="T97" fmla="*/ 61 h 109"/>
              <a:gd name="T98" fmla="*/ 54 w 109"/>
              <a:gd name="T99" fmla="*/ 85 h 109"/>
              <a:gd name="T100" fmla="*/ 24 w 109"/>
              <a:gd name="T101" fmla="*/ 54 h 109"/>
              <a:gd name="T102" fmla="*/ 54 w 109"/>
              <a:gd name="T103" fmla="*/ 24 h 109"/>
              <a:gd name="T104" fmla="*/ 85 w 109"/>
              <a:gd name="T105" fmla="*/ 54 h 109"/>
              <a:gd name="T106" fmla="*/ 54 w 109"/>
              <a:gd name="T107" fmla="*/ 8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109">
                <a:moveTo>
                  <a:pt x="109" y="61"/>
                </a:moveTo>
                <a:cubicBezTo>
                  <a:pt x="109" y="48"/>
                  <a:pt x="109" y="48"/>
                  <a:pt x="109" y="48"/>
                </a:cubicBezTo>
                <a:cubicBezTo>
                  <a:pt x="98" y="48"/>
                  <a:pt x="98" y="48"/>
                  <a:pt x="98" y="48"/>
                </a:cubicBezTo>
                <a:cubicBezTo>
                  <a:pt x="97" y="44"/>
                  <a:pt x="96" y="41"/>
                  <a:pt x="95" y="38"/>
                </a:cubicBezTo>
                <a:cubicBezTo>
                  <a:pt x="105" y="33"/>
                  <a:pt x="105" y="33"/>
                  <a:pt x="105" y="33"/>
                </a:cubicBezTo>
                <a:cubicBezTo>
                  <a:pt x="98" y="21"/>
                  <a:pt x="98" y="21"/>
                  <a:pt x="98" y="21"/>
                </a:cubicBezTo>
                <a:cubicBezTo>
                  <a:pt x="89" y="27"/>
                  <a:pt x="89" y="27"/>
                  <a:pt x="89" y="27"/>
                </a:cubicBezTo>
                <a:cubicBezTo>
                  <a:pt x="87" y="24"/>
                  <a:pt x="84" y="22"/>
                  <a:pt x="82" y="20"/>
                </a:cubicBezTo>
                <a:cubicBezTo>
                  <a:pt x="87" y="11"/>
                  <a:pt x="87" y="11"/>
                  <a:pt x="87" y="11"/>
                </a:cubicBezTo>
                <a:cubicBezTo>
                  <a:pt x="75" y="4"/>
                  <a:pt x="75" y="4"/>
                  <a:pt x="75" y="4"/>
                </a:cubicBezTo>
                <a:cubicBezTo>
                  <a:pt x="70" y="13"/>
                  <a:pt x="70" y="13"/>
                  <a:pt x="70" y="13"/>
                </a:cubicBezTo>
                <a:cubicBezTo>
                  <a:pt x="67" y="12"/>
                  <a:pt x="64" y="11"/>
                  <a:pt x="61" y="11"/>
                </a:cubicBezTo>
                <a:cubicBezTo>
                  <a:pt x="61" y="0"/>
                  <a:pt x="61" y="0"/>
                  <a:pt x="61" y="0"/>
                </a:cubicBezTo>
                <a:cubicBezTo>
                  <a:pt x="47" y="0"/>
                  <a:pt x="47" y="0"/>
                  <a:pt x="47" y="0"/>
                </a:cubicBezTo>
                <a:cubicBezTo>
                  <a:pt x="47" y="11"/>
                  <a:pt x="47" y="11"/>
                  <a:pt x="47" y="11"/>
                </a:cubicBezTo>
                <a:cubicBezTo>
                  <a:pt x="44" y="11"/>
                  <a:pt x="41" y="12"/>
                  <a:pt x="38" y="13"/>
                </a:cubicBezTo>
                <a:cubicBezTo>
                  <a:pt x="33" y="4"/>
                  <a:pt x="33" y="4"/>
                  <a:pt x="33" y="4"/>
                </a:cubicBezTo>
                <a:cubicBezTo>
                  <a:pt x="21" y="11"/>
                  <a:pt x="21" y="11"/>
                  <a:pt x="21" y="11"/>
                </a:cubicBezTo>
                <a:cubicBezTo>
                  <a:pt x="26" y="20"/>
                  <a:pt x="26" y="20"/>
                  <a:pt x="26" y="20"/>
                </a:cubicBezTo>
                <a:cubicBezTo>
                  <a:pt x="24" y="22"/>
                  <a:pt x="22" y="24"/>
                  <a:pt x="20" y="27"/>
                </a:cubicBezTo>
                <a:cubicBezTo>
                  <a:pt x="11" y="21"/>
                  <a:pt x="11" y="21"/>
                  <a:pt x="11" y="21"/>
                </a:cubicBezTo>
                <a:cubicBezTo>
                  <a:pt x="4" y="33"/>
                  <a:pt x="4" y="33"/>
                  <a:pt x="4" y="33"/>
                </a:cubicBezTo>
                <a:cubicBezTo>
                  <a:pt x="13" y="38"/>
                  <a:pt x="13" y="38"/>
                  <a:pt x="13" y="38"/>
                </a:cubicBezTo>
                <a:cubicBezTo>
                  <a:pt x="12" y="41"/>
                  <a:pt x="11" y="44"/>
                  <a:pt x="11" y="48"/>
                </a:cubicBezTo>
                <a:cubicBezTo>
                  <a:pt x="0" y="48"/>
                  <a:pt x="0" y="48"/>
                  <a:pt x="0" y="48"/>
                </a:cubicBezTo>
                <a:cubicBezTo>
                  <a:pt x="0" y="61"/>
                  <a:pt x="0" y="61"/>
                  <a:pt x="0" y="61"/>
                </a:cubicBezTo>
                <a:cubicBezTo>
                  <a:pt x="11" y="61"/>
                  <a:pt x="11" y="61"/>
                  <a:pt x="11" y="61"/>
                </a:cubicBezTo>
                <a:cubicBezTo>
                  <a:pt x="11" y="64"/>
                  <a:pt x="12" y="67"/>
                  <a:pt x="13" y="70"/>
                </a:cubicBezTo>
                <a:cubicBezTo>
                  <a:pt x="4" y="76"/>
                  <a:pt x="4" y="76"/>
                  <a:pt x="4" y="76"/>
                </a:cubicBezTo>
                <a:cubicBezTo>
                  <a:pt x="11" y="87"/>
                  <a:pt x="11" y="87"/>
                  <a:pt x="11" y="87"/>
                </a:cubicBezTo>
                <a:cubicBezTo>
                  <a:pt x="20" y="82"/>
                  <a:pt x="20" y="82"/>
                  <a:pt x="20" y="82"/>
                </a:cubicBezTo>
                <a:cubicBezTo>
                  <a:pt x="22" y="85"/>
                  <a:pt x="24" y="87"/>
                  <a:pt x="26" y="89"/>
                </a:cubicBezTo>
                <a:cubicBezTo>
                  <a:pt x="21" y="98"/>
                  <a:pt x="21" y="98"/>
                  <a:pt x="21" y="98"/>
                </a:cubicBezTo>
                <a:cubicBezTo>
                  <a:pt x="33" y="105"/>
                  <a:pt x="33" y="105"/>
                  <a:pt x="33" y="105"/>
                </a:cubicBezTo>
                <a:cubicBezTo>
                  <a:pt x="38" y="96"/>
                  <a:pt x="38" y="96"/>
                  <a:pt x="38" y="96"/>
                </a:cubicBezTo>
                <a:cubicBezTo>
                  <a:pt x="41" y="97"/>
                  <a:pt x="44" y="98"/>
                  <a:pt x="47" y="98"/>
                </a:cubicBezTo>
                <a:cubicBezTo>
                  <a:pt x="47" y="109"/>
                  <a:pt x="47" y="109"/>
                  <a:pt x="47" y="109"/>
                </a:cubicBezTo>
                <a:cubicBezTo>
                  <a:pt x="61" y="109"/>
                  <a:pt x="61" y="109"/>
                  <a:pt x="61" y="109"/>
                </a:cubicBezTo>
                <a:cubicBezTo>
                  <a:pt x="61" y="98"/>
                  <a:pt x="61" y="98"/>
                  <a:pt x="61" y="98"/>
                </a:cubicBezTo>
                <a:cubicBezTo>
                  <a:pt x="64" y="98"/>
                  <a:pt x="67" y="97"/>
                  <a:pt x="70" y="96"/>
                </a:cubicBezTo>
                <a:cubicBezTo>
                  <a:pt x="75" y="105"/>
                  <a:pt x="75" y="105"/>
                  <a:pt x="75" y="105"/>
                </a:cubicBezTo>
                <a:cubicBezTo>
                  <a:pt x="87" y="98"/>
                  <a:pt x="87" y="98"/>
                  <a:pt x="87" y="98"/>
                </a:cubicBezTo>
                <a:cubicBezTo>
                  <a:pt x="82" y="89"/>
                  <a:pt x="82" y="89"/>
                  <a:pt x="82" y="89"/>
                </a:cubicBezTo>
                <a:cubicBezTo>
                  <a:pt x="84" y="87"/>
                  <a:pt x="87" y="85"/>
                  <a:pt x="89" y="82"/>
                </a:cubicBezTo>
                <a:cubicBezTo>
                  <a:pt x="98" y="87"/>
                  <a:pt x="98" y="87"/>
                  <a:pt x="98" y="87"/>
                </a:cubicBezTo>
                <a:cubicBezTo>
                  <a:pt x="105" y="76"/>
                  <a:pt x="105" y="76"/>
                  <a:pt x="105" y="76"/>
                </a:cubicBezTo>
                <a:cubicBezTo>
                  <a:pt x="95" y="70"/>
                  <a:pt x="95" y="70"/>
                  <a:pt x="95" y="70"/>
                </a:cubicBezTo>
                <a:cubicBezTo>
                  <a:pt x="96" y="67"/>
                  <a:pt x="97" y="64"/>
                  <a:pt x="98" y="61"/>
                </a:cubicBezTo>
                <a:cubicBezTo>
                  <a:pt x="109" y="61"/>
                  <a:pt x="109" y="61"/>
                  <a:pt x="109" y="61"/>
                </a:cubicBezTo>
                <a:close/>
                <a:moveTo>
                  <a:pt x="54" y="85"/>
                </a:moveTo>
                <a:cubicBezTo>
                  <a:pt x="37" y="85"/>
                  <a:pt x="24" y="71"/>
                  <a:pt x="24" y="54"/>
                </a:cubicBezTo>
                <a:cubicBezTo>
                  <a:pt x="24" y="38"/>
                  <a:pt x="37" y="24"/>
                  <a:pt x="54" y="24"/>
                </a:cubicBezTo>
                <a:cubicBezTo>
                  <a:pt x="71" y="24"/>
                  <a:pt x="85" y="38"/>
                  <a:pt x="85" y="54"/>
                </a:cubicBezTo>
                <a:cubicBezTo>
                  <a:pt x="85" y="71"/>
                  <a:pt x="71" y="85"/>
                  <a:pt x="54" y="85"/>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5" name="Freeform 12"/>
          <p:cNvSpPr>
            <a:spLocks noEditPoints="1"/>
          </p:cNvSpPr>
          <p:nvPr/>
        </p:nvSpPr>
        <p:spPr bwMode="auto">
          <a:xfrm>
            <a:off x="6122988" y="3998914"/>
            <a:ext cx="206375" cy="204788"/>
          </a:xfrm>
          <a:custGeom>
            <a:avLst/>
            <a:gdLst>
              <a:gd name="T0" fmla="*/ 109 w 109"/>
              <a:gd name="T1" fmla="*/ 61 h 108"/>
              <a:gd name="T2" fmla="*/ 109 w 109"/>
              <a:gd name="T3" fmla="*/ 47 h 108"/>
              <a:gd name="T4" fmla="*/ 98 w 109"/>
              <a:gd name="T5" fmla="*/ 47 h 108"/>
              <a:gd name="T6" fmla="*/ 96 w 109"/>
              <a:gd name="T7" fmla="*/ 38 h 108"/>
              <a:gd name="T8" fmla="*/ 105 w 109"/>
              <a:gd name="T9" fmla="*/ 33 h 108"/>
              <a:gd name="T10" fmla="*/ 98 w 109"/>
              <a:gd name="T11" fmla="*/ 21 h 108"/>
              <a:gd name="T12" fmla="*/ 89 w 109"/>
              <a:gd name="T13" fmla="*/ 26 h 108"/>
              <a:gd name="T14" fmla="*/ 82 w 109"/>
              <a:gd name="T15" fmla="*/ 20 h 108"/>
              <a:gd name="T16" fmla="*/ 88 w 109"/>
              <a:gd name="T17" fmla="*/ 10 h 108"/>
              <a:gd name="T18" fmla="*/ 76 w 109"/>
              <a:gd name="T19" fmla="*/ 4 h 108"/>
              <a:gd name="T20" fmla="*/ 71 w 109"/>
              <a:gd name="T21" fmla="*/ 13 h 108"/>
              <a:gd name="T22" fmla="*/ 62 w 109"/>
              <a:gd name="T23" fmla="*/ 10 h 108"/>
              <a:gd name="T24" fmla="*/ 62 w 109"/>
              <a:gd name="T25" fmla="*/ 0 h 108"/>
              <a:gd name="T26" fmla="*/ 48 w 109"/>
              <a:gd name="T27" fmla="*/ 0 h 108"/>
              <a:gd name="T28" fmla="*/ 48 w 109"/>
              <a:gd name="T29" fmla="*/ 10 h 108"/>
              <a:gd name="T30" fmla="*/ 39 w 109"/>
              <a:gd name="T31" fmla="*/ 13 h 108"/>
              <a:gd name="T32" fmla="*/ 33 w 109"/>
              <a:gd name="T33" fmla="*/ 4 h 108"/>
              <a:gd name="T34" fmla="*/ 22 w 109"/>
              <a:gd name="T35" fmla="*/ 10 h 108"/>
              <a:gd name="T36" fmla="*/ 27 w 109"/>
              <a:gd name="T37" fmla="*/ 20 h 108"/>
              <a:gd name="T38" fmla="*/ 20 w 109"/>
              <a:gd name="T39" fmla="*/ 26 h 108"/>
              <a:gd name="T40" fmla="*/ 11 w 109"/>
              <a:gd name="T41" fmla="*/ 21 h 108"/>
              <a:gd name="T42" fmla="*/ 4 w 109"/>
              <a:gd name="T43" fmla="*/ 33 h 108"/>
              <a:gd name="T44" fmla="*/ 14 w 109"/>
              <a:gd name="T45" fmla="*/ 38 h 108"/>
              <a:gd name="T46" fmla="*/ 11 w 109"/>
              <a:gd name="T47" fmla="*/ 47 h 108"/>
              <a:gd name="T48" fmla="*/ 0 w 109"/>
              <a:gd name="T49" fmla="*/ 47 h 108"/>
              <a:gd name="T50" fmla="*/ 0 w 109"/>
              <a:gd name="T51" fmla="*/ 61 h 108"/>
              <a:gd name="T52" fmla="*/ 11 w 109"/>
              <a:gd name="T53" fmla="*/ 61 h 108"/>
              <a:gd name="T54" fmla="*/ 14 w 109"/>
              <a:gd name="T55" fmla="*/ 70 h 108"/>
              <a:gd name="T56" fmla="*/ 4 w 109"/>
              <a:gd name="T57" fmla="*/ 75 h 108"/>
              <a:gd name="T58" fmla="*/ 11 w 109"/>
              <a:gd name="T59" fmla="*/ 87 h 108"/>
              <a:gd name="T60" fmla="*/ 20 w 109"/>
              <a:gd name="T61" fmla="*/ 82 h 108"/>
              <a:gd name="T62" fmla="*/ 27 w 109"/>
              <a:gd name="T63" fmla="*/ 88 h 108"/>
              <a:gd name="T64" fmla="*/ 22 w 109"/>
              <a:gd name="T65" fmla="*/ 98 h 108"/>
              <a:gd name="T66" fmla="*/ 33 w 109"/>
              <a:gd name="T67" fmla="*/ 105 h 108"/>
              <a:gd name="T68" fmla="*/ 39 w 109"/>
              <a:gd name="T69" fmla="*/ 95 h 108"/>
              <a:gd name="T70" fmla="*/ 48 w 109"/>
              <a:gd name="T71" fmla="*/ 98 h 108"/>
              <a:gd name="T72" fmla="*/ 48 w 109"/>
              <a:gd name="T73" fmla="*/ 108 h 108"/>
              <a:gd name="T74" fmla="*/ 62 w 109"/>
              <a:gd name="T75" fmla="*/ 108 h 108"/>
              <a:gd name="T76" fmla="*/ 62 w 109"/>
              <a:gd name="T77" fmla="*/ 98 h 108"/>
              <a:gd name="T78" fmla="*/ 71 w 109"/>
              <a:gd name="T79" fmla="*/ 95 h 108"/>
              <a:gd name="T80" fmla="*/ 76 w 109"/>
              <a:gd name="T81" fmla="*/ 105 h 108"/>
              <a:gd name="T82" fmla="*/ 88 w 109"/>
              <a:gd name="T83" fmla="*/ 98 h 108"/>
              <a:gd name="T84" fmla="*/ 82 w 109"/>
              <a:gd name="T85" fmla="*/ 88 h 108"/>
              <a:gd name="T86" fmla="*/ 89 w 109"/>
              <a:gd name="T87" fmla="*/ 82 h 108"/>
              <a:gd name="T88" fmla="*/ 98 w 109"/>
              <a:gd name="T89" fmla="*/ 87 h 108"/>
              <a:gd name="T90" fmla="*/ 105 w 109"/>
              <a:gd name="T91" fmla="*/ 75 h 108"/>
              <a:gd name="T92" fmla="*/ 96 w 109"/>
              <a:gd name="T93" fmla="*/ 70 h 108"/>
              <a:gd name="T94" fmla="*/ 98 w 109"/>
              <a:gd name="T95" fmla="*/ 61 h 108"/>
              <a:gd name="T96" fmla="*/ 109 w 109"/>
              <a:gd name="T97" fmla="*/ 61 h 108"/>
              <a:gd name="T98" fmla="*/ 55 w 109"/>
              <a:gd name="T99" fmla="*/ 85 h 108"/>
              <a:gd name="T100" fmla="*/ 24 w 109"/>
              <a:gd name="T101" fmla="*/ 54 h 108"/>
              <a:gd name="T102" fmla="*/ 55 w 109"/>
              <a:gd name="T103" fmla="*/ 23 h 108"/>
              <a:gd name="T104" fmla="*/ 85 w 109"/>
              <a:gd name="T105" fmla="*/ 54 h 108"/>
              <a:gd name="T106" fmla="*/ 55 w 109"/>
              <a:gd name="T10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108">
                <a:moveTo>
                  <a:pt x="109" y="61"/>
                </a:moveTo>
                <a:cubicBezTo>
                  <a:pt x="109" y="47"/>
                  <a:pt x="109" y="47"/>
                  <a:pt x="109" y="47"/>
                </a:cubicBezTo>
                <a:cubicBezTo>
                  <a:pt x="98" y="47"/>
                  <a:pt x="98" y="47"/>
                  <a:pt x="98" y="47"/>
                </a:cubicBezTo>
                <a:cubicBezTo>
                  <a:pt x="98" y="44"/>
                  <a:pt x="97" y="41"/>
                  <a:pt x="96" y="38"/>
                </a:cubicBezTo>
                <a:cubicBezTo>
                  <a:pt x="105" y="33"/>
                  <a:pt x="105" y="33"/>
                  <a:pt x="105" y="33"/>
                </a:cubicBezTo>
                <a:cubicBezTo>
                  <a:pt x="98" y="21"/>
                  <a:pt x="98" y="21"/>
                  <a:pt x="98" y="21"/>
                </a:cubicBezTo>
                <a:cubicBezTo>
                  <a:pt x="89" y="26"/>
                  <a:pt x="89" y="26"/>
                  <a:pt x="89" y="26"/>
                </a:cubicBezTo>
                <a:cubicBezTo>
                  <a:pt x="87" y="24"/>
                  <a:pt x="85" y="22"/>
                  <a:pt x="82" y="20"/>
                </a:cubicBezTo>
                <a:cubicBezTo>
                  <a:pt x="88" y="10"/>
                  <a:pt x="88" y="10"/>
                  <a:pt x="88" y="10"/>
                </a:cubicBezTo>
                <a:cubicBezTo>
                  <a:pt x="76" y="4"/>
                  <a:pt x="76" y="4"/>
                  <a:pt x="76" y="4"/>
                </a:cubicBezTo>
                <a:cubicBezTo>
                  <a:pt x="71" y="13"/>
                  <a:pt x="71" y="13"/>
                  <a:pt x="71" y="13"/>
                </a:cubicBezTo>
                <a:cubicBezTo>
                  <a:pt x="68" y="12"/>
                  <a:pt x="65" y="11"/>
                  <a:pt x="62" y="10"/>
                </a:cubicBezTo>
                <a:cubicBezTo>
                  <a:pt x="62" y="0"/>
                  <a:pt x="62" y="0"/>
                  <a:pt x="62" y="0"/>
                </a:cubicBezTo>
                <a:cubicBezTo>
                  <a:pt x="48" y="0"/>
                  <a:pt x="48" y="0"/>
                  <a:pt x="48" y="0"/>
                </a:cubicBezTo>
                <a:cubicBezTo>
                  <a:pt x="48" y="10"/>
                  <a:pt x="48" y="10"/>
                  <a:pt x="48" y="10"/>
                </a:cubicBezTo>
                <a:cubicBezTo>
                  <a:pt x="45" y="11"/>
                  <a:pt x="42" y="12"/>
                  <a:pt x="39" y="13"/>
                </a:cubicBezTo>
                <a:cubicBezTo>
                  <a:pt x="33" y="4"/>
                  <a:pt x="33" y="4"/>
                  <a:pt x="33" y="4"/>
                </a:cubicBezTo>
                <a:cubicBezTo>
                  <a:pt x="22" y="10"/>
                  <a:pt x="22" y="10"/>
                  <a:pt x="22" y="10"/>
                </a:cubicBezTo>
                <a:cubicBezTo>
                  <a:pt x="27" y="20"/>
                  <a:pt x="27" y="20"/>
                  <a:pt x="27" y="20"/>
                </a:cubicBezTo>
                <a:cubicBezTo>
                  <a:pt x="25" y="22"/>
                  <a:pt x="22" y="24"/>
                  <a:pt x="20" y="26"/>
                </a:cubicBezTo>
                <a:cubicBezTo>
                  <a:pt x="11" y="21"/>
                  <a:pt x="11" y="21"/>
                  <a:pt x="11" y="21"/>
                </a:cubicBezTo>
                <a:cubicBezTo>
                  <a:pt x="4" y="33"/>
                  <a:pt x="4" y="33"/>
                  <a:pt x="4" y="33"/>
                </a:cubicBezTo>
                <a:cubicBezTo>
                  <a:pt x="14" y="38"/>
                  <a:pt x="14" y="38"/>
                  <a:pt x="14" y="38"/>
                </a:cubicBezTo>
                <a:cubicBezTo>
                  <a:pt x="12" y="41"/>
                  <a:pt x="12" y="44"/>
                  <a:pt x="11" y="47"/>
                </a:cubicBezTo>
                <a:cubicBezTo>
                  <a:pt x="0" y="47"/>
                  <a:pt x="0" y="47"/>
                  <a:pt x="0" y="47"/>
                </a:cubicBezTo>
                <a:cubicBezTo>
                  <a:pt x="0" y="61"/>
                  <a:pt x="0" y="61"/>
                  <a:pt x="0" y="61"/>
                </a:cubicBezTo>
                <a:cubicBezTo>
                  <a:pt x="11" y="61"/>
                  <a:pt x="11" y="61"/>
                  <a:pt x="11" y="61"/>
                </a:cubicBezTo>
                <a:cubicBezTo>
                  <a:pt x="12" y="64"/>
                  <a:pt x="12" y="67"/>
                  <a:pt x="14" y="70"/>
                </a:cubicBezTo>
                <a:cubicBezTo>
                  <a:pt x="4" y="75"/>
                  <a:pt x="4" y="75"/>
                  <a:pt x="4" y="75"/>
                </a:cubicBezTo>
                <a:cubicBezTo>
                  <a:pt x="11" y="87"/>
                  <a:pt x="11" y="87"/>
                  <a:pt x="11" y="87"/>
                </a:cubicBezTo>
                <a:cubicBezTo>
                  <a:pt x="20" y="82"/>
                  <a:pt x="20" y="82"/>
                  <a:pt x="20" y="82"/>
                </a:cubicBezTo>
                <a:cubicBezTo>
                  <a:pt x="22" y="84"/>
                  <a:pt x="25" y="86"/>
                  <a:pt x="27" y="88"/>
                </a:cubicBezTo>
                <a:cubicBezTo>
                  <a:pt x="22" y="98"/>
                  <a:pt x="22" y="98"/>
                  <a:pt x="22" y="98"/>
                </a:cubicBezTo>
                <a:cubicBezTo>
                  <a:pt x="33" y="105"/>
                  <a:pt x="33" y="105"/>
                  <a:pt x="33" y="105"/>
                </a:cubicBezTo>
                <a:cubicBezTo>
                  <a:pt x="39" y="95"/>
                  <a:pt x="39" y="95"/>
                  <a:pt x="39" y="95"/>
                </a:cubicBezTo>
                <a:cubicBezTo>
                  <a:pt x="42" y="96"/>
                  <a:pt x="45" y="97"/>
                  <a:pt x="48" y="98"/>
                </a:cubicBezTo>
                <a:cubicBezTo>
                  <a:pt x="48" y="108"/>
                  <a:pt x="48" y="108"/>
                  <a:pt x="48" y="108"/>
                </a:cubicBezTo>
                <a:cubicBezTo>
                  <a:pt x="62" y="108"/>
                  <a:pt x="62" y="108"/>
                  <a:pt x="62" y="108"/>
                </a:cubicBezTo>
                <a:cubicBezTo>
                  <a:pt x="62" y="98"/>
                  <a:pt x="62" y="98"/>
                  <a:pt x="62" y="98"/>
                </a:cubicBezTo>
                <a:cubicBezTo>
                  <a:pt x="65" y="97"/>
                  <a:pt x="68" y="96"/>
                  <a:pt x="71" y="95"/>
                </a:cubicBezTo>
                <a:cubicBezTo>
                  <a:pt x="76" y="105"/>
                  <a:pt x="76" y="105"/>
                  <a:pt x="76" y="105"/>
                </a:cubicBezTo>
                <a:cubicBezTo>
                  <a:pt x="88" y="98"/>
                  <a:pt x="88" y="98"/>
                  <a:pt x="88" y="98"/>
                </a:cubicBezTo>
                <a:cubicBezTo>
                  <a:pt x="82" y="88"/>
                  <a:pt x="82" y="88"/>
                  <a:pt x="82" y="88"/>
                </a:cubicBezTo>
                <a:cubicBezTo>
                  <a:pt x="85" y="86"/>
                  <a:pt x="87" y="84"/>
                  <a:pt x="89" y="82"/>
                </a:cubicBezTo>
                <a:cubicBezTo>
                  <a:pt x="98" y="87"/>
                  <a:pt x="98" y="87"/>
                  <a:pt x="98" y="87"/>
                </a:cubicBezTo>
                <a:cubicBezTo>
                  <a:pt x="105" y="75"/>
                  <a:pt x="105" y="75"/>
                  <a:pt x="105" y="75"/>
                </a:cubicBezTo>
                <a:cubicBezTo>
                  <a:pt x="96" y="70"/>
                  <a:pt x="96" y="70"/>
                  <a:pt x="96" y="70"/>
                </a:cubicBezTo>
                <a:cubicBezTo>
                  <a:pt x="97" y="67"/>
                  <a:pt x="98" y="64"/>
                  <a:pt x="98" y="61"/>
                </a:cubicBezTo>
                <a:cubicBezTo>
                  <a:pt x="109" y="61"/>
                  <a:pt x="109" y="61"/>
                  <a:pt x="109" y="61"/>
                </a:cubicBezTo>
                <a:close/>
                <a:moveTo>
                  <a:pt x="55" y="85"/>
                </a:moveTo>
                <a:cubicBezTo>
                  <a:pt x="38" y="85"/>
                  <a:pt x="24" y="71"/>
                  <a:pt x="24" y="54"/>
                </a:cubicBezTo>
                <a:cubicBezTo>
                  <a:pt x="24" y="37"/>
                  <a:pt x="38" y="23"/>
                  <a:pt x="55" y="23"/>
                </a:cubicBezTo>
                <a:cubicBezTo>
                  <a:pt x="72" y="23"/>
                  <a:pt x="85" y="37"/>
                  <a:pt x="85" y="54"/>
                </a:cubicBezTo>
                <a:cubicBezTo>
                  <a:pt x="85" y="71"/>
                  <a:pt x="72" y="85"/>
                  <a:pt x="55" y="85"/>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16" name="Freeform 13"/>
          <p:cNvSpPr>
            <a:spLocks noEditPoints="1"/>
          </p:cNvSpPr>
          <p:nvPr/>
        </p:nvSpPr>
        <p:spPr bwMode="auto">
          <a:xfrm>
            <a:off x="6719888" y="1708151"/>
            <a:ext cx="431800" cy="430213"/>
          </a:xfrm>
          <a:custGeom>
            <a:avLst/>
            <a:gdLst>
              <a:gd name="T0" fmla="*/ 228 w 228"/>
              <a:gd name="T1" fmla="*/ 129 h 228"/>
              <a:gd name="T2" fmla="*/ 228 w 228"/>
              <a:gd name="T3" fmla="*/ 100 h 228"/>
              <a:gd name="T4" fmla="*/ 205 w 228"/>
              <a:gd name="T5" fmla="*/ 100 h 228"/>
              <a:gd name="T6" fmla="*/ 200 w 228"/>
              <a:gd name="T7" fmla="*/ 81 h 228"/>
              <a:gd name="T8" fmla="*/ 220 w 228"/>
              <a:gd name="T9" fmla="*/ 70 h 228"/>
              <a:gd name="T10" fmla="*/ 206 w 228"/>
              <a:gd name="T11" fmla="*/ 45 h 228"/>
              <a:gd name="T12" fmla="*/ 186 w 228"/>
              <a:gd name="T13" fmla="*/ 56 h 228"/>
              <a:gd name="T14" fmla="*/ 172 w 228"/>
              <a:gd name="T15" fmla="*/ 42 h 228"/>
              <a:gd name="T16" fmla="*/ 183 w 228"/>
              <a:gd name="T17" fmla="*/ 23 h 228"/>
              <a:gd name="T18" fmla="*/ 159 w 228"/>
              <a:gd name="T19" fmla="*/ 8 h 228"/>
              <a:gd name="T20" fmla="*/ 147 w 228"/>
              <a:gd name="T21" fmla="*/ 28 h 228"/>
              <a:gd name="T22" fmla="*/ 128 w 228"/>
              <a:gd name="T23" fmla="*/ 23 h 228"/>
              <a:gd name="T24" fmla="*/ 128 w 228"/>
              <a:gd name="T25" fmla="*/ 0 h 228"/>
              <a:gd name="T26" fmla="*/ 100 w 228"/>
              <a:gd name="T27" fmla="*/ 0 h 228"/>
              <a:gd name="T28" fmla="*/ 100 w 228"/>
              <a:gd name="T29" fmla="*/ 23 h 228"/>
              <a:gd name="T30" fmla="*/ 80 w 228"/>
              <a:gd name="T31" fmla="*/ 28 h 228"/>
              <a:gd name="T32" fmla="*/ 69 w 228"/>
              <a:gd name="T33" fmla="*/ 8 h 228"/>
              <a:gd name="T34" fmla="*/ 44 w 228"/>
              <a:gd name="T35" fmla="*/ 23 h 228"/>
              <a:gd name="T36" fmla="*/ 56 w 228"/>
              <a:gd name="T37" fmla="*/ 42 h 228"/>
              <a:gd name="T38" fmla="*/ 42 w 228"/>
              <a:gd name="T39" fmla="*/ 56 h 228"/>
              <a:gd name="T40" fmla="*/ 22 w 228"/>
              <a:gd name="T41" fmla="*/ 45 h 228"/>
              <a:gd name="T42" fmla="*/ 8 w 228"/>
              <a:gd name="T43" fmla="*/ 70 h 228"/>
              <a:gd name="T44" fmla="*/ 27 w 228"/>
              <a:gd name="T45" fmla="*/ 81 h 228"/>
              <a:gd name="T46" fmla="*/ 22 w 228"/>
              <a:gd name="T47" fmla="*/ 100 h 228"/>
              <a:gd name="T48" fmla="*/ 0 w 228"/>
              <a:gd name="T49" fmla="*/ 100 h 228"/>
              <a:gd name="T50" fmla="*/ 0 w 228"/>
              <a:gd name="T51" fmla="*/ 129 h 228"/>
              <a:gd name="T52" fmla="*/ 22 w 228"/>
              <a:gd name="T53" fmla="*/ 129 h 228"/>
              <a:gd name="T54" fmla="*/ 27 w 228"/>
              <a:gd name="T55" fmla="*/ 148 h 228"/>
              <a:gd name="T56" fmla="*/ 8 w 228"/>
              <a:gd name="T57" fmla="*/ 159 h 228"/>
              <a:gd name="T58" fmla="*/ 22 w 228"/>
              <a:gd name="T59" fmla="*/ 184 h 228"/>
              <a:gd name="T60" fmla="*/ 42 w 228"/>
              <a:gd name="T61" fmla="*/ 172 h 228"/>
              <a:gd name="T62" fmla="*/ 56 w 228"/>
              <a:gd name="T63" fmla="*/ 186 h 228"/>
              <a:gd name="T64" fmla="*/ 44 w 228"/>
              <a:gd name="T65" fmla="*/ 206 h 228"/>
              <a:gd name="T66" fmla="*/ 69 w 228"/>
              <a:gd name="T67" fmla="*/ 220 h 228"/>
              <a:gd name="T68" fmla="*/ 80 w 228"/>
              <a:gd name="T69" fmla="*/ 201 h 228"/>
              <a:gd name="T70" fmla="*/ 100 w 228"/>
              <a:gd name="T71" fmla="*/ 206 h 228"/>
              <a:gd name="T72" fmla="*/ 100 w 228"/>
              <a:gd name="T73" fmla="*/ 228 h 228"/>
              <a:gd name="T74" fmla="*/ 128 w 228"/>
              <a:gd name="T75" fmla="*/ 228 h 228"/>
              <a:gd name="T76" fmla="*/ 128 w 228"/>
              <a:gd name="T77" fmla="*/ 206 h 228"/>
              <a:gd name="T78" fmla="*/ 147 w 228"/>
              <a:gd name="T79" fmla="*/ 201 h 228"/>
              <a:gd name="T80" fmla="*/ 159 w 228"/>
              <a:gd name="T81" fmla="*/ 220 h 228"/>
              <a:gd name="T82" fmla="*/ 183 w 228"/>
              <a:gd name="T83" fmla="*/ 206 h 228"/>
              <a:gd name="T84" fmla="*/ 172 w 228"/>
              <a:gd name="T85" fmla="*/ 186 h 228"/>
              <a:gd name="T86" fmla="*/ 186 w 228"/>
              <a:gd name="T87" fmla="*/ 172 h 228"/>
              <a:gd name="T88" fmla="*/ 206 w 228"/>
              <a:gd name="T89" fmla="*/ 184 h 228"/>
              <a:gd name="T90" fmla="*/ 220 w 228"/>
              <a:gd name="T91" fmla="*/ 159 h 228"/>
              <a:gd name="T92" fmla="*/ 200 w 228"/>
              <a:gd name="T93" fmla="*/ 148 h 228"/>
              <a:gd name="T94" fmla="*/ 205 w 228"/>
              <a:gd name="T95" fmla="*/ 129 h 228"/>
              <a:gd name="T96" fmla="*/ 228 w 228"/>
              <a:gd name="T97" fmla="*/ 129 h 228"/>
              <a:gd name="T98" fmla="*/ 114 w 228"/>
              <a:gd name="T99" fmla="*/ 178 h 228"/>
              <a:gd name="T100" fmla="*/ 50 w 228"/>
              <a:gd name="T101" fmla="*/ 114 h 228"/>
              <a:gd name="T102" fmla="*/ 114 w 228"/>
              <a:gd name="T103" fmla="*/ 50 h 228"/>
              <a:gd name="T104" fmla="*/ 178 w 228"/>
              <a:gd name="T105" fmla="*/ 114 h 228"/>
              <a:gd name="T106" fmla="*/ 114 w 228"/>
              <a:gd name="T107" fmla="*/ 17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8" y="129"/>
                </a:moveTo>
                <a:cubicBezTo>
                  <a:pt x="228" y="100"/>
                  <a:pt x="228" y="100"/>
                  <a:pt x="228" y="100"/>
                </a:cubicBezTo>
                <a:cubicBezTo>
                  <a:pt x="205" y="100"/>
                  <a:pt x="205" y="100"/>
                  <a:pt x="205" y="100"/>
                </a:cubicBezTo>
                <a:cubicBezTo>
                  <a:pt x="204" y="93"/>
                  <a:pt x="203" y="87"/>
                  <a:pt x="200" y="81"/>
                </a:cubicBezTo>
                <a:cubicBezTo>
                  <a:pt x="220" y="70"/>
                  <a:pt x="220" y="70"/>
                  <a:pt x="220" y="70"/>
                </a:cubicBezTo>
                <a:cubicBezTo>
                  <a:pt x="206" y="45"/>
                  <a:pt x="206" y="45"/>
                  <a:pt x="206" y="45"/>
                </a:cubicBezTo>
                <a:cubicBezTo>
                  <a:pt x="186" y="56"/>
                  <a:pt x="186" y="56"/>
                  <a:pt x="186" y="56"/>
                </a:cubicBezTo>
                <a:cubicBezTo>
                  <a:pt x="182" y="51"/>
                  <a:pt x="177" y="46"/>
                  <a:pt x="172" y="42"/>
                </a:cubicBezTo>
                <a:cubicBezTo>
                  <a:pt x="183" y="23"/>
                  <a:pt x="183" y="23"/>
                  <a:pt x="183" y="23"/>
                </a:cubicBezTo>
                <a:cubicBezTo>
                  <a:pt x="159" y="8"/>
                  <a:pt x="159" y="8"/>
                  <a:pt x="159" y="8"/>
                </a:cubicBezTo>
                <a:cubicBezTo>
                  <a:pt x="147" y="28"/>
                  <a:pt x="147" y="28"/>
                  <a:pt x="147" y="28"/>
                </a:cubicBezTo>
                <a:cubicBezTo>
                  <a:pt x="141" y="25"/>
                  <a:pt x="135" y="24"/>
                  <a:pt x="128" y="23"/>
                </a:cubicBezTo>
                <a:cubicBezTo>
                  <a:pt x="128" y="0"/>
                  <a:pt x="128" y="0"/>
                  <a:pt x="128" y="0"/>
                </a:cubicBezTo>
                <a:cubicBezTo>
                  <a:pt x="100" y="0"/>
                  <a:pt x="100" y="0"/>
                  <a:pt x="100" y="0"/>
                </a:cubicBezTo>
                <a:cubicBezTo>
                  <a:pt x="100" y="23"/>
                  <a:pt x="100" y="23"/>
                  <a:pt x="100" y="23"/>
                </a:cubicBezTo>
                <a:cubicBezTo>
                  <a:pt x="93" y="24"/>
                  <a:pt x="86" y="25"/>
                  <a:pt x="80" y="28"/>
                </a:cubicBezTo>
                <a:cubicBezTo>
                  <a:pt x="69" y="8"/>
                  <a:pt x="69" y="8"/>
                  <a:pt x="69" y="8"/>
                </a:cubicBezTo>
                <a:cubicBezTo>
                  <a:pt x="44" y="23"/>
                  <a:pt x="44" y="23"/>
                  <a:pt x="44" y="23"/>
                </a:cubicBezTo>
                <a:cubicBezTo>
                  <a:pt x="56" y="42"/>
                  <a:pt x="56" y="42"/>
                  <a:pt x="56" y="42"/>
                </a:cubicBezTo>
                <a:cubicBezTo>
                  <a:pt x="50" y="46"/>
                  <a:pt x="46" y="51"/>
                  <a:pt x="42" y="56"/>
                </a:cubicBezTo>
                <a:cubicBezTo>
                  <a:pt x="22" y="45"/>
                  <a:pt x="22" y="45"/>
                  <a:pt x="22" y="45"/>
                </a:cubicBezTo>
                <a:cubicBezTo>
                  <a:pt x="8" y="70"/>
                  <a:pt x="8" y="70"/>
                  <a:pt x="8" y="70"/>
                </a:cubicBezTo>
                <a:cubicBezTo>
                  <a:pt x="27" y="81"/>
                  <a:pt x="27" y="81"/>
                  <a:pt x="27" y="81"/>
                </a:cubicBezTo>
                <a:cubicBezTo>
                  <a:pt x="25" y="87"/>
                  <a:pt x="23" y="93"/>
                  <a:pt x="22" y="100"/>
                </a:cubicBezTo>
                <a:cubicBezTo>
                  <a:pt x="0" y="100"/>
                  <a:pt x="0" y="100"/>
                  <a:pt x="0" y="100"/>
                </a:cubicBezTo>
                <a:cubicBezTo>
                  <a:pt x="0" y="129"/>
                  <a:pt x="0" y="129"/>
                  <a:pt x="0" y="129"/>
                </a:cubicBezTo>
                <a:cubicBezTo>
                  <a:pt x="22" y="129"/>
                  <a:pt x="22" y="129"/>
                  <a:pt x="22" y="129"/>
                </a:cubicBezTo>
                <a:cubicBezTo>
                  <a:pt x="23" y="135"/>
                  <a:pt x="25" y="142"/>
                  <a:pt x="27" y="148"/>
                </a:cubicBezTo>
                <a:cubicBezTo>
                  <a:pt x="8" y="159"/>
                  <a:pt x="8" y="159"/>
                  <a:pt x="8" y="159"/>
                </a:cubicBezTo>
                <a:cubicBezTo>
                  <a:pt x="22" y="184"/>
                  <a:pt x="22" y="184"/>
                  <a:pt x="22" y="184"/>
                </a:cubicBezTo>
                <a:cubicBezTo>
                  <a:pt x="42" y="172"/>
                  <a:pt x="42" y="172"/>
                  <a:pt x="42" y="172"/>
                </a:cubicBezTo>
                <a:cubicBezTo>
                  <a:pt x="46" y="178"/>
                  <a:pt x="50" y="182"/>
                  <a:pt x="56" y="186"/>
                </a:cubicBezTo>
                <a:cubicBezTo>
                  <a:pt x="44" y="206"/>
                  <a:pt x="44" y="206"/>
                  <a:pt x="44" y="206"/>
                </a:cubicBezTo>
                <a:cubicBezTo>
                  <a:pt x="69" y="220"/>
                  <a:pt x="69" y="220"/>
                  <a:pt x="69" y="220"/>
                </a:cubicBezTo>
                <a:cubicBezTo>
                  <a:pt x="80" y="201"/>
                  <a:pt x="80" y="201"/>
                  <a:pt x="80" y="201"/>
                </a:cubicBezTo>
                <a:cubicBezTo>
                  <a:pt x="86" y="203"/>
                  <a:pt x="93" y="205"/>
                  <a:pt x="100" y="206"/>
                </a:cubicBezTo>
                <a:cubicBezTo>
                  <a:pt x="100" y="228"/>
                  <a:pt x="100" y="228"/>
                  <a:pt x="100" y="228"/>
                </a:cubicBezTo>
                <a:cubicBezTo>
                  <a:pt x="128" y="228"/>
                  <a:pt x="128" y="228"/>
                  <a:pt x="128" y="228"/>
                </a:cubicBezTo>
                <a:cubicBezTo>
                  <a:pt x="128" y="206"/>
                  <a:pt x="128" y="206"/>
                  <a:pt x="128" y="206"/>
                </a:cubicBezTo>
                <a:cubicBezTo>
                  <a:pt x="135" y="205"/>
                  <a:pt x="141" y="203"/>
                  <a:pt x="147" y="201"/>
                </a:cubicBezTo>
                <a:cubicBezTo>
                  <a:pt x="159" y="220"/>
                  <a:pt x="159" y="220"/>
                  <a:pt x="159" y="220"/>
                </a:cubicBezTo>
                <a:cubicBezTo>
                  <a:pt x="183" y="206"/>
                  <a:pt x="183" y="206"/>
                  <a:pt x="183" y="206"/>
                </a:cubicBezTo>
                <a:cubicBezTo>
                  <a:pt x="172" y="186"/>
                  <a:pt x="172" y="186"/>
                  <a:pt x="172" y="186"/>
                </a:cubicBezTo>
                <a:cubicBezTo>
                  <a:pt x="177" y="182"/>
                  <a:pt x="182" y="178"/>
                  <a:pt x="186" y="172"/>
                </a:cubicBezTo>
                <a:cubicBezTo>
                  <a:pt x="206" y="184"/>
                  <a:pt x="206" y="184"/>
                  <a:pt x="206" y="184"/>
                </a:cubicBezTo>
                <a:cubicBezTo>
                  <a:pt x="220" y="159"/>
                  <a:pt x="220" y="159"/>
                  <a:pt x="220" y="159"/>
                </a:cubicBezTo>
                <a:cubicBezTo>
                  <a:pt x="200" y="148"/>
                  <a:pt x="200" y="148"/>
                  <a:pt x="200" y="148"/>
                </a:cubicBezTo>
                <a:cubicBezTo>
                  <a:pt x="203" y="142"/>
                  <a:pt x="204" y="135"/>
                  <a:pt x="205" y="129"/>
                </a:cubicBezTo>
                <a:cubicBezTo>
                  <a:pt x="228" y="129"/>
                  <a:pt x="228" y="129"/>
                  <a:pt x="228" y="129"/>
                </a:cubicBezTo>
                <a:close/>
                <a:moveTo>
                  <a:pt x="114" y="178"/>
                </a:moveTo>
                <a:cubicBezTo>
                  <a:pt x="78" y="178"/>
                  <a:pt x="50" y="150"/>
                  <a:pt x="50" y="114"/>
                </a:cubicBezTo>
                <a:cubicBezTo>
                  <a:pt x="50" y="79"/>
                  <a:pt x="78" y="50"/>
                  <a:pt x="114" y="50"/>
                </a:cubicBezTo>
                <a:cubicBezTo>
                  <a:pt x="149" y="50"/>
                  <a:pt x="178" y="79"/>
                  <a:pt x="178" y="114"/>
                </a:cubicBezTo>
                <a:cubicBezTo>
                  <a:pt x="178" y="150"/>
                  <a:pt x="149" y="178"/>
                  <a:pt x="114" y="178"/>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17" name="Freeform 14"/>
          <p:cNvSpPr>
            <a:spLocks noEditPoints="1"/>
          </p:cNvSpPr>
          <p:nvPr/>
        </p:nvSpPr>
        <p:spPr bwMode="auto">
          <a:xfrm>
            <a:off x="4560888" y="2165351"/>
            <a:ext cx="933450" cy="933450"/>
          </a:xfrm>
          <a:custGeom>
            <a:avLst/>
            <a:gdLst>
              <a:gd name="T0" fmla="*/ 71 w 493"/>
              <a:gd name="T1" fmla="*/ 151 h 493"/>
              <a:gd name="T2" fmla="*/ 26 w 493"/>
              <a:gd name="T3" fmla="*/ 136 h 493"/>
              <a:gd name="T4" fmla="*/ 5 w 493"/>
              <a:gd name="T5" fmla="*/ 199 h 493"/>
              <a:gd name="T6" fmla="*/ 10 w 493"/>
              <a:gd name="T7" fmla="*/ 209 h 493"/>
              <a:gd name="T8" fmla="*/ 47 w 493"/>
              <a:gd name="T9" fmla="*/ 251 h 493"/>
              <a:gd name="T10" fmla="*/ 0 w 493"/>
              <a:gd name="T11" fmla="*/ 261 h 493"/>
              <a:gd name="T12" fmla="*/ 14 w 493"/>
              <a:gd name="T13" fmla="*/ 326 h 493"/>
              <a:gd name="T14" fmla="*/ 23 w 493"/>
              <a:gd name="T15" fmla="*/ 332 h 493"/>
              <a:gd name="T16" fmla="*/ 76 w 493"/>
              <a:gd name="T17" fmla="*/ 350 h 493"/>
              <a:gd name="T18" fmla="*/ 40 w 493"/>
              <a:gd name="T19" fmla="*/ 382 h 493"/>
              <a:gd name="T20" fmla="*/ 85 w 493"/>
              <a:gd name="T21" fmla="*/ 432 h 493"/>
              <a:gd name="T22" fmla="*/ 96 w 493"/>
              <a:gd name="T23" fmla="*/ 433 h 493"/>
              <a:gd name="T24" fmla="*/ 151 w 493"/>
              <a:gd name="T25" fmla="*/ 422 h 493"/>
              <a:gd name="T26" fmla="*/ 136 w 493"/>
              <a:gd name="T27" fmla="*/ 467 h 493"/>
              <a:gd name="T28" fmla="*/ 199 w 493"/>
              <a:gd name="T29" fmla="*/ 488 h 493"/>
              <a:gd name="T30" fmla="*/ 209 w 493"/>
              <a:gd name="T31" fmla="*/ 483 h 493"/>
              <a:gd name="T32" fmla="*/ 251 w 493"/>
              <a:gd name="T33" fmla="*/ 446 h 493"/>
              <a:gd name="T34" fmla="*/ 261 w 493"/>
              <a:gd name="T35" fmla="*/ 493 h 493"/>
              <a:gd name="T36" fmla="*/ 326 w 493"/>
              <a:gd name="T37" fmla="*/ 479 h 493"/>
              <a:gd name="T38" fmla="*/ 332 w 493"/>
              <a:gd name="T39" fmla="*/ 470 h 493"/>
              <a:gd name="T40" fmla="*/ 350 w 493"/>
              <a:gd name="T41" fmla="*/ 417 h 493"/>
              <a:gd name="T42" fmla="*/ 383 w 493"/>
              <a:gd name="T43" fmla="*/ 453 h 493"/>
              <a:gd name="T44" fmla="*/ 432 w 493"/>
              <a:gd name="T45" fmla="*/ 408 h 493"/>
              <a:gd name="T46" fmla="*/ 433 w 493"/>
              <a:gd name="T47" fmla="*/ 397 h 493"/>
              <a:gd name="T48" fmla="*/ 422 w 493"/>
              <a:gd name="T49" fmla="*/ 342 h 493"/>
              <a:gd name="T50" fmla="*/ 467 w 493"/>
              <a:gd name="T51" fmla="*/ 357 h 493"/>
              <a:gd name="T52" fmla="*/ 488 w 493"/>
              <a:gd name="T53" fmla="*/ 294 h 493"/>
              <a:gd name="T54" fmla="*/ 483 w 493"/>
              <a:gd name="T55" fmla="*/ 284 h 493"/>
              <a:gd name="T56" fmla="*/ 446 w 493"/>
              <a:gd name="T57" fmla="*/ 242 h 493"/>
              <a:gd name="T58" fmla="*/ 493 w 493"/>
              <a:gd name="T59" fmla="*/ 232 h 493"/>
              <a:gd name="T60" fmla="*/ 479 w 493"/>
              <a:gd name="T61" fmla="*/ 167 h 493"/>
              <a:gd name="T62" fmla="*/ 470 w 493"/>
              <a:gd name="T63" fmla="*/ 161 h 493"/>
              <a:gd name="T64" fmla="*/ 417 w 493"/>
              <a:gd name="T65" fmla="*/ 143 h 493"/>
              <a:gd name="T66" fmla="*/ 453 w 493"/>
              <a:gd name="T67" fmla="*/ 111 h 493"/>
              <a:gd name="T68" fmla="*/ 408 w 493"/>
              <a:gd name="T69" fmla="*/ 61 h 493"/>
              <a:gd name="T70" fmla="*/ 397 w 493"/>
              <a:gd name="T71" fmla="*/ 61 h 493"/>
              <a:gd name="T72" fmla="*/ 342 w 493"/>
              <a:gd name="T73" fmla="*/ 71 h 493"/>
              <a:gd name="T74" fmla="*/ 357 w 493"/>
              <a:gd name="T75" fmla="*/ 26 h 493"/>
              <a:gd name="T76" fmla="*/ 294 w 493"/>
              <a:gd name="T77" fmla="*/ 5 h 493"/>
              <a:gd name="T78" fmla="*/ 284 w 493"/>
              <a:gd name="T79" fmla="*/ 10 h 493"/>
              <a:gd name="T80" fmla="*/ 242 w 493"/>
              <a:gd name="T81" fmla="*/ 47 h 493"/>
              <a:gd name="T82" fmla="*/ 232 w 493"/>
              <a:gd name="T83" fmla="*/ 0 h 493"/>
              <a:gd name="T84" fmla="*/ 167 w 493"/>
              <a:gd name="T85" fmla="*/ 14 h 493"/>
              <a:gd name="T86" fmla="*/ 161 w 493"/>
              <a:gd name="T87" fmla="*/ 23 h 493"/>
              <a:gd name="T88" fmla="*/ 143 w 493"/>
              <a:gd name="T89" fmla="*/ 76 h 493"/>
              <a:gd name="T90" fmla="*/ 111 w 493"/>
              <a:gd name="T91" fmla="*/ 40 h 493"/>
              <a:gd name="T92" fmla="*/ 61 w 493"/>
              <a:gd name="T93" fmla="*/ 85 h 493"/>
              <a:gd name="T94" fmla="*/ 61 w 493"/>
              <a:gd name="T95" fmla="*/ 96 h 493"/>
              <a:gd name="T96" fmla="*/ 193 w 493"/>
              <a:gd name="T97" fmla="*/ 187 h 493"/>
              <a:gd name="T98" fmla="*/ 300 w 493"/>
              <a:gd name="T99" fmla="*/ 306 h 493"/>
              <a:gd name="T100" fmla="*/ 193 w 493"/>
              <a:gd name="T101" fmla="*/ 187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93" h="493">
                <a:moveTo>
                  <a:pt x="88" y="126"/>
                </a:moveTo>
                <a:cubicBezTo>
                  <a:pt x="82" y="134"/>
                  <a:pt x="76" y="142"/>
                  <a:pt x="71" y="151"/>
                </a:cubicBezTo>
                <a:cubicBezTo>
                  <a:pt x="33" y="138"/>
                  <a:pt x="33" y="138"/>
                  <a:pt x="33" y="138"/>
                </a:cubicBezTo>
                <a:cubicBezTo>
                  <a:pt x="26" y="136"/>
                  <a:pt x="26" y="136"/>
                  <a:pt x="26" y="136"/>
                </a:cubicBezTo>
                <a:cubicBezTo>
                  <a:pt x="24" y="143"/>
                  <a:pt x="24" y="143"/>
                  <a:pt x="24" y="143"/>
                </a:cubicBezTo>
                <a:cubicBezTo>
                  <a:pt x="5" y="199"/>
                  <a:pt x="5" y="199"/>
                  <a:pt x="5" y="199"/>
                </a:cubicBezTo>
                <a:cubicBezTo>
                  <a:pt x="3" y="207"/>
                  <a:pt x="3" y="207"/>
                  <a:pt x="3" y="207"/>
                </a:cubicBezTo>
                <a:cubicBezTo>
                  <a:pt x="10" y="209"/>
                  <a:pt x="10" y="209"/>
                  <a:pt x="10" y="209"/>
                </a:cubicBezTo>
                <a:cubicBezTo>
                  <a:pt x="49" y="221"/>
                  <a:pt x="49" y="221"/>
                  <a:pt x="49" y="221"/>
                </a:cubicBezTo>
                <a:cubicBezTo>
                  <a:pt x="47" y="231"/>
                  <a:pt x="47" y="241"/>
                  <a:pt x="47" y="251"/>
                </a:cubicBezTo>
                <a:cubicBezTo>
                  <a:pt x="8" y="259"/>
                  <a:pt x="8" y="259"/>
                  <a:pt x="8" y="259"/>
                </a:cubicBezTo>
                <a:cubicBezTo>
                  <a:pt x="0" y="261"/>
                  <a:pt x="0" y="261"/>
                  <a:pt x="0" y="261"/>
                </a:cubicBezTo>
                <a:cubicBezTo>
                  <a:pt x="2" y="268"/>
                  <a:pt x="2" y="268"/>
                  <a:pt x="2" y="268"/>
                </a:cubicBezTo>
                <a:cubicBezTo>
                  <a:pt x="14" y="326"/>
                  <a:pt x="14" y="326"/>
                  <a:pt x="14" y="326"/>
                </a:cubicBezTo>
                <a:cubicBezTo>
                  <a:pt x="16" y="334"/>
                  <a:pt x="16" y="334"/>
                  <a:pt x="16" y="334"/>
                </a:cubicBezTo>
                <a:cubicBezTo>
                  <a:pt x="23" y="332"/>
                  <a:pt x="23" y="332"/>
                  <a:pt x="23" y="332"/>
                </a:cubicBezTo>
                <a:cubicBezTo>
                  <a:pt x="63" y="324"/>
                  <a:pt x="63" y="324"/>
                  <a:pt x="63" y="324"/>
                </a:cubicBezTo>
                <a:cubicBezTo>
                  <a:pt x="66" y="333"/>
                  <a:pt x="71" y="342"/>
                  <a:pt x="76" y="350"/>
                </a:cubicBezTo>
                <a:cubicBezTo>
                  <a:pt x="46" y="377"/>
                  <a:pt x="46" y="377"/>
                  <a:pt x="46" y="377"/>
                </a:cubicBezTo>
                <a:cubicBezTo>
                  <a:pt x="40" y="382"/>
                  <a:pt x="40" y="382"/>
                  <a:pt x="40" y="382"/>
                </a:cubicBezTo>
                <a:cubicBezTo>
                  <a:pt x="46" y="388"/>
                  <a:pt x="46" y="388"/>
                  <a:pt x="46" y="388"/>
                </a:cubicBezTo>
                <a:cubicBezTo>
                  <a:pt x="85" y="432"/>
                  <a:pt x="85" y="432"/>
                  <a:pt x="85" y="432"/>
                </a:cubicBezTo>
                <a:cubicBezTo>
                  <a:pt x="90" y="438"/>
                  <a:pt x="90" y="438"/>
                  <a:pt x="90" y="438"/>
                </a:cubicBezTo>
                <a:cubicBezTo>
                  <a:pt x="96" y="433"/>
                  <a:pt x="96" y="433"/>
                  <a:pt x="96" y="433"/>
                </a:cubicBezTo>
                <a:cubicBezTo>
                  <a:pt x="126" y="405"/>
                  <a:pt x="126" y="405"/>
                  <a:pt x="126" y="405"/>
                </a:cubicBezTo>
                <a:cubicBezTo>
                  <a:pt x="134" y="411"/>
                  <a:pt x="142" y="417"/>
                  <a:pt x="151" y="422"/>
                </a:cubicBezTo>
                <a:cubicBezTo>
                  <a:pt x="138" y="460"/>
                  <a:pt x="138" y="460"/>
                  <a:pt x="138" y="460"/>
                </a:cubicBezTo>
                <a:cubicBezTo>
                  <a:pt x="136" y="467"/>
                  <a:pt x="136" y="467"/>
                  <a:pt x="136" y="467"/>
                </a:cubicBezTo>
                <a:cubicBezTo>
                  <a:pt x="143" y="470"/>
                  <a:pt x="143" y="470"/>
                  <a:pt x="143" y="470"/>
                </a:cubicBezTo>
                <a:cubicBezTo>
                  <a:pt x="199" y="488"/>
                  <a:pt x="199" y="488"/>
                  <a:pt x="199" y="488"/>
                </a:cubicBezTo>
                <a:cubicBezTo>
                  <a:pt x="207" y="490"/>
                  <a:pt x="207" y="490"/>
                  <a:pt x="207" y="490"/>
                </a:cubicBezTo>
                <a:cubicBezTo>
                  <a:pt x="209" y="483"/>
                  <a:pt x="209" y="483"/>
                  <a:pt x="209" y="483"/>
                </a:cubicBezTo>
                <a:cubicBezTo>
                  <a:pt x="221" y="445"/>
                  <a:pt x="221" y="445"/>
                  <a:pt x="221" y="445"/>
                </a:cubicBezTo>
                <a:cubicBezTo>
                  <a:pt x="231" y="446"/>
                  <a:pt x="241" y="446"/>
                  <a:pt x="251" y="446"/>
                </a:cubicBezTo>
                <a:cubicBezTo>
                  <a:pt x="260" y="486"/>
                  <a:pt x="260" y="486"/>
                  <a:pt x="260" y="486"/>
                </a:cubicBezTo>
                <a:cubicBezTo>
                  <a:pt x="261" y="493"/>
                  <a:pt x="261" y="493"/>
                  <a:pt x="261" y="493"/>
                </a:cubicBezTo>
                <a:cubicBezTo>
                  <a:pt x="269" y="491"/>
                  <a:pt x="269" y="491"/>
                  <a:pt x="269" y="491"/>
                </a:cubicBezTo>
                <a:cubicBezTo>
                  <a:pt x="326" y="479"/>
                  <a:pt x="326" y="479"/>
                  <a:pt x="326" y="479"/>
                </a:cubicBezTo>
                <a:cubicBezTo>
                  <a:pt x="334" y="478"/>
                  <a:pt x="334" y="478"/>
                  <a:pt x="334" y="478"/>
                </a:cubicBezTo>
                <a:cubicBezTo>
                  <a:pt x="332" y="470"/>
                  <a:pt x="332" y="470"/>
                  <a:pt x="332" y="470"/>
                </a:cubicBezTo>
                <a:cubicBezTo>
                  <a:pt x="324" y="431"/>
                  <a:pt x="324" y="431"/>
                  <a:pt x="324" y="431"/>
                </a:cubicBezTo>
                <a:cubicBezTo>
                  <a:pt x="333" y="427"/>
                  <a:pt x="342" y="422"/>
                  <a:pt x="350" y="417"/>
                </a:cubicBezTo>
                <a:cubicBezTo>
                  <a:pt x="377" y="447"/>
                  <a:pt x="377" y="447"/>
                  <a:pt x="377" y="447"/>
                </a:cubicBezTo>
                <a:cubicBezTo>
                  <a:pt x="383" y="453"/>
                  <a:pt x="383" y="453"/>
                  <a:pt x="383" y="453"/>
                </a:cubicBezTo>
                <a:cubicBezTo>
                  <a:pt x="388" y="448"/>
                  <a:pt x="388" y="448"/>
                  <a:pt x="388" y="448"/>
                </a:cubicBezTo>
                <a:cubicBezTo>
                  <a:pt x="432" y="408"/>
                  <a:pt x="432" y="408"/>
                  <a:pt x="432" y="408"/>
                </a:cubicBezTo>
                <a:cubicBezTo>
                  <a:pt x="438" y="403"/>
                  <a:pt x="438" y="403"/>
                  <a:pt x="438" y="403"/>
                </a:cubicBezTo>
                <a:cubicBezTo>
                  <a:pt x="433" y="397"/>
                  <a:pt x="433" y="397"/>
                  <a:pt x="433" y="397"/>
                </a:cubicBezTo>
                <a:cubicBezTo>
                  <a:pt x="406" y="367"/>
                  <a:pt x="406" y="367"/>
                  <a:pt x="406" y="367"/>
                </a:cubicBezTo>
                <a:cubicBezTo>
                  <a:pt x="412" y="359"/>
                  <a:pt x="417" y="351"/>
                  <a:pt x="422" y="342"/>
                </a:cubicBezTo>
                <a:cubicBezTo>
                  <a:pt x="460" y="355"/>
                  <a:pt x="460" y="355"/>
                  <a:pt x="460" y="355"/>
                </a:cubicBezTo>
                <a:cubicBezTo>
                  <a:pt x="467" y="357"/>
                  <a:pt x="467" y="357"/>
                  <a:pt x="467" y="357"/>
                </a:cubicBezTo>
                <a:cubicBezTo>
                  <a:pt x="470" y="350"/>
                  <a:pt x="470" y="350"/>
                  <a:pt x="470" y="350"/>
                </a:cubicBezTo>
                <a:cubicBezTo>
                  <a:pt x="488" y="294"/>
                  <a:pt x="488" y="294"/>
                  <a:pt x="488" y="294"/>
                </a:cubicBezTo>
                <a:cubicBezTo>
                  <a:pt x="490" y="286"/>
                  <a:pt x="490" y="286"/>
                  <a:pt x="490" y="286"/>
                </a:cubicBezTo>
                <a:cubicBezTo>
                  <a:pt x="483" y="284"/>
                  <a:pt x="483" y="284"/>
                  <a:pt x="483" y="284"/>
                </a:cubicBezTo>
                <a:cubicBezTo>
                  <a:pt x="445" y="272"/>
                  <a:pt x="445" y="272"/>
                  <a:pt x="445" y="272"/>
                </a:cubicBezTo>
                <a:cubicBezTo>
                  <a:pt x="446" y="262"/>
                  <a:pt x="447" y="252"/>
                  <a:pt x="446" y="242"/>
                </a:cubicBezTo>
                <a:cubicBezTo>
                  <a:pt x="486" y="234"/>
                  <a:pt x="486" y="234"/>
                  <a:pt x="486" y="234"/>
                </a:cubicBezTo>
                <a:cubicBezTo>
                  <a:pt x="493" y="232"/>
                  <a:pt x="493" y="232"/>
                  <a:pt x="493" y="232"/>
                </a:cubicBezTo>
                <a:cubicBezTo>
                  <a:pt x="492" y="225"/>
                  <a:pt x="492" y="225"/>
                  <a:pt x="492" y="225"/>
                </a:cubicBezTo>
                <a:cubicBezTo>
                  <a:pt x="479" y="167"/>
                  <a:pt x="479" y="167"/>
                  <a:pt x="479" y="167"/>
                </a:cubicBezTo>
                <a:cubicBezTo>
                  <a:pt x="478" y="159"/>
                  <a:pt x="478" y="159"/>
                  <a:pt x="478" y="159"/>
                </a:cubicBezTo>
                <a:cubicBezTo>
                  <a:pt x="470" y="161"/>
                  <a:pt x="470" y="161"/>
                  <a:pt x="470" y="161"/>
                </a:cubicBezTo>
                <a:cubicBezTo>
                  <a:pt x="431" y="169"/>
                  <a:pt x="431" y="169"/>
                  <a:pt x="431" y="169"/>
                </a:cubicBezTo>
                <a:cubicBezTo>
                  <a:pt x="427" y="160"/>
                  <a:pt x="422" y="151"/>
                  <a:pt x="417" y="143"/>
                </a:cubicBezTo>
                <a:cubicBezTo>
                  <a:pt x="447" y="116"/>
                  <a:pt x="447" y="116"/>
                  <a:pt x="447" y="116"/>
                </a:cubicBezTo>
                <a:cubicBezTo>
                  <a:pt x="453" y="111"/>
                  <a:pt x="453" y="111"/>
                  <a:pt x="453" y="111"/>
                </a:cubicBezTo>
                <a:cubicBezTo>
                  <a:pt x="448" y="105"/>
                  <a:pt x="448" y="105"/>
                  <a:pt x="448" y="105"/>
                </a:cubicBezTo>
                <a:cubicBezTo>
                  <a:pt x="408" y="61"/>
                  <a:pt x="408" y="61"/>
                  <a:pt x="408" y="61"/>
                </a:cubicBezTo>
                <a:cubicBezTo>
                  <a:pt x="403" y="55"/>
                  <a:pt x="403" y="55"/>
                  <a:pt x="403" y="55"/>
                </a:cubicBezTo>
                <a:cubicBezTo>
                  <a:pt x="397" y="61"/>
                  <a:pt x="397" y="61"/>
                  <a:pt x="397" y="61"/>
                </a:cubicBezTo>
                <a:cubicBezTo>
                  <a:pt x="367" y="88"/>
                  <a:pt x="367" y="88"/>
                  <a:pt x="367" y="88"/>
                </a:cubicBezTo>
                <a:cubicBezTo>
                  <a:pt x="359" y="82"/>
                  <a:pt x="351" y="76"/>
                  <a:pt x="342" y="71"/>
                </a:cubicBezTo>
                <a:cubicBezTo>
                  <a:pt x="355" y="33"/>
                  <a:pt x="355" y="33"/>
                  <a:pt x="355" y="33"/>
                </a:cubicBezTo>
                <a:cubicBezTo>
                  <a:pt x="357" y="26"/>
                  <a:pt x="357" y="26"/>
                  <a:pt x="357" y="26"/>
                </a:cubicBezTo>
                <a:cubicBezTo>
                  <a:pt x="350" y="23"/>
                  <a:pt x="350" y="23"/>
                  <a:pt x="350" y="23"/>
                </a:cubicBezTo>
                <a:cubicBezTo>
                  <a:pt x="294" y="5"/>
                  <a:pt x="294" y="5"/>
                  <a:pt x="294" y="5"/>
                </a:cubicBezTo>
                <a:cubicBezTo>
                  <a:pt x="287" y="3"/>
                  <a:pt x="287" y="3"/>
                  <a:pt x="287" y="3"/>
                </a:cubicBezTo>
                <a:cubicBezTo>
                  <a:pt x="284" y="10"/>
                  <a:pt x="284" y="10"/>
                  <a:pt x="284" y="10"/>
                </a:cubicBezTo>
                <a:cubicBezTo>
                  <a:pt x="272" y="48"/>
                  <a:pt x="272" y="48"/>
                  <a:pt x="272" y="48"/>
                </a:cubicBezTo>
                <a:cubicBezTo>
                  <a:pt x="262" y="47"/>
                  <a:pt x="252" y="47"/>
                  <a:pt x="242" y="47"/>
                </a:cubicBezTo>
                <a:cubicBezTo>
                  <a:pt x="234" y="7"/>
                  <a:pt x="234" y="7"/>
                  <a:pt x="234" y="7"/>
                </a:cubicBezTo>
                <a:cubicBezTo>
                  <a:pt x="232" y="0"/>
                  <a:pt x="232" y="0"/>
                  <a:pt x="232" y="0"/>
                </a:cubicBezTo>
                <a:cubicBezTo>
                  <a:pt x="225" y="2"/>
                  <a:pt x="225" y="2"/>
                  <a:pt x="225" y="2"/>
                </a:cubicBezTo>
                <a:cubicBezTo>
                  <a:pt x="167" y="14"/>
                  <a:pt x="167" y="14"/>
                  <a:pt x="167" y="14"/>
                </a:cubicBezTo>
                <a:cubicBezTo>
                  <a:pt x="159" y="16"/>
                  <a:pt x="159" y="16"/>
                  <a:pt x="159" y="16"/>
                </a:cubicBezTo>
                <a:cubicBezTo>
                  <a:pt x="161" y="23"/>
                  <a:pt x="161" y="23"/>
                  <a:pt x="161" y="23"/>
                </a:cubicBezTo>
                <a:cubicBezTo>
                  <a:pt x="169" y="62"/>
                  <a:pt x="169" y="62"/>
                  <a:pt x="169" y="62"/>
                </a:cubicBezTo>
                <a:cubicBezTo>
                  <a:pt x="160" y="66"/>
                  <a:pt x="151" y="71"/>
                  <a:pt x="143" y="76"/>
                </a:cubicBezTo>
                <a:cubicBezTo>
                  <a:pt x="116" y="46"/>
                  <a:pt x="116" y="46"/>
                  <a:pt x="116" y="46"/>
                </a:cubicBezTo>
                <a:cubicBezTo>
                  <a:pt x="111" y="40"/>
                  <a:pt x="111" y="40"/>
                  <a:pt x="111" y="40"/>
                </a:cubicBezTo>
                <a:cubicBezTo>
                  <a:pt x="105" y="45"/>
                  <a:pt x="105" y="45"/>
                  <a:pt x="105" y="45"/>
                </a:cubicBezTo>
                <a:cubicBezTo>
                  <a:pt x="61" y="85"/>
                  <a:pt x="61" y="85"/>
                  <a:pt x="61" y="85"/>
                </a:cubicBezTo>
                <a:cubicBezTo>
                  <a:pt x="56" y="90"/>
                  <a:pt x="56" y="90"/>
                  <a:pt x="56" y="90"/>
                </a:cubicBezTo>
                <a:cubicBezTo>
                  <a:pt x="61" y="96"/>
                  <a:pt x="61" y="96"/>
                  <a:pt x="61" y="96"/>
                </a:cubicBezTo>
                <a:lnTo>
                  <a:pt x="88" y="126"/>
                </a:lnTo>
                <a:close/>
                <a:moveTo>
                  <a:pt x="193" y="187"/>
                </a:moveTo>
                <a:cubicBezTo>
                  <a:pt x="226" y="157"/>
                  <a:pt x="277" y="160"/>
                  <a:pt x="306" y="193"/>
                </a:cubicBezTo>
                <a:cubicBezTo>
                  <a:pt x="336" y="226"/>
                  <a:pt x="333" y="276"/>
                  <a:pt x="300" y="306"/>
                </a:cubicBezTo>
                <a:cubicBezTo>
                  <a:pt x="268" y="336"/>
                  <a:pt x="217" y="333"/>
                  <a:pt x="187" y="300"/>
                </a:cubicBezTo>
                <a:cubicBezTo>
                  <a:pt x="157" y="267"/>
                  <a:pt x="160" y="217"/>
                  <a:pt x="193" y="187"/>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8" name="Freeform 15"/>
          <p:cNvSpPr>
            <a:spLocks noEditPoints="1"/>
          </p:cNvSpPr>
          <p:nvPr/>
        </p:nvSpPr>
        <p:spPr bwMode="auto">
          <a:xfrm>
            <a:off x="6630988" y="2138363"/>
            <a:ext cx="327025" cy="328613"/>
          </a:xfrm>
          <a:custGeom>
            <a:avLst/>
            <a:gdLst>
              <a:gd name="T0" fmla="*/ 25 w 173"/>
              <a:gd name="T1" fmla="*/ 53 h 173"/>
              <a:gd name="T2" fmla="*/ 9 w 173"/>
              <a:gd name="T3" fmla="*/ 48 h 173"/>
              <a:gd name="T4" fmla="*/ 2 w 173"/>
              <a:gd name="T5" fmla="*/ 70 h 173"/>
              <a:gd name="T6" fmla="*/ 4 w 173"/>
              <a:gd name="T7" fmla="*/ 74 h 173"/>
              <a:gd name="T8" fmla="*/ 17 w 173"/>
              <a:gd name="T9" fmla="*/ 89 h 173"/>
              <a:gd name="T10" fmla="*/ 0 w 173"/>
              <a:gd name="T11" fmla="*/ 92 h 173"/>
              <a:gd name="T12" fmla="*/ 5 w 173"/>
              <a:gd name="T13" fmla="*/ 115 h 173"/>
              <a:gd name="T14" fmla="*/ 8 w 173"/>
              <a:gd name="T15" fmla="*/ 117 h 173"/>
              <a:gd name="T16" fmla="*/ 27 w 173"/>
              <a:gd name="T17" fmla="*/ 123 h 173"/>
              <a:gd name="T18" fmla="*/ 15 w 173"/>
              <a:gd name="T19" fmla="*/ 135 h 173"/>
              <a:gd name="T20" fmla="*/ 30 w 173"/>
              <a:gd name="T21" fmla="*/ 152 h 173"/>
              <a:gd name="T22" fmla="*/ 34 w 173"/>
              <a:gd name="T23" fmla="*/ 152 h 173"/>
              <a:gd name="T24" fmla="*/ 53 w 173"/>
              <a:gd name="T25" fmla="*/ 148 h 173"/>
              <a:gd name="T26" fmla="*/ 48 w 173"/>
              <a:gd name="T27" fmla="*/ 164 h 173"/>
              <a:gd name="T28" fmla="*/ 70 w 173"/>
              <a:gd name="T29" fmla="*/ 172 h 173"/>
              <a:gd name="T30" fmla="*/ 74 w 173"/>
              <a:gd name="T31" fmla="*/ 170 h 173"/>
              <a:gd name="T32" fmla="*/ 89 w 173"/>
              <a:gd name="T33" fmla="*/ 157 h 173"/>
              <a:gd name="T34" fmla="*/ 92 w 173"/>
              <a:gd name="T35" fmla="*/ 173 h 173"/>
              <a:gd name="T36" fmla="*/ 115 w 173"/>
              <a:gd name="T37" fmla="*/ 169 h 173"/>
              <a:gd name="T38" fmla="*/ 117 w 173"/>
              <a:gd name="T39" fmla="*/ 165 h 173"/>
              <a:gd name="T40" fmla="*/ 123 w 173"/>
              <a:gd name="T41" fmla="*/ 147 h 173"/>
              <a:gd name="T42" fmla="*/ 135 w 173"/>
              <a:gd name="T43" fmla="*/ 159 h 173"/>
              <a:gd name="T44" fmla="*/ 152 w 173"/>
              <a:gd name="T45" fmla="*/ 144 h 173"/>
              <a:gd name="T46" fmla="*/ 152 w 173"/>
              <a:gd name="T47" fmla="*/ 140 h 173"/>
              <a:gd name="T48" fmla="*/ 148 w 173"/>
              <a:gd name="T49" fmla="*/ 121 h 173"/>
              <a:gd name="T50" fmla="*/ 164 w 173"/>
              <a:gd name="T51" fmla="*/ 126 h 173"/>
              <a:gd name="T52" fmla="*/ 172 w 173"/>
              <a:gd name="T53" fmla="*/ 104 h 173"/>
              <a:gd name="T54" fmla="*/ 170 w 173"/>
              <a:gd name="T55" fmla="*/ 100 h 173"/>
              <a:gd name="T56" fmla="*/ 157 w 173"/>
              <a:gd name="T57" fmla="*/ 85 h 173"/>
              <a:gd name="T58" fmla="*/ 173 w 173"/>
              <a:gd name="T59" fmla="*/ 82 h 173"/>
              <a:gd name="T60" fmla="*/ 169 w 173"/>
              <a:gd name="T61" fmla="*/ 59 h 173"/>
              <a:gd name="T62" fmla="*/ 165 w 173"/>
              <a:gd name="T63" fmla="*/ 57 h 173"/>
              <a:gd name="T64" fmla="*/ 147 w 173"/>
              <a:gd name="T65" fmla="*/ 51 h 173"/>
              <a:gd name="T66" fmla="*/ 159 w 173"/>
              <a:gd name="T67" fmla="*/ 39 h 173"/>
              <a:gd name="T68" fmla="*/ 144 w 173"/>
              <a:gd name="T69" fmla="*/ 22 h 173"/>
              <a:gd name="T70" fmla="*/ 140 w 173"/>
              <a:gd name="T71" fmla="*/ 22 h 173"/>
              <a:gd name="T72" fmla="*/ 121 w 173"/>
              <a:gd name="T73" fmla="*/ 25 h 173"/>
              <a:gd name="T74" fmla="*/ 126 w 173"/>
              <a:gd name="T75" fmla="*/ 9 h 173"/>
              <a:gd name="T76" fmla="*/ 103 w 173"/>
              <a:gd name="T77" fmla="*/ 2 h 173"/>
              <a:gd name="T78" fmla="*/ 100 w 173"/>
              <a:gd name="T79" fmla="*/ 4 h 173"/>
              <a:gd name="T80" fmla="*/ 85 w 173"/>
              <a:gd name="T81" fmla="*/ 17 h 173"/>
              <a:gd name="T82" fmla="*/ 82 w 173"/>
              <a:gd name="T83" fmla="*/ 0 h 173"/>
              <a:gd name="T84" fmla="*/ 59 w 173"/>
              <a:gd name="T85" fmla="*/ 5 h 173"/>
              <a:gd name="T86" fmla="*/ 57 w 173"/>
              <a:gd name="T87" fmla="*/ 8 h 173"/>
              <a:gd name="T88" fmla="*/ 51 w 173"/>
              <a:gd name="T89" fmla="*/ 27 h 173"/>
              <a:gd name="T90" fmla="*/ 39 w 173"/>
              <a:gd name="T91" fmla="*/ 15 h 173"/>
              <a:gd name="T92" fmla="*/ 22 w 173"/>
              <a:gd name="T93" fmla="*/ 30 h 173"/>
              <a:gd name="T94" fmla="*/ 22 w 173"/>
              <a:gd name="T95" fmla="*/ 34 h 173"/>
              <a:gd name="T96" fmla="*/ 68 w 173"/>
              <a:gd name="T97" fmla="*/ 66 h 173"/>
              <a:gd name="T98" fmla="*/ 106 w 173"/>
              <a:gd name="T99" fmla="*/ 108 h 173"/>
              <a:gd name="T100" fmla="*/ 68 w 173"/>
              <a:gd name="T101" fmla="*/ 6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 h="173">
                <a:moveTo>
                  <a:pt x="31" y="45"/>
                </a:moveTo>
                <a:cubicBezTo>
                  <a:pt x="29" y="47"/>
                  <a:pt x="27" y="50"/>
                  <a:pt x="25" y="53"/>
                </a:cubicBezTo>
                <a:cubicBezTo>
                  <a:pt x="12" y="49"/>
                  <a:pt x="12" y="49"/>
                  <a:pt x="12" y="49"/>
                </a:cubicBezTo>
                <a:cubicBezTo>
                  <a:pt x="9" y="48"/>
                  <a:pt x="9" y="48"/>
                  <a:pt x="9" y="48"/>
                </a:cubicBezTo>
                <a:cubicBezTo>
                  <a:pt x="9" y="51"/>
                  <a:pt x="9" y="51"/>
                  <a:pt x="9" y="51"/>
                </a:cubicBezTo>
                <a:cubicBezTo>
                  <a:pt x="2" y="70"/>
                  <a:pt x="2" y="70"/>
                  <a:pt x="2" y="70"/>
                </a:cubicBezTo>
                <a:cubicBezTo>
                  <a:pt x="1" y="73"/>
                  <a:pt x="1" y="73"/>
                  <a:pt x="1" y="73"/>
                </a:cubicBezTo>
                <a:cubicBezTo>
                  <a:pt x="4" y="74"/>
                  <a:pt x="4" y="74"/>
                  <a:pt x="4" y="74"/>
                </a:cubicBezTo>
                <a:cubicBezTo>
                  <a:pt x="17" y="78"/>
                  <a:pt x="17" y="78"/>
                  <a:pt x="17" y="78"/>
                </a:cubicBezTo>
                <a:cubicBezTo>
                  <a:pt x="17" y="82"/>
                  <a:pt x="17" y="85"/>
                  <a:pt x="17" y="89"/>
                </a:cubicBezTo>
                <a:cubicBezTo>
                  <a:pt x="3" y="92"/>
                  <a:pt x="3" y="92"/>
                  <a:pt x="3" y="92"/>
                </a:cubicBezTo>
                <a:cubicBezTo>
                  <a:pt x="0" y="92"/>
                  <a:pt x="0" y="92"/>
                  <a:pt x="0" y="92"/>
                </a:cubicBezTo>
                <a:cubicBezTo>
                  <a:pt x="1" y="95"/>
                  <a:pt x="1" y="95"/>
                  <a:pt x="1" y="95"/>
                </a:cubicBezTo>
                <a:cubicBezTo>
                  <a:pt x="5" y="115"/>
                  <a:pt x="5" y="115"/>
                  <a:pt x="5" y="115"/>
                </a:cubicBezTo>
                <a:cubicBezTo>
                  <a:pt x="6" y="118"/>
                  <a:pt x="6" y="118"/>
                  <a:pt x="6" y="118"/>
                </a:cubicBezTo>
                <a:cubicBezTo>
                  <a:pt x="8" y="117"/>
                  <a:pt x="8" y="117"/>
                  <a:pt x="8" y="117"/>
                </a:cubicBezTo>
                <a:cubicBezTo>
                  <a:pt x="22" y="114"/>
                  <a:pt x="22" y="114"/>
                  <a:pt x="22" y="114"/>
                </a:cubicBezTo>
                <a:cubicBezTo>
                  <a:pt x="24" y="117"/>
                  <a:pt x="25" y="120"/>
                  <a:pt x="27" y="123"/>
                </a:cubicBezTo>
                <a:cubicBezTo>
                  <a:pt x="17" y="133"/>
                  <a:pt x="17" y="133"/>
                  <a:pt x="17" y="133"/>
                </a:cubicBezTo>
                <a:cubicBezTo>
                  <a:pt x="15" y="135"/>
                  <a:pt x="15" y="135"/>
                  <a:pt x="15" y="135"/>
                </a:cubicBezTo>
                <a:cubicBezTo>
                  <a:pt x="16" y="137"/>
                  <a:pt x="16" y="137"/>
                  <a:pt x="16" y="137"/>
                </a:cubicBezTo>
                <a:cubicBezTo>
                  <a:pt x="30" y="152"/>
                  <a:pt x="30" y="152"/>
                  <a:pt x="30" y="152"/>
                </a:cubicBezTo>
                <a:cubicBezTo>
                  <a:pt x="32" y="154"/>
                  <a:pt x="32" y="154"/>
                  <a:pt x="32" y="154"/>
                </a:cubicBezTo>
                <a:cubicBezTo>
                  <a:pt x="34" y="152"/>
                  <a:pt x="34" y="152"/>
                  <a:pt x="34" y="152"/>
                </a:cubicBezTo>
                <a:cubicBezTo>
                  <a:pt x="45" y="143"/>
                  <a:pt x="45" y="143"/>
                  <a:pt x="45" y="143"/>
                </a:cubicBezTo>
                <a:cubicBezTo>
                  <a:pt x="47" y="145"/>
                  <a:pt x="50" y="147"/>
                  <a:pt x="53" y="148"/>
                </a:cubicBezTo>
                <a:cubicBezTo>
                  <a:pt x="49" y="162"/>
                  <a:pt x="49" y="162"/>
                  <a:pt x="49" y="162"/>
                </a:cubicBezTo>
                <a:cubicBezTo>
                  <a:pt x="48" y="164"/>
                  <a:pt x="48" y="164"/>
                  <a:pt x="48" y="164"/>
                </a:cubicBezTo>
                <a:cubicBezTo>
                  <a:pt x="51" y="165"/>
                  <a:pt x="51" y="165"/>
                  <a:pt x="51" y="165"/>
                </a:cubicBezTo>
                <a:cubicBezTo>
                  <a:pt x="70" y="172"/>
                  <a:pt x="70" y="172"/>
                  <a:pt x="70" y="172"/>
                </a:cubicBezTo>
                <a:cubicBezTo>
                  <a:pt x="73" y="172"/>
                  <a:pt x="73" y="172"/>
                  <a:pt x="73" y="172"/>
                </a:cubicBezTo>
                <a:cubicBezTo>
                  <a:pt x="74" y="170"/>
                  <a:pt x="74" y="170"/>
                  <a:pt x="74" y="170"/>
                </a:cubicBezTo>
                <a:cubicBezTo>
                  <a:pt x="78" y="156"/>
                  <a:pt x="78" y="156"/>
                  <a:pt x="78" y="156"/>
                </a:cubicBezTo>
                <a:cubicBezTo>
                  <a:pt x="82" y="157"/>
                  <a:pt x="85" y="157"/>
                  <a:pt x="89" y="157"/>
                </a:cubicBezTo>
                <a:cubicBezTo>
                  <a:pt x="91" y="171"/>
                  <a:pt x="91" y="171"/>
                  <a:pt x="91" y="171"/>
                </a:cubicBezTo>
                <a:cubicBezTo>
                  <a:pt x="92" y="173"/>
                  <a:pt x="92" y="173"/>
                  <a:pt x="92" y="173"/>
                </a:cubicBezTo>
                <a:cubicBezTo>
                  <a:pt x="95" y="173"/>
                  <a:pt x="95" y="173"/>
                  <a:pt x="95" y="173"/>
                </a:cubicBezTo>
                <a:cubicBezTo>
                  <a:pt x="115" y="169"/>
                  <a:pt x="115" y="169"/>
                  <a:pt x="115" y="169"/>
                </a:cubicBezTo>
                <a:cubicBezTo>
                  <a:pt x="118" y="168"/>
                  <a:pt x="118" y="168"/>
                  <a:pt x="118" y="168"/>
                </a:cubicBezTo>
                <a:cubicBezTo>
                  <a:pt x="117" y="165"/>
                  <a:pt x="117" y="165"/>
                  <a:pt x="117" y="165"/>
                </a:cubicBezTo>
                <a:cubicBezTo>
                  <a:pt x="114" y="152"/>
                  <a:pt x="114" y="152"/>
                  <a:pt x="114" y="152"/>
                </a:cubicBezTo>
                <a:cubicBezTo>
                  <a:pt x="117" y="150"/>
                  <a:pt x="120" y="149"/>
                  <a:pt x="123" y="147"/>
                </a:cubicBezTo>
                <a:cubicBezTo>
                  <a:pt x="133" y="157"/>
                  <a:pt x="133" y="157"/>
                  <a:pt x="133" y="157"/>
                </a:cubicBezTo>
                <a:cubicBezTo>
                  <a:pt x="135" y="159"/>
                  <a:pt x="135" y="159"/>
                  <a:pt x="135" y="159"/>
                </a:cubicBezTo>
                <a:cubicBezTo>
                  <a:pt x="137" y="158"/>
                  <a:pt x="137" y="158"/>
                  <a:pt x="137" y="158"/>
                </a:cubicBezTo>
                <a:cubicBezTo>
                  <a:pt x="152" y="144"/>
                  <a:pt x="152" y="144"/>
                  <a:pt x="152" y="144"/>
                </a:cubicBezTo>
                <a:cubicBezTo>
                  <a:pt x="154" y="142"/>
                  <a:pt x="154" y="142"/>
                  <a:pt x="154" y="142"/>
                </a:cubicBezTo>
                <a:cubicBezTo>
                  <a:pt x="152" y="140"/>
                  <a:pt x="152" y="140"/>
                  <a:pt x="152" y="140"/>
                </a:cubicBezTo>
                <a:cubicBezTo>
                  <a:pt x="143" y="129"/>
                  <a:pt x="143" y="129"/>
                  <a:pt x="143" y="129"/>
                </a:cubicBezTo>
                <a:cubicBezTo>
                  <a:pt x="145" y="127"/>
                  <a:pt x="147" y="124"/>
                  <a:pt x="148" y="121"/>
                </a:cubicBezTo>
                <a:cubicBezTo>
                  <a:pt x="162" y="125"/>
                  <a:pt x="162" y="125"/>
                  <a:pt x="162" y="125"/>
                </a:cubicBezTo>
                <a:cubicBezTo>
                  <a:pt x="164" y="126"/>
                  <a:pt x="164" y="126"/>
                  <a:pt x="164" y="126"/>
                </a:cubicBezTo>
                <a:cubicBezTo>
                  <a:pt x="165" y="123"/>
                  <a:pt x="165" y="123"/>
                  <a:pt x="165" y="123"/>
                </a:cubicBezTo>
                <a:cubicBezTo>
                  <a:pt x="172" y="104"/>
                  <a:pt x="172" y="104"/>
                  <a:pt x="172" y="104"/>
                </a:cubicBezTo>
                <a:cubicBezTo>
                  <a:pt x="172" y="101"/>
                  <a:pt x="172" y="101"/>
                  <a:pt x="172" y="101"/>
                </a:cubicBezTo>
                <a:cubicBezTo>
                  <a:pt x="170" y="100"/>
                  <a:pt x="170" y="100"/>
                  <a:pt x="170" y="100"/>
                </a:cubicBezTo>
                <a:cubicBezTo>
                  <a:pt x="156" y="96"/>
                  <a:pt x="156" y="96"/>
                  <a:pt x="156" y="96"/>
                </a:cubicBezTo>
                <a:cubicBezTo>
                  <a:pt x="157" y="92"/>
                  <a:pt x="157" y="89"/>
                  <a:pt x="157" y="85"/>
                </a:cubicBezTo>
                <a:cubicBezTo>
                  <a:pt x="171" y="82"/>
                  <a:pt x="171" y="82"/>
                  <a:pt x="171" y="82"/>
                </a:cubicBezTo>
                <a:cubicBezTo>
                  <a:pt x="173" y="82"/>
                  <a:pt x="173" y="82"/>
                  <a:pt x="173" y="82"/>
                </a:cubicBezTo>
                <a:cubicBezTo>
                  <a:pt x="173" y="79"/>
                  <a:pt x="173" y="79"/>
                  <a:pt x="173" y="79"/>
                </a:cubicBezTo>
                <a:cubicBezTo>
                  <a:pt x="169" y="59"/>
                  <a:pt x="169" y="59"/>
                  <a:pt x="169" y="59"/>
                </a:cubicBezTo>
                <a:cubicBezTo>
                  <a:pt x="168" y="56"/>
                  <a:pt x="168" y="56"/>
                  <a:pt x="168" y="56"/>
                </a:cubicBezTo>
                <a:cubicBezTo>
                  <a:pt x="165" y="57"/>
                  <a:pt x="165" y="57"/>
                  <a:pt x="165" y="57"/>
                </a:cubicBezTo>
                <a:cubicBezTo>
                  <a:pt x="152" y="60"/>
                  <a:pt x="152" y="60"/>
                  <a:pt x="152" y="60"/>
                </a:cubicBezTo>
                <a:cubicBezTo>
                  <a:pt x="150" y="57"/>
                  <a:pt x="149" y="54"/>
                  <a:pt x="147" y="51"/>
                </a:cubicBezTo>
                <a:cubicBezTo>
                  <a:pt x="157" y="41"/>
                  <a:pt x="157" y="41"/>
                  <a:pt x="157" y="41"/>
                </a:cubicBezTo>
                <a:cubicBezTo>
                  <a:pt x="159" y="39"/>
                  <a:pt x="159" y="39"/>
                  <a:pt x="159" y="39"/>
                </a:cubicBezTo>
                <a:cubicBezTo>
                  <a:pt x="158" y="37"/>
                  <a:pt x="158" y="37"/>
                  <a:pt x="158" y="37"/>
                </a:cubicBezTo>
                <a:cubicBezTo>
                  <a:pt x="144" y="22"/>
                  <a:pt x="144" y="22"/>
                  <a:pt x="144" y="22"/>
                </a:cubicBezTo>
                <a:cubicBezTo>
                  <a:pt x="142" y="20"/>
                  <a:pt x="142" y="20"/>
                  <a:pt x="142" y="20"/>
                </a:cubicBezTo>
                <a:cubicBezTo>
                  <a:pt x="140" y="22"/>
                  <a:pt x="140" y="22"/>
                  <a:pt x="140" y="22"/>
                </a:cubicBezTo>
                <a:cubicBezTo>
                  <a:pt x="129" y="31"/>
                  <a:pt x="129" y="31"/>
                  <a:pt x="129" y="31"/>
                </a:cubicBezTo>
                <a:cubicBezTo>
                  <a:pt x="127" y="29"/>
                  <a:pt x="124" y="27"/>
                  <a:pt x="121" y="25"/>
                </a:cubicBezTo>
                <a:cubicBezTo>
                  <a:pt x="125" y="12"/>
                  <a:pt x="125" y="12"/>
                  <a:pt x="125" y="12"/>
                </a:cubicBezTo>
                <a:cubicBezTo>
                  <a:pt x="126" y="9"/>
                  <a:pt x="126" y="9"/>
                  <a:pt x="126" y="9"/>
                </a:cubicBezTo>
                <a:cubicBezTo>
                  <a:pt x="123" y="9"/>
                  <a:pt x="123" y="9"/>
                  <a:pt x="123" y="9"/>
                </a:cubicBezTo>
                <a:cubicBezTo>
                  <a:pt x="103" y="2"/>
                  <a:pt x="103" y="2"/>
                  <a:pt x="103" y="2"/>
                </a:cubicBezTo>
                <a:cubicBezTo>
                  <a:pt x="101" y="1"/>
                  <a:pt x="101" y="1"/>
                  <a:pt x="101" y="1"/>
                </a:cubicBezTo>
                <a:cubicBezTo>
                  <a:pt x="100" y="4"/>
                  <a:pt x="100" y="4"/>
                  <a:pt x="100" y="4"/>
                </a:cubicBezTo>
                <a:cubicBezTo>
                  <a:pt x="96" y="17"/>
                  <a:pt x="96" y="17"/>
                  <a:pt x="96" y="17"/>
                </a:cubicBezTo>
                <a:cubicBezTo>
                  <a:pt x="92" y="17"/>
                  <a:pt x="89" y="17"/>
                  <a:pt x="85" y="17"/>
                </a:cubicBezTo>
                <a:cubicBezTo>
                  <a:pt x="82" y="3"/>
                  <a:pt x="82" y="3"/>
                  <a:pt x="82" y="3"/>
                </a:cubicBezTo>
                <a:cubicBezTo>
                  <a:pt x="82" y="0"/>
                  <a:pt x="82" y="0"/>
                  <a:pt x="82" y="0"/>
                </a:cubicBezTo>
                <a:cubicBezTo>
                  <a:pt x="79" y="1"/>
                  <a:pt x="79" y="1"/>
                  <a:pt x="79" y="1"/>
                </a:cubicBezTo>
                <a:cubicBezTo>
                  <a:pt x="59" y="5"/>
                  <a:pt x="59" y="5"/>
                  <a:pt x="59" y="5"/>
                </a:cubicBezTo>
                <a:cubicBezTo>
                  <a:pt x="56" y="6"/>
                  <a:pt x="56" y="6"/>
                  <a:pt x="56" y="6"/>
                </a:cubicBezTo>
                <a:cubicBezTo>
                  <a:pt x="57" y="8"/>
                  <a:pt x="57" y="8"/>
                  <a:pt x="57" y="8"/>
                </a:cubicBezTo>
                <a:cubicBezTo>
                  <a:pt x="60" y="22"/>
                  <a:pt x="60" y="22"/>
                  <a:pt x="60" y="22"/>
                </a:cubicBezTo>
                <a:cubicBezTo>
                  <a:pt x="57" y="24"/>
                  <a:pt x="54" y="25"/>
                  <a:pt x="51" y="27"/>
                </a:cubicBezTo>
                <a:cubicBezTo>
                  <a:pt x="41" y="17"/>
                  <a:pt x="41" y="17"/>
                  <a:pt x="41" y="17"/>
                </a:cubicBezTo>
                <a:cubicBezTo>
                  <a:pt x="39" y="15"/>
                  <a:pt x="39" y="15"/>
                  <a:pt x="39" y="15"/>
                </a:cubicBezTo>
                <a:cubicBezTo>
                  <a:pt x="37" y="16"/>
                  <a:pt x="37" y="16"/>
                  <a:pt x="37" y="16"/>
                </a:cubicBezTo>
                <a:cubicBezTo>
                  <a:pt x="22" y="30"/>
                  <a:pt x="22" y="30"/>
                  <a:pt x="22" y="30"/>
                </a:cubicBezTo>
                <a:cubicBezTo>
                  <a:pt x="20" y="32"/>
                  <a:pt x="20" y="32"/>
                  <a:pt x="20" y="32"/>
                </a:cubicBezTo>
                <a:cubicBezTo>
                  <a:pt x="22" y="34"/>
                  <a:pt x="22" y="34"/>
                  <a:pt x="22" y="34"/>
                </a:cubicBezTo>
                <a:lnTo>
                  <a:pt x="31" y="45"/>
                </a:lnTo>
                <a:close/>
                <a:moveTo>
                  <a:pt x="68" y="66"/>
                </a:moveTo>
                <a:cubicBezTo>
                  <a:pt x="80" y="56"/>
                  <a:pt x="97" y="57"/>
                  <a:pt x="108" y="68"/>
                </a:cubicBezTo>
                <a:cubicBezTo>
                  <a:pt x="118" y="80"/>
                  <a:pt x="117" y="97"/>
                  <a:pt x="106" y="108"/>
                </a:cubicBezTo>
                <a:cubicBezTo>
                  <a:pt x="94" y="118"/>
                  <a:pt x="76" y="117"/>
                  <a:pt x="66" y="106"/>
                </a:cubicBezTo>
                <a:cubicBezTo>
                  <a:pt x="56" y="94"/>
                  <a:pt x="57" y="76"/>
                  <a:pt x="68" y="66"/>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9" name="Freeform 16"/>
          <p:cNvSpPr>
            <a:spLocks noEditPoints="1"/>
          </p:cNvSpPr>
          <p:nvPr/>
        </p:nvSpPr>
        <p:spPr bwMode="auto">
          <a:xfrm>
            <a:off x="5392738" y="1433513"/>
            <a:ext cx="255588" cy="255588"/>
          </a:xfrm>
          <a:custGeom>
            <a:avLst/>
            <a:gdLst>
              <a:gd name="T0" fmla="*/ 19 w 135"/>
              <a:gd name="T1" fmla="*/ 41 h 135"/>
              <a:gd name="T2" fmla="*/ 7 w 135"/>
              <a:gd name="T3" fmla="*/ 37 h 135"/>
              <a:gd name="T4" fmla="*/ 1 w 135"/>
              <a:gd name="T5" fmla="*/ 55 h 135"/>
              <a:gd name="T6" fmla="*/ 3 w 135"/>
              <a:gd name="T7" fmla="*/ 57 h 135"/>
              <a:gd name="T8" fmla="*/ 13 w 135"/>
              <a:gd name="T9" fmla="*/ 69 h 135"/>
              <a:gd name="T10" fmla="*/ 0 w 135"/>
              <a:gd name="T11" fmla="*/ 72 h 135"/>
              <a:gd name="T12" fmla="*/ 4 w 135"/>
              <a:gd name="T13" fmla="*/ 89 h 135"/>
              <a:gd name="T14" fmla="*/ 6 w 135"/>
              <a:gd name="T15" fmla="*/ 91 h 135"/>
              <a:gd name="T16" fmla="*/ 21 w 135"/>
              <a:gd name="T17" fmla="*/ 96 h 135"/>
              <a:gd name="T18" fmla="*/ 11 w 135"/>
              <a:gd name="T19" fmla="*/ 105 h 135"/>
              <a:gd name="T20" fmla="*/ 23 w 135"/>
              <a:gd name="T21" fmla="*/ 119 h 135"/>
              <a:gd name="T22" fmla="*/ 26 w 135"/>
              <a:gd name="T23" fmla="*/ 119 h 135"/>
              <a:gd name="T24" fmla="*/ 41 w 135"/>
              <a:gd name="T25" fmla="*/ 116 h 135"/>
              <a:gd name="T26" fmla="*/ 37 w 135"/>
              <a:gd name="T27" fmla="*/ 128 h 135"/>
              <a:gd name="T28" fmla="*/ 55 w 135"/>
              <a:gd name="T29" fmla="*/ 134 h 135"/>
              <a:gd name="T30" fmla="*/ 57 w 135"/>
              <a:gd name="T31" fmla="*/ 133 h 135"/>
              <a:gd name="T32" fmla="*/ 69 w 135"/>
              <a:gd name="T33" fmla="*/ 122 h 135"/>
              <a:gd name="T34" fmla="*/ 72 w 135"/>
              <a:gd name="T35" fmla="*/ 135 h 135"/>
              <a:gd name="T36" fmla="*/ 90 w 135"/>
              <a:gd name="T37" fmla="*/ 131 h 135"/>
              <a:gd name="T38" fmla="*/ 91 w 135"/>
              <a:gd name="T39" fmla="*/ 129 h 135"/>
              <a:gd name="T40" fmla="*/ 96 w 135"/>
              <a:gd name="T41" fmla="*/ 114 h 135"/>
              <a:gd name="T42" fmla="*/ 105 w 135"/>
              <a:gd name="T43" fmla="*/ 124 h 135"/>
              <a:gd name="T44" fmla="*/ 119 w 135"/>
              <a:gd name="T45" fmla="*/ 112 h 135"/>
              <a:gd name="T46" fmla="*/ 119 w 135"/>
              <a:gd name="T47" fmla="*/ 109 h 135"/>
              <a:gd name="T48" fmla="*/ 116 w 135"/>
              <a:gd name="T49" fmla="*/ 94 h 135"/>
              <a:gd name="T50" fmla="*/ 128 w 135"/>
              <a:gd name="T51" fmla="*/ 98 h 135"/>
              <a:gd name="T52" fmla="*/ 134 w 135"/>
              <a:gd name="T53" fmla="*/ 80 h 135"/>
              <a:gd name="T54" fmla="*/ 133 w 135"/>
              <a:gd name="T55" fmla="*/ 78 h 135"/>
              <a:gd name="T56" fmla="*/ 122 w 135"/>
              <a:gd name="T57" fmla="*/ 66 h 135"/>
              <a:gd name="T58" fmla="*/ 135 w 135"/>
              <a:gd name="T59" fmla="*/ 64 h 135"/>
              <a:gd name="T60" fmla="*/ 132 w 135"/>
              <a:gd name="T61" fmla="*/ 46 h 135"/>
              <a:gd name="T62" fmla="*/ 129 w 135"/>
              <a:gd name="T63" fmla="*/ 44 h 135"/>
              <a:gd name="T64" fmla="*/ 114 w 135"/>
              <a:gd name="T65" fmla="*/ 39 h 135"/>
              <a:gd name="T66" fmla="*/ 124 w 135"/>
              <a:gd name="T67" fmla="*/ 30 h 135"/>
              <a:gd name="T68" fmla="*/ 112 w 135"/>
              <a:gd name="T69" fmla="*/ 17 h 135"/>
              <a:gd name="T70" fmla="*/ 109 w 135"/>
              <a:gd name="T71" fmla="*/ 16 h 135"/>
              <a:gd name="T72" fmla="*/ 94 w 135"/>
              <a:gd name="T73" fmla="*/ 19 h 135"/>
              <a:gd name="T74" fmla="*/ 98 w 135"/>
              <a:gd name="T75" fmla="*/ 7 h 135"/>
              <a:gd name="T76" fmla="*/ 81 w 135"/>
              <a:gd name="T77" fmla="*/ 1 h 135"/>
              <a:gd name="T78" fmla="*/ 78 w 135"/>
              <a:gd name="T79" fmla="*/ 2 h 135"/>
              <a:gd name="T80" fmla="*/ 66 w 135"/>
              <a:gd name="T81" fmla="*/ 13 h 135"/>
              <a:gd name="T82" fmla="*/ 64 w 135"/>
              <a:gd name="T83" fmla="*/ 0 h 135"/>
              <a:gd name="T84" fmla="*/ 46 w 135"/>
              <a:gd name="T85" fmla="*/ 4 h 135"/>
              <a:gd name="T86" fmla="*/ 44 w 135"/>
              <a:gd name="T87" fmla="*/ 6 h 135"/>
              <a:gd name="T88" fmla="*/ 39 w 135"/>
              <a:gd name="T89" fmla="*/ 21 h 135"/>
              <a:gd name="T90" fmla="*/ 30 w 135"/>
              <a:gd name="T91" fmla="*/ 11 h 135"/>
              <a:gd name="T92" fmla="*/ 17 w 135"/>
              <a:gd name="T93" fmla="*/ 23 h 135"/>
              <a:gd name="T94" fmla="*/ 16 w 135"/>
              <a:gd name="T95" fmla="*/ 26 h 135"/>
              <a:gd name="T96" fmla="*/ 53 w 135"/>
              <a:gd name="T97" fmla="*/ 51 h 135"/>
              <a:gd name="T98" fmla="*/ 82 w 135"/>
              <a:gd name="T99" fmla="*/ 84 h 135"/>
              <a:gd name="T100" fmla="*/ 53 w 135"/>
              <a:gd name="T101" fmla="*/ 5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5" h="135">
                <a:moveTo>
                  <a:pt x="24" y="34"/>
                </a:moveTo>
                <a:cubicBezTo>
                  <a:pt x="22" y="36"/>
                  <a:pt x="21" y="39"/>
                  <a:pt x="19" y="41"/>
                </a:cubicBezTo>
                <a:cubicBezTo>
                  <a:pt x="9" y="38"/>
                  <a:pt x="9" y="38"/>
                  <a:pt x="9" y="38"/>
                </a:cubicBezTo>
                <a:cubicBezTo>
                  <a:pt x="7" y="37"/>
                  <a:pt x="7" y="37"/>
                  <a:pt x="7" y="37"/>
                </a:cubicBezTo>
                <a:cubicBezTo>
                  <a:pt x="6" y="39"/>
                  <a:pt x="6" y="39"/>
                  <a:pt x="6" y="39"/>
                </a:cubicBezTo>
                <a:cubicBezTo>
                  <a:pt x="1" y="55"/>
                  <a:pt x="1" y="55"/>
                  <a:pt x="1" y="55"/>
                </a:cubicBezTo>
                <a:cubicBezTo>
                  <a:pt x="1" y="57"/>
                  <a:pt x="1" y="57"/>
                  <a:pt x="1" y="57"/>
                </a:cubicBezTo>
                <a:cubicBezTo>
                  <a:pt x="3" y="57"/>
                  <a:pt x="3" y="57"/>
                  <a:pt x="3" y="57"/>
                </a:cubicBezTo>
                <a:cubicBezTo>
                  <a:pt x="13" y="61"/>
                  <a:pt x="13" y="61"/>
                  <a:pt x="13" y="61"/>
                </a:cubicBezTo>
                <a:cubicBezTo>
                  <a:pt x="13" y="63"/>
                  <a:pt x="13" y="66"/>
                  <a:pt x="13" y="69"/>
                </a:cubicBezTo>
                <a:cubicBezTo>
                  <a:pt x="2" y="71"/>
                  <a:pt x="2" y="71"/>
                  <a:pt x="2" y="71"/>
                </a:cubicBezTo>
                <a:cubicBezTo>
                  <a:pt x="0" y="72"/>
                  <a:pt x="0" y="72"/>
                  <a:pt x="0" y="72"/>
                </a:cubicBezTo>
                <a:cubicBezTo>
                  <a:pt x="0" y="74"/>
                  <a:pt x="0" y="74"/>
                  <a:pt x="0" y="74"/>
                </a:cubicBezTo>
                <a:cubicBezTo>
                  <a:pt x="4" y="89"/>
                  <a:pt x="4" y="89"/>
                  <a:pt x="4" y="89"/>
                </a:cubicBezTo>
                <a:cubicBezTo>
                  <a:pt x="4" y="92"/>
                  <a:pt x="4" y="92"/>
                  <a:pt x="4" y="92"/>
                </a:cubicBezTo>
                <a:cubicBezTo>
                  <a:pt x="6" y="91"/>
                  <a:pt x="6" y="91"/>
                  <a:pt x="6" y="91"/>
                </a:cubicBezTo>
                <a:cubicBezTo>
                  <a:pt x="17" y="89"/>
                  <a:pt x="17" y="89"/>
                  <a:pt x="17" y="89"/>
                </a:cubicBezTo>
                <a:cubicBezTo>
                  <a:pt x="18" y="91"/>
                  <a:pt x="19" y="94"/>
                  <a:pt x="21" y="96"/>
                </a:cubicBezTo>
                <a:cubicBezTo>
                  <a:pt x="12" y="103"/>
                  <a:pt x="12" y="103"/>
                  <a:pt x="12" y="103"/>
                </a:cubicBezTo>
                <a:cubicBezTo>
                  <a:pt x="11" y="105"/>
                  <a:pt x="11" y="105"/>
                  <a:pt x="11" y="105"/>
                </a:cubicBezTo>
                <a:cubicBezTo>
                  <a:pt x="12" y="106"/>
                  <a:pt x="12" y="106"/>
                  <a:pt x="12" y="106"/>
                </a:cubicBezTo>
                <a:cubicBezTo>
                  <a:pt x="23" y="119"/>
                  <a:pt x="23" y="119"/>
                  <a:pt x="23" y="119"/>
                </a:cubicBezTo>
                <a:cubicBezTo>
                  <a:pt x="25" y="120"/>
                  <a:pt x="25" y="120"/>
                  <a:pt x="25" y="120"/>
                </a:cubicBezTo>
                <a:cubicBezTo>
                  <a:pt x="26" y="119"/>
                  <a:pt x="26" y="119"/>
                  <a:pt x="26" y="119"/>
                </a:cubicBezTo>
                <a:cubicBezTo>
                  <a:pt x="34" y="111"/>
                  <a:pt x="34" y="111"/>
                  <a:pt x="34" y="111"/>
                </a:cubicBezTo>
                <a:cubicBezTo>
                  <a:pt x="37" y="113"/>
                  <a:pt x="39" y="114"/>
                  <a:pt x="41" y="116"/>
                </a:cubicBezTo>
                <a:cubicBezTo>
                  <a:pt x="38" y="126"/>
                  <a:pt x="38" y="126"/>
                  <a:pt x="38" y="126"/>
                </a:cubicBezTo>
                <a:cubicBezTo>
                  <a:pt x="37" y="128"/>
                  <a:pt x="37" y="128"/>
                  <a:pt x="37" y="128"/>
                </a:cubicBezTo>
                <a:cubicBezTo>
                  <a:pt x="39" y="129"/>
                  <a:pt x="39" y="129"/>
                  <a:pt x="39" y="129"/>
                </a:cubicBezTo>
                <a:cubicBezTo>
                  <a:pt x="55" y="134"/>
                  <a:pt x="55" y="134"/>
                  <a:pt x="55" y="134"/>
                </a:cubicBezTo>
                <a:cubicBezTo>
                  <a:pt x="57" y="135"/>
                  <a:pt x="57" y="135"/>
                  <a:pt x="57" y="135"/>
                </a:cubicBezTo>
                <a:cubicBezTo>
                  <a:pt x="57" y="133"/>
                  <a:pt x="57" y="133"/>
                  <a:pt x="57" y="133"/>
                </a:cubicBezTo>
                <a:cubicBezTo>
                  <a:pt x="61" y="122"/>
                  <a:pt x="61" y="122"/>
                  <a:pt x="61" y="122"/>
                </a:cubicBezTo>
                <a:cubicBezTo>
                  <a:pt x="63" y="122"/>
                  <a:pt x="66" y="122"/>
                  <a:pt x="69" y="122"/>
                </a:cubicBezTo>
                <a:cubicBezTo>
                  <a:pt x="71" y="133"/>
                  <a:pt x="71" y="133"/>
                  <a:pt x="71" y="133"/>
                </a:cubicBezTo>
                <a:cubicBezTo>
                  <a:pt x="72" y="135"/>
                  <a:pt x="72" y="135"/>
                  <a:pt x="72" y="135"/>
                </a:cubicBezTo>
                <a:cubicBezTo>
                  <a:pt x="74" y="135"/>
                  <a:pt x="74" y="135"/>
                  <a:pt x="74" y="135"/>
                </a:cubicBezTo>
                <a:cubicBezTo>
                  <a:pt x="90" y="131"/>
                  <a:pt x="90" y="131"/>
                  <a:pt x="90" y="131"/>
                </a:cubicBezTo>
                <a:cubicBezTo>
                  <a:pt x="92" y="131"/>
                  <a:pt x="92" y="131"/>
                  <a:pt x="92" y="131"/>
                </a:cubicBezTo>
                <a:cubicBezTo>
                  <a:pt x="91" y="129"/>
                  <a:pt x="91" y="129"/>
                  <a:pt x="91" y="129"/>
                </a:cubicBezTo>
                <a:cubicBezTo>
                  <a:pt x="89" y="118"/>
                  <a:pt x="89" y="118"/>
                  <a:pt x="89" y="118"/>
                </a:cubicBezTo>
                <a:cubicBezTo>
                  <a:pt x="91" y="117"/>
                  <a:pt x="94" y="116"/>
                  <a:pt x="96" y="114"/>
                </a:cubicBezTo>
                <a:cubicBezTo>
                  <a:pt x="104" y="123"/>
                  <a:pt x="104" y="123"/>
                  <a:pt x="104" y="123"/>
                </a:cubicBezTo>
                <a:cubicBezTo>
                  <a:pt x="105" y="124"/>
                  <a:pt x="105" y="124"/>
                  <a:pt x="105" y="124"/>
                </a:cubicBezTo>
                <a:cubicBezTo>
                  <a:pt x="106" y="123"/>
                  <a:pt x="106" y="123"/>
                  <a:pt x="106" y="123"/>
                </a:cubicBezTo>
                <a:cubicBezTo>
                  <a:pt x="119" y="112"/>
                  <a:pt x="119" y="112"/>
                  <a:pt x="119" y="112"/>
                </a:cubicBezTo>
                <a:cubicBezTo>
                  <a:pt x="120" y="111"/>
                  <a:pt x="120" y="111"/>
                  <a:pt x="120" y="111"/>
                </a:cubicBezTo>
                <a:cubicBezTo>
                  <a:pt x="119" y="109"/>
                  <a:pt x="119" y="109"/>
                  <a:pt x="119" y="109"/>
                </a:cubicBezTo>
                <a:cubicBezTo>
                  <a:pt x="111" y="101"/>
                  <a:pt x="111" y="101"/>
                  <a:pt x="111" y="101"/>
                </a:cubicBezTo>
                <a:cubicBezTo>
                  <a:pt x="113" y="99"/>
                  <a:pt x="114" y="96"/>
                  <a:pt x="116" y="94"/>
                </a:cubicBezTo>
                <a:cubicBezTo>
                  <a:pt x="126" y="97"/>
                  <a:pt x="126" y="97"/>
                  <a:pt x="126" y="97"/>
                </a:cubicBezTo>
                <a:cubicBezTo>
                  <a:pt x="128" y="98"/>
                  <a:pt x="128" y="98"/>
                  <a:pt x="128" y="98"/>
                </a:cubicBezTo>
                <a:cubicBezTo>
                  <a:pt x="129" y="96"/>
                  <a:pt x="129" y="96"/>
                  <a:pt x="129" y="96"/>
                </a:cubicBezTo>
                <a:cubicBezTo>
                  <a:pt x="134" y="80"/>
                  <a:pt x="134" y="80"/>
                  <a:pt x="134" y="80"/>
                </a:cubicBezTo>
                <a:cubicBezTo>
                  <a:pt x="135" y="78"/>
                  <a:pt x="135" y="78"/>
                  <a:pt x="135" y="78"/>
                </a:cubicBezTo>
                <a:cubicBezTo>
                  <a:pt x="133" y="78"/>
                  <a:pt x="133" y="78"/>
                  <a:pt x="133" y="78"/>
                </a:cubicBezTo>
                <a:cubicBezTo>
                  <a:pt x="122" y="74"/>
                  <a:pt x="122" y="74"/>
                  <a:pt x="122" y="74"/>
                </a:cubicBezTo>
                <a:cubicBezTo>
                  <a:pt x="122" y="72"/>
                  <a:pt x="123" y="69"/>
                  <a:pt x="122" y="66"/>
                </a:cubicBezTo>
                <a:cubicBezTo>
                  <a:pt x="133" y="64"/>
                  <a:pt x="133" y="64"/>
                  <a:pt x="133" y="64"/>
                </a:cubicBezTo>
                <a:cubicBezTo>
                  <a:pt x="135" y="64"/>
                  <a:pt x="135" y="64"/>
                  <a:pt x="135" y="64"/>
                </a:cubicBezTo>
                <a:cubicBezTo>
                  <a:pt x="135" y="61"/>
                  <a:pt x="135" y="61"/>
                  <a:pt x="135" y="61"/>
                </a:cubicBezTo>
                <a:cubicBezTo>
                  <a:pt x="132" y="46"/>
                  <a:pt x="132" y="46"/>
                  <a:pt x="132" y="46"/>
                </a:cubicBezTo>
                <a:cubicBezTo>
                  <a:pt x="131" y="44"/>
                  <a:pt x="131" y="44"/>
                  <a:pt x="131" y="44"/>
                </a:cubicBezTo>
                <a:cubicBezTo>
                  <a:pt x="129" y="44"/>
                  <a:pt x="129" y="44"/>
                  <a:pt x="129" y="44"/>
                </a:cubicBezTo>
                <a:cubicBezTo>
                  <a:pt x="118" y="46"/>
                  <a:pt x="118" y="46"/>
                  <a:pt x="118" y="46"/>
                </a:cubicBezTo>
                <a:cubicBezTo>
                  <a:pt x="117" y="44"/>
                  <a:pt x="116" y="41"/>
                  <a:pt x="114" y="39"/>
                </a:cubicBezTo>
                <a:cubicBezTo>
                  <a:pt x="123" y="32"/>
                  <a:pt x="123" y="32"/>
                  <a:pt x="123" y="32"/>
                </a:cubicBezTo>
                <a:cubicBezTo>
                  <a:pt x="124" y="30"/>
                  <a:pt x="124" y="30"/>
                  <a:pt x="124" y="30"/>
                </a:cubicBezTo>
                <a:cubicBezTo>
                  <a:pt x="123" y="29"/>
                  <a:pt x="123" y="29"/>
                  <a:pt x="123" y="29"/>
                </a:cubicBezTo>
                <a:cubicBezTo>
                  <a:pt x="112" y="17"/>
                  <a:pt x="112" y="17"/>
                  <a:pt x="112" y="17"/>
                </a:cubicBezTo>
                <a:cubicBezTo>
                  <a:pt x="111" y="15"/>
                  <a:pt x="111" y="15"/>
                  <a:pt x="111" y="15"/>
                </a:cubicBezTo>
                <a:cubicBezTo>
                  <a:pt x="109" y="16"/>
                  <a:pt x="109" y="16"/>
                  <a:pt x="109" y="16"/>
                </a:cubicBezTo>
                <a:cubicBezTo>
                  <a:pt x="101" y="24"/>
                  <a:pt x="101" y="24"/>
                  <a:pt x="101" y="24"/>
                </a:cubicBezTo>
                <a:cubicBezTo>
                  <a:pt x="99" y="22"/>
                  <a:pt x="96" y="21"/>
                  <a:pt x="94" y="19"/>
                </a:cubicBezTo>
                <a:cubicBezTo>
                  <a:pt x="97" y="9"/>
                  <a:pt x="97" y="9"/>
                  <a:pt x="97" y="9"/>
                </a:cubicBezTo>
                <a:cubicBezTo>
                  <a:pt x="98" y="7"/>
                  <a:pt x="98" y="7"/>
                  <a:pt x="98" y="7"/>
                </a:cubicBezTo>
                <a:cubicBezTo>
                  <a:pt x="96" y="6"/>
                  <a:pt x="96" y="6"/>
                  <a:pt x="96" y="6"/>
                </a:cubicBezTo>
                <a:cubicBezTo>
                  <a:pt x="81" y="1"/>
                  <a:pt x="81" y="1"/>
                  <a:pt x="81" y="1"/>
                </a:cubicBezTo>
                <a:cubicBezTo>
                  <a:pt x="79" y="0"/>
                  <a:pt x="79" y="0"/>
                  <a:pt x="79" y="0"/>
                </a:cubicBezTo>
                <a:cubicBezTo>
                  <a:pt x="78" y="2"/>
                  <a:pt x="78" y="2"/>
                  <a:pt x="78" y="2"/>
                </a:cubicBezTo>
                <a:cubicBezTo>
                  <a:pt x="74" y="13"/>
                  <a:pt x="74" y="13"/>
                  <a:pt x="74" y="13"/>
                </a:cubicBezTo>
                <a:cubicBezTo>
                  <a:pt x="72" y="13"/>
                  <a:pt x="69" y="13"/>
                  <a:pt x="66" y="13"/>
                </a:cubicBezTo>
                <a:cubicBezTo>
                  <a:pt x="64" y="2"/>
                  <a:pt x="64" y="2"/>
                  <a:pt x="64" y="2"/>
                </a:cubicBezTo>
                <a:cubicBezTo>
                  <a:pt x="64" y="0"/>
                  <a:pt x="64" y="0"/>
                  <a:pt x="64" y="0"/>
                </a:cubicBezTo>
                <a:cubicBezTo>
                  <a:pt x="62" y="0"/>
                  <a:pt x="62" y="0"/>
                  <a:pt x="62" y="0"/>
                </a:cubicBezTo>
                <a:cubicBezTo>
                  <a:pt x="46" y="4"/>
                  <a:pt x="46" y="4"/>
                  <a:pt x="46" y="4"/>
                </a:cubicBezTo>
                <a:cubicBezTo>
                  <a:pt x="44" y="4"/>
                  <a:pt x="44" y="4"/>
                  <a:pt x="44" y="4"/>
                </a:cubicBezTo>
                <a:cubicBezTo>
                  <a:pt x="44" y="6"/>
                  <a:pt x="44" y="6"/>
                  <a:pt x="44" y="6"/>
                </a:cubicBezTo>
                <a:cubicBezTo>
                  <a:pt x="46" y="17"/>
                  <a:pt x="46" y="17"/>
                  <a:pt x="46" y="17"/>
                </a:cubicBezTo>
                <a:cubicBezTo>
                  <a:pt x="44" y="18"/>
                  <a:pt x="41" y="19"/>
                  <a:pt x="39" y="21"/>
                </a:cubicBezTo>
                <a:cubicBezTo>
                  <a:pt x="32" y="12"/>
                  <a:pt x="32" y="12"/>
                  <a:pt x="32" y="12"/>
                </a:cubicBezTo>
                <a:cubicBezTo>
                  <a:pt x="30" y="11"/>
                  <a:pt x="30" y="11"/>
                  <a:pt x="30" y="11"/>
                </a:cubicBezTo>
                <a:cubicBezTo>
                  <a:pt x="29" y="12"/>
                  <a:pt x="29" y="12"/>
                  <a:pt x="29" y="12"/>
                </a:cubicBezTo>
                <a:cubicBezTo>
                  <a:pt x="17" y="23"/>
                  <a:pt x="17" y="23"/>
                  <a:pt x="17" y="23"/>
                </a:cubicBezTo>
                <a:cubicBezTo>
                  <a:pt x="15" y="24"/>
                  <a:pt x="15" y="24"/>
                  <a:pt x="15" y="24"/>
                </a:cubicBezTo>
                <a:cubicBezTo>
                  <a:pt x="16" y="26"/>
                  <a:pt x="16" y="26"/>
                  <a:pt x="16" y="26"/>
                </a:cubicBezTo>
                <a:lnTo>
                  <a:pt x="24" y="34"/>
                </a:lnTo>
                <a:close/>
                <a:moveTo>
                  <a:pt x="53" y="51"/>
                </a:moveTo>
                <a:cubicBezTo>
                  <a:pt x="62" y="43"/>
                  <a:pt x="76" y="44"/>
                  <a:pt x="84" y="53"/>
                </a:cubicBezTo>
                <a:cubicBezTo>
                  <a:pt x="92" y="62"/>
                  <a:pt x="91" y="76"/>
                  <a:pt x="82" y="84"/>
                </a:cubicBezTo>
                <a:cubicBezTo>
                  <a:pt x="73" y="92"/>
                  <a:pt x="59" y="91"/>
                  <a:pt x="51" y="82"/>
                </a:cubicBezTo>
                <a:cubicBezTo>
                  <a:pt x="43" y="73"/>
                  <a:pt x="44" y="59"/>
                  <a:pt x="53" y="51"/>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20" name="Freeform 17"/>
          <p:cNvSpPr>
            <a:spLocks noEditPoints="1"/>
          </p:cNvSpPr>
          <p:nvPr/>
        </p:nvSpPr>
        <p:spPr bwMode="auto">
          <a:xfrm>
            <a:off x="5354638" y="4252914"/>
            <a:ext cx="379413" cy="377825"/>
          </a:xfrm>
          <a:custGeom>
            <a:avLst/>
            <a:gdLst>
              <a:gd name="T0" fmla="*/ 29 w 200"/>
              <a:gd name="T1" fmla="*/ 61 h 200"/>
              <a:gd name="T2" fmla="*/ 11 w 200"/>
              <a:gd name="T3" fmla="*/ 55 h 200"/>
              <a:gd name="T4" fmla="*/ 3 w 200"/>
              <a:gd name="T5" fmla="*/ 81 h 200"/>
              <a:gd name="T6" fmla="*/ 4 w 200"/>
              <a:gd name="T7" fmla="*/ 85 h 200"/>
              <a:gd name="T8" fmla="*/ 19 w 200"/>
              <a:gd name="T9" fmla="*/ 102 h 200"/>
              <a:gd name="T10" fmla="*/ 0 w 200"/>
              <a:gd name="T11" fmla="*/ 106 h 200"/>
              <a:gd name="T12" fmla="*/ 6 w 200"/>
              <a:gd name="T13" fmla="*/ 132 h 200"/>
              <a:gd name="T14" fmla="*/ 10 w 200"/>
              <a:gd name="T15" fmla="*/ 135 h 200"/>
              <a:gd name="T16" fmla="*/ 31 w 200"/>
              <a:gd name="T17" fmla="*/ 142 h 200"/>
              <a:gd name="T18" fmla="*/ 17 w 200"/>
              <a:gd name="T19" fmla="*/ 155 h 200"/>
              <a:gd name="T20" fmla="*/ 35 w 200"/>
              <a:gd name="T21" fmla="*/ 175 h 200"/>
              <a:gd name="T22" fmla="*/ 39 w 200"/>
              <a:gd name="T23" fmla="*/ 175 h 200"/>
              <a:gd name="T24" fmla="*/ 61 w 200"/>
              <a:gd name="T25" fmla="*/ 171 h 200"/>
              <a:gd name="T26" fmla="*/ 55 w 200"/>
              <a:gd name="T27" fmla="*/ 189 h 200"/>
              <a:gd name="T28" fmla="*/ 81 w 200"/>
              <a:gd name="T29" fmla="*/ 197 h 200"/>
              <a:gd name="T30" fmla="*/ 85 w 200"/>
              <a:gd name="T31" fmla="*/ 195 h 200"/>
              <a:gd name="T32" fmla="*/ 102 w 200"/>
              <a:gd name="T33" fmla="*/ 181 h 200"/>
              <a:gd name="T34" fmla="*/ 106 w 200"/>
              <a:gd name="T35" fmla="*/ 200 h 200"/>
              <a:gd name="T36" fmla="*/ 132 w 200"/>
              <a:gd name="T37" fmla="*/ 194 h 200"/>
              <a:gd name="T38" fmla="*/ 135 w 200"/>
              <a:gd name="T39" fmla="*/ 190 h 200"/>
              <a:gd name="T40" fmla="*/ 142 w 200"/>
              <a:gd name="T41" fmla="*/ 169 h 200"/>
              <a:gd name="T42" fmla="*/ 155 w 200"/>
              <a:gd name="T43" fmla="*/ 183 h 200"/>
              <a:gd name="T44" fmla="*/ 175 w 200"/>
              <a:gd name="T45" fmla="*/ 165 h 200"/>
              <a:gd name="T46" fmla="*/ 175 w 200"/>
              <a:gd name="T47" fmla="*/ 161 h 200"/>
              <a:gd name="T48" fmla="*/ 171 w 200"/>
              <a:gd name="T49" fmla="*/ 139 h 200"/>
              <a:gd name="T50" fmla="*/ 189 w 200"/>
              <a:gd name="T51" fmla="*/ 145 h 200"/>
              <a:gd name="T52" fmla="*/ 197 w 200"/>
              <a:gd name="T53" fmla="*/ 119 h 200"/>
              <a:gd name="T54" fmla="*/ 195 w 200"/>
              <a:gd name="T55" fmla="*/ 115 h 200"/>
              <a:gd name="T56" fmla="*/ 181 w 200"/>
              <a:gd name="T57" fmla="*/ 98 h 200"/>
              <a:gd name="T58" fmla="*/ 200 w 200"/>
              <a:gd name="T59" fmla="*/ 94 h 200"/>
              <a:gd name="T60" fmla="*/ 194 w 200"/>
              <a:gd name="T61" fmla="*/ 68 h 200"/>
              <a:gd name="T62" fmla="*/ 190 w 200"/>
              <a:gd name="T63" fmla="*/ 65 h 200"/>
              <a:gd name="T64" fmla="*/ 169 w 200"/>
              <a:gd name="T65" fmla="*/ 58 h 200"/>
              <a:gd name="T66" fmla="*/ 183 w 200"/>
              <a:gd name="T67" fmla="*/ 45 h 200"/>
              <a:gd name="T68" fmla="*/ 165 w 200"/>
              <a:gd name="T69" fmla="*/ 25 h 200"/>
              <a:gd name="T70" fmla="*/ 161 w 200"/>
              <a:gd name="T71" fmla="*/ 25 h 200"/>
              <a:gd name="T72" fmla="*/ 139 w 200"/>
              <a:gd name="T73" fmla="*/ 29 h 200"/>
              <a:gd name="T74" fmla="*/ 145 w 200"/>
              <a:gd name="T75" fmla="*/ 11 h 200"/>
              <a:gd name="T76" fmla="*/ 119 w 200"/>
              <a:gd name="T77" fmla="*/ 3 h 200"/>
              <a:gd name="T78" fmla="*/ 115 w 200"/>
              <a:gd name="T79" fmla="*/ 4 h 200"/>
              <a:gd name="T80" fmla="*/ 98 w 200"/>
              <a:gd name="T81" fmla="*/ 19 h 200"/>
              <a:gd name="T82" fmla="*/ 94 w 200"/>
              <a:gd name="T83" fmla="*/ 0 h 200"/>
              <a:gd name="T84" fmla="*/ 68 w 200"/>
              <a:gd name="T85" fmla="*/ 6 h 200"/>
              <a:gd name="T86" fmla="*/ 65 w 200"/>
              <a:gd name="T87" fmla="*/ 10 h 200"/>
              <a:gd name="T88" fmla="*/ 58 w 200"/>
              <a:gd name="T89" fmla="*/ 31 h 200"/>
              <a:gd name="T90" fmla="*/ 45 w 200"/>
              <a:gd name="T91" fmla="*/ 17 h 200"/>
              <a:gd name="T92" fmla="*/ 25 w 200"/>
              <a:gd name="T93" fmla="*/ 35 h 200"/>
              <a:gd name="T94" fmla="*/ 25 w 200"/>
              <a:gd name="T95" fmla="*/ 39 h 200"/>
              <a:gd name="T96" fmla="*/ 78 w 200"/>
              <a:gd name="T97" fmla="*/ 76 h 200"/>
              <a:gd name="T98" fmla="*/ 122 w 200"/>
              <a:gd name="T99" fmla="*/ 124 h 200"/>
              <a:gd name="T100" fmla="*/ 78 w 200"/>
              <a:gd name="T101" fmla="*/ 7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200">
                <a:moveTo>
                  <a:pt x="36" y="51"/>
                </a:moveTo>
                <a:cubicBezTo>
                  <a:pt x="33" y="54"/>
                  <a:pt x="31" y="58"/>
                  <a:pt x="29" y="61"/>
                </a:cubicBezTo>
                <a:cubicBezTo>
                  <a:pt x="14" y="56"/>
                  <a:pt x="14" y="56"/>
                  <a:pt x="14" y="56"/>
                </a:cubicBezTo>
                <a:cubicBezTo>
                  <a:pt x="11" y="55"/>
                  <a:pt x="11" y="55"/>
                  <a:pt x="11" y="55"/>
                </a:cubicBezTo>
                <a:cubicBezTo>
                  <a:pt x="10" y="58"/>
                  <a:pt x="10" y="58"/>
                  <a:pt x="10" y="58"/>
                </a:cubicBezTo>
                <a:cubicBezTo>
                  <a:pt x="3" y="81"/>
                  <a:pt x="3" y="81"/>
                  <a:pt x="3" y="81"/>
                </a:cubicBezTo>
                <a:cubicBezTo>
                  <a:pt x="2" y="84"/>
                  <a:pt x="2" y="84"/>
                  <a:pt x="2" y="84"/>
                </a:cubicBezTo>
                <a:cubicBezTo>
                  <a:pt x="4" y="85"/>
                  <a:pt x="4" y="85"/>
                  <a:pt x="4" y="85"/>
                </a:cubicBezTo>
                <a:cubicBezTo>
                  <a:pt x="20" y="90"/>
                  <a:pt x="20" y="90"/>
                  <a:pt x="20" y="90"/>
                </a:cubicBezTo>
                <a:cubicBezTo>
                  <a:pt x="19" y="94"/>
                  <a:pt x="19" y="98"/>
                  <a:pt x="19" y="102"/>
                </a:cubicBezTo>
                <a:cubicBezTo>
                  <a:pt x="3" y="105"/>
                  <a:pt x="3" y="105"/>
                  <a:pt x="3" y="105"/>
                </a:cubicBezTo>
                <a:cubicBezTo>
                  <a:pt x="0" y="106"/>
                  <a:pt x="0" y="106"/>
                  <a:pt x="0" y="106"/>
                </a:cubicBezTo>
                <a:cubicBezTo>
                  <a:pt x="1" y="109"/>
                  <a:pt x="1" y="109"/>
                  <a:pt x="1" y="109"/>
                </a:cubicBezTo>
                <a:cubicBezTo>
                  <a:pt x="6" y="132"/>
                  <a:pt x="6" y="132"/>
                  <a:pt x="6" y="132"/>
                </a:cubicBezTo>
                <a:cubicBezTo>
                  <a:pt x="7" y="135"/>
                  <a:pt x="7" y="135"/>
                  <a:pt x="7" y="135"/>
                </a:cubicBezTo>
                <a:cubicBezTo>
                  <a:pt x="10" y="135"/>
                  <a:pt x="10" y="135"/>
                  <a:pt x="10" y="135"/>
                </a:cubicBezTo>
                <a:cubicBezTo>
                  <a:pt x="26" y="131"/>
                  <a:pt x="26" y="131"/>
                  <a:pt x="26" y="131"/>
                </a:cubicBezTo>
                <a:cubicBezTo>
                  <a:pt x="27" y="135"/>
                  <a:pt x="29" y="138"/>
                  <a:pt x="31" y="142"/>
                </a:cubicBezTo>
                <a:cubicBezTo>
                  <a:pt x="19" y="153"/>
                  <a:pt x="19" y="153"/>
                  <a:pt x="19" y="153"/>
                </a:cubicBezTo>
                <a:cubicBezTo>
                  <a:pt x="17" y="155"/>
                  <a:pt x="17" y="155"/>
                  <a:pt x="17" y="155"/>
                </a:cubicBezTo>
                <a:cubicBezTo>
                  <a:pt x="19" y="157"/>
                  <a:pt x="19" y="157"/>
                  <a:pt x="19" y="157"/>
                </a:cubicBezTo>
                <a:cubicBezTo>
                  <a:pt x="35" y="175"/>
                  <a:pt x="35" y="175"/>
                  <a:pt x="35" y="175"/>
                </a:cubicBezTo>
                <a:cubicBezTo>
                  <a:pt x="37" y="177"/>
                  <a:pt x="37" y="177"/>
                  <a:pt x="37" y="177"/>
                </a:cubicBezTo>
                <a:cubicBezTo>
                  <a:pt x="39" y="175"/>
                  <a:pt x="39" y="175"/>
                  <a:pt x="39" y="175"/>
                </a:cubicBezTo>
                <a:cubicBezTo>
                  <a:pt x="51" y="164"/>
                  <a:pt x="51" y="164"/>
                  <a:pt x="51" y="164"/>
                </a:cubicBezTo>
                <a:cubicBezTo>
                  <a:pt x="54" y="167"/>
                  <a:pt x="58" y="169"/>
                  <a:pt x="61" y="171"/>
                </a:cubicBezTo>
                <a:cubicBezTo>
                  <a:pt x="56" y="186"/>
                  <a:pt x="56" y="186"/>
                  <a:pt x="56" y="186"/>
                </a:cubicBezTo>
                <a:cubicBezTo>
                  <a:pt x="55" y="189"/>
                  <a:pt x="55" y="189"/>
                  <a:pt x="55" y="189"/>
                </a:cubicBezTo>
                <a:cubicBezTo>
                  <a:pt x="58" y="190"/>
                  <a:pt x="58" y="190"/>
                  <a:pt x="58" y="190"/>
                </a:cubicBezTo>
                <a:cubicBezTo>
                  <a:pt x="81" y="197"/>
                  <a:pt x="81" y="197"/>
                  <a:pt x="81" y="197"/>
                </a:cubicBezTo>
                <a:cubicBezTo>
                  <a:pt x="84" y="198"/>
                  <a:pt x="84" y="198"/>
                  <a:pt x="84" y="198"/>
                </a:cubicBezTo>
                <a:cubicBezTo>
                  <a:pt x="85" y="195"/>
                  <a:pt x="85" y="195"/>
                  <a:pt x="85" y="195"/>
                </a:cubicBezTo>
                <a:cubicBezTo>
                  <a:pt x="90" y="180"/>
                  <a:pt x="90" y="180"/>
                  <a:pt x="90" y="180"/>
                </a:cubicBezTo>
                <a:cubicBezTo>
                  <a:pt x="94" y="180"/>
                  <a:pt x="98" y="181"/>
                  <a:pt x="102" y="181"/>
                </a:cubicBezTo>
                <a:cubicBezTo>
                  <a:pt x="105" y="197"/>
                  <a:pt x="105" y="197"/>
                  <a:pt x="105" y="197"/>
                </a:cubicBezTo>
                <a:cubicBezTo>
                  <a:pt x="106" y="200"/>
                  <a:pt x="106" y="200"/>
                  <a:pt x="106" y="200"/>
                </a:cubicBezTo>
                <a:cubicBezTo>
                  <a:pt x="109" y="199"/>
                  <a:pt x="109" y="199"/>
                  <a:pt x="109" y="199"/>
                </a:cubicBezTo>
                <a:cubicBezTo>
                  <a:pt x="132" y="194"/>
                  <a:pt x="132" y="194"/>
                  <a:pt x="132" y="194"/>
                </a:cubicBezTo>
                <a:cubicBezTo>
                  <a:pt x="135" y="193"/>
                  <a:pt x="135" y="193"/>
                  <a:pt x="135" y="193"/>
                </a:cubicBezTo>
                <a:cubicBezTo>
                  <a:pt x="135" y="190"/>
                  <a:pt x="135" y="190"/>
                  <a:pt x="135" y="190"/>
                </a:cubicBezTo>
                <a:cubicBezTo>
                  <a:pt x="131" y="174"/>
                  <a:pt x="131" y="174"/>
                  <a:pt x="131" y="174"/>
                </a:cubicBezTo>
                <a:cubicBezTo>
                  <a:pt x="135" y="173"/>
                  <a:pt x="138" y="171"/>
                  <a:pt x="142" y="169"/>
                </a:cubicBezTo>
                <a:cubicBezTo>
                  <a:pt x="153" y="181"/>
                  <a:pt x="153" y="181"/>
                  <a:pt x="153" y="181"/>
                </a:cubicBezTo>
                <a:cubicBezTo>
                  <a:pt x="155" y="183"/>
                  <a:pt x="155" y="183"/>
                  <a:pt x="155" y="183"/>
                </a:cubicBezTo>
                <a:cubicBezTo>
                  <a:pt x="157" y="181"/>
                  <a:pt x="157" y="181"/>
                  <a:pt x="157" y="181"/>
                </a:cubicBezTo>
                <a:cubicBezTo>
                  <a:pt x="175" y="165"/>
                  <a:pt x="175" y="165"/>
                  <a:pt x="175" y="165"/>
                </a:cubicBezTo>
                <a:cubicBezTo>
                  <a:pt x="177" y="163"/>
                  <a:pt x="177" y="163"/>
                  <a:pt x="177" y="163"/>
                </a:cubicBezTo>
                <a:cubicBezTo>
                  <a:pt x="175" y="161"/>
                  <a:pt x="175" y="161"/>
                  <a:pt x="175" y="161"/>
                </a:cubicBezTo>
                <a:cubicBezTo>
                  <a:pt x="164" y="149"/>
                  <a:pt x="164" y="149"/>
                  <a:pt x="164" y="149"/>
                </a:cubicBezTo>
                <a:cubicBezTo>
                  <a:pt x="167" y="146"/>
                  <a:pt x="169" y="142"/>
                  <a:pt x="171" y="139"/>
                </a:cubicBezTo>
                <a:cubicBezTo>
                  <a:pt x="186" y="144"/>
                  <a:pt x="186" y="144"/>
                  <a:pt x="186" y="144"/>
                </a:cubicBezTo>
                <a:cubicBezTo>
                  <a:pt x="189" y="145"/>
                  <a:pt x="189" y="145"/>
                  <a:pt x="189" y="145"/>
                </a:cubicBezTo>
                <a:cubicBezTo>
                  <a:pt x="190" y="142"/>
                  <a:pt x="190" y="142"/>
                  <a:pt x="190" y="142"/>
                </a:cubicBezTo>
                <a:cubicBezTo>
                  <a:pt x="197" y="119"/>
                  <a:pt x="197" y="119"/>
                  <a:pt x="197" y="119"/>
                </a:cubicBezTo>
                <a:cubicBezTo>
                  <a:pt x="198" y="116"/>
                  <a:pt x="198" y="116"/>
                  <a:pt x="198" y="116"/>
                </a:cubicBezTo>
                <a:cubicBezTo>
                  <a:pt x="195" y="115"/>
                  <a:pt x="195" y="115"/>
                  <a:pt x="195" y="115"/>
                </a:cubicBezTo>
                <a:cubicBezTo>
                  <a:pt x="180" y="110"/>
                  <a:pt x="180" y="110"/>
                  <a:pt x="180" y="110"/>
                </a:cubicBezTo>
                <a:cubicBezTo>
                  <a:pt x="180" y="106"/>
                  <a:pt x="181" y="102"/>
                  <a:pt x="181" y="98"/>
                </a:cubicBezTo>
                <a:cubicBezTo>
                  <a:pt x="197" y="95"/>
                  <a:pt x="197" y="95"/>
                  <a:pt x="197" y="95"/>
                </a:cubicBezTo>
                <a:cubicBezTo>
                  <a:pt x="200" y="94"/>
                  <a:pt x="200" y="94"/>
                  <a:pt x="200" y="94"/>
                </a:cubicBezTo>
                <a:cubicBezTo>
                  <a:pt x="199" y="91"/>
                  <a:pt x="199" y="91"/>
                  <a:pt x="199" y="91"/>
                </a:cubicBezTo>
                <a:cubicBezTo>
                  <a:pt x="194" y="68"/>
                  <a:pt x="194" y="68"/>
                  <a:pt x="194" y="68"/>
                </a:cubicBezTo>
                <a:cubicBezTo>
                  <a:pt x="193" y="65"/>
                  <a:pt x="193" y="65"/>
                  <a:pt x="193" y="65"/>
                </a:cubicBezTo>
                <a:cubicBezTo>
                  <a:pt x="190" y="65"/>
                  <a:pt x="190" y="65"/>
                  <a:pt x="190" y="65"/>
                </a:cubicBezTo>
                <a:cubicBezTo>
                  <a:pt x="174" y="69"/>
                  <a:pt x="174" y="69"/>
                  <a:pt x="174" y="69"/>
                </a:cubicBezTo>
                <a:cubicBezTo>
                  <a:pt x="173" y="65"/>
                  <a:pt x="171" y="62"/>
                  <a:pt x="169" y="58"/>
                </a:cubicBezTo>
                <a:cubicBezTo>
                  <a:pt x="181" y="47"/>
                  <a:pt x="181" y="47"/>
                  <a:pt x="181" y="47"/>
                </a:cubicBezTo>
                <a:cubicBezTo>
                  <a:pt x="183" y="45"/>
                  <a:pt x="183" y="45"/>
                  <a:pt x="183" y="45"/>
                </a:cubicBezTo>
                <a:cubicBezTo>
                  <a:pt x="181" y="43"/>
                  <a:pt x="181" y="43"/>
                  <a:pt x="181" y="43"/>
                </a:cubicBezTo>
                <a:cubicBezTo>
                  <a:pt x="165" y="25"/>
                  <a:pt x="165" y="25"/>
                  <a:pt x="165" y="25"/>
                </a:cubicBezTo>
                <a:cubicBezTo>
                  <a:pt x="163" y="23"/>
                  <a:pt x="163" y="23"/>
                  <a:pt x="163" y="23"/>
                </a:cubicBezTo>
                <a:cubicBezTo>
                  <a:pt x="161" y="25"/>
                  <a:pt x="161" y="25"/>
                  <a:pt x="161" y="25"/>
                </a:cubicBezTo>
                <a:cubicBezTo>
                  <a:pt x="149" y="36"/>
                  <a:pt x="149" y="36"/>
                  <a:pt x="149" y="36"/>
                </a:cubicBezTo>
                <a:cubicBezTo>
                  <a:pt x="145" y="33"/>
                  <a:pt x="142" y="31"/>
                  <a:pt x="139" y="29"/>
                </a:cubicBezTo>
                <a:cubicBezTo>
                  <a:pt x="144" y="14"/>
                  <a:pt x="144" y="14"/>
                  <a:pt x="144" y="14"/>
                </a:cubicBezTo>
                <a:cubicBezTo>
                  <a:pt x="145" y="11"/>
                  <a:pt x="145" y="11"/>
                  <a:pt x="145" y="11"/>
                </a:cubicBezTo>
                <a:cubicBezTo>
                  <a:pt x="142" y="10"/>
                  <a:pt x="142" y="10"/>
                  <a:pt x="142" y="10"/>
                </a:cubicBezTo>
                <a:cubicBezTo>
                  <a:pt x="119" y="3"/>
                  <a:pt x="119" y="3"/>
                  <a:pt x="119" y="3"/>
                </a:cubicBezTo>
                <a:cubicBezTo>
                  <a:pt x="116" y="2"/>
                  <a:pt x="116" y="2"/>
                  <a:pt x="116" y="2"/>
                </a:cubicBezTo>
                <a:cubicBezTo>
                  <a:pt x="115" y="4"/>
                  <a:pt x="115" y="4"/>
                  <a:pt x="115" y="4"/>
                </a:cubicBezTo>
                <a:cubicBezTo>
                  <a:pt x="110" y="20"/>
                  <a:pt x="110" y="20"/>
                  <a:pt x="110" y="20"/>
                </a:cubicBezTo>
                <a:cubicBezTo>
                  <a:pt x="106" y="19"/>
                  <a:pt x="102" y="19"/>
                  <a:pt x="98" y="19"/>
                </a:cubicBezTo>
                <a:cubicBezTo>
                  <a:pt x="95" y="3"/>
                  <a:pt x="95" y="3"/>
                  <a:pt x="95" y="3"/>
                </a:cubicBezTo>
                <a:cubicBezTo>
                  <a:pt x="94" y="0"/>
                  <a:pt x="94" y="0"/>
                  <a:pt x="94" y="0"/>
                </a:cubicBezTo>
                <a:cubicBezTo>
                  <a:pt x="91" y="1"/>
                  <a:pt x="91" y="1"/>
                  <a:pt x="91" y="1"/>
                </a:cubicBezTo>
                <a:cubicBezTo>
                  <a:pt x="68" y="6"/>
                  <a:pt x="68" y="6"/>
                  <a:pt x="68" y="6"/>
                </a:cubicBezTo>
                <a:cubicBezTo>
                  <a:pt x="65" y="7"/>
                  <a:pt x="65" y="7"/>
                  <a:pt x="65" y="7"/>
                </a:cubicBezTo>
                <a:cubicBezTo>
                  <a:pt x="65" y="10"/>
                  <a:pt x="65" y="10"/>
                  <a:pt x="65" y="10"/>
                </a:cubicBezTo>
                <a:cubicBezTo>
                  <a:pt x="69" y="26"/>
                  <a:pt x="69" y="26"/>
                  <a:pt x="69" y="26"/>
                </a:cubicBezTo>
                <a:cubicBezTo>
                  <a:pt x="65" y="27"/>
                  <a:pt x="62" y="29"/>
                  <a:pt x="58" y="31"/>
                </a:cubicBezTo>
                <a:cubicBezTo>
                  <a:pt x="47" y="19"/>
                  <a:pt x="47" y="19"/>
                  <a:pt x="47" y="19"/>
                </a:cubicBezTo>
                <a:cubicBezTo>
                  <a:pt x="45" y="17"/>
                  <a:pt x="45" y="17"/>
                  <a:pt x="45" y="17"/>
                </a:cubicBezTo>
                <a:cubicBezTo>
                  <a:pt x="43" y="19"/>
                  <a:pt x="43" y="19"/>
                  <a:pt x="43" y="19"/>
                </a:cubicBezTo>
                <a:cubicBezTo>
                  <a:pt x="25" y="35"/>
                  <a:pt x="25" y="35"/>
                  <a:pt x="25" y="35"/>
                </a:cubicBezTo>
                <a:cubicBezTo>
                  <a:pt x="23" y="37"/>
                  <a:pt x="23" y="37"/>
                  <a:pt x="23" y="37"/>
                </a:cubicBezTo>
                <a:cubicBezTo>
                  <a:pt x="25" y="39"/>
                  <a:pt x="25" y="39"/>
                  <a:pt x="25" y="39"/>
                </a:cubicBezTo>
                <a:lnTo>
                  <a:pt x="36" y="51"/>
                </a:lnTo>
                <a:close/>
                <a:moveTo>
                  <a:pt x="78" y="76"/>
                </a:moveTo>
                <a:cubicBezTo>
                  <a:pt x="92" y="64"/>
                  <a:pt x="112" y="65"/>
                  <a:pt x="124" y="78"/>
                </a:cubicBezTo>
                <a:cubicBezTo>
                  <a:pt x="136" y="92"/>
                  <a:pt x="135" y="112"/>
                  <a:pt x="122" y="124"/>
                </a:cubicBezTo>
                <a:cubicBezTo>
                  <a:pt x="108" y="136"/>
                  <a:pt x="88" y="135"/>
                  <a:pt x="76" y="122"/>
                </a:cubicBezTo>
                <a:cubicBezTo>
                  <a:pt x="64" y="108"/>
                  <a:pt x="65" y="88"/>
                  <a:pt x="78" y="76"/>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21" name="Freeform 18"/>
          <p:cNvSpPr>
            <a:spLocks noEditPoints="1"/>
          </p:cNvSpPr>
          <p:nvPr/>
        </p:nvSpPr>
        <p:spPr bwMode="auto">
          <a:xfrm>
            <a:off x="4892676" y="3592513"/>
            <a:ext cx="376238" cy="376238"/>
          </a:xfrm>
          <a:custGeom>
            <a:avLst/>
            <a:gdLst>
              <a:gd name="T0" fmla="*/ 29 w 199"/>
              <a:gd name="T1" fmla="*/ 61 h 199"/>
              <a:gd name="T2" fmla="*/ 11 w 199"/>
              <a:gd name="T3" fmla="*/ 55 h 199"/>
              <a:gd name="T4" fmla="*/ 2 w 199"/>
              <a:gd name="T5" fmla="*/ 80 h 199"/>
              <a:gd name="T6" fmla="*/ 4 w 199"/>
              <a:gd name="T7" fmla="*/ 84 h 199"/>
              <a:gd name="T8" fmla="*/ 19 w 199"/>
              <a:gd name="T9" fmla="*/ 101 h 199"/>
              <a:gd name="T10" fmla="*/ 0 w 199"/>
              <a:gd name="T11" fmla="*/ 105 h 199"/>
              <a:gd name="T12" fmla="*/ 6 w 199"/>
              <a:gd name="T13" fmla="*/ 132 h 199"/>
              <a:gd name="T14" fmla="*/ 10 w 199"/>
              <a:gd name="T15" fmla="*/ 134 h 199"/>
              <a:gd name="T16" fmla="*/ 31 w 199"/>
              <a:gd name="T17" fmla="*/ 141 h 199"/>
              <a:gd name="T18" fmla="*/ 17 w 199"/>
              <a:gd name="T19" fmla="*/ 154 h 199"/>
              <a:gd name="T20" fmla="*/ 35 w 199"/>
              <a:gd name="T21" fmla="*/ 174 h 199"/>
              <a:gd name="T22" fmla="*/ 39 w 199"/>
              <a:gd name="T23" fmla="*/ 175 h 199"/>
              <a:gd name="T24" fmla="*/ 61 w 199"/>
              <a:gd name="T25" fmla="*/ 170 h 199"/>
              <a:gd name="T26" fmla="*/ 55 w 199"/>
              <a:gd name="T27" fmla="*/ 189 h 199"/>
              <a:gd name="T28" fmla="*/ 81 w 199"/>
              <a:gd name="T29" fmla="*/ 197 h 199"/>
              <a:gd name="T30" fmla="*/ 85 w 199"/>
              <a:gd name="T31" fmla="*/ 195 h 199"/>
              <a:gd name="T32" fmla="*/ 102 w 199"/>
              <a:gd name="T33" fmla="*/ 180 h 199"/>
              <a:gd name="T34" fmla="*/ 106 w 199"/>
              <a:gd name="T35" fmla="*/ 199 h 199"/>
              <a:gd name="T36" fmla="*/ 132 w 199"/>
              <a:gd name="T37" fmla="*/ 193 h 199"/>
              <a:gd name="T38" fmla="*/ 134 w 199"/>
              <a:gd name="T39" fmla="*/ 190 h 199"/>
              <a:gd name="T40" fmla="*/ 142 w 199"/>
              <a:gd name="T41" fmla="*/ 168 h 199"/>
              <a:gd name="T42" fmla="*/ 155 w 199"/>
              <a:gd name="T43" fmla="*/ 183 h 199"/>
              <a:gd name="T44" fmla="*/ 175 w 199"/>
              <a:gd name="T45" fmla="*/ 165 h 199"/>
              <a:gd name="T46" fmla="*/ 175 w 199"/>
              <a:gd name="T47" fmla="*/ 160 h 199"/>
              <a:gd name="T48" fmla="*/ 171 w 199"/>
              <a:gd name="T49" fmla="*/ 138 h 199"/>
              <a:gd name="T50" fmla="*/ 189 w 199"/>
              <a:gd name="T51" fmla="*/ 144 h 199"/>
              <a:gd name="T52" fmla="*/ 197 w 199"/>
              <a:gd name="T53" fmla="*/ 119 h 199"/>
              <a:gd name="T54" fmla="*/ 195 w 199"/>
              <a:gd name="T55" fmla="*/ 115 h 199"/>
              <a:gd name="T56" fmla="*/ 181 w 199"/>
              <a:gd name="T57" fmla="*/ 98 h 199"/>
              <a:gd name="T58" fmla="*/ 199 w 199"/>
              <a:gd name="T59" fmla="*/ 94 h 199"/>
              <a:gd name="T60" fmla="*/ 194 w 199"/>
              <a:gd name="T61" fmla="*/ 67 h 199"/>
              <a:gd name="T62" fmla="*/ 190 w 199"/>
              <a:gd name="T63" fmla="*/ 65 h 199"/>
              <a:gd name="T64" fmla="*/ 169 w 199"/>
              <a:gd name="T65" fmla="*/ 58 h 199"/>
              <a:gd name="T66" fmla="*/ 183 w 199"/>
              <a:gd name="T67" fmla="*/ 45 h 199"/>
              <a:gd name="T68" fmla="*/ 165 w 199"/>
              <a:gd name="T69" fmla="*/ 25 h 199"/>
              <a:gd name="T70" fmla="*/ 161 w 199"/>
              <a:gd name="T71" fmla="*/ 24 h 199"/>
              <a:gd name="T72" fmla="*/ 139 w 199"/>
              <a:gd name="T73" fmla="*/ 29 h 199"/>
              <a:gd name="T74" fmla="*/ 145 w 199"/>
              <a:gd name="T75" fmla="*/ 10 h 199"/>
              <a:gd name="T76" fmla="*/ 119 w 199"/>
              <a:gd name="T77" fmla="*/ 2 h 199"/>
              <a:gd name="T78" fmla="*/ 115 w 199"/>
              <a:gd name="T79" fmla="*/ 4 h 199"/>
              <a:gd name="T80" fmla="*/ 98 w 199"/>
              <a:gd name="T81" fmla="*/ 19 h 199"/>
              <a:gd name="T82" fmla="*/ 94 w 199"/>
              <a:gd name="T83" fmla="*/ 0 h 199"/>
              <a:gd name="T84" fmla="*/ 68 w 199"/>
              <a:gd name="T85" fmla="*/ 6 h 199"/>
              <a:gd name="T86" fmla="*/ 65 w 199"/>
              <a:gd name="T87" fmla="*/ 9 h 199"/>
              <a:gd name="T88" fmla="*/ 58 w 199"/>
              <a:gd name="T89" fmla="*/ 31 h 199"/>
              <a:gd name="T90" fmla="*/ 45 w 199"/>
              <a:gd name="T91" fmla="*/ 16 h 199"/>
              <a:gd name="T92" fmla="*/ 25 w 199"/>
              <a:gd name="T93" fmla="*/ 34 h 199"/>
              <a:gd name="T94" fmla="*/ 25 w 199"/>
              <a:gd name="T95" fmla="*/ 39 h 199"/>
              <a:gd name="T96" fmla="*/ 78 w 199"/>
              <a:gd name="T97" fmla="*/ 75 h 199"/>
              <a:gd name="T98" fmla="*/ 122 w 199"/>
              <a:gd name="T99" fmla="*/ 124 h 199"/>
              <a:gd name="T100" fmla="*/ 78 w 199"/>
              <a:gd name="T101" fmla="*/ 7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9" h="199">
                <a:moveTo>
                  <a:pt x="36" y="51"/>
                </a:moveTo>
                <a:cubicBezTo>
                  <a:pt x="33" y="54"/>
                  <a:pt x="31" y="57"/>
                  <a:pt x="29" y="61"/>
                </a:cubicBezTo>
                <a:cubicBezTo>
                  <a:pt x="14" y="56"/>
                  <a:pt x="14" y="56"/>
                  <a:pt x="14" y="56"/>
                </a:cubicBezTo>
                <a:cubicBezTo>
                  <a:pt x="11" y="55"/>
                  <a:pt x="11" y="55"/>
                  <a:pt x="11" y="55"/>
                </a:cubicBezTo>
                <a:cubicBezTo>
                  <a:pt x="10" y="58"/>
                  <a:pt x="10" y="58"/>
                  <a:pt x="10" y="58"/>
                </a:cubicBezTo>
                <a:cubicBezTo>
                  <a:pt x="2" y="80"/>
                  <a:pt x="2" y="80"/>
                  <a:pt x="2" y="80"/>
                </a:cubicBezTo>
                <a:cubicBezTo>
                  <a:pt x="1" y="83"/>
                  <a:pt x="1" y="83"/>
                  <a:pt x="1" y="83"/>
                </a:cubicBezTo>
                <a:cubicBezTo>
                  <a:pt x="4" y="84"/>
                  <a:pt x="4" y="84"/>
                  <a:pt x="4" y="84"/>
                </a:cubicBezTo>
                <a:cubicBezTo>
                  <a:pt x="20" y="89"/>
                  <a:pt x="20" y="89"/>
                  <a:pt x="20" y="89"/>
                </a:cubicBezTo>
                <a:cubicBezTo>
                  <a:pt x="19" y="93"/>
                  <a:pt x="19" y="97"/>
                  <a:pt x="19" y="101"/>
                </a:cubicBezTo>
                <a:cubicBezTo>
                  <a:pt x="3" y="105"/>
                  <a:pt x="3" y="105"/>
                  <a:pt x="3" y="105"/>
                </a:cubicBezTo>
                <a:cubicBezTo>
                  <a:pt x="0" y="105"/>
                  <a:pt x="0" y="105"/>
                  <a:pt x="0" y="105"/>
                </a:cubicBezTo>
                <a:cubicBezTo>
                  <a:pt x="1" y="108"/>
                  <a:pt x="1" y="108"/>
                  <a:pt x="1" y="108"/>
                </a:cubicBezTo>
                <a:cubicBezTo>
                  <a:pt x="6" y="132"/>
                  <a:pt x="6" y="132"/>
                  <a:pt x="6" y="132"/>
                </a:cubicBezTo>
                <a:cubicBezTo>
                  <a:pt x="7" y="135"/>
                  <a:pt x="7" y="135"/>
                  <a:pt x="7" y="135"/>
                </a:cubicBezTo>
                <a:cubicBezTo>
                  <a:pt x="10" y="134"/>
                  <a:pt x="10" y="134"/>
                  <a:pt x="10" y="134"/>
                </a:cubicBezTo>
                <a:cubicBezTo>
                  <a:pt x="26" y="131"/>
                  <a:pt x="26" y="131"/>
                  <a:pt x="26" y="131"/>
                </a:cubicBezTo>
                <a:cubicBezTo>
                  <a:pt x="27" y="134"/>
                  <a:pt x="29" y="138"/>
                  <a:pt x="31" y="141"/>
                </a:cubicBezTo>
                <a:cubicBezTo>
                  <a:pt x="19" y="152"/>
                  <a:pt x="19" y="152"/>
                  <a:pt x="19" y="152"/>
                </a:cubicBezTo>
                <a:cubicBezTo>
                  <a:pt x="17" y="154"/>
                  <a:pt x="17" y="154"/>
                  <a:pt x="17" y="154"/>
                </a:cubicBezTo>
                <a:cubicBezTo>
                  <a:pt x="19" y="157"/>
                  <a:pt x="19" y="157"/>
                  <a:pt x="19" y="157"/>
                </a:cubicBezTo>
                <a:cubicBezTo>
                  <a:pt x="35" y="174"/>
                  <a:pt x="35" y="174"/>
                  <a:pt x="35" y="174"/>
                </a:cubicBezTo>
                <a:cubicBezTo>
                  <a:pt x="37" y="177"/>
                  <a:pt x="37" y="177"/>
                  <a:pt x="37" y="177"/>
                </a:cubicBezTo>
                <a:cubicBezTo>
                  <a:pt x="39" y="175"/>
                  <a:pt x="39" y="175"/>
                  <a:pt x="39" y="175"/>
                </a:cubicBezTo>
                <a:cubicBezTo>
                  <a:pt x="51" y="164"/>
                  <a:pt x="51" y="164"/>
                  <a:pt x="51" y="164"/>
                </a:cubicBezTo>
                <a:cubicBezTo>
                  <a:pt x="54" y="166"/>
                  <a:pt x="58" y="168"/>
                  <a:pt x="61" y="170"/>
                </a:cubicBezTo>
                <a:cubicBezTo>
                  <a:pt x="56" y="186"/>
                  <a:pt x="56" y="186"/>
                  <a:pt x="56" y="186"/>
                </a:cubicBezTo>
                <a:cubicBezTo>
                  <a:pt x="55" y="189"/>
                  <a:pt x="55" y="189"/>
                  <a:pt x="55" y="189"/>
                </a:cubicBezTo>
                <a:cubicBezTo>
                  <a:pt x="58" y="190"/>
                  <a:pt x="58" y="190"/>
                  <a:pt x="58" y="190"/>
                </a:cubicBezTo>
                <a:cubicBezTo>
                  <a:pt x="81" y="197"/>
                  <a:pt x="81" y="197"/>
                  <a:pt x="81" y="197"/>
                </a:cubicBezTo>
                <a:cubicBezTo>
                  <a:pt x="84" y="198"/>
                  <a:pt x="84" y="198"/>
                  <a:pt x="84" y="198"/>
                </a:cubicBezTo>
                <a:cubicBezTo>
                  <a:pt x="85" y="195"/>
                  <a:pt x="85" y="195"/>
                  <a:pt x="85" y="195"/>
                </a:cubicBezTo>
                <a:cubicBezTo>
                  <a:pt x="90" y="180"/>
                  <a:pt x="90" y="180"/>
                  <a:pt x="90" y="180"/>
                </a:cubicBezTo>
                <a:cubicBezTo>
                  <a:pt x="94" y="180"/>
                  <a:pt x="98" y="180"/>
                  <a:pt x="102" y="180"/>
                </a:cubicBezTo>
                <a:cubicBezTo>
                  <a:pt x="105" y="196"/>
                  <a:pt x="105" y="196"/>
                  <a:pt x="105" y="196"/>
                </a:cubicBezTo>
                <a:cubicBezTo>
                  <a:pt x="106" y="199"/>
                  <a:pt x="106" y="199"/>
                  <a:pt x="106" y="199"/>
                </a:cubicBezTo>
                <a:cubicBezTo>
                  <a:pt x="109" y="198"/>
                  <a:pt x="109" y="198"/>
                  <a:pt x="109" y="198"/>
                </a:cubicBezTo>
                <a:cubicBezTo>
                  <a:pt x="132" y="193"/>
                  <a:pt x="132" y="193"/>
                  <a:pt x="132" y="193"/>
                </a:cubicBezTo>
                <a:cubicBezTo>
                  <a:pt x="135" y="193"/>
                  <a:pt x="135" y="193"/>
                  <a:pt x="135" y="193"/>
                </a:cubicBezTo>
                <a:cubicBezTo>
                  <a:pt x="134" y="190"/>
                  <a:pt x="134" y="190"/>
                  <a:pt x="134" y="190"/>
                </a:cubicBezTo>
                <a:cubicBezTo>
                  <a:pt x="131" y="174"/>
                  <a:pt x="131" y="174"/>
                  <a:pt x="131" y="174"/>
                </a:cubicBezTo>
                <a:cubicBezTo>
                  <a:pt x="135" y="172"/>
                  <a:pt x="138" y="170"/>
                  <a:pt x="142" y="168"/>
                </a:cubicBezTo>
                <a:cubicBezTo>
                  <a:pt x="153" y="181"/>
                  <a:pt x="153" y="181"/>
                  <a:pt x="153" y="181"/>
                </a:cubicBezTo>
                <a:cubicBezTo>
                  <a:pt x="155" y="183"/>
                  <a:pt x="155" y="183"/>
                  <a:pt x="155" y="183"/>
                </a:cubicBezTo>
                <a:cubicBezTo>
                  <a:pt x="157" y="181"/>
                  <a:pt x="157" y="181"/>
                  <a:pt x="157" y="181"/>
                </a:cubicBezTo>
                <a:cubicBezTo>
                  <a:pt x="175" y="165"/>
                  <a:pt x="175" y="165"/>
                  <a:pt x="175" y="165"/>
                </a:cubicBezTo>
                <a:cubicBezTo>
                  <a:pt x="177" y="163"/>
                  <a:pt x="177" y="163"/>
                  <a:pt x="177" y="163"/>
                </a:cubicBezTo>
                <a:cubicBezTo>
                  <a:pt x="175" y="160"/>
                  <a:pt x="175" y="160"/>
                  <a:pt x="175" y="160"/>
                </a:cubicBezTo>
                <a:cubicBezTo>
                  <a:pt x="164" y="148"/>
                  <a:pt x="164" y="148"/>
                  <a:pt x="164" y="148"/>
                </a:cubicBezTo>
                <a:cubicBezTo>
                  <a:pt x="166" y="145"/>
                  <a:pt x="169" y="142"/>
                  <a:pt x="171" y="138"/>
                </a:cubicBezTo>
                <a:cubicBezTo>
                  <a:pt x="186" y="143"/>
                  <a:pt x="186" y="143"/>
                  <a:pt x="186" y="143"/>
                </a:cubicBezTo>
                <a:cubicBezTo>
                  <a:pt x="189" y="144"/>
                  <a:pt x="189" y="144"/>
                  <a:pt x="189" y="144"/>
                </a:cubicBezTo>
                <a:cubicBezTo>
                  <a:pt x="190" y="141"/>
                  <a:pt x="190" y="141"/>
                  <a:pt x="190" y="141"/>
                </a:cubicBezTo>
                <a:cubicBezTo>
                  <a:pt x="197" y="119"/>
                  <a:pt x="197" y="119"/>
                  <a:pt x="197" y="119"/>
                </a:cubicBezTo>
                <a:cubicBezTo>
                  <a:pt x="198" y="116"/>
                  <a:pt x="198" y="116"/>
                  <a:pt x="198" y="116"/>
                </a:cubicBezTo>
                <a:cubicBezTo>
                  <a:pt x="195" y="115"/>
                  <a:pt x="195" y="115"/>
                  <a:pt x="195" y="115"/>
                </a:cubicBezTo>
                <a:cubicBezTo>
                  <a:pt x="180" y="110"/>
                  <a:pt x="180" y="110"/>
                  <a:pt x="180" y="110"/>
                </a:cubicBezTo>
                <a:cubicBezTo>
                  <a:pt x="180" y="106"/>
                  <a:pt x="181" y="102"/>
                  <a:pt x="181" y="98"/>
                </a:cubicBezTo>
                <a:cubicBezTo>
                  <a:pt x="196" y="94"/>
                  <a:pt x="196" y="94"/>
                  <a:pt x="196" y="94"/>
                </a:cubicBezTo>
                <a:cubicBezTo>
                  <a:pt x="199" y="94"/>
                  <a:pt x="199" y="94"/>
                  <a:pt x="199" y="94"/>
                </a:cubicBezTo>
                <a:cubicBezTo>
                  <a:pt x="199" y="91"/>
                  <a:pt x="199" y="91"/>
                  <a:pt x="199" y="91"/>
                </a:cubicBezTo>
                <a:cubicBezTo>
                  <a:pt x="194" y="67"/>
                  <a:pt x="194" y="67"/>
                  <a:pt x="194" y="67"/>
                </a:cubicBezTo>
                <a:cubicBezTo>
                  <a:pt x="193" y="64"/>
                  <a:pt x="193" y="64"/>
                  <a:pt x="193" y="64"/>
                </a:cubicBezTo>
                <a:cubicBezTo>
                  <a:pt x="190" y="65"/>
                  <a:pt x="190" y="65"/>
                  <a:pt x="190" y="65"/>
                </a:cubicBezTo>
                <a:cubicBezTo>
                  <a:pt x="174" y="68"/>
                  <a:pt x="174" y="68"/>
                  <a:pt x="174" y="68"/>
                </a:cubicBezTo>
                <a:cubicBezTo>
                  <a:pt x="173" y="65"/>
                  <a:pt x="171" y="61"/>
                  <a:pt x="169" y="58"/>
                </a:cubicBezTo>
                <a:cubicBezTo>
                  <a:pt x="181" y="47"/>
                  <a:pt x="181" y="47"/>
                  <a:pt x="181" y="47"/>
                </a:cubicBezTo>
                <a:cubicBezTo>
                  <a:pt x="183" y="45"/>
                  <a:pt x="183" y="45"/>
                  <a:pt x="183" y="45"/>
                </a:cubicBezTo>
                <a:cubicBezTo>
                  <a:pt x="181" y="42"/>
                  <a:pt x="181" y="42"/>
                  <a:pt x="181" y="42"/>
                </a:cubicBezTo>
                <a:cubicBezTo>
                  <a:pt x="165" y="25"/>
                  <a:pt x="165" y="25"/>
                  <a:pt x="165" y="25"/>
                </a:cubicBezTo>
                <a:cubicBezTo>
                  <a:pt x="163" y="22"/>
                  <a:pt x="163" y="22"/>
                  <a:pt x="163" y="22"/>
                </a:cubicBezTo>
                <a:cubicBezTo>
                  <a:pt x="161" y="24"/>
                  <a:pt x="161" y="24"/>
                  <a:pt x="161" y="24"/>
                </a:cubicBezTo>
                <a:cubicBezTo>
                  <a:pt x="149" y="35"/>
                  <a:pt x="149" y="35"/>
                  <a:pt x="149" y="35"/>
                </a:cubicBezTo>
                <a:cubicBezTo>
                  <a:pt x="145" y="33"/>
                  <a:pt x="142" y="31"/>
                  <a:pt x="139" y="29"/>
                </a:cubicBezTo>
                <a:cubicBezTo>
                  <a:pt x="144" y="13"/>
                  <a:pt x="144" y="13"/>
                  <a:pt x="144" y="13"/>
                </a:cubicBezTo>
                <a:cubicBezTo>
                  <a:pt x="145" y="10"/>
                  <a:pt x="145" y="10"/>
                  <a:pt x="145" y="10"/>
                </a:cubicBezTo>
                <a:cubicBezTo>
                  <a:pt x="142" y="9"/>
                  <a:pt x="142" y="9"/>
                  <a:pt x="142" y="9"/>
                </a:cubicBezTo>
                <a:cubicBezTo>
                  <a:pt x="119" y="2"/>
                  <a:pt x="119" y="2"/>
                  <a:pt x="119" y="2"/>
                </a:cubicBezTo>
                <a:cubicBezTo>
                  <a:pt x="116" y="1"/>
                  <a:pt x="116" y="1"/>
                  <a:pt x="116" y="1"/>
                </a:cubicBezTo>
                <a:cubicBezTo>
                  <a:pt x="115" y="4"/>
                  <a:pt x="115" y="4"/>
                  <a:pt x="115" y="4"/>
                </a:cubicBezTo>
                <a:cubicBezTo>
                  <a:pt x="110" y="20"/>
                  <a:pt x="110" y="20"/>
                  <a:pt x="110" y="20"/>
                </a:cubicBezTo>
                <a:cubicBezTo>
                  <a:pt x="106" y="19"/>
                  <a:pt x="102" y="19"/>
                  <a:pt x="98" y="19"/>
                </a:cubicBezTo>
                <a:cubicBezTo>
                  <a:pt x="95" y="3"/>
                  <a:pt x="95" y="3"/>
                  <a:pt x="95" y="3"/>
                </a:cubicBezTo>
                <a:cubicBezTo>
                  <a:pt x="94" y="0"/>
                  <a:pt x="94" y="0"/>
                  <a:pt x="94" y="0"/>
                </a:cubicBezTo>
                <a:cubicBezTo>
                  <a:pt x="91" y="1"/>
                  <a:pt x="91" y="1"/>
                  <a:pt x="91" y="1"/>
                </a:cubicBezTo>
                <a:cubicBezTo>
                  <a:pt x="68" y="6"/>
                  <a:pt x="68" y="6"/>
                  <a:pt x="68" y="6"/>
                </a:cubicBezTo>
                <a:cubicBezTo>
                  <a:pt x="65" y="6"/>
                  <a:pt x="65" y="6"/>
                  <a:pt x="65" y="6"/>
                </a:cubicBezTo>
                <a:cubicBezTo>
                  <a:pt x="65" y="9"/>
                  <a:pt x="65" y="9"/>
                  <a:pt x="65" y="9"/>
                </a:cubicBezTo>
                <a:cubicBezTo>
                  <a:pt x="69" y="25"/>
                  <a:pt x="69" y="25"/>
                  <a:pt x="69" y="25"/>
                </a:cubicBezTo>
                <a:cubicBezTo>
                  <a:pt x="65" y="27"/>
                  <a:pt x="61" y="29"/>
                  <a:pt x="58" y="31"/>
                </a:cubicBezTo>
                <a:cubicBezTo>
                  <a:pt x="47" y="19"/>
                  <a:pt x="47" y="19"/>
                  <a:pt x="47" y="19"/>
                </a:cubicBezTo>
                <a:cubicBezTo>
                  <a:pt x="45" y="16"/>
                  <a:pt x="45" y="16"/>
                  <a:pt x="45" y="16"/>
                </a:cubicBezTo>
                <a:cubicBezTo>
                  <a:pt x="43" y="18"/>
                  <a:pt x="43" y="18"/>
                  <a:pt x="43" y="18"/>
                </a:cubicBezTo>
                <a:cubicBezTo>
                  <a:pt x="25" y="34"/>
                  <a:pt x="25" y="34"/>
                  <a:pt x="25" y="34"/>
                </a:cubicBezTo>
                <a:cubicBezTo>
                  <a:pt x="23" y="36"/>
                  <a:pt x="23" y="36"/>
                  <a:pt x="23" y="36"/>
                </a:cubicBezTo>
                <a:cubicBezTo>
                  <a:pt x="25" y="39"/>
                  <a:pt x="25" y="39"/>
                  <a:pt x="25" y="39"/>
                </a:cubicBezTo>
                <a:lnTo>
                  <a:pt x="36" y="51"/>
                </a:lnTo>
                <a:close/>
                <a:moveTo>
                  <a:pt x="78" y="75"/>
                </a:moveTo>
                <a:cubicBezTo>
                  <a:pt x="91" y="63"/>
                  <a:pt x="112" y="65"/>
                  <a:pt x="124" y="78"/>
                </a:cubicBezTo>
                <a:cubicBezTo>
                  <a:pt x="136" y="91"/>
                  <a:pt x="135" y="112"/>
                  <a:pt x="122" y="124"/>
                </a:cubicBezTo>
                <a:cubicBezTo>
                  <a:pt x="108" y="136"/>
                  <a:pt x="88" y="134"/>
                  <a:pt x="76" y="121"/>
                </a:cubicBezTo>
                <a:cubicBezTo>
                  <a:pt x="64" y="108"/>
                  <a:pt x="65" y="87"/>
                  <a:pt x="78" y="75"/>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22" name="Freeform 19"/>
          <p:cNvSpPr>
            <a:spLocks noEditPoints="1"/>
          </p:cNvSpPr>
          <p:nvPr/>
        </p:nvSpPr>
        <p:spPr bwMode="auto">
          <a:xfrm>
            <a:off x="5140326" y="3098801"/>
            <a:ext cx="377825" cy="376238"/>
          </a:xfrm>
          <a:custGeom>
            <a:avLst/>
            <a:gdLst>
              <a:gd name="T0" fmla="*/ 29 w 199"/>
              <a:gd name="T1" fmla="*/ 61 h 199"/>
              <a:gd name="T2" fmla="*/ 10 w 199"/>
              <a:gd name="T3" fmla="*/ 55 h 199"/>
              <a:gd name="T4" fmla="*/ 2 w 199"/>
              <a:gd name="T5" fmla="*/ 81 h 199"/>
              <a:gd name="T6" fmla="*/ 4 w 199"/>
              <a:gd name="T7" fmla="*/ 84 h 199"/>
              <a:gd name="T8" fmla="*/ 19 w 199"/>
              <a:gd name="T9" fmla="*/ 101 h 199"/>
              <a:gd name="T10" fmla="*/ 0 w 199"/>
              <a:gd name="T11" fmla="*/ 105 h 199"/>
              <a:gd name="T12" fmla="*/ 6 w 199"/>
              <a:gd name="T13" fmla="*/ 132 h 199"/>
              <a:gd name="T14" fmla="*/ 9 w 199"/>
              <a:gd name="T15" fmla="*/ 134 h 199"/>
              <a:gd name="T16" fmla="*/ 31 w 199"/>
              <a:gd name="T17" fmla="*/ 141 h 199"/>
              <a:gd name="T18" fmla="*/ 16 w 199"/>
              <a:gd name="T19" fmla="*/ 154 h 199"/>
              <a:gd name="T20" fmla="*/ 34 w 199"/>
              <a:gd name="T21" fmla="*/ 174 h 199"/>
              <a:gd name="T22" fmla="*/ 39 w 199"/>
              <a:gd name="T23" fmla="*/ 175 h 199"/>
              <a:gd name="T24" fmla="*/ 61 w 199"/>
              <a:gd name="T25" fmla="*/ 170 h 199"/>
              <a:gd name="T26" fmla="*/ 55 w 199"/>
              <a:gd name="T27" fmla="*/ 189 h 199"/>
              <a:gd name="T28" fmla="*/ 81 w 199"/>
              <a:gd name="T29" fmla="*/ 197 h 199"/>
              <a:gd name="T30" fmla="*/ 84 w 199"/>
              <a:gd name="T31" fmla="*/ 195 h 199"/>
              <a:gd name="T32" fmla="*/ 101 w 199"/>
              <a:gd name="T33" fmla="*/ 180 h 199"/>
              <a:gd name="T34" fmla="*/ 105 w 199"/>
              <a:gd name="T35" fmla="*/ 199 h 199"/>
              <a:gd name="T36" fmla="*/ 132 w 199"/>
              <a:gd name="T37" fmla="*/ 193 h 199"/>
              <a:gd name="T38" fmla="*/ 134 w 199"/>
              <a:gd name="T39" fmla="*/ 190 h 199"/>
              <a:gd name="T40" fmla="*/ 141 w 199"/>
              <a:gd name="T41" fmla="*/ 168 h 199"/>
              <a:gd name="T42" fmla="*/ 154 w 199"/>
              <a:gd name="T43" fmla="*/ 183 h 199"/>
              <a:gd name="T44" fmla="*/ 174 w 199"/>
              <a:gd name="T45" fmla="*/ 165 h 199"/>
              <a:gd name="T46" fmla="*/ 175 w 199"/>
              <a:gd name="T47" fmla="*/ 160 h 199"/>
              <a:gd name="T48" fmla="*/ 170 w 199"/>
              <a:gd name="T49" fmla="*/ 138 h 199"/>
              <a:gd name="T50" fmla="*/ 189 w 199"/>
              <a:gd name="T51" fmla="*/ 144 h 199"/>
              <a:gd name="T52" fmla="*/ 197 w 199"/>
              <a:gd name="T53" fmla="*/ 119 h 199"/>
              <a:gd name="T54" fmla="*/ 195 w 199"/>
              <a:gd name="T55" fmla="*/ 115 h 199"/>
              <a:gd name="T56" fmla="*/ 180 w 199"/>
              <a:gd name="T57" fmla="*/ 98 h 199"/>
              <a:gd name="T58" fmla="*/ 199 w 199"/>
              <a:gd name="T59" fmla="*/ 94 h 199"/>
              <a:gd name="T60" fmla="*/ 194 w 199"/>
              <a:gd name="T61" fmla="*/ 67 h 199"/>
              <a:gd name="T62" fmla="*/ 190 w 199"/>
              <a:gd name="T63" fmla="*/ 65 h 199"/>
              <a:gd name="T64" fmla="*/ 168 w 199"/>
              <a:gd name="T65" fmla="*/ 58 h 199"/>
              <a:gd name="T66" fmla="*/ 183 w 199"/>
              <a:gd name="T67" fmla="*/ 45 h 199"/>
              <a:gd name="T68" fmla="*/ 165 w 199"/>
              <a:gd name="T69" fmla="*/ 25 h 199"/>
              <a:gd name="T70" fmla="*/ 161 w 199"/>
              <a:gd name="T71" fmla="*/ 24 h 199"/>
              <a:gd name="T72" fmla="*/ 138 w 199"/>
              <a:gd name="T73" fmla="*/ 29 h 199"/>
              <a:gd name="T74" fmla="*/ 144 w 199"/>
              <a:gd name="T75" fmla="*/ 10 h 199"/>
              <a:gd name="T76" fmla="*/ 119 w 199"/>
              <a:gd name="T77" fmla="*/ 2 h 199"/>
              <a:gd name="T78" fmla="*/ 115 w 199"/>
              <a:gd name="T79" fmla="*/ 4 h 199"/>
              <a:gd name="T80" fmla="*/ 98 w 199"/>
              <a:gd name="T81" fmla="*/ 19 h 199"/>
              <a:gd name="T82" fmla="*/ 94 w 199"/>
              <a:gd name="T83" fmla="*/ 0 h 199"/>
              <a:gd name="T84" fmla="*/ 67 w 199"/>
              <a:gd name="T85" fmla="*/ 6 h 199"/>
              <a:gd name="T86" fmla="*/ 65 w 199"/>
              <a:gd name="T87" fmla="*/ 9 h 199"/>
              <a:gd name="T88" fmla="*/ 58 w 199"/>
              <a:gd name="T89" fmla="*/ 31 h 199"/>
              <a:gd name="T90" fmla="*/ 45 w 199"/>
              <a:gd name="T91" fmla="*/ 16 h 199"/>
              <a:gd name="T92" fmla="*/ 25 w 199"/>
              <a:gd name="T93" fmla="*/ 34 h 199"/>
              <a:gd name="T94" fmla="*/ 25 w 199"/>
              <a:gd name="T95" fmla="*/ 39 h 199"/>
              <a:gd name="T96" fmla="*/ 78 w 199"/>
              <a:gd name="T97" fmla="*/ 75 h 199"/>
              <a:gd name="T98" fmla="*/ 121 w 199"/>
              <a:gd name="T99" fmla="*/ 124 h 199"/>
              <a:gd name="T100" fmla="*/ 78 w 199"/>
              <a:gd name="T101" fmla="*/ 7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9" h="199">
                <a:moveTo>
                  <a:pt x="35" y="51"/>
                </a:moveTo>
                <a:cubicBezTo>
                  <a:pt x="33" y="54"/>
                  <a:pt x="31" y="57"/>
                  <a:pt x="29" y="61"/>
                </a:cubicBezTo>
                <a:cubicBezTo>
                  <a:pt x="13" y="56"/>
                  <a:pt x="13" y="56"/>
                  <a:pt x="13" y="56"/>
                </a:cubicBezTo>
                <a:cubicBezTo>
                  <a:pt x="10" y="55"/>
                  <a:pt x="10" y="55"/>
                  <a:pt x="10" y="55"/>
                </a:cubicBezTo>
                <a:cubicBezTo>
                  <a:pt x="10" y="58"/>
                  <a:pt x="10" y="58"/>
                  <a:pt x="10" y="58"/>
                </a:cubicBezTo>
                <a:cubicBezTo>
                  <a:pt x="2" y="81"/>
                  <a:pt x="2" y="81"/>
                  <a:pt x="2" y="81"/>
                </a:cubicBezTo>
                <a:cubicBezTo>
                  <a:pt x="1" y="83"/>
                  <a:pt x="1" y="83"/>
                  <a:pt x="1" y="83"/>
                </a:cubicBezTo>
                <a:cubicBezTo>
                  <a:pt x="4" y="84"/>
                  <a:pt x="4" y="84"/>
                  <a:pt x="4" y="84"/>
                </a:cubicBezTo>
                <a:cubicBezTo>
                  <a:pt x="20" y="89"/>
                  <a:pt x="20" y="89"/>
                  <a:pt x="20" y="89"/>
                </a:cubicBezTo>
                <a:cubicBezTo>
                  <a:pt x="19" y="93"/>
                  <a:pt x="19" y="97"/>
                  <a:pt x="19" y="101"/>
                </a:cubicBezTo>
                <a:cubicBezTo>
                  <a:pt x="3" y="105"/>
                  <a:pt x="3" y="105"/>
                  <a:pt x="3" y="105"/>
                </a:cubicBezTo>
                <a:cubicBezTo>
                  <a:pt x="0" y="105"/>
                  <a:pt x="0" y="105"/>
                  <a:pt x="0" y="105"/>
                </a:cubicBezTo>
                <a:cubicBezTo>
                  <a:pt x="1" y="108"/>
                  <a:pt x="1" y="108"/>
                  <a:pt x="1" y="108"/>
                </a:cubicBezTo>
                <a:cubicBezTo>
                  <a:pt x="6" y="132"/>
                  <a:pt x="6" y="132"/>
                  <a:pt x="6" y="132"/>
                </a:cubicBezTo>
                <a:cubicBezTo>
                  <a:pt x="6" y="135"/>
                  <a:pt x="6" y="135"/>
                  <a:pt x="6" y="135"/>
                </a:cubicBezTo>
                <a:cubicBezTo>
                  <a:pt x="9" y="134"/>
                  <a:pt x="9" y="134"/>
                  <a:pt x="9" y="134"/>
                </a:cubicBezTo>
                <a:cubicBezTo>
                  <a:pt x="25" y="131"/>
                  <a:pt x="25" y="131"/>
                  <a:pt x="25" y="131"/>
                </a:cubicBezTo>
                <a:cubicBezTo>
                  <a:pt x="27" y="134"/>
                  <a:pt x="29" y="138"/>
                  <a:pt x="31" y="141"/>
                </a:cubicBezTo>
                <a:cubicBezTo>
                  <a:pt x="19" y="152"/>
                  <a:pt x="19" y="152"/>
                  <a:pt x="19" y="152"/>
                </a:cubicBezTo>
                <a:cubicBezTo>
                  <a:pt x="16" y="154"/>
                  <a:pt x="16" y="154"/>
                  <a:pt x="16" y="154"/>
                </a:cubicBezTo>
                <a:cubicBezTo>
                  <a:pt x="18" y="157"/>
                  <a:pt x="18" y="157"/>
                  <a:pt x="18" y="157"/>
                </a:cubicBezTo>
                <a:cubicBezTo>
                  <a:pt x="34" y="174"/>
                  <a:pt x="34" y="174"/>
                  <a:pt x="34" y="174"/>
                </a:cubicBezTo>
                <a:cubicBezTo>
                  <a:pt x="36" y="177"/>
                  <a:pt x="36" y="177"/>
                  <a:pt x="36" y="177"/>
                </a:cubicBezTo>
                <a:cubicBezTo>
                  <a:pt x="39" y="175"/>
                  <a:pt x="39" y="175"/>
                  <a:pt x="39" y="175"/>
                </a:cubicBezTo>
                <a:cubicBezTo>
                  <a:pt x="51" y="164"/>
                  <a:pt x="51" y="164"/>
                  <a:pt x="51" y="164"/>
                </a:cubicBezTo>
                <a:cubicBezTo>
                  <a:pt x="54" y="166"/>
                  <a:pt x="57" y="168"/>
                  <a:pt x="61" y="170"/>
                </a:cubicBezTo>
                <a:cubicBezTo>
                  <a:pt x="56" y="186"/>
                  <a:pt x="56" y="186"/>
                  <a:pt x="56" y="186"/>
                </a:cubicBezTo>
                <a:cubicBezTo>
                  <a:pt x="55" y="189"/>
                  <a:pt x="55" y="189"/>
                  <a:pt x="55" y="189"/>
                </a:cubicBezTo>
                <a:cubicBezTo>
                  <a:pt x="58" y="190"/>
                  <a:pt x="58" y="190"/>
                  <a:pt x="58" y="190"/>
                </a:cubicBezTo>
                <a:cubicBezTo>
                  <a:pt x="81" y="197"/>
                  <a:pt x="81" y="197"/>
                  <a:pt x="81" y="197"/>
                </a:cubicBezTo>
                <a:cubicBezTo>
                  <a:pt x="83" y="198"/>
                  <a:pt x="83" y="198"/>
                  <a:pt x="83" y="198"/>
                </a:cubicBezTo>
                <a:cubicBezTo>
                  <a:pt x="84" y="195"/>
                  <a:pt x="84" y="195"/>
                  <a:pt x="84" y="195"/>
                </a:cubicBezTo>
                <a:cubicBezTo>
                  <a:pt x="89" y="180"/>
                  <a:pt x="89" y="180"/>
                  <a:pt x="89" y="180"/>
                </a:cubicBezTo>
                <a:cubicBezTo>
                  <a:pt x="93" y="180"/>
                  <a:pt x="97" y="180"/>
                  <a:pt x="101" y="180"/>
                </a:cubicBezTo>
                <a:cubicBezTo>
                  <a:pt x="105" y="196"/>
                  <a:pt x="105" y="196"/>
                  <a:pt x="105" y="196"/>
                </a:cubicBezTo>
                <a:cubicBezTo>
                  <a:pt x="105" y="199"/>
                  <a:pt x="105" y="199"/>
                  <a:pt x="105" y="199"/>
                </a:cubicBezTo>
                <a:cubicBezTo>
                  <a:pt x="108" y="198"/>
                  <a:pt x="108" y="198"/>
                  <a:pt x="108" y="198"/>
                </a:cubicBezTo>
                <a:cubicBezTo>
                  <a:pt x="132" y="193"/>
                  <a:pt x="132" y="193"/>
                  <a:pt x="132" y="193"/>
                </a:cubicBezTo>
                <a:cubicBezTo>
                  <a:pt x="135" y="193"/>
                  <a:pt x="135" y="193"/>
                  <a:pt x="135" y="193"/>
                </a:cubicBezTo>
                <a:cubicBezTo>
                  <a:pt x="134" y="190"/>
                  <a:pt x="134" y="190"/>
                  <a:pt x="134" y="190"/>
                </a:cubicBezTo>
                <a:cubicBezTo>
                  <a:pt x="131" y="174"/>
                  <a:pt x="131" y="174"/>
                  <a:pt x="131" y="174"/>
                </a:cubicBezTo>
                <a:cubicBezTo>
                  <a:pt x="134" y="172"/>
                  <a:pt x="138" y="171"/>
                  <a:pt x="141" y="168"/>
                </a:cubicBezTo>
                <a:cubicBezTo>
                  <a:pt x="152" y="181"/>
                  <a:pt x="152" y="181"/>
                  <a:pt x="152" y="181"/>
                </a:cubicBezTo>
                <a:cubicBezTo>
                  <a:pt x="154" y="183"/>
                  <a:pt x="154" y="183"/>
                  <a:pt x="154" y="183"/>
                </a:cubicBezTo>
                <a:cubicBezTo>
                  <a:pt x="157" y="181"/>
                  <a:pt x="157" y="181"/>
                  <a:pt x="157" y="181"/>
                </a:cubicBezTo>
                <a:cubicBezTo>
                  <a:pt x="174" y="165"/>
                  <a:pt x="174" y="165"/>
                  <a:pt x="174" y="165"/>
                </a:cubicBezTo>
                <a:cubicBezTo>
                  <a:pt x="177" y="163"/>
                  <a:pt x="177" y="163"/>
                  <a:pt x="177" y="163"/>
                </a:cubicBezTo>
                <a:cubicBezTo>
                  <a:pt x="175" y="160"/>
                  <a:pt x="175" y="160"/>
                  <a:pt x="175" y="160"/>
                </a:cubicBezTo>
                <a:cubicBezTo>
                  <a:pt x="164" y="148"/>
                  <a:pt x="164" y="148"/>
                  <a:pt x="164" y="148"/>
                </a:cubicBezTo>
                <a:cubicBezTo>
                  <a:pt x="166" y="145"/>
                  <a:pt x="168" y="142"/>
                  <a:pt x="170" y="138"/>
                </a:cubicBezTo>
                <a:cubicBezTo>
                  <a:pt x="186" y="143"/>
                  <a:pt x="186" y="143"/>
                  <a:pt x="186" y="143"/>
                </a:cubicBezTo>
                <a:cubicBezTo>
                  <a:pt x="189" y="144"/>
                  <a:pt x="189" y="144"/>
                  <a:pt x="189" y="144"/>
                </a:cubicBezTo>
                <a:cubicBezTo>
                  <a:pt x="190" y="141"/>
                  <a:pt x="190" y="141"/>
                  <a:pt x="190" y="141"/>
                </a:cubicBezTo>
                <a:cubicBezTo>
                  <a:pt x="197" y="119"/>
                  <a:pt x="197" y="119"/>
                  <a:pt x="197" y="119"/>
                </a:cubicBezTo>
                <a:cubicBezTo>
                  <a:pt x="198" y="116"/>
                  <a:pt x="198" y="116"/>
                  <a:pt x="198" y="116"/>
                </a:cubicBezTo>
                <a:cubicBezTo>
                  <a:pt x="195" y="115"/>
                  <a:pt x="195" y="115"/>
                  <a:pt x="195" y="115"/>
                </a:cubicBezTo>
                <a:cubicBezTo>
                  <a:pt x="180" y="110"/>
                  <a:pt x="180" y="110"/>
                  <a:pt x="180" y="110"/>
                </a:cubicBezTo>
                <a:cubicBezTo>
                  <a:pt x="180" y="106"/>
                  <a:pt x="180" y="102"/>
                  <a:pt x="180" y="98"/>
                </a:cubicBezTo>
                <a:cubicBezTo>
                  <a:pt x="196" y="94"/>
                  <a:pt x="196" y="94"/>
                  <a:pt x="196" y="94"/>
                </a:cubicBezTo>
                <a:cubicBezTo>
                  <a:pt x="199" y="94"/>
                  <a:pt x="199" y="94"/>
                  <a:pt x="199" y="94"/>
                </a:cubicBezTo>
                <a:cubicBezTo>
                  <a:pt x="199" y="91"/>
                  <a:pt x="199" y="91"/>
                  <a:pt x="199" y="91"/>
                </a:cubicBezTo>
                <a:cubicBezTo>
                  <a:pt x="194" y="67"/>
                  <a:pt x="194" y="67"/>
                  <a:pt x="194" y="67"/>
                </a:cubicBezTo>
                <a:cubicBezTo>
                  <a:pt x="193" y="64"/>
                  <a:pt x="193" y="64"/>
                  <a:pt x="193" y="64"/>
                </a:cubicBezTo>
                <a:cubicBezTo>
                  <a:pt x="190" y="65"/>
                  <a:pt x="190" y="65"/>
                  <a:pt x="190" y="65"/>
                </a:cubicBezTo>
                <a:cubicBezTo>
                  <a:pt x="174" y="68"/>
                  <a:pt x="174" y="68"/>
                  <a:pt x="174" y="68"/>
                </a:cubicBezTo>
                <a:cubicBezTo>
                  <a:pt x="172" y="65"/>
                  <a:pt x="171" y="61"/>
                  <a:pt x="168" y="58"/>
                </a:cubicBezTo>
                <a:cubicBezTo>
                  <a:pt x="181" y="47"/>
                  <a:pt x="181" y="47"/>
                  <a:pt x="181" y="47"/>
                </a:cubicBezTo>
                <a:cubicBezTo>
                  <a:pt x="183" y="45"/>
                  <a:pt x="183" y="45"/>
                  <a:pt x="183" y="45"/>
                </a:cubicBezTo>
                <a:cubicBezTo>
                  <a:pt x="181" y="42"/>
                  <a:pt x="181" y="42"/>
                  <a:pt x="181" y="42"/>
                </a:cubicBezTo>
                <a:cubicBezTo>
                  <a:pt x="165" y="25"/>
                  <a:pt x="165" y="25"/>
                  <a:pt x="165" y="25"/>
                </a:cubicBezTo>
                <a:cubicBezTo>
                  <a:pt x="163" y="22"/>
                  <a:pt x="163" y="22"/>
                  <a:pt x="163" y="22"/>
                </a:cubicBezTo>
                <a:cubicBezTo>
                  <a:pt x="161" y="24"/>
                  <a:pt x="161" y="24"/>
                  <a:pt x="161" y="24"/>
                </a:cubicBezTo>
                <a:cubicBezTo>
                  <a:pt x="148" y="35"/>
                  <a:pt x="148" y="35"/>
                  <a:pt x="148" y="35"/>
                </a:cubicBezTo>
                <a:cubicBezTo>
                  <a:pt x="145" y="33"/>
                  <a:pt x="142" y="31"/>
                  <a:pt x="138" y="29"/>
                </a:cubicBezTo>
                <a:cubicBezTo>
                  <a:pt x="143" y="13"/>
                  <a:pt x="143" y="13"/>
                  <a:pt x="143" y="13"/>
                </a:cubicBezTo>
                <a:cubicBezTo>
                  <a:pt x="144" y="10"/>
                  <a:pt x="144" y="10"/>
                  <a:pt x="144" y="10"/>
                </a:cubicBezTo>
                <a:cubicBezTo>
                  <a:pt x="141" y="9"/>
                  <a:pt x="141" y="9"/>
                  <a:pt x="141" y="9"/>
                </a:cubicBezTo>
                <a:cubicBezTo>
                  <a:pt x="119" y="2"/>
                  <a:pt x="119" y="2"/>
                  <a:pt x="119" y="2"/>
                </a:cubicBezTo>
                <a:cubicBezTo>
                  <a:pt x="116" y="1"/>
                  <a:pt x="116" y="1"/>
                  <a:pt x="116" y="1"/>
                </a:cubicBezTo>
                <a:cubicBezTo>
                  <a:pt x="115" y="4"/>
                  <a:pt x="115" y="4"/>
                  <a:pt x="115" y="4"/>
                </a:cubicBezTo>
                <a:cubicBezTo>
                  <a:pt x="110" y="20"/>
                  <a:pt x="110" y="20"/>
                  <a:pt x="110" y="20"/>
                </a:cubicBezTo>
                <a:cubicBezTo>
                  <a:pt x="106" y="19"/>
                  <a:pt x="102" y="19"/>
                  <a:pt x="98" y="19"/>
                </a:cubicBezTo>
                <a:cubicBezTo>
                  <a:pt x="94" y="3"/>
                  <a:pt x="94" y="3"/>
                  <a:pt x="94" y="3"/>
                </a:cubicBezTo>
                <a:cubicBezTo>
                  <a:pt x="94" y="0"/>
                  <a:pt x="94" y="0"/>
                  <a:pt x="94" y="0"/>
                </a:cubicBezTo>
                <a:cubicBezTo>
                  <a:pt x="91" y="1"/>
                  <a:pt x="91" y="1"/>
                  <a:pt x="91" y="1"/>
                </a:cubicBezTo>
                <a:cubicBezTo>
                  <a:pt x="67" y="6"/>
                  <a:pt x="67" y="6"/>
                  <a:pt x="67" y="6"/>
                </a:cubicBezTo>
                <a:cubicBezTo>
                  <a:pt x="64" y="6"/>
                  <a:pt x="64" y="6"/>
                  <a:pt x="64" y="6"/>
                </a:cubicBezTo>
                <a:cubicBezTo>
                  <a:pt x="65" y="9"/>
                  <a:pt x="65" y="9"/>
                  <a:pt x="65" y="9"/>
                </a:cubicBezTo>
                <a:cubicBezTo>
                  <a:pt x="68" y="25"/>
                  <a:pt x="68" y="25"/>
                  <a:pt x="68" y="25"/>
                </a:cubicBezTo>
                <a:cubicBezTo>
                  <a:pt x="65" y="27"/>
                  <a:pt x="61" y="29"/>
                  <a:pt x="58" y="31"/>
                </a:cubicBezTo>
                <a:cubicBezTo>
                  <a:pt x="47" y="19"/>
                  <a:pt x="47" y="19"/>
                  <a:pt x="47" y="19"/>
                </a:cubicBezTo>
                <a:cubicBezTo>
                  <a:pt x="45" y="16"/>
                  <a:pt x="45" y="16"/>
                  <a:pt x="45" y="16"/>
                </a:cubicBezTo>
                <a:cubicBezTo>
                  <a:pt x="42" y="18"/>
                  <a:pt x="42" y="18"/>
                  <a:pt x="42" y="18"/>
                </a:cubicBezTo>
                <a:cubicBezTo>
                  <a:pt x="25" y="34"/>
                  <a:pt x="25" y="34"/>
                  <a:pt x="25" y="34"/>
                </a:cubicBezTo>
                <a:cubicBezTo>
                  <a:pt x="22" y="36"/>
                  <a:pt x="22" y="36"/>
                  <a:pt x="22" y="36"/>
                </a:cubicBezTo>
                <a:cubicBezTo>
                  <a:pt x="25" y="39"/>
                  <a:pt x="25" y="39"/>
                  <a:pt x="25" y="39"/>
                </a:cubicBezTo>
                <a:lnTo>
                  <a:pt x="35" y="51"/>
                </a:lnTo>
                <a:close/>
                <a:moveTo>
                  <a:pt x="78" y="75"/>
                </a:moveTo>
                <a:cubicBezTo>
                  <a:pt x="91" y="64"/>
                  <a:pt x="112" y="65"/>
                  <a:pt x="124" y="78"/>
                </a:cubicBezTo>
                <a:cubicBezTo>
                  <a:pt x="136" y="91"/>
                  <a:pt x="135" y="112"/>
                  <a:pt x="121" y="124"/>
                </a:cubicBezTo>
                <a:cubicBezTo>
                  <a:pt x="108" y="136"/>
                  <a:pt x="88" y="135"/>
                  <a:pt x="76" y="121"/>
                </a:cubicBezTo>
                <a:cubicBezTo>
                  <a:pt x="64" y="108"/>
                  <a:pt x="65" y="87"/>
                  <a:pt x="78" y="75"/>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23" name="Freeform 20"/>
          <p:cNvSpPr>
            <a:spLocks noEditPoints="1"/>
          </p:cNvSpPr>
          <p:nvPr/>
        </p:nvSpPr>
        <p:spPr bwMode="auto">
          <a:xfrm>
            <a:off x="6375401" y="2976563"/>
            <a:ext cx="239713" cy="242888"/>
          </a:xfrm>
          <a:custGeom>
            <a:avLst/>
            <a:gdLst>
              <a:gd name="T0" fmla="*/ 18 w 127"/>
              <a:gd name="T1" fmla="*/ 39 h 128"/>
              <a:gd name="T2" fmla="*/ 7 w 127"/>
              <a:gd name="T3" fmla="*/ 35 h 128"/>
              <a:gd name="T4" fmla="*/ 1 w 127"/>
              <a:gd name="T5" fmla="*/ 52 h 128"/>
              <a:gd name="T6" fmla="*/ 3 w 127"/>
              <a:gd name="T7" fmla="*/ 54 h 128"/>
              <a:gd name="T8" fmla="*/ 12 w 127"/>
              <a:gd name="T9" fmla="*/ 65 h 128"/>
              <a:gd name="T10" fmla="*/ 0 w 127"/>
              <a:gd name="T11" fmla="*/ 68 h 128"/>
              <a:gd name="T12" fmla="*/ 4 w 127"/>
              <a:gd name="T13" fmla="*/ 85 h 128"/>
              <a:gd name="T14" fmla="*/ 6 w 127"/>
              <a:gd name="T15" fmla="*/ 86 h 128"/>
              <a:gd name="T16" fmla="*/ 20 w 127"/>
              <a:gd name="T17" fmla="*/ 91 h 128"/>
              <a:gd name="T18" fmla="*/ 10 w 127"/>
              <a:gd name="T19" fmla="*/ 99 h 128"/>
              <a:gd name="T20" fmla="*/ 22 w 127"/>
              <a:gd name="T21" fmla="*/ 112 h 128"/>
              <a:gd name="T22" fmla="*/ 25 w 127"/>
              <a:gd name="T23" fmla="*/ 112 h 128"/>
              <a:gd name="T24" fmla="*/ 39 w 127"/>
              <a:gd name="T25" fmla="*/ 109 h 128"/>
              <a:gd name="T26" fmla="*/ 35 w 127"/>
              <a:gd name="T27" fmla="*/ 121 h 128"/>
              <a:gd name="T28" fmla="*/ 51 w 127"/>
              <a:gd name="T29" fmla="*/ 126 h 128"/>
              <a:gd name="T30" fmla="*/ 54 w 127"/>
              <a:gd name="T31" fmla="*/ 125 h 128"/>
              <a:gd name="T32" fmla="*/ 65 w 127"/>
              <a:gd name="T33" fmla="*/ 116 h 128"/>
              <a:gd name="T34" fmla="*/ 67 w 127"/>
              <a:gd name="T35" fmla="*/ 128 h 128"/>
              <a:gd name="T36" fmla="*/ 84 w 127"/>
              <a:gd name="T37" fmla="*/ 124 h 128"/>
              <a:gd name="T38" fmla="*/ 86 w 127"/>
              <a:gd name="T39" fmla="*/ 122 h 128"/>
              <a:gd name="T40" fmla="*/ 90 w 127"/>
              <a:gd name="T41" fmla="*/ 108 h 128"/>
              <a:gd name="T42" fmla="*/ 99 w 127"/>
              <a:gd name="T43" fmla="*/ 117 h 128"/>
              <a:gd name="T44" fmla="*/ 111 w 127"/>
              <a:gd name="T45" fmla="*/ 106 h 128"/>
              <a:gd name="T46" fmla="*/ 112 w 127"/>
              <a:gd name="T47" fmla="*/ 103 h 128"/>
              <a:gd name="T48" fmla="*/ 109 w 127"/>
              <a:gd name="T49" fmla="*/ 89 h 128"/>
              <a:gd name="T50" fmla="*/ 121 w 127"/>
              <a:gd name="T51" fmla="*/ 93 h 128"/>
              <a:gd name="T52" fmla="*/ 126 w 127"/>
              <a:gd name="T53" fmla="*/ 76 h 128"/>
              <a:gd name="T54" fmla="*/ 125 w 127"/>
              <a:gd name="T55" fmla="*/ 74 h 128"/>
              <a:gd name="T56" fmla="*/ 115 w 127"/>
              <a:gd name="T57" fmla="*/ 63 h 128"/>
              <a:gd name="T58" fmla="*/ 127 w 127"/>
              <a:gd name="T59" fmla="*/ 60 h 128"/>
              <a:gd name="T60" fmla="*/ 124 w 127"/>
              <a:gd name="T61" fmla="*/ 43 h 128"/>
              <a:gd name="T62" fmla="*/ 121 w 127"/>
              <a:gd name="T63" fmla="*/ 42 h 128"/>
              <a:gd name="T64" fmla="*/ 108 w 127"/>
              <a:gd name="T65" fmla="*/ 37 h 128"/>
              <a:gd name="T66" fmla="*/ 117 w 127"/>
              <a:gd name="T67" fmla="*/ 29 h 128"/>
              <a:gd name="T68" fmla="*/ 105 w 127"/>
              <a:gd name="T69" fmla="*/ 16 h 128"/>
              <a:gd name="T70" fmla="*/ 102 w 127"/>
              <a:gd name="T71" fmla="*/ 16 h 128"/>
              <a:gd name="T72" fmla="*/ 88 w 127"/>
              <a:gd name="T73" fmla="*/ 19 h 128"/>
              <a:gd name="T74" fmla="*/ 92 w 127"/>
              <a:gd name="T75" fmla="*/ 7 h 128"/>
              <a:gd name="T76" fmla="*/ 76 w 127"/>
              <a:gd name="T77" fmla="*/ 2 h 128"/>
              <a:gd name="T78" fmla="*/ 73 w 127"/>
              <a:gd name="T79" fmla="*/ 3 h 128"/>
              <a:gd name="T80" fmla="*/ 62 w 127"/>
              <a:gd name="T81" fmla="*/ 12 h 128"/>
              <a:gd name="T82" fmla="*/ 60 w 127"/>
              <a:gd name="T83" fmla="*/ 0 h 128"/>
              <a:gd name="T84" fmla="*/ 43 w 127"/>
              <a:gd name="T85" fmla="*/ 4 h 128"/>
              <a:gd name="T86" fmla="*/ 41 w 127"/>
              <a:gd name="T87" fmla="*/ 6 h 128"/>
              <a:gd name="T88" fmla="*/ 37 w 127"/>
              <a:gd name="T89" fmla="*/ 20 h 128"/>
              <a:gd name="T90" fmla="*/ 28 w 127"/>
              <a:gd name="T91" fmla="*/ 11 h 128"/>
              <a:gd name="T92" fmla="*/ 16 w 127"/>
              <a:gd name="T93" fmla="*/ 22 h 128"/>
              <a:gd name="T94" fmla="*/ 16 w 127"/>
              <a:gd name="T95" fmla="*/ 25 h 128"/>
              <a:gd name="T96" fmla="*/ 50 w 127"/>
              <a:gd name="T97" fmla="*/ 49 h 128"/>
              <a:gd name="T98" fmla="*/ 77 w 127"/>
              <a:gd name="T99" fmla="*/ 79 h 128"/>
              <a:gd name="T100" fmla="*/ 50 w 127"/>
              <a:gd name="T101" fmla="*/ 4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 h="128">
                <a:moveTo>
                  <a:pt x="23" y="33"/>
                </a:moveTo>
                <a:cubicBezTo>
                  <a:pt x="21" y="35"/>
                  <a:pt x="20" y="37"/>
                  <a:pt x="18" y="39"/>
                </a:cubicBezTo>
                <a:cubicBezTo>
                  <a:pt x="8" y="36"/>
                  <a:pt x="8" y="36"/>
                  <a:pt x="8" y="36"/>
                </a:cubicBezTo>
                <a:cubicBezTo>
                  <a:pt x="7" y="35"/>
                  <a:pt x="7" y="35"/>
                  <a:pt x="7" y="35"/>
                </a:cubicBezTo>
                <a:cubicBezTo>
                  <a:pt x="6" y="37"/>
                  <a:pt x="6" y="37"/>
                  <a:pt x="6" y="37"/>
                </a:cubicBezTo>
                <a:cubicBezTo>
                  <a:pt x="1" y="52"/>
                  <a:pt x="1" y="52"/>
                  <a:pt x="1" y="52"/>
                </a:cubicBezTo>
                <a:cubicBezTo>
                  <a:pt x="1" y="54"/>
                  <a:pt x="1" y="54"/>
                  <a:pt x="1" y="54"/>
                </a:cubicBezTo>
                <a:cubicBezTo>
                  <a:pt x="3" y="54"/>
                  <a:pt x="3" y="54"/>
                  <a:pt x="3" y="54"/>
                </a:cubicBezTo>
                <a:cubicBezTo>
                  <a:pt x="12" y="58"/>
                  <a:pt x="12" y="58"/>
                  <a:pt x="12" y="58"/>
                </a:cubicBezTo>
                <a:cubicBezTo>
                  <a:pt x="12" y="60"/>
                  <a:pt x="12" y="63"/>
                  <a:pt x="12" y="65"/>
                </a:cubicBezTo>
                <a:cubicBezTo>
                  <a:pt x="2" y="67"/>
                  <a:pt x="2" y="67"/>
                  <a:pt x="2" y="67"/>
                </a:cubicBezTo>
                <a:cubicBezTo>
                  <a:pt x="0" y="68"/>
                  <a:pt x="0" y="68"/>
                  <a:pt x="0" y="68"/>
                </a:cubicBezTo>
                <a:cubicBezTo>
                  <a:pt x="0" y="70"/>
                  <a:pt x="0" y="70"/>
                  <a:pt x="0" y="70"/>
                </a:cubicBezTo>
                <a:cubicBezTo>
                  <a:pt x="4" y="85"/>
                  <a:pt x="4" y="85"/>
                  <a:pt x="4" y="85"/>
                </a:cubicBezTo>
                <a:cubicBezTo>
                  <a:pt x="4" y="87"/>
                  <a:pt x="4" y="87"/>
                  <a:pt x="4" y="87"/>
                </a:cubicBezTo>
                <a:cubicBezTo>
                  <a:pt x="6" y="86"/>
                  <a:pt x="6" y="86"/>
                  <a:pt x="6" y="86"/>
                </a:cubicBezTo>
                <a:cubicBezTo>
                  <a:pt x="16" y="84"/>
                  <a:pt x="16" y="84"/>
                  <a:pt x="16" y="84"/>
                </a:cubicBezTo>
                <a:cubicBezTo>
                  <a:pt x="17" y="86"/>
                  <a:pt x="18" y="89"/>
                  <a:pt x="20" y="91"/>
                </a:cubicBezTo>
                <a:cubicBezTo>
                  <a:pt x="12" y="98"/>
                  <a:pt x="12" y="98"/>
                  <a:pt x="12" y="98"/>
                </a:cubicBezTo>
                <a:cubicBezTo>
                  <a:pt x="10" y="99"/>
                  <a:pt x="10" y="99"/>
                  <a:pt x="10" y="99"/>
                </a:cubicBezTo>
                <a:cubicBezTo>
                  <a:pt x="12" y="101"/>
                  <a:pt x="12" y="101"/>
                  <a:pt x="12" y="101"/>
                </a:cubicBezTo>
                <a:cubicBezTo>
                  <a:pt x="22" y="112"/>
                  <a:pt x="22" y="112"/>
                  <a:pt x="22" y="112"/>
                </a:cubicBezTo>
                <a:cubicBezTo>
                  <a:pt x="23" y="113"/>
                  <a:pt x="23" y="113"/>
                  <a:pt x="23" y="113"/>
                </a:cubicBezTo>
                <a:cubicBezTo>
                  <a:pt x="25" y="112"/>
                  <a:pt x="25" y="112"/>
                  <a:pt x="25" y="112"/>
                </a:cubicBezTo>
                <a:cubicBezTo>
                  <a:pt x="32" y="105"/>
                  <a:pt x="32" y="105"/>
                  <a:pt x="32" y="105"/>
                </a:cubicBezTo>
                <a:cubicBezTo>
                  <a:pt x="34" y="107"/>
                  <a:pt x="37" y="108"/>
                  <a:pt x="39" y="109"/>
                </a:cubicBezTo>
                <a:cubicBezTo>
                  <a:pt x="36" y="119"/>
                  <a:pt x="36" y="119"/>
                  <a:pt x="36" y="119"/>
                </a:cubicBezTo>
                <a:cubicBezTo>
                  <a:pt x="35" y="121"/>
                  <a:pt x="35" y="121"/>
                  <a:pt x="35" y="121"/>
                </a:cubicBezTo>
                <a:cubicBezTo>
                  <a:pt x="37" y="122"/>
                  <a:pt x="37" y="122"/>
                  <a:pt x="37" y="122"/>
                </a:cubicBezTo>
                <a:cubicBezTo>
                  <a:pt x="51" y="126"/>
                  <a:pt x="51" y="126"/>
                  <a:pt x="51" y="126"/>
                </a:cubicBezTo>
                <a:cubicBezTo>
                  <a:pt x="53" y="127"/>
                  <a:pt x="53" y="127"/>
                  <a:pt x="53" y="127"/>
                </a:cubicBezTo>
                <a:cubicBezTo>
                  <a:pt x="54" y="125"/>
                  <a:pt x="54" y="125"/>
                  <a:pt x="54" y="125"/>
                </a:cubicBezTo>
                <a:cubicBezTo>
                  <a:pt x="57" y="115"/>
                  <a:pt x="57" y="115"/>
                  <a:pt x="57" y="115"/>
                </a:cubicBezTo>
                <a:cubicBezTo>
                  <a:pt x="60" y="115"/>
                  <a:pt x="62" y="116"/>
                  <a:pt x="65" y="116"/>
                </a:cubicBezTo>
                <a:cubicBezTo>
                  <a:pt x="67" y="126"/>
                  <a:pt x="67" y="126"/>
                  <a:pt x="67" y="126"/>
                </a:cubicBezTo>
                <a:cubicBezTo>
                  <a:pt x="67" y="128"/>
                  <a:pt x="67" y="128"/>
                  <a:pt x="67" y="128"/>
                </a:cubicBezTo>
                <a:cubicBezTo>
                  <a:pt x="69" y="127"/>
                  <a:pt x="69" y="127"/>
                  <a:pt x="69" y="127"/>
                </a:cubicBezTo>
                <a:cubicBezTo>
                  <a:pt x="84" y="124"/>
                  <a:pt x="84" y="124"/>
                  <a:pt x="84" y="124"/>
                </a:cubicBezTo>
                <a:cubicBezTo>
                  <a:pt x="86" y="124"/>
                  <a:pt x="86" y="124"/>
                  <a:pt x="86" y="124"/>
                </a:cubicBezTo>
                <a:cubicBezTo>
                  <a:pt x="86" y="122"/>
                  <a:pt x="86" y="122"/>
                  <a:pt x="86" y="122"/>
                </a:cubicBezTo>
                <a:cubicBezTo>
                  <a:pt x="83" y="112"/>
                  <a:pt x="83" y="112"/>
                  <a:pt x="83" y="112"/>
                </a:cubicBezTo>
                <a:cubicBezTo>
                  <a:pt x="86" y="111"/>
                  <a:pt x="88" y="109"/>
                  <a:pt x="90" y="108"/>
                </a:cubicBezTo>
                <a:cubicBezTo>
                  <a:pt x="97" y="116"/>
                  <a:pt x="97" y="116"/>
                  <a:pt x="97" y="116"/>
                </a:cubicBezTo>
                <a:cubicBezTo>
                  <a:pt x="99" y="117"/>
                  <a:pt x="99" y="117"/>
                  <a:pt x="99" y="117"/>
                </a:cubicBezTo>
                <a:cubicBezTo>
                  <a:pt x="100" y="116"/>
                  <a:pt x="100" y="116"/>
                  <a:pt x="100" y="116"/>
                </a:cubicBezTo>
                <a:cubicBezTo>
                  <a:pt x="111" y="106"/>
                  <a:pt x="111" y="106"/>
                  <a:pt x="111" y="106"/>
                </a:cubicBezTo>
                <a:cubicBezTo>
                  <a:pt x="113" y="104"/>
                  <a:pt x="113" y="104"/>
                  <a:pt x="113" y="104"/>
                </a:cubicBezTo>
                <a:cubicBezTo>
                  <a:pt x="112" y="103"/>
                  <a:pt x="112" y="103"/>
                  <a:pt x="112" y="103"/>
                </a:cubicBezTo>
                <a:cubicBezTo>
                  <a:pt x="105" y="95"/>
                  <a:pt x="105" y="95"/>
                  <a:pt x="105" y="95"/>
                </a:cubicBezTo>
                <a:cubicBezTo>
                  <a:pt x="106" y="93"/>
                  <a:pt x="108" y="91"/>
                  <a:pt x="109" y="89"/>
                </a:cubicBezTo>
                <a:cubicBezTo>
                  <a:pt x="119" y="92"/>
                  <a:pt x="119" y="92"/>
                  <a:pt x="119" y="92"/>
                </a:cubicBezTo>
                <a:cubicBezTo>
                  <a:pt x="121" y="93"/>
                  <a:pt x="121" y="93"/>
                  <a:pt x="121" y="93"/>
                </a:cubicBezTo>
                <a:cubicBezTo>
                  <a:pt x="121" y="91"/>
                  <a:pt x="121" y="91"/>
                  <a:pt x="121" y="91"/>
                </a:cubicBezTo>
                <a:cubicBezTo>
                  <a:pt x="126" y="76"/>
                  <a:pt x="126" y="76"/>
                  <a:pt x="126" y="76"/>
                </a:cubicBezTo>
                <a:cubicBezTo>
                  <a:pt x="126" y="74"/>
                  <a:pt x="126" y="74"/>
                  <a:pt x="126" y="74"/>
                </a:cubicBezTo>
                <a:cubicBezTo>
                  <a:pt x="125" y="74"/>
                  <a:pt x="125" y="74"/>
                  <a:pt x="125" y="74"/>
                </a:cubicBezTo>
                <a:cubicBezTo>
                  <a:pt x="115" y="71"/>
                  <a:pt x="115" y="71"/>
                  <a:pt x="115" y="71"/>
                </a:cubicBezTo>
                <a:cubicBezTo>
                  <a:pt x="115" y="68"/>
                  <a:pt x="115" y="65"/>
                  <a:pt x="115" y="63"/>
                </a:cubicBezTo>
                <a:cubicBezTo>
                  <a:pt x="125" y="61"/>
                  <a:pt x="125" y="61"/>
                  <a:pt x="125" y="61"/>
                </a:cubicBezTo>
                <a:cubicBezTo>
                  <a:pt x="127" y="60"/>
                  <a:pt x="127" y="60"/>
                  <a:pt x="127" y="60"/>
                </a:cubicBezTo>
                <a:cubicBezTo>
                  <a:pt x="127" y="58"/>
                  <a:pt x="127" y="58"/>
                  <a:pt x="127" y="58"/>
                </a:cubicBezTo>
                <a:cubicBezTo>
                  <a:pt x="124" y="43"/>
                  <a:pt x="124" y="43"/>
                  <a:pt x="124" y="43"/>
                </a:cubicBezTo>
                <a:cubicBezTo>
                  <a:pt x="123" y="41"/>
                  <a:pt x="123" y="41"/>
                  <a:pt x="123" y="41"/>
                </a:cubicBezTo>
                <a:cubicBezTo>
                  <a:pt x="121" y="42"/>
                  <a:pt x="121" y="42"/>
                  <a:pt x="121" y="42"/>
                </a:cubicBezTo>
                <a:cubicBezTo>
                  <a:pt x="111" y="44"/>
                  <a:pt x="111" y="44"/>
                  <a:pt x="111" y="44"/>
                </a:cubicBezTo>
                <a:cubicBezTo>
                  <a:pt x="110" y="42"/>
                  <a:pt x="109" y="39"/>
                  <a:pt x="108" y="37"/>
                </a:cubicBezTo>
                <a:cubicBezTo>
                  <a:pt x="115" y="30"/>
                  <a:pt x="115" y="30"/>
                  <a:pt x="115" y="30"/>
                </a:cubicBezTo>
                <a:cubicBezTo>
                  <a:pt x="117" y="29"/>
                  <a:pt x="117" y="29"/>
                  <a:pt x="117" y="29"/>
                </a:cubicBezTo>
                <a:cubicBezTo>
                  <a:pt x="115" y="27"/>
                  <a:pt x="115" y="27"/>
                  <a:pt x="115" y="27"/>
                </a:cubicBezTo>
                <a:cubicBezTo>
                  <a:pt x="105" y="16"/>
                  <a:pt x="105" y="16"/>
                  <a:pt x="105" y="16"/>
                </a:cubicBezTo>
                <a:cubicBezTo>
                  <a:pt x="104" y="15"/>
                  <a:pt x="104" y="15"/>
                  <a:pt x="104" y="15"/>
                </a:cubicBezTo>
                <a:cubicBezTo>
                  <a:pt x="102" y="16"/>
                  <a:pt x="102" y="16"/>
                  <a:pt x="102" y="16"/>
                </a:cubicBezTo>
                <a:cubicBezTo>
                  <a:pt x="95" y="23"/>
                  <a:pt x="95" y="23"/>
                  <a:pt x="95" y="23"/>
                </a:cubicBezTo>
                <a:cubicBezTo>
                  <a:pt x="93" y="21"/>
                  <a:pt x="90" y="20"/>
                  <a:pt x="88" y="19"/>
                </a:cubicBezTo>
                <a:cubicBezTo>
                  <a:pt x="91" y="9"/>
                  <a:pt x="91" y="9"/>
                  <a:pt x="91" y="9"/>
                </a:cubicBezTo>
                <a:cubicBezTo>
                  <a:pt x="92" y="7"/>
                  <a:pt x="92" y="7"/>
                  <a:pt x="92" y="7"/>
                </a:cubicBezTo>
                <a:cubicBezTo>
                  <a:pt x="90" y="6"/>
                  <a:pt x="90" y="6"/>
                  <a:pt x="90" y="6"/>
                </a:cubicBezTo>
                <a:cubicBezTo>
                  <a:pt x="76" y="2"/>
                  <a:pt x="76" y="2"/>
                  <a:pt x="76" y="2"/>
                </a:cubicBezTo>
                <a:cubicBezTo>
                  <a:pt x="74" y="1"/>
                  <a:pt x="74" y="1"/>
                  <a:pt x="74" y="1"/>
                </a:cubicBezTo>
                <a:cubicBezTo>
                  <a:pt x="73" y="3"/>
                  <a:pt x="73" y="3"/>
                  <a:pt x="73" y="3"/>
                </a:cubicBezTo>
                <a:cubicBezTo>
                  <a:pt x="70" y="13"/>
                  <a:pt x="70" y="13"/>
                  <a:pt x="70" y="13"/>
                </a:cubicBezTo>
                <a:cubicBezTo>
                  <a:pt x="68" y="13"/>
                  <a:pt x="65" y="12"/>
                  <a:pt x="62" y="12"/>
                </a:cubicBezTo>
                <a:cubicBezTo>
                  <a:pt x="60" y="2"/>
                  <a:pt x="60" y="2"/>
                  <a:pt x="60" y="2"/>
                </a:cubicBezTo>
                <a:cubicBezTo>
                  <a:pt x="60" y="0"/>
                  <a:pt x="60" y="0"/>
                  <a:pt x="60" y="0"/>
                </a:cubicBezTo>
                <a:cubicBezTo>
                  <a:pt x="58" y="1"/>
                  <a:pt x="58" y="1"/>
                  <a:pt x="58" y="1"/>
                </a:cubicBezTo>
                <a:cubicBezTo>
                  <a:pt x="43" y="4"/>
                  <a:pt x="43" y="4"/>
                  <a:pt x="43" y="4"/>
                </a:cubicBezTo>
                <a:cubicBezTo>
                  <a:pt x="41" y="4"/>
                  <a:pt x="41" y="4"/>
                  <a:pt x="41" y="4"/>
                </a:cubicBezTo>
                <a:cubicBezTo>
                  <a:pt x="41" y="6"/>
                  <a:pt x="41" y="6"/>
                  <a:pt x="41" y="6"/>
                </a:cubicBezTo>
                <a:cubicBezTo>
                  <a:pt x="44" y="16"/>
                  <a:pt x="44" y="16"/>
                  <a:pt x="44" y="16"/>
                </a:cubicBezTo>
                <a:cubicBezTo>
                  <a:pt x="41" y="17"/>
                  <a:pt x="39" y="19"/>
                  <a:pt x="37" y="20"/>
                </a:cubicBezTo>
                <a:cubicBezTo>
                  <a:pt x="30" y="12"/>
                  <a:pt x="30" y="12"/>
                  <a:pt x="30" y="12"/>
                </a:cubicBezTo>
                <a:cubicBezTo>
                  <a:pt x="28" y="11"/>
                  <a:pt x="28" y="11"/>
                  <a:pt x="28" y="11"/>
                </a:cubicBezTo>
                <a:cubicBezTo>
                  <a:pt x="27" y="12"/>
                  <a:pt x="27" y="12"/>
                  <a:pt x="27" y="12"/>
                </a:cubicBezTo>
                <a:cubicBezTo>
                  <a:pt x="16" y="22"/>
                  <a:pt x="16" y="22"/>
                  <a:pt x="16" y="22"/>
                </a:cubicBezTo>
                <a:cubicBezTo>
                  <a:pt x="14" y="24"/>
                  <a:pt x="14" y="24"/>
                  <a:pt x="14" y="24"/>
                </a:cubicBezTo>
                <a:cubicBezTo>
                  <a:pt x="16" y="25"/>
                  <a:pt x="16" y="25"/>
                  <a:pt x="16" y="25"/>
                </a:cubicBezTo>
                <a:lnTo>
                  <a:pt x="23" y="33"/>
                </a:lnTo>
                <a:close/>
                <a:moveTo>
                  <a:pt x="50" y="49"/>
                </a:moveTo>
                <a:cubicBezTo>
                  <a:pt x="58" y="41"/>
                  <a:pt x="71" y="42"/>
                  <a:pt x="79" y="50"/>
                </a:cubicBezTo>
                <a:cubicBezTo>
                  <a:pt x="87" y="59"/>
                  <a:pt x="86" y="72"/>
                  <a:pt x="77" y="79"/>
                </a:cubicBezTo>
                <a:cubicBezTo>
                  <a:pt x="69" y="87"/>
                  <a:pt x="56" y="86"/>
                  <a:pt x="48" y="78"/>
                </a:cubicBezTo>
                <a:cubicBezTo>
                  <a:pt x="41" y="69"/>
                  <a:pt x="41" y="56"/>
                  <a:pt x="50" y="49"/>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24" name="Freeform 21"/>
          <p:cNvSpPr>
            <a:spLocks noEditPoints="1"/>
          </p:cNvSpPr>
          <p:nvPr/>
        </p:nvSpPr>
        <p:spPr bwMode="auto">
          <a:xfrm>
            <a:off x="5462588" y="2611438"/>
            <a:ext cx="866775" cy="866775"/>
          </a:xfrm>
          <a:custGeom>
            <a:avLst/>
            <a:gdLst>
              <a:gd name="T0" fmla="*/ 458 w 458"/>
              <a:gd name="T1" fmla="*/ 262 h 458"/>
              <a:gd name="T2" fmla="*/ 458 w 458"/>
              <a:gd name="T3" fmla="*/ 197 h 458"/>
              <a:gd name="T4" fmla="*/ 389 w 458"/>
              <a:gd name="T5" fmla="*/ 197 h 458"/>
              <a:gd name="T6" fmla="*/ 367 w 458"/>
              <a:gd name="T7" fmla="*/ 141 h 458"/>
              <a:gd name="T8" fmla="*/ 416 w 458"/>
              <a:gd name="T9" fmla="*/ 92 h 458"/>
              <a:gd name="T10" fmla="*/ 370 w 458"/>
              <a:gd name="T11" fmla="*/ 46 h 458"/>
              <a:gd name="T12" fmla="*/ 321 w 458"/>
              <a:gd name="T13" fmla="*/ 94 h 458"/>
              <a:gd name="T14" fmla="*/ 262 w 458"/>
              <a:gd name="T15" fmla="*/ 69 h 458"/>
              <a:gd name="T16" fmla="*/ 262 w 458"/>
              <a:gd name="T17" fmla="*/ 0 h 458"/>
              <a:gd name="T18" fmla="*/ 196 w 458"/>
              <a:gd name="T19" fmla="*/ 0 h 458"/>
              <a:gd name="T20" fmla="*/ 196 w 458"/>
              <a:gd name="T21" fmla="*/ 69 h 458"/>
              <a:gd name="T22" fmla="*/ 139 w 458"/>
              <a:gd name="T23" fmla="*/ 93 h 458"/>
              <a:gd name="T24" fmla="*/ 92 w 458"/>
              <a:gd name="T25" fmla="*/ 46 h 458"/>
              <a:gd name="T26" fmla="*/ 46 w 458"/>
              <a:gd name="T27" fmla="*/ 92 h 458"/>
              <a:gd name="T28" fmla="*/ 93 w 458"/>
              <a:gd name="T29" fmla="*/ 139 h 458"/>
              <a:gd name="T30" fmla="*/ 69 w 458"/>
              <a:gd name="T31" fmla="*/ 197 h 458"/>
              <a:gd name="T32" fmla="*/ 0 w 458"/>
              <a:gd name="T33" fmla="*/ 197 h 458"/>
              <a:gd name="T34" fmla="*/ 0 w 458"/>
              <a:gd name="T35" fmla="*/ 262 h 458"/>
              <a:gd name="T36" fmla="*/ 69 w 458"/>
              <a:gd name="T37" fmla="*/ 262 h 458"/>
              <a:gd name="T38" fmla="*/ 94 w 458"/>
              <a:gd name="T39" fmla="*/ 321 h 458"/>
              <a:gd name="T40" fmla="*/ 46 w 458"/>
              <a:gd name="T41" fmla="*/ 370 h 458"/>
              <a:gd name="T42" fmla="*/ 92 w 458"/>
              <a:gd name="T43" fmla="*/ 416 h 458"/>
              <a:gd name="T44" fmla="*/ 141 w 458"/>
              <a:gd name="T45" fmla="*/ 367 h 458"/>
              <a:gd name="T46" fmla="*/ 196 w 458"/>
              <a:gd name="T47" fmla="*/ 390 h 458"/>
              <a:gd name="T48" fmla="*/ 196 w 458"/>
              <a:gd name="T49" fmla="*/ 458 h 458"/>
              <a:gd name="T50" fmla="*/ 262 w 458"/>
              <a:gd name="T51" fmla="*/ 458 h 458"/>
              <a:gd name="T52" fmla="*/ 262 w 458"/>
              <a:gd name="T53" fmla="*/ 390 h 458"/>
              <a:gd name="T54" fmla="*/ 319 w 458"/>
              <a:gd name="T55" fmla="*/ 366 h 458"/>
              <a:gd name="T56" fmla="*/ 370 w 458"/>
              <a:gd name="T57" fmla="*/ 416 h 458"/>
              <a:gd name="T58" fmla="*/ 416 w 458"/>
              <a:gd name="T59" fmla="*/ 370 h 458"/>
              <a:gd name="T60" fmla="*/ 366 w 458"/>
              <a:gd name="T61" fmla="*/ 319 h 458"/>
              <a:gd name="T62" fmla="*/ 389 w 458"/>
              <a:gd name="T63" fmla="*/ 262 h 458"/>
              <a:gd name="T64" fmla="*/ 458 w 458"/>
              <a:gd name="T65" fmla="*/ 262 h 458"/>
              <a:gd name="T66" fmla="*/ 229 w 458"/>
              <a:gd name="T67" fmla="*/ 327 h 458"/>
              <a:gd name="T68" fmla="*/ 131 w 458"/>
              <a:gd name="T69" fmla="*/ 229 h 458"/>
              <a:gd name="T70" fmla="*/ 229 w 458"/>
              <a:gd name="T71" fmla="*/ 131 h 458"/>
              <a:gd name="T72" fmla="*/ 327 w 458"/>
              <a:gd name="T73" fmla="*/ 229 h 458"/>
              <a:gd name="T74" fmla="*/ 229 w 458"/>
              <a:gd name="T75" fmla="*/ 327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58">
                <a:moveTo>
                  <a:pt x="458" y="262"/>
                </a:moveTo>
                <a:cubicBezTo>
                  <a:pt x="458" y="197"/>
                  <a:pt x="458" y="197"/>
                  <a:pt x="458" y="197"/>
                </a:cubicBezTo>
                <a:cubicBezTo>
                  <a:pt x="389" y="197"/>
                  <a:pt x="389" y="197"/>
                  <a:pt x="389" y="197"/>
                </a:cubicBezTo>
                <a:cubicBezTo>
                  <a:pt x="385" y="177"/>
                  <a:pt x="378" y="158"/>
                  <a:pt x="367" y="141"/>
                </a:cubicBezTo>
                <a:cubicBezTo>
                  <a:pt x="416" y="92"/>
                  <a:pt x="416" y="92"/>
                  <a:pt x="416" y="92"/>
                </a:cubicBezTo>
                <a:cubicBezTo>
                  <a:pt x="370" y="46"/>
                  <a:pt x="370" y="46"/>
                  <a:pt x="370" y="46"/>
                </a:cubicBezTo>
                <a:cubicBezTo>
                  <a:pt x="321" y="94"/>
                  <a:pt x="321" y="94"/>
                  <a:pt x="321" y="94"/>
                </a:cubicBezTo>
                <a:cubicBezTo>
                  <a:pt x="304" y="82"/>
                  <a:pt x="284" y="74"/>
                  <a:pt x="262" y="69"/>
                </a:cubicBezTo>
                <a:cubicBezTo>
                  <a:pt x="262" y="0"/>
                  <a:pt x="262" y="0"/>
                  <a:pt x="262" y="0"/>
                </a:cubicBezTo>
                <a:cubicBezTo>
                  <a:pt x="196" y="0"/>
                  <a:pt x="196" y="0"/>
                  <a:pt x="196" y="0"/>
                </a:cubicBezTo>
                <a:cubicBezTo>
                  <a:pt x="196" y="69"/>
                  <a:pt x="196" y="69"/>
                  <a:pt x="196" y="69"/>
                </a:cubicBezTo>
                <a:cubicBezTo>
                  <a:pt x="176" y="73"/>
                  <a:pt x="156" y="82"/>
                  <a:pt x="139" y="93"/>
                </a:cubicBezTo>
                <a:cubicBezTo>
                  <a:pt x="92" y="46"/>
                  <a:pt x="92" y="46"/>
                  <a:pt x="92" y="46"/>
                </a:cubicBezTo>
                <a:cubicBezTo>
                  <a:pt x="46" y="92"/>
                  <a:pt x="46" y="92"/>
                  <a:pt x="46" y="92"/>
                </a:cubicBezTo>
                <a:cubicBezTo>
                  <a:pt x="93" y="139"/>
                  <a:pt x="93" y="139"/>
                  <a:pt x="93" y="139"/>
                </a:cubicBezTo>
                <a:cubicBezTo>
                  <a:pt x="81" y="156"/>
                  <a:pt x="73" y="176"/>
                  <a:pt x="69" y="197"/>
                </a:cubicBezTo>
                <a:cubicBezTo>
                  <a:pt x="0" y="197"/>
                  <a:pt x="0" y="197"/>
                  <a:pt x="0" y="197"/>
                </a:cubicBezTo>
                <a:cubicBezTo>
                  <a:pt x="0" y="262"/>
                  <a:pt x="0" y="262"/>
                  <a:pt x="0" y="262"/>
                </a:cubicBezTo>
                <a:cubicBezTo>
                  <a:pt x="69" y="262"/>
                  <a:pt x="69" y="262"/>
                  <a:pt x="69" y="262"/>
                </a:cubicBezTo>
                <a:cubicBezTo>
                  <a:pt x="73" y="284"/>
                  <a:pt x="82" y="304"/>
                  <a:pt x="94" y="321"/>
                </a:cubicBezTo>
                <a:cubicBezTo>
                  <a:pt x="46" y="370"/>
                  <a:pt x="46" y="370"/>
                  <a:pt x="46" y="370"/>
                </a:cubicBezTo>
                <a:cubicBezTo>
                  <a:pt x="92" y="416"/>
                  <a:pt x="92" y="416"/>
                  <a:pt x="92" y="416"/>
                </a:cubicBezTo>
                <a:cubicBezTo>
                  <a:pt x="141" y="367"/>
                  <a:pt x="141" y="367"/>
                  <a:pt x="141" y="367"/>
                </a:cubicBezTo>
                <a:cubicBezTo>
                  <a:pt x="158" y="378"/>
                  <a:pt x="176" y="386"/>
                  <a:pt x="196" y="390"/>
                </a:cubicBezTo>
                <a:cubicBezTo>
                  <a:pt x="196" y="458"/>
                  <a:pt x="196" y="458"/>
                  <a:pt x="196" y="458"/>
                </a:cubicBezTo>
                <a:cubicBezTo>
                  <a:pt x="262" y="458"/>
                  <a:pt x="262" y="458"/>
                  <a:pt x="262" y="458"/>
                </a:cubicBezTo>
                <a:cubicBezTo>
                  <a:pt x="262" y="390"/>
                  <a:pt x="262" y="390"/>
                  <a:pt x="262" y="390"/>
                </a:cubicBezTo>
                <a:cubicBezTo>
                  <a:pt x="283" y="385"/>
                  <a:pt x="302" y="377"/>
                  <a:pt x="319" y="366"/>
                </a:cubicBezTo>
                <a:cubicBezTo>
                  <a:pt x="370" y="416"/>
                  <a:pt x="370" y="416"/>
                  <a:pt x="370" y="416"/>
                </a:cubicBezTo>
                <a:cubicBezTo>
                  <a:pt x="416" y="370"/>
                  <a:pt x="416" y="370"/>
                  <a:pt x="416" y="370"/>
                </a:cubicBezTo>
                <a:cubicBezTo>
                  <a:pt x="366" y="319"/>
                  <a:pt x="366" y="319"/>
                  <a:pt x="366" y="319"/>
                </a:cubicBezTo>
                <a:cubicBezTo>
                  <a:pt x="377" y="302"/>
                  <a:pt x="385" y="283"/>
                  <a:pt x="389" y="262"/>
                </a:cubicBezTo>
                <a:lnTo>
                  <a:pt x="458" y="262"/>
                </a:lnTo>
                <a:close/>
                <a:moveTo>
                  <a:pt x="229" y="327"/>
                </a:moveTo>
                <a:cubicBezTo>
                  <a:pt x="175" y="327"/>
                  <a:pt x="131" y="284"/>
                  <a:pt x="131" y="229"/>
                </a:cubicBezTo>
                <a:cubicBezTo>
                  <a:pt x="131" y="175"/>
                  <a:pt x="175" y="131"/>
                  <a:pt x="229" y="131"/>
                </a:cubicBezTo>
                <a:cubicBezTo>
                  <a:pt x="283" y="131"/>
                  <a:pt x="327" y="175"/>
                  <a:pt x="327" y="229"/>
                </a:cubicBezTo>
                <a:cubicBezTo>
                  <a:pt x="327" y="284"/>
                  <a:pt x="283" y="327"/>
                  <a:pt x="229" y="327"/>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solidFill>
                <a:schemeClr val="tx1"/>
              </a:solidFill>
              <a:latin typeface="微软雅黑" panose="020B0503020204020204" pitchFamily="34" charset="-122"/>
            </a:endParaRPr>
          </a:p>
        </p:txBody>
      </p:sp>
      <p:sp>
        <p:nvSpPr>
          <p:cNvPr id="25" name="Freeform 22"/>
          <p:cNvSpPr>
            <a:spLocks noEditPoints="1"/>
          </p:cNvSpPr>
          <p:nvPr/>
        </p:nvSpPr>
        <p:spPr bwMode="auto">
          <a:xfrm>
            <a:off x="5292726" y="3417888"/>
            <a:ext cx="865188" cy="866775"/>
          </a:xfrm>
          <a:custGeom>
            <a:avLst/>
            <a:gdLst>
              <a:gd name="T0" fmla="*/ 457 w 457"/>
              <a:gd name="T1" fmla="*/ 262 h 458"/>
              <a:gd name="T2" fmla="*/ 457 w 457"/>
              <a:gd name="T3" fmla="*/ 197 h 458"/>
              <a:gd name="T4" fmla="*/ 389 w 457"/>
              <a:gd name="T5" fmla="*/ 197 h 458"/>
              <a:gd name="T6" fmla="*/ 366 w 457"/>
              <a:gd name="T7" fmla="*/ 141 h 458"/>
              <a:gd name="T8" fmla="*/ 415 w 457"/>
              <a:gd name="T9" fmla="*/ 92 h 458"/>
              <a:gd name="T10" fmla="*/ 369 w 457"/>
              <a:gd name="T11" fmla="*/ 46 h 458"/>
              <a:gd name="T12" fmla="*/ 321 w 457"/>
              <a:gd name="T13" fmla="*/ 94 h 458"/>
              <a:gd name="T14" fmla="*/ 261 w 457"/>
              <a:gd name="T15" fmla="*/ 69 h 458"/>
              <a:gd name="T16" fmla="*/ 261 w 457"/>
              <a:gd name="T17" fmla="*/ 0 h 458"/>
              <a:gd name="T18" fmla="*/ 196 w 457"/>
              <a:gd name="T19" fmla="*/ 0 h 458"/>
              <a:gd name="T20" fmla="*/ 196 w 457"/>
              <a:gd name="T21" fmla="*/ 69 h 458"/>
              <a:gd name="T22" fmla="*/ 138 w 457"/>
              <a:gd name="T23" fmla="*/ 93 h 458"/>
              <a:gd name="T24" fmla="*/ 91 w 457"/>
              <a:gd name="T25" fmla="*/ 46 h 458"/>
              <a:gd name="T26" fmla="*/ 45 w 457"/>
              <a:gd name="T27" fmla="*/ 92 h 458"/>
              <a:gd name="T28" fmla="*/ 92 w 457"/>
              <a:gd name="T29" fmla="*/ 139 h 458"/>
              <a:gd name="T30" fmla="*/ 68 w 457"/>
              <a:gd name="T31" fmla="*/ 197 h 458"/>
              <a:gd name="T32" fmla="*/ 0 w 457"/>
              <a:gd name="T33" fmla="*/ 197 h 458"/>
              <a:gd name="T34" fmla="*/ 0 w 457"/>
              <a:gd name="T35" fmla="*/ 262 h 458"/>
              <a:gd name="T36" fmla="*/ 68 w 457"/>
              <a:gd name="T37" fmla="*/ 262 h 458"/>
              <a:gd name="T38" fmla="*/ 93 w 457"/>
              <a:gd name="T39" fmla="*/ 322 h 458"/>
              <a:gd name="T40" fmla="*/ 45 w 457"/>
              <a:gd name="T41" fmla="*/ 370 h 458"/>
              <a:gd name="T42" fmla="*/ 91 w 457"/>
              <a:gd name="T43" fmla="*/ 416 h 458"/>
              <a:gd name="T44" fmla="*/ 140 w 457"/>
              <a:gd name="T45" fmla="*/ 367 h 458"/>
              <a:gd name="T46" fmla="*/ 196 w 457"/>
              <a:gd name="T47" fmla="*/ 390 h 458"/>
              <a:gd name="T48" fmla="*/ 196 w 457"/>
              <a:gd name="T49" fmla="*/ 458 h 458"/>
              <a:gd name="T50" fmla="*/ 261 w 457"/>
              <a:gd name="T51" fmla="*/ 458 h 458"/>
              <a:gd name="T52" fmla="*/ 261 w 457"/>
              <a:gd name="T53" fmla="*/ 390 h 458"/>
              <a:gd name="T54" fmla="*/ 319 w 457"/>
              <a:gd name="T55" fmla="*/ 366 h 458"/>
              <a:gd name="T56" fmla="*/ 369 w 457"/>
              <a:gd name="T57" fmla="*/ 416 h 458"/>
              <a:gd name="T58" fmla="*/ 415 w 457"/>
              <a:gd name="T59" fmla="*/ 370 h 458"/>
              <a:gd name="T60" fmla="*/ 365 w 457"/>
              <a:gd name="T61" fmla="*/ 320 h 458"/>
              <a:gd name="T62" fmla="*/ 389 w 457"/>
              <a:gd name="T63" fmla="*/ 262 h 458"/>
              <a:gd name="T64" fmla="*/ 457 w 457"/>
              <a:gd name="T65" fmla="*/ 262 h 458"/>
              <a:gd name="T66" fmla="*/ 229 w 457"/>
              <a:gd name="T67" fmla="*/ 328 h 458"/>
              <a:gd name="T68" fmla="*/ 130 w 457"/>
              <a:gd name="T69" fmla="*/ 229 h 458"/>
              <a:gd name="T70" fmla="*/ 229 w 457"/>
              <a:gd name="T71" fmla="*/ 131 h 458"/>
              <a:gd name="T72" fmla="*/ 327 w 457"/>
              <a:gd name="T73" fmla="*/ 229 h 458"/>
              <a:gd name="T74" fmla="*/ 229 w 457"/>
              <a:gd name="T75" fmla="*/ 328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7" h="458">
                <a:moveTo>
                  <a:pt x="457" y="262"/>
                </a:moveTo>
                <a:cubicBezTo>
                  <a:pt x="457" y="197"/>
                  <a:pt x="457" y="197"/>
                  <a:pt x="457" y="197"/>
                </a:cubicBezTo>
                <a:cubicBezTo>
                  <a:pt x="389" y="197"/>
                  <a:pt x="389" y="197"/>
                  <a:pt x="389" y="197"/>
                </a:cubicBezTo>
                <a:cubicBezTo>
                  <a:pt x="385" y="177"/>
                  <a:pt x="377" y="158"/>
                  <a:pt x="366" y="141"/>
                </a:cubicBezTo>
                <a:cubicBezTo>
                  <a:pt x="415" y="92"/>
                  <a:pt x="415" y="92"/>
                  <a:pt x="415" y="92"/>
                </a:cubicBezTo>
                <a:cubicBezTo>
                  <a:pt x="369" y="46"/>
                  <a:pt x="369" y="46"/>
                  <a:pt x="369" y="46"/>
                </a:cubicBezTo>
                <a:cubicBezTo>
                  <a:pt x="321" y="94"/>
                  <a:pt x="321" y="94"/>
                  <a:pt x="321" y="94"/>
                </a:cubicBezTo>
                <a:cubicBezTo>
                  <a:pt x="303" y="82"/>
                  <a:pt x="283" y="74"/>
                  <a:pt x="261" y="69"/>
                </a:cubicBezTo>
                <a:cubicBezTo>
                  <a:pt x="261" y="0"/>
                  <a:pt x="261" y="0"/>
                  <a:pt x="261" y="0"/>
                </a:cubicBezTo>
                <a:cubicBezTo>
                  <a:pt x="196" y="0"/>
                  <a:pt x="196" y="0"/>
                  <a:pt x="196" y="0"/>
                </a:cubicBezTo>
                <a:cubicBezTo>
                  <a:pt x="196" y="69"/>
                  <a:pt x="196" y="69"/>
                  <a:pt x="196" y="69"/>
                </a:cubicBezTo>
                <a:cubicBezTo>
                  <a:pt x="175" y="73"/>
                  <a:pt x="156" y="82"/>
                  <a:pt x="138" y="93"/>
                </a:cubicBezTo>
                <a:cubicBezTo>
                  <a:pt x="91" y="46"/>
                  <a:pt x="91" y="46"/>
                  <a:pt x="91" y="46"/>
                </a:cubicBezTo>
                <a:cubicBezTo>
                  <a:pt x="45" y="92"/>
                  <a:pt x="45" y="92"/>
                  <a:pt x="45" y="92"/>
                </a:cubicBezTo>
                <a:cubicBezTo>
                  <a:pt x="92" y="139"/>
                  <a:pt x="92" y="139"/>
                  <a:pt x="92" y="139"/>
                </a:cubicBezTo>
                <a:cubicBezTo>
                  <a:pt x="81" y="156"/>
                  <a:pt x="72" y="176"/>
                  <a:pt x="68" y="197"/>
                </a:cubicBezTo>
                <a:cubicBezTo>
                  <a:pt x="0" y="197"/>
                  <a:pt x="0" y="197"/>
                  <a:pt x="0" y="197"/>
                </a:cubicBezTo>
                <a:cubicBezTo>
                  <a:pt x="0" y="262"/>
                  <a:pt x="0" y="262"/>
                  <a:pt x="0" y="262"/>
                </a:cubicBezTo>
                <a:cubicBezTo>
                  <a:pt x="68" y="262"/>
                  <a:pt x="68" y="262"/>
                  <a:pt x="68" y="262"/>
                </a:cubicBezTo>
                <a:cubicBezTo>
                  <a:pt x="73" y="284"/>
                  <a:pt x="81" y="304"/>
                  <a:pt x="93" y="322"/>
                </a:cubicBezTo>
                <a:cubicBezTo>
                  <a:pt x="45" y="370"/>
                  <a:pt x="45" y="370"/>
                  <a:pt x="45" y="370"/>
                </a:cubicBezTo>
                <a:cubicBezTo>
                  <a:pt x="91" y="416"/>
                  <a:pt x="91" y="416"/>
                  <a:pt x="91" y="416"/>
                </a:cubicBezTo>
                <a:cubicBezTo>
                  <a:pt x="140" y="367"/>
                  <a:pt x="140" y="367"/>
                  <a:pt x="140" y="367"/>
                </a:cubicBezTo>
                <a:cubicBezTo>
                  <a:pt x="157" y="378"/>
                  <a:pt x="176" y="386"/>
                  <a:pt x="196" y="390"/>
                </a:cubicBezTo>
                <a:cubicBezTo>
                  <a:pt x="196" y="458"/>
                  <a:pt x="196" y="458"/>
                  <a:pt x="196" y="458"/>
                </a:cubicBezTo>
                <a:cubicBezTo>
                  <a:pt x="261" y="458"/>
                  <a:pt x="261" y="458"/>
                  <a:pt x="261" y="458"/>
                </a:cubicBezTo>
                <a:cubicBezTo>
                  <a:pt x="261" y="390"/>
                  <a:pt x="261" y="390"/>
                  <a:pt x="261" y="390"/>
                </a:cubicBezTo>
                <a:cubicBezTo>
                  <a:pt x="282" y="385"/>
                  <a:pt x="301" y="377"/>
                  <a:pt x="319" y="366"/>
                </a:cubicBezTo>
                <a:cubicBezTo>
                  <a:pt x="369" y="416"/>
                  <a:pt x="369" y="416"/>
                  <a:pt x="369" y="416"/>
                </a:cubicBezTo>
                <a:cubicBezTo>
                  <a:pt x="415" y="370"/>
                  <a:pt x="415" y="370"/>
                  <a:pt x="415" y="370"/>
                </a:cubicBezTo>
                <a:cubicBezTo>
                  <a:pt x="365" y="320"/>
                  <a:pt x="365" y="320"/>
                  <a:pt x="365" y="320"/>
                </a:cubicBezTo>
                <a:cubicBezTo>
                  <a:pt x="376" y="302"/>
                  <a:pt x="385" y="283"/>
                  <a:pt x="389" y="262"/>
                </a:cubicBezTo>
                <a:lnTo>
                  <a:pt x="457" y="262"/>
                </a:lnTo>
                <a:close/>
                <a:moveTo>
                  <a:pt x="229" y="328"/>
                </a:moveTo>
                <a:cubicBezTo>
                  <a:pt x="174" y="327"/>
                  <a:pt x="130" y="284"/>
                  <a:pt x="130" y="229"/>
                </a:cubicBezTo>
                <a:cubicBezTo>
                  <a:pt x="130" y="175"/>
                  <a:pt x="174" y="131"/>
                  <a:pt x="229" y="131"/>
                </a:cubicBezTo>
                <a:cubicBezTo>
                  <a:pt x="283" y="131"/>
                  <a:pt x="327" y="175"/>
                  <a:pt x="327" y="229"/>
                </a:cubicBezTo>
                <a:cubicBezTo>
                  <a:pt x="327" y="284"/>
                  <a:pt x="283" y="327"/>
                  <a:pt x="229" y="328"/>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26" name="Freeform 23"/>
          <p:cNvSpPr>
            <a:spLocks noEditPoints="1"/>
          </p:cNvSpPr>
          <p:nvPr/>
        </p:nvSpPr>
        <p:spPr bwMode="auto">
          <a:xfrm>
            <a:off x="7043738" y="2035176"/>
            <a:ext cx="395288" cy="396875"/>
          </a:xfrm>
          <a:custGeom>
            <a:avLst/>
            <a:gdLst>
              <a:gd name="T0" fmla="*/ 209 w 209"/>
              <a:gd name="T1" fmla="*/ 120 h 210"/>
              <a:gd name="T2" fmla="*/ 209 w 209"/>
              <a:gd name="T3" fmla="*/ 90 h 210"/>
              <a:gd name="T4" fmla="*/ 178 w 209"/>
              <a:gd name="T5" fmla="*/ 90 h 210"/>
              <a:gd name="T6" fmla="*/ 168 w 209"/>
              <a:gd name="T7" fmla="*/ 65 h 210"/>
              <a:gd name="T8" fmla="*/ 190 w 209"/>
              <a:gd name="T9" fmla="*/ 42 h 210"/>
              <a:gd name="T10" fmla="*/ 169 w 209"/>
              <a:gd name="T11" fmla="*/ 21 h 210"/>
              <a:gd name="T12" fmla="*/ 147 w 209"/>
              <a:gd name="T13" fmla="*/ 43 h 210"/>
              <a:gd name="T14" fmla="*/ 120 w 209"/>
              <a:gd name="T15" fmla="*/ 32 h 210"/>
              <a:gd name="T16" fmla="*/ 120 w 209"/>
              <a:gd name="T17" fmla="*/ 0 h 210"/>
              <a:gd name="T18" fmla="*/ 90 w 209"/>
              <a:gd name="T19" fmla="*/ 0 h 210"/>
              <a:gd name="T20" fmla="*/ 90 w 209"/>
              <a:gd name="T21" fmla="*/ 32 h 210"/>
              <a:gd name="T22" fmla="*/ 63 w 209"/>
              <a:gd name="T23" fmla="*/ 42 h 210"/>
              <a:gd name="T24" fmla="*/ 42 w 209"/>
              <a:gd name="T25" fmla="*/ 21 h 210"/>
              <a:gd name="T26" fmla="*/ 21 w 209"/>
              <a:gd name="T27" fmla="*/ 42 h 210"/>
              <a:gd name="T28" fmla="*/ 42 w 209"/>
              <a:gd name="T29" fmla="*/ 64 h 210"/>
              <a:gd name="T30" fmla="*/ 31 w 209"/>
              <a:gd name="T31" fmla="*/ 90 h 210"/>
              <a:gd name="T32" fmla="*/ 0 w 209"/>
              <a:gd name="T33" fmla="*/ 90 h 210"/>
              <a:gd name="T34" fmla="*/ 0 w 209"/>
              <a:gd name="T35" fmla="*/ 120 h 210"/>
              <a:gd name="T36" fmla="*/ 31 w 209"/>
              <a:gd name="T37" fmla="*/ 120 h 210"/>
              <a:gd name="T38" fmla="*/ 43 w 209"/>
              <a:gd name="T39" fmla="*/ 147 h 210"/>
              <a:gd name="T40" fmla="*/ 21 w 209"/>
              <a:gd name="T41" fmla="*/ 169 h 210"/>
              <a:gd name="T42" fmla="*/ 42 w 209"/>
              <a:gd name="T43" fmla="*/ 190 h 210"/>
              <a:gd name="T44" fmla="*/ 64 w 209"/>
              <a:gd name="T45" fmla="*/ 168 h 210"/>
              <a:gd name="T46" fmla="*/ 90 w 209"/>
              <a:gd name="T47" fmla="*/ 178 h 210"/>
              <a:gd name="T48" fmla="*/ 90 w 209"/>
              <a:gd name="T49" fmla="*/ 210 h 210"/>
              <a:gd name="T50" fmla="*/ 120 w 209"/>
              <a:gd name="T51" fmla="*/ 210 h 210"/>
              <a:gd name="T52" fmla="*/ 120 w 209"/>
              <a:gd name="T53" fmla="*/ 178 h 210"/>
              <a:gd name="T54" fmla="*/ 146 w 209"/>
              <a:gd name="T55" fmla="*/ 167 h 210"/>
              <a:gd name="T56" fmla="*/ 169 w 209"/>
              <a:gd name="T57" fmla="*/ 190 h 210"/>
              <a:gd name="T58" fmla="*/ 190 w 209"/>
              <a:gd name="T59" fmla="*/ 169 h 210"/>
              <a:gd name="T60" fmla="*/ 167 w 209"/>
              <a:gd name="T61" fmla="*/ 146 h 210"/>
              <a:gd name="T62" fmla="*/ 178 w 209"/>
              <a:gd name="T63" fmla="*/ 120 h 210"/>
              <a:gd name="T64" fmla="*/ 209 w 209"/>
              <a:gd name="T65" fmla="*/ 120 h 210"/>
              <a:gd name="T66" fmla="*/ 105 w 209"/>
              <a:gd name="T67" fmla="*/ 150 h 210"/>
              <a:gd name="T68" fmla="*/ 60 w 209"/>
              <a:gd name="T69" fmla="*/ 105 h 210"/>
              <a:gd name="T70" fmla="*/ 105 w 209"/>
              <a:gd name="T71" fmla="*/ 60 h 210"/>
              <a:gd name="T72" fmla="*/ 150 w 209"/>
              <a:gd name="T73" fmla="*/ 105 h 210"/>
              <a:gd name="T74" fmla="*/ 105 w 209"/>
              <a:gd name="T75" fmla="*/ 15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 h="210">
                <a:moveTo>
                  <a:pt x="209" y="120"/>
                </a:moveTo>
                <a:cubicBezTo>
                  <a:pt x="209" y="90"/>
                  <a:pt x="209" y="90"/>
                  <a:pt x="209" y="90"/>
                </a:cubicBezTo>
                <a:cubicBezTo>
                  <a:pt x="178" y="90"/>
                  <a:pt x="178" y="90"/>
                  <a:pt x="178" y="90"/>
                </a:cubicBezTo>
                <a:cubicBezTo>
                  <a:pt x="176" y="81"/>
                  <a:pt x="173" y="72"/>
                  <a:pt x="168" y="65"/>
                </a:cubicBezTo>
                <a:cubicBezTo>
                  <a:pt x="190" y="42"/>
                  <a:pt x="190" y="42"/>
                  <a:pt x="190" y="42"/>
                </a:cubicBezTo>
                <a:cubicBezTo>
                  <a:pt x="169" y="21"/>
                  <a:pt x="169" y="21"/>
                  <a:pt x="169" y="21"/>
                </a:cubicBezTo>
                <a:cubicBezTo>
                  <a:pt x="147" y="43"/>
                  <a:pt x="147" y="43"/>
                  <a:pt x="147" y="43"/>
                </a:cubicBezTo>
                <a:cubicBezTo>
                  <a:pt x="139" y="38"/>
                  <a:pt x="130" y="34"/>
                  <a:pt x="120" y="32"/>
                </a:cubicBezTo>
                <a:cubicBezTo>
                  <a:pt x="120" y="0"/>
                  <a:pt x="120" y="0"/>
                  <a:pt x="120" y="0"/>
                </a:cubicBezTo>
                <a:cubicBezTo>
                  <a:pt x="90" y="0"/>
                  <a:pt x="90" y="0"/>
                  <a:pt x="90" y="0"/>
                </a:cubicBezTo>
                <a:cubicBezTo>
                  <a:pt x="90" y="32"/>
                  <a:pt x="90" y="32"/>
                  <a:pt x="90" y="32"/>
                </a:cubicBezTo>
                <a:cubicBezTo>
                  <a:pt x="80" y="34"/>
                  <a:pt x="71" y="37"/>
                  <a:pt x="63" y="42"/>
                </a:cubicBezTo>
                <a:cubicBezTo>
                  <a:pt x="42" y="21"/>
                  <a:pt x="42" y="21"/>
                  <a:pt x="42" y="21"/>
                </a:cubicBezTo>
                <a:cubicBezTo>
                  <a:pt x="21" y="42"/>
                  <a:pt x="21" y="42"/>
                  <a:pt x="21" y="42"/>
                </a:cubicBezTo>
                <a:cubicBezTo>
                  <a:pt x="42" y="64"/>
                  <a:pt x="42" y="64"/>
                  <a:pt x="42" y="64"/>
                </a:cubicBezTo>
                <a:cubicBezTo>
                  <a:pt x="37" y="72"/>
                  <a:pt x="33" y="80"/>
                  <a:pt x="31" y="90"/>
                </a:cubicBezTo>
                <a:cubicBezTo>
                  <a:pt x="0" y="90"/>
                  <a:pt x="0" y="90"/>
                  <a:pt x="0" y="90"/>
                </a:cubicBezTo>
                <a:cubicBezTo>
                  <a:pt x="0" y="120"/>
                  <a:pt x="0" y="120"/>
                  <a:pt x="0" y="120"/>
                </a:cubicBezTo>
                <a:cubicBezTo>
                  <a:pt x="31" y="120"/>
                  <a:pt x="31" y="120"/>
                  <a:pt x="31" y="120"/>
                </a:cubicBezTo>
                <a:cubicBezTo>
                  <a:pt x="33" y="130"/>
                  <a:pt x="37" y="139"/>
                  <a:pt x="43" y="147"/>
                </a:cubicBezTo>
                <a:cubicBezTo>
                  <a:pt x="21" y="169"/>
                  <a:pt x="21" y="169"/>
                  <a:pt x="21" y="169"/>
                </a:cubicBezTo>
                <a:cubicBezTo>
                  <a:pt x="42" y="190"/>
                  <a:pt x="42" y="190"/>
                  <a:pt x="42" y="190"/>
                </a:cubicBezTo>
                <a:cubicBezTo>
                  <a:pt x="64" y="168"/>
                  <a:pt x="64" y="168"/>
                  <a:pt x="64" y="168"/>
                </a:cubicBezTo>
                <a:cubicBezTo>
                  <a:pt x="72" y="173"/>
                  <a:pt x="81" y="176"/>
                  <a:pt x="90" y="178"/>
                </a:cubicBezTo>
                <a:cubicBezTo>
                  <a:pt x="90" y="210"/>
                  <a:pt x="90" y="210"/>
                  <a:pt x="90" y="210"/>
                </a:cubicBezTo>
                <a:cubicBezTo>
                  <a:pt x="120" y="210"/>
                  <a:pt x="120" y="210"/>
                  <a:pt x="120" y="210"/>
                </a:cubicBezTo>
                <a:cubicBezTo>
                  <a:pt x="120" y="178"/>
                  <a:pt x="120" y="178"/>
                  <a:pt x="120" y="178"/>
                </a:cubicBezTo>
                <a:cubicBezTo>
                  <a:pt x="129" y="176"/>
                  <a:pt x="138" y="172"/>
                  <a:pt x="146" y="167"/>
                </a:cubicBezTo>
                <a:cubicBezTo>
                  <a:pt x="169" y="190"/>
                  <a:pt x="169" y="190"/>
                  <a:pt x="169" y="190"/>
                </a:cubicBezTo>
                <a:cubicBezTo>
                  <a:pt x="190" y="169"/>
                  <a:pt x="190" y="169"/>
                  <a:pt x="190" y="169"/>
                </a:cubicBezTo>
                <a:cubicBezTo>
                  <a:pt x="167" y="146"/>
                  <a:pt x="167" y="146"/>
                  <a:pt x="167" y="146"/>
                </a:cubicBezTo>
                <a:cubicBezTo>
                  <a:pt x="172" y="138"/>
                  <a:pt x="176" y="129"/>
                  <a:pt x="178" y="120"/>
                </a:cubicBezTo>
                <a:lnTo>
                  <a:pt x="209" y="120"/>
                </a:lnTo>
                <a:close/>
                <a:moveTo>
                  <a:pt x="105" y="150"/>
                </a:moveTo>
                <a:cubicBezTo>
                  <a:pt x="80" y="150"/>
                  <a:pt x="60" y="130"/>
                  <a:pt x="60" y="105"/>
                </a:cubicBezTo>
                <a:cubicBezTo>
                  <a:pt x="60" y="80"/>
                  <a:pt x="80" y="60"/>
                  <a:pt x="105" y="60"/>
                </a:cubicBezTo>
                <a:cubicBezTo>
                  <a:pt x="129" y="60"/>
                  <a:pt x="149" y="80"/>
                  <a:pt x="150" y="105"/>
                </a:cubicBezTo>
                <a:cubicBezTo>
                  <a:pt x="149" y="130"/>
                  <a:pt x="129" y="150"/>
                  <a:pt x="105" y="150"/>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27" name="Freeform 24"/>
          <p:cNvSpPr>
            <a:spLocks noEditPoints="1"/>
          </p:cNvSpPr>
          <p:nvPr/>
        </p:nvSpPr>
        <p:spPr bwMode="auto">
          <a:xfrm>
            <a:off x="4989513" y="1635126"/>
            <a:ext cx="504825" cy="503238"/>
          </a:xfrm>
          <a:custGeom>
            <a:avLst/>
            <a:gdLst>
              <a:gd name="T0" fmla="*/ 267 w 267"/>
              <a:gd name="T1" fmla="*/ 163 h 266"/>
              <a:gd name="T2" fmla="*/ 267 w 267"/>
              <a:gd name="T3" fmla="*/ 109 h 266"/>
              <a:gd name="T4" fmla="*/ 263 w 267"/>
              <a:gd name="T5" fmla="*/ 105 h 266"/>
              <a:gd name="T6" fmla="*/ 221 w 267"/>
              <a:gd name="T7" fmla="*/ 85 h 266"/>
              <a:gd name="T8" fmla="*/ 248 w 267"/>
              <a:gd name="T9" fmla="*/ 59 h 266"/>
              <a:gd name="T10" fmla="*/ 210 w 267"/>
              <a:gd name="T11" fmla="*/ 21 h 266"/>
              <a:gd name="T12" fmla="*/ 204 w 267"/>
              <a:gd name="T13" fmla="*/ 21 h 266"/>
              <a:gd name="T14" fmla="*/ 162 w 267"/>
              <a:gd name="T15" fmla="*/ 37 h 266"/>
              <a:gd name="T16" fmla="*/ 162 w 267"/>
              <a:gd name="T17" fmla="*/ 0 h 266"/>
              <a:gd name="T18" fmla="*/ 108 w 267"/>
              <a:gd name="T19" fmla="*/ 0 h 266"/>
              <a:gd name="T20" fmla="*/ 104 w 267"/>
              <a:gd name="T21" fmla="*/ 4 h 266"/>
              <a:gd name="T22" fmla="*/ 87 w 267"/>
              <a:gd name="T23" fmla="*/ 44 h 266"/>
              <a:gd name="T24" fmla="*/ 60 w 267"/>
              <a:gd name="T25" fmla="*/ 18 h 266"/>
              <a:gd name="T26" fmla="*/ 22 w 267"/>
              <a:gd name="T27" fmla="*/ 56 h 266"/>
              <a:gd name="T28" fmla="*/ 22 w 267"/>
              <a:gd name="T29" fmla="*/ 62 h 266"/>
              <a:gd name="T30" fmla="*/ 37 w 267"/>
              <a:gd name="T31" fmla="*/ 103 h 266"/>
              <a:gd name="T32" fmla="*/ 0 w 267"/>
              <a:gd name="T33" fmla="*/ 103 h 266"/>
              <a:gd name="T34" fmla="*/ 0 w 267"/>
              <a:gd name="T35" fmla="*/ 157 h 266"/>
              <a:gd name="T36" fmla="*/ 5 w 267"/>
              <a:gd name="T37" fmla="*/ 161 h 266"/>
              <a:gd name="T38" fmla="*/ 45 w 267"/>
              <a:gd name="T39" fmla="*/ 182 h 266"/>
              <a:gd name="T40" fmla="*/ 19 w 267"/>
              <a:gd name="T41" fmla="*/ 207 h 266"/>
              <a:gd name="T42" fmla="*/ 57 w 267"/>
              <a:gd name="T43" fmla="*/ 245 h 266"/>
              <a:gd name="T44" fmla="*/ 63 w 267"/>
              <a:gd name="T45" fmla="*/ 245 h 266"/>
              <a:gd name="T46" fmla="*/ 106 w 267"/>
              <a:gd name="T47" fmla="*/ 230 h 266"/>
              <a:gd name="T48" fmla="*/ 106 w 267"/>
              <a:gd name="T49" fmla="*/ 266 h 266"/>
              <a:gd name="T50" fmla="*/ 159 w 267"/>
              <a:gd name="T51" fmla="*/ 266 h 266"/>
              <a:gd name="T52" fmla="*/ 163 w 267"/>
              <a:gd name="T53" fmla="*/ 262 h 266"/>
              <a:gd name="T54" fmla="*/ 180 w 267"/>
              <a:gd name="T55" fmla="*/ 221 h 266"/>
              <a:gd name="T56" fmla="*/ 207 w 267"/>
              <a:gd name="T57" fmla="*/ 248 h 266"/>
              <a:gd name="T58" fmla="*/ 245 w 267"/>
              <a:gd name="T59" fmla="*/ 210 h 266"/>
              <a:gd name="T60" fmla="*/ 245 w 267"/>
              <a:gd name="T61" fmla="*/ 204 h 266"/>
              <a:gd name="T62" fmla="*/ 229 w 267"/>
              <a:gd name="T63" fmla="*/ 163 h 266"/>
              <a:gd name="T64" fmla="*/ 193 w 267"/>
              <a:gd name="T65" fmla="*/ 133 h 266"/>
              <a:gd name="T66" fmla="*/ 73 w 267"/>
              <a:gd name="T67" fmla="*/ 133 h 266"/>
              <a:gd name="T68" fmla="*/ 193 w 267"/>
              <a:gd name="T69" fmla="*/ 13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 h="266">
                <a:moveTo>
                  <a:pt x="263" y="163"/>
                </a:moveTo>
                <a:cubicBezTo>
                  <a:pt x="267" y="163"/>
                  <a:pt x="267" y="163"/>
                  <a:pt x="267" y="163"/>
                </a:cubicBezTo>
                <a:cubicBezTo>
                  <a:pt x="267" y="158"/>
                  <a:pt x="267" y="158"/>
                  <a:pt x="267" y="158"/>
                </a:cubicBezTo>
                <a:cubicBezTo>
                  <a:pt x="267" y="109"/>
                  <a:pt x="267" y="109"/>
                  <a:pt x="267" y="109"/>
                </a:cubicBezTo>
                <a:cubicBezTo>
                  <a:pt x="267" y="105"/>
                  <a:pt x="267" y="105"/>
                  <a:pt x="267" y="105"/>
                </a:cubicBezTo>
                <a:cubicBezTo>
                  <a:pt x="263" y="105"/>
                  <a:pt x="263" y="105"/>
                  <a:pt x="263" y="105"/>
                </a:cubicBezTo>
                <a:cubicBezTo>
                  <a:pt x="229" y="105"/>
                  <a:pt x="229" y="105"/>
                  <a:pt x="229" y="105"/>
                </a:cubicBezTo>
                <a:cubicBezTo>
                  <a:pt x="227" y="98"/>
                  <a:pt x="225" y="91"/>
                  <a:pt x="221" y="85"/>
                </a:cubicBezTo>
                <a:cubicBezTo>
                  <a:pt x="245" y="62"/>
                  <a:pt x="245" y="62"/>
                  <a:pt x="245" y="62"/>
                </a:cubicBezTo>
                <a:cubicBezTo>
                  <a:pt x="248" y="59"/>
                  <a:pt x="248" y="59"/>
                  <a:pt x="248" y="59"/>
                </a:cubicBezTo>
                <a:cubicBezTo>
                  <a:pt x="245" y="56"/>
                  <a:pt x="245" y="56"/>
                  <a:pt x="245" y="56"/>
                </a:cubicBezTo>
                <a:cubicBezTo>
                  <a:pt x="210" y="21"/>
                  <a:pt x="210" y="21"/>
                  <a:pt x="210" y="21"/>
                </a:cubicBezTo>
                <a:cubicBezTo>
                  <a:pt x="207" y="18"/>
                  <a:pt x="207" y="18"/>
                  <a:pt x="207" y="18"/>
                </a:cubicBezTo>
                <a:cubicBezTo>
                  <a:pt x="204" y="21"/>
                  <a:pt x="204" y="21"/>
                  <a:pt x="204" y="21"/>
                </a:cubicBezTo>
                <a:cubicBezTo>
                  <a:pt x="180" y="44"/>
                  <a:pt x="180" y="44"/>
                  <a:pt x="180" y="44"/>
                </a:cubicBezTo>
                <a:cubicBezTo>
                  <a:pt x="174" y="41"/>
                  <a:pt x="168" y="39"/>
                  <a:pt x="162" y="37"/>
                </a:cubicBezTo>
                <a:cubicBezTo>
                  <a:pt x="162" y="4"/>
                  <a:pt x="162" y="4"/>
                  <a:pt x="162" y="4"/>
                </a:cubicBezTo>
                <a:cubicBezTo>
                  <a:pt x="162" y="0"/>
                  <a:pt x="162" y="0"/>
                  <a:pt x="162" y="0"/>
                </a:cubicBezTo>
                <a:cubicBezTo>
                  <a:pt x="158" y="0"/>
                  <a:pt x="158" y="0"/>
                  <a:pt x="158" y="0"/>
                </a:cubicBezTo>
                <a:cubicBezTo>
                  <a:pt x="108" y="0"/>
                  <a:pt x="108" y="0"/>
                  <a:pt x="108" y="0"/>
                </a:cubicBezTo>
                <a:cubicBezTo>
                  <a:pt x="104" y="0"/>
                  <a:pt x="104" y="0"/>
                  <a:pt x="104" y="0"/>
                </a:cubicBezTo>
                <a:cubicBezTo>
                  <a:pt x="104" y="4"/>
                  <a:pt x="104" y="4"/>
                  <a:pt x="104" y="4"/>
                </a:cubicBezTo>
                <a:cubicBezTo>
                  <a:pt x="104" y="37"/>
                  <a:pt x="104" y="37"/>
                  <a:pt x="104" y="37"/>
                </a:cubicBezTo>
                <a:cubicBezTo>
                  <a:pt x="98" y="39"/>
                  <a:pt x="92" y="41"/>
                  <a:pt x="87" y="44"/>
                </a:cubicBezTo>
                <a:cubicBezTo>
                  <a:pt x="63" y="21"/>
                  <a:pt x="63" y="21"/>
                  <a:pt x="63" y="21"/>
                </a:cubicBezTo>
                <a:cubicBezTo>
                  <a:pt x="60" y="18"/>
                  <a:pt x="60" y="18"/>
                  <a:pt x="60" y="18"/>
                </a:cubicBezTo>
                <a:cubicBezTo>
                  <a:pt x="57" y="21"/>
                  <a:pt x="57" y="21"/>
                  <a:pt x="57" y="21"/>
                </a:cubicBezTo>
                <a:cubicBezTo>
                  <a:pt x="22" y="56"/>
                  <a:pt x="22" y="56"/>
                  <a:pt x="22" y="56"/>
                </a:cubicBezTo>
                <a:cubicBezTo>
                  <a:pt x="19" y="59"/>
                  <a:pt x="19" y="59"/>
                  <a:pt x="19" y="59"/>
                </a:cubicBezTo>
                <a:cubicBezTo>
                  <a:pt x="22" y="62"/>
                  <a:pt x="22" y="62"/>
                  <a:pt x="22" y="62"/>
                </a:cubicBezTo>
                <a:cubicBezTo>
                  <a:pt x="45" y="84"/>
                  <a:pt x="45" y="84"/>
                  <a:pt x="45" y="84"/>
                </a:cubicBezTo>
                <a:cubicBezTo>
                  <a:pt x="42" y="90"/>
                  <a:pt x="39" y="97"/>
                  <a:pt x="37" y="103"/>
                </a:cubicBezTo>
                <a:cubicBezTo>
                  <a:pt x="5" y="103"/>
                  <a:pt x="5" y="103"/>
                  <a:pt x="5" y="103"/>
                </a:cubicBezTo>
                <a:cubicBezTo>
                  <a:pt x="0" y="103"/>
                  <a:pt x="0" y="103"/>
                  <a:pt x="0" y="103"/>
                </a:cubicBezTo>
                <a:cubicBezTo>
                  <a:pt x="0" y="108"/>
                  <a:pt x="0" y="108"/>
                  <a:pt x="0" y="108"/>
                </a:cubicBezTo>
                <a:cubicBezTo>
                  <a:pt x="0" y="157"/>
                  <a:pt x="0" y="157"/>
                  <a:pt x="0" y="157"/>
                </a:cubicBezTo>
                <a:cubicBezTo>
                  <a:pt x="0" y="161"/>
                  <a:pt x="0" y="161"/>
                  <a:pt x="0" y="161"/>
                </a:cubicBezTo>
                <a:cubicBezTo>
                  <a:pt x="5" y="161"/>
                  <a:pt x="5" y="161"/>
                  <a:pt x="5" y="161"/>
                </a:cubicBezTo>
                <a:cubicBezTo>
                  <a:pt x="37" y="161"/>
                  <a:pt x="37" y="161"/>
                  <a:pt x="37" y="161"/>
                </a:cubicBezTo>
                <a:cubicBezTo>
                  <a:pt x="39" y="168"/>
                  <a:pt x="42" y="175"/>
                  <a:pt x="45" y="182"/>
                </a:cubicBezTo>
                <a:cubicBezTo>
                  <a:pt x="22" y="204"/>
                  <a:pt x="22" y="204"/>
                  <a:pt x="22" y="204"/>
                </a:cubicBezTo>
                <a:cubicBezTo>
                  <a:pt x="19" y="207"/>
                  <a:pt x="19" y="207"/>
                  <a:pt x="19" y="207"/>
                </a:cubicBezTo>
                <a:cubicBezTo>
                  <a:pt x="22" y="210"/>
                  <a:pt x="22" y="210"/>
                  <a:pt x="22" y="210"/>
                </a:cubicBezTo>
                <a:cubicBezTo>
                  <a:pt x="57" y="245"/>
                  <a:pt x="57" y="245"/>
                  <a:pt x="57" y="245"/>
                </a:cubicBezTo>
                <a:cubicBezTo>
                  <a:pt x="60" y="248"/>
                  <a:pt x="60" y="248"/>
                  <a:pt x="60" y="248"/>
                </a:cubicBezTo>
                <a:cubicBezTo>
                  <a:pt x="63" y="245"/>
                  <a:pt x="63" y="245"/>
                  <a:pt x="63" y="245"/>
                </a:cubicBezTo>
                <a:cubicBezTo>
                  <a:pt x="87" y="222"/>
                  <a:pt x="87" y="222"/>
                  <a:pt x="87" y="222"/>
                </a:cubicBezTo>
                <a:cubicBezTo>
                  <a:pt x="93" y="225"/>
                  <a:pt x="99" y="228"/>
                  <a:pt x="106" y="230"/>
                </a:cubicBezTo>
                <a:cubicBezTo>
                  <a:pt x="106" y="262"/>
                  <a:pt x="106" y="262"/>
                  <a:pt x="106" y="262"/>
                </a:cubicBezTo>
                <a:cubicBezTo>
                  <a:pt x="106" y="266"/>
                  <a:pt x="106" y="266"/>
                  <a:pt x="106" y="266"/>
                </a:cubicBezTo>
                <a:cubicBezTo>
                  <a:pt x="110" y="266"/>
                  <a:pt x="110" y="266"/>
                  <a:pt x="110" y="266"/>
                </a:cubicBezTo>
                <a:cubicBezTo>
                  <a:pt x="159" y="266"/>
                  <a:pt x="159" y="266"/>
                  <a:pt x="159" y="266"/>
                </a:cubicBezTo>
                <a:cubicBezTo>
                  <a:pt x="163" y="266"/>
                  <a:pt x="163" y="266"/>
                  <a:pt x="163" y="266"/>
                </a:cubicBezTo>
                <a:cubicBezTo>
                  <a:pt x="163" y="262"/>
                  <a:pt x="163" y="262"/>
                  <a:pt x="163" y="262"/>
                </a:cubicBezTo>
                <a:cubicBezTo>
                  <a:pt x="163" y="229"/>
                  <a:pt x="163" y="229"/>
                  <a:pt x="163" y="229"/>
                </a:cubicBezTo>
                <a:cubicBezTo>
                  <a:pt x="169" y="227"/>
                  <a:pt x="175" y="224"/>
                  <a:pt x="180" y="221"/>
                </a:cubicBezTo>
                <a:cubicBezTo>
                  <a:pt x="204" y="245"/>
                  <a:pt x="204" y="245"/>
                  <a:pt x="204" y="245"/>
                </a:cubicBezTo>
                <a:cubicBezTo>
                  <a:pt x="207" y="248"/>
                  <a:pt x="207" y="248"/>
                  <a:pt x="207" y="248"/>
                </a:cubicBezTo>
                <a:cubicBezTo>
                  <a:pt x="210" y="245"/>
                  <a:pt x="210" y="245"/>
                  <a:pt x="210" y="245"/>
                </a:cubicBezTo>
                <a:cubicBezTo>
                  <a:pt x="245" y="210"/>
                  <a:pt x="245" y="210"/>
                  <a:pt x="245" y="210"/>
                </a:cubicBezTo>
                <a:cubicBezTo>
                  <a:pt x="248" y="207"/>
                  <a:pt x="248" y="207"/>
                  <a:pt x="248" y="207"/>
                </a:cubicBezTo>
                <a:cubicBezTo>
                  <a:pt x="245" y="204"/>
                  <a:pt x="245" y="204"/>
                  <a:pt x="245" y="204"/>
                </a:cubicBezTo>
                <a:cubicBezTo>
                  <a:pt x="221" y="181"/>
                  <a:pt x="221" y="181"/>
                  <a:pt x="221" y="181"/>
                </a:cubicBezTo>
                <a:cubicBezTo>
                  <a:pt x="224" y="175"/>
                  <a:pt x="227" y="169"/>
                  <a:pt x="229" y="163"/>
                </a:cubicBezTo>
                <a:cubicBezTo>
                  <a:pt x="263" y="163"/>
                  <a:pt x="263" y="163"/>
                  <a:pt x="263" y="163"/>
                </a:cubicBezTo>
                <a:close/>
                <a:moveTo>
                  <a:pt x="193" y="133"/>
                </a:moveTo>
                <a:cubicBezTo>
                  <a:pt x="193" y="166"/>
                  <a:pt x="166" y="193"/>
                  <a:pt x="133" y="193"/>
                </a:cubicBezTo>
                <a:cubicBezTo>
                  <a:pt x="100" y="193"/>
                  <a:pt x="73" y="166"/>
                  <a:pt x="73" y="133"/>
                </a:cubicBezTo>
                <a:cubicBezTo>
                  <a:pt x="73" y="100"/>
                  <a:pt x="100" y="73"/>
                  <a:pt x="133" y="73"/>
                </a:cubicBezTo>
                <a:cubicBezTo>
                  <a:pt x="166" y="73"/>
                  <a:pt x="193" y="100"/>
                  <a:pt x="193" y="133"/>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微软雅黑" panose="020B0503020204020204" pitchFamily="34" charset="-122"/>
            </a:endParaRPr>
          </a:p>
        </p:txBody>
      </p:sp>
      <p:sp>
        <p:nvSpPr>
          <p:cNvPr id="28" name="Freeform 25"/>
          <p:cNvSpPr>
            <a:spLocks noEditPoints="1"/>
          </p:cNvSpPr>
          <p:nvPr/>
        </p:nvSpPr>
        <p:spPr bwMode="auto">
          <a:xfrm>
            <a:off x="6284913" y="2636838"/>
            <a:ext cx="295275" cy="295275"/>
          </a:xfrm>
          <a:custGeom>
            <a:avLst/>
            <a:gdLst>
              <a:gd name="T0" fmla="*/ 156 w 156"/>
              <a:gd name="T1" fmla="*/ 96 h 156"/>
              <a:gd name="T2" fmla="*/ 156 w 156"/>
              <a:gd name="T3" fmla="*/ 64 h 156"/>
              <a:gd name="T4" fmla="*/ 153 w 156"/>
              <a:gd name="T5" fmla="*/ 62 h 156"/>
              <a:gd name="T6" fmla="*/ 129 w 156"/>
              <a:gd name="T7" fmla="*/ 51 h 156"/>
              <a:gd name="T8" fmla="*/ 144 w 156"/>
              <a:gd name="T9" fmla="*/ 35 h 156"/>
              <a:gd name="T10" fmla="*/ 122 w 156"/>
              <a:gd name="T11" fmla="*/ 13 h 156"/>
              <a:gd name="T12" fmla="*/ 119 w 156"/>
              <a:gd name="T13" fmla="*/ 13 h 156"/>
              <a:gd name="T14" fmla="*/ 94 w 156"/>
              <a:gd name="T15" fmla="*/ 22 h 156"/>
              <a:gd name="T16" fmla="*/ 94 w 156"/>
              <a:gd name="T17" fmla="*/ 0 h 156"/>
              <a:gd name="T18" fmla="*/ 63 w 156"/>
              <a:gd name="T19" fmla="*/ 0 h 156"/>
              <a:gd name="T20" fmla="*/ 60 w 156"/>
              <a:gd name="T21" fmla="*/ 3 h 156"/>
              <a:gd name="T22" fmla="*/ 50 w 156"/>
              <a:gd name="T23" fmla="*/ 26 h 156"/>
              <a:gd name="T24" fmla="*/ 35 w 156"/>
              <a:gd name="T25" fmla="*/ 11 h 156"/>
              <a:gd name="T26" fmla="*/ 13 w 156"/>
              <a:gd name="T27" fmla="*/ 33 h 156"/>
              <a:gd name="T28" fmla="*/ 13 w 156"/>
              <a:gd name="T29" fmla="*/ 37 h 156"/>
              <a:gd name="T30" fmla="*/ 21 w 156"/>
              <a:gd name="T31" fmla="*/ 61 h 156"/>
              <a:gd name="T32" fmla="*/ 0 w 156"/>
              <a:gd name="T33" fmla="*/ 61 h 156"/>
              <a:gd name="T34" fmla="*/ 0 w 156"/>
              <a:gd name="T35" fmla="*/ 92 h 156"/>
              <a:gd name="T36" fmla="*/ 2 w 156"/>
              <a:gd name="T37" fmla="*/ 95 h 156"/>
              <a:gd name="T38" fmla="*/ 26 w 156"/>
              <a:gd name="T39" fmla="*/ 107 h 156"/>
              <a:gd name="T40" fmla="*/ 11 w 156"/>
              <a:gd name="T41" fmla="*/ 122 h 156"/>
              <a:gd name="T42" fmla="*/ 33 w 156"/>
              <a:gd name="T43" fmla="*/ 144 h 156"/>
              <a:gd name="T44" fmla="*/ 36 w 156"/>
              <a:gd name="T45" fmla="*/ 144 h 156"/>
              <a:gd name="T46" fmla="*/ 61 w 156"/>
              <a:gd name="T47" fmla="*/ 135 h 156"/>
              <a:gd name="T48" fmla="*/ 61 w 156"/>
              <a:gd name="T49" fmla="*/ 156 h 156"/>
              <a:gd name="T50" fmla="*/ 92 w 156"/>
              <a:gd name="T51" fmla="*/ 156 h 156"/>
              <a:gd name="T52" fmla="*/ 95 w 156"/>
              <a:gd name="T53" fmla="*/ 154 h 156"/>
              <a:gd name="T54" fmla="*/ 105 w 156"/>
              <a:gd name="T55" fmla="*/ 130 h 156"/>
              <a:gd name="T56" fmla="*/ 120 w 156"/>
              <a:gd name="T57" fmla="*/ 146 h 156"/>
              <a:gd name="T58" fmla="*/ 143 w 156"/>
              <a:gd name="T59" fmla="*/ 124 h 156"/>
              <a:gd name="T60" fmla="*/ 143 w 156"/>
              <a:gd name="T61" fmla="*/ 120 h 156"/>
              <a:gd name="T62" fmla="*/ 133 w 156"/>
              <a:gd name="T63" fmla="*/ 96 h 156"/>
              <a:gd name="T64" fmla="*/ 112 w 156"/>
              <a:gd name="T65" fmla="*/ 78 h 156"/>
              <a:gd name="T66" fmla="*/ 42 w 156"/>
              <a:gd name="T67" fmla="*/ 78 h 156"/>
              <a:gd name="T68" fmla="*/ 112 w 156"/>
              <a:gd name="T69" fmla="*/ 7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 h="156">
                <a:moveTo>
                  <a:pt x="153" y="96"/>
                </a:moveTo>
                <a:cubicBezTo>
                  <a:pt x="156" y="96"/>
                  <a:pt x="156" y="96"/>
                  <a:pt x="156" y="96"/>
                </a:cubicBezTo>
                <a:cubicBezTo>
                  <a:pt x="156" y="93"/>
                  <a:pt x="156" y="93"/>
                  <a:pt x="156" y="93"/>
                </a:cubicBezTo>
                <a:cubicBezTo>
                  <a:pt x="156" y="64"/>
                  <a:pt x="156" y="64"/>
                  <a:pt x="156" y="64"/>
                </a:cubicBezTo>
                <a:cubicBezTo>
                  <a:pt x="156" y="62"/>
                  <a:pt x="156" y="62"/>
                  <a:pt x="156" y="62"/>
                </a:cubicBezTo>
                <a:cubicBezTo>
                  <a:pt x="153" y="62"/>
                  <a:pt x="153" y="62"/>
                  <a:pt x="153" y="62"/>
                </a:cubicBezTo>
                <a:cubicBezTo>
                  <a:pt x="133" y="62"/>
                  <a:pt x="133" y="62"/>
                  <a:pt x="133" y="62"/>
                </a:cubicBezTo>
                <a:cubicBezTo>
                  <a:pt x="132" y="58"/>
                  <a:pt x="131" y="54"/>
                  <a:pt x="129" y="51"/>
                </a:cubicBezTo>
                <a:cubicBezTo>
                  <a:pt x="143" y="37"/>
                  <a:pt x="143" y="37"/>
                  <a:pt x="143" y="37"/>
                </a:cubicBezTo>
                <a:cubicBezTo>
                  <a:pt x="144" y="35"/>
                  <a:pt x="144" y="35"/>
                  <a:pt x="144" y="35"/>
                </a:cubicBezTo>
                <a:cubicBezTo>
                  <a:pt x="143" y="33"/>
                  <a:pt x="143" y="33"/>
                  <a:pt x="143" y="33"/>
                </a:cubicBezTo>
                <a:cubicBezTo>
                  <a:pt x="122" y="13"/>
                  <a:pt x="122" y="13"/>
                  <a:pt x="122" y="13"/>
                </a:cubicBezTo>
                <a:cubicBezTo>
                  <a:pt x="120" y="11"/>
                  <a:pt x="120" y="11"/>
                  <a:pt x="120" y="11"/>
                </a:cubicBezTo>
                <a:cubicBezTo>
                  <a:pt x="119" y="13"/>
                  <a:pt x="119" y="13"/>
                  <a:pt x="119" y="13"/>
                </a:cubicBezTo>
                <a:cubicBezTo>
                  <a:pt x="105" y="27"/>
                  <a:pt x="105" y="27"/>
                  <a:pt x="105" y="27"/>
                </a:cubicBezTo>
                <a:cubicBezTo>
                  <a:pt x="101" y="25"/>
                  <a:pt x="98" y="23"/>
                  <a:pt x="94" y="22"/>
                </a:cubicBezTo>
                <a:cubicBezTo>
                  <a:pt x="94" y="3"/>
                  <a:pt x="94" y="3"/>
                  <a:pt x="94" y="3"/>
                </a:cubicBezTo>
                <a:cubicBezTo>
                  <a:pt x="94" y="0"/>
                  <a:pt x="94" y="0"/>
                  <a:pt x="94" y="0"/>
                </a:cubicBezTo>
                <a:cubicBezTo>
                  <a:pt x="92" y="0"/>
                  <a:pt x="92" y="0"/>
                  <a:pt x="92" y="0"/>
                </a:cubicBezTo>
                <a:cubicBezTo>
                  <a:pt x="63" y="0"/>
                  <a:pt x="63" y="0"/>
                  <a:pt x="63" y="0"/>
                </a:cubicBezTo>
                <a:cubicBezTo>
                  <a:pt x="60" y="0"/>
                  <a:pt x="60" y="0"/>
                  <a:pt x="60" y="0"/>
                </a:cubicBezTo>
                <a:cubicBezTo>
                  <a:pt x="60" y="3"/>
                  <a:pt x="60" y="3"/>
                  <a:pt x="60" y="3"/>
                </a:cubicBezTo>
                <a:cubicBezTo>
                  <a:pt x="60" y="22"/>
                  <a:pt x="60" y="22"/>
                  <a:pt x="60" y="22"/>
                </a:cubicBezTo>
                <a:cubicBezTo>
                  <a:pt x="57" y="23"/>
                  <a:pt x="53" y="25"/>
                  <a:pt x="50" y="26"/>
                </a:cubicBezTo>
                <a:cubicBezTo>
                  <a:pt x="36" y="13"/>
                  <a:pt x="36" y="13"/>
                  <a:pt x="36" y="13"/>
                </a:cubicBezTo>
                <a:cubicBezTo>
                  <a:pt x="35" y="11"/>
                  <a:pt x="35" y="11"/>
                  <a:pt x="35" y="11"/>
                </a:cubicBezTo>
                <a:cubicBezTo>
                  <a:pt x="33" y="13"/>
                  <a:pt x="33" y="13"/>
                  <a:pt x="33" y="13"/>
                </a:cubicBezTo>
                <a:cubicBezTo>
                  <a:pt x="13" y="33"/>
                  <a:pt x="13" y="33"/>
                  <a:pt x="13" y="33"/>
                </a:cubicBezTo>
                <a:cubicBezTo>
                  <a:pt x="11" y="35"/>
                  <a:pt x="11" y="35"/>
                  <a:pt x="11" y="35"/>
                </a:cubicBezTo>
                <a:cubicBezTo>
                  <a:pt x="13" y="37"/>
                  <a:pt x="13" y="37"/>
                  <a:pt x="13" y="37"/>
                </a:cubicBezTo>
                <a:cubicBezTo>
                  <a:pt x="26" y="50"/>
                  <a:pt x="26" y="50"/>
                  <a:pt x="26" y="50"/>
                </a:cubicBezTo>
                <a:cubicBezTo>
                  <a:pt x="24" y="54"/>
                  <a:pt x="22" y="57"/>
                  <a:pt x="21" y="61"/>
                </a:cubicBezTo>
                <a:cubicBezTo>
                  <a:pt x="2" y="61"/>
                  <a:pt x="2" y="61"/>
                  <a:pt x="2" y="61"/>
                </a:cubicBezTo>
                <a:cubicBezTo>
                  <a:pt x="0" y="61"/>
                  <a:pt x="0" y="61"/>
                  <a:pt x="0" y="61"/>
                </a:cubicBezTo>
                <a:cubicBezTo>
                  <a:pt x="0" y="64"/>
                  <a:pt x="0" y="64"/>
                  <a:pt x="0" y="64"/>
                </a:cubicBezTo>
                <a:cubicBezTo>
                  <a:pt x="0" y="92"/>
                  <a:pt x="0" y="92"/>
                  <a:pt x="0" y="92"/>
                </a:cubicBezTo>
                <a:cubicBezTo>
                  <a:pt x="0" y="95"/>
                  <a:pt x="0" y="95"/>
                  <a:pt x="0" y="95"/>
                </a:cubicBezTo>
                <a:cubicBezTo>
                  <a:pt x="2" y="95"/>
                  <a:pt x="2" y="95"/>
                  <a:pt x="2" y="95"/>
                </a:cubicBezTo>
                <a:cubicBezTo>
                  <a:pt x="21" y="95"/>
                  <a:pt x="21" y="95"/>
                  <a:pt x="21" y="95"/>
                </a:cubicBezTo>
                <a:cubicBezTo>
                  <a:pt x="22" y="99"/>
                  <a:pt x="24" y="103"/>
                  <a:pt x="26" y="107"/>
                </a:cubicBezTo>
                <a:cubicBezTo>
                  <a:pt x="13" y="120"/>
                  <a:pt x="13" y="120"/>
                  <a:pt x="13" y="120"/>
                </a:cubicBezTo>
                <a:cubicBezTo>
                  <a:pt x="11" y="122"/>
                  <a:pt x="11" y="122"/>
                  <a:pt x="11" y="122"/>
                </a:cubicBezTo>
                <a:cubicBezTo>
                  <a:pt x="13" y="124"/>
                  <a:pt x="13" y="124"/>
                  <a:pt x="13" y="124"/>
                </a:cubicBezTo>
                <a:cubicBezTo>
                  <a:pt x="33" y="144"/>
                  <a:pt x="33" y="144"/>
                  <a:pt x="33" y="144"/>
                </a:cubicBezTo>
                <a:cubicBezTo>
                  <a:pt x="35" y="146"/>
                  <a:pt x="35" y="146"/>
                  <a:pt x="35" y="146"/>
                </a:cubicBezTo>
                <a:cubicBezTo>
                  <a:pt x="36" y="144"/>
                  <a:pt x="36" y="144"/>
                  <a:pt x="36" y="144"/>
                </a:cubicBezTo>
                <a:cubicBezTo>
                  <a:pt x="50" y="130"/>
                  <a:pt x="50" y="130"/>
                  <a:pt x="50" y="130"/>
                </a:cubicBezTo>
                <a:cubicBezTo>
                  <a:pt x="54" y="132"/>
                  <a:pt x="57" y="134"/>
                  <a:pt x="61" y="135"/>
                </a:cubicBezTo>
                <a:cubicBezTo>
                  <a:pt x="61" y="154"/>
                  <a:pt x="61" y="154"/>
                  <a:pt x="61" y="154"/>
                </a:cubicBezTo>
                <a:cubicBezTo>
                  <a:pt x="61" y="156"/>
                  <a:pt x="61" y="156"/>
                  <a:pt x="61" y="156"/>
                </a:cubicBezTo>
                <a:cubicBezTo>
                  <a:pt x="64" y="156"/>
                  <a:pt x="64" y="156"/>
                  <a:pt x="64" y="156"/>
                </a:cubicBezTo>
                <a:cubicBezTo>
                  <a:pt x="92" y="156"/>
                  <a:pt x="92" y="156"/>
                  <a:pt x="92" y="156"/>
                </a:cubicBezTo>
                <a:cubicBezTo>
                  <a:pt x="95" y="156"/>
                  <a:pt x="95" y="156"/>
                  <a:pt x="95" y="156"/>
                </a:cubicBezTo>
                <a:cubicBezTo>
                  <a:pt x="95" y="154"/>
                  <a:pt x="95" y="154"/>
                  <a:pt x="95" y="154"/>
                </a:cubicBezTo>
                <a:cubicBezTo>
                  <a:pt x="95" y="134"/>
                  <a:pt x="95" y="134"/>
                  <a:pt x="95" y="134"/>
                </a:cubicBezTo>
                <a:cubicBezTo>
                  <a:pt x="98" y="133"/>
                  <a:pt x="102" y="132"/>
                  <a:pt x="105" y="130"/>
                </a:cubicBezTo>
                <a:cubicBezTo>
                  <a:pt x="119" y="144"/>
                  <a:pt x="119" y="144"/>
                  <a:pt x="119" y="144"/>
                </a:cubicBezTo>
                <a:cubicBezTo>
                  <a:pt x="120" y="146"/>
                  <a:pt x="120" y="146"/>
                  <a:pt x="120" y="146"/>
                </a:cubicBezTo>
                <a:cubicBezTo>
                  <a:pt x="122" y="144"/>
                  <a:pt x="122" y="144"/>
                  <a:pt x="122" y="144"/>
                </a:cubicBezTo>
                <a:cubicBezTo>
                  <a:pt x="143" y="124"/>
                  <a:pt x="143" y="124"/>
                  <a:pt x="143" y="124"/>
                </a:cubicBezTo>
                <a:cubicBezTo>
                  <a:pt x="144" y="122"/>
                  <a:pt x="144" y="122"/>
                  <a:pt x="144" y="122"/>
                </a:cubicBezTo>
                <a:cubicBezTo>
                  <a:pt x="143" y="120"/>
                  <a:pt x="143" y="120"/>
                  <a:pt x="143" y="120"/>
                </a:cubicBezTo>
                <a:cubicBezTo>
                  <a:pt x="129" y="106"/>
                  <a:pt x="129" y="106"/>
                  <a:pt x="129" y="106"/>
                </a:cubicBezTo>
                <a:cubicBezTo>
                  <a:pt x="131" y="103"/>
                  <a:pt x="132" y="99"/>
                  <a:pt x="133" y="96"/>
                </a:cubicBezTo>
                <a:cubicBezTo>
                  <a:pt x="153" y="96"/>
                  <a:pt x="153" y="96"/>
                  <a:pt x="153" y="96"/>
                </a:cubicBezTo>
                <a:close/>
                <a:moveTo>
                  <a:pt x="112" y="78"/>
                </a:moveTo>
                <a:cubicBezTo>
                  <a:pt x="112" y="98"/>
                  <a:pt x="96" y="113"/>
                  <a:pt x="77" y="113"/>
                </a:cubicBezTo>
                <a:cubicBezTo>
                  <a:pt x="58" y="113"/>
                  <a:pt x="42" y="98"/>
                  <a:pt x="42" y="78"/>
                </a:cubicBezTo>
                <a:cubicBezTo>
                  <a:pt x="42" y="59"/>
                  <a:pt x="58" y="43"/>
                  <a:pt x="77" y="43"/>
                </a:cubicBezTo>
                <a:cubicBezTo>
                  <a:pt x="96" y="43"/>
                  <a:pt x="112" y="59"/>
                  <a:pt x="112" y="78"/>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29" name="Freeform 26"/>
          <p:cNvSpPr>
            <a:spLocks noEditPoints="1"/>
          </p:cNvSpPr>
          <p:nvPr/>
        </p:nvSpPr>
        <p:spPr bwMode="auto">
          <a:xfrm>
            <a:off x="6546851" y="1463676"/>
            <a:ext cx="296863" cy="295275"/>
          </a:xfrm>
          <a:custGeom>
            <a:avLst/>
            <a:gdLst>
              <a:gd name="T0" fmla="*/ 156 w 156"/>
              <a:gd name="T1" fmla="*/ 96 h 156"/>
              <a:gd name="T2" fmla="*/ 156 w 156"/>
              <a:gd name="T3" fmla="*/ 64 h 156"/>
              <a:gd name="T4" fmla="*/ 154 w 156"/>
              <a:gd name="T5" fmla="*/ 62 h 156"/>
              <a:gd name="T6" fmla="*/ 130 w 156"/>
              <a:gd name="T7" fmla="*/ 50 h 156"/>
              <a:gd name="T8" fmla="*/ 145 w 156"/>
              <a:gd name="T9" fmla="*/ 35 h 156"/>
              <a:gd name="T10" fmla="*/ 123 w 156"/>
              <a:gd name="T11" fmla="*/ 13 h 156"/>
              <a:gd name="T12" fmla="*/ 120 w 156"/>
              <a:gd name="T13" fmla="*/ 13 h 156"/>
              <a:gd name="T14" fmla="*/ 95 w 156"/>
              <a:gd name="T15" fmla="*/ 22 h 156"/>
              <a:gd name="T16" fmla="*/ 95 w 156"/>
              <a:gd name="T17" fmla="*/ 0 h 156"/>
              <a:gd name="T18" fmla="*/ 64 w 156"/>
              <a:gd name="T19" fmla="*/ 0 h 156"/>
              <a:gd name="T20" fmla="*/ 61 w 156"/>
              <a:gd name="T21" fmla="*/ 3 h 156"/>
              <a:gd name="T22" fmla="*/ 51 w 156"/>
              <a:gd name="T23" fmla="*/ 26 h 156"/>
              <a:gd name="T24" fmla="*/ 36 w 156"/>
              <a:gd name="T25" fmla="*/ 11 h 156"/>
              <a:gd name="T26" fmla="*/ 13 w 156"/>
              <a:gd name="T27" fmla="*/ 33 h 156"/>
              <a:gd name="T28" fmla="*/ 13 w 156"/>
              <a:gd name="T29" fmla="*/ 37 h 156"/>
              <a:gd name="T30" fmla="*/ 22 w 156"/>
              <a:gd name="T31" fmla="*/ 61 h 156"/>
              <a:gd name="T32" fmla="*/ 0 w 156"/>
              <a:gd name="T33" fmla="*/ 61 h 156"/>
              <a:gd name="T34" fmla="*/ 0 w 156"/>
              <a:gd name="T35" fmla="*/ 92 h 156"/>
              <a:gd name="T36" fmla="*/ 3 w 156"/>
              <a:gd name="T37" fmla="*/ 95 h 156"/>
              <a:gd name="T38" fmla="*/ 27 w 156"/>
              <a:gd name="T39" fmla="*/ 107 h 156"/>
              <a:gd name="T40" fmla="*/ 12 w 156"/>
              <a:gd name="T41" fmla="*/ 122 h 156"/>
              <a:gd name="T42" fmla="*/ 34 w 156"/>
              <a:gd name="T43" fmla="*/ 144 h 156"/>
              <a:gd name="T44" fmla="*/ 37 w 156"/>
              <a:gd name="T45" fmla="*/ 144 h 156"/>
              <a:gd name="T46" fmla="*/ 62 w 156"/>
              <a:gd name="T47" fmla="*/ 135 h 156"/>
              <a:gd name="T48" fmla="*/ 62 w 156"/>
              <a:gd name="T49" fmla="*/ 156 h 156"/>
              <a:gd name="T50" fmla="*/ 93 w 156"/>
              <a:gd name="T51" fmla="*/ 156 h 156"/>
              <a:gd name="T52" fmla="*/ 96 w 156"/>
              <a:gd name="T53" fmla="*/ 154 h 156"/>
              <a:gd name="T54" fmla="*/ 106 w 156"/>
              <a:gd name="T55" fmla="*/ 130 h 156"/>
              <a:gd name="T56" fmla="*/ 121 w 156"/>
              <a:gd name="T57" fmla="*/ 146 h 156"/>
              <a:gd name="T58" fmla="*/ 143 w 156"/>
              <a:gd name="T59" fmla="*/ 124 h 156"/>
              <a:gd name="T60" fmla="*/ 143 w 156"/>
              <a:gd name="T61" fmla="*/ 120 h 156"/>
              <a:gd name="T62" fmla="*/ 134 w 156"/>
              <a:gd name="T63" fmla="*/ 96 h 156"/>
              <a:gd name="T64" fmla="*/ 113 w 156"/>
              <a:gd name="T65" fmla="*/ 78 h 156"/>
              <a:gd name="T66" fmla="*/ 43 w 156"/>
              <a:gd name="T67" fmla="*/ 78 h 156"/>
              <a:gd name="T68" fmla="*/ 113 w 156"/>
              <a:gd name="T69" fmla="*/ 7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 h="156">
                <a:moveTo>
                  <a:pt x="154" y="96"/>
                </a:moveTo>
                <a:cubicBezTo>
                  <a:pt x="156" y="96"/>
                  <a:pt x="156" y="96"/>
                  <a:pt x="156" y="96"/>
                </a:cubicBezTo>
                <a:cubicBezTo>
                  <a:pt x="156" y="93"/>
                  <a:pt x="156" y="93"/>
                  <a:pt x="156" y="93"/>
                </a:cubicBezTo>
                <a:cubicBezTo>
                  <a:pt x="156" y="64"/>
                  <a:pt x="156" y="64"/>
                  <a:pt x="156" y="64"/>
                </a:cubicBezTo>
                <a:cubicBezTo>
                  <a:pt x="156" y="62"/>
                  <a:pt x="156" y="62"/>
                  <a:pt x="156" y="62"/>
                </a:cubicBezTo>
                <a:cubicBezTo>
                  <a:pt x="154" y="62"/>
                  <a:pt x="154" y="62"/>
                  <a:pt x="154" y="62"/>
                </a:cubicBezTo>
                <a:cubicBezTo>
                  <a:pt x="134" y="62"/>
                  <a:pt x="134" y="62"/>
                  <a:pt x="134" y="62"/>
                </a:cubicBezTo>
                <a:cubicBezTo>
                  <a:pt x="133" y="58"/>
                  <a:pt x="132" y="54"/>
                  <a:pt x="130" y="50"/>
                </a:cubicBezTo>
                <a:cubicBezTo>
                  <a:pt x="143" y="37"/>
                  <a:pt x="143" y="37"/>
                  <a:pt x="143" y="37"/>
                </a:cubicBezTo>
                <a:cubicBezTo>
                  <a:pt x="145" y="35"/>
                  <a:pt x="145" y="35"/>
                  <a:pt x="145" y="35"/>
                </a:cubicBezTo>
                <a:cubicBezTo>
                  <a:pt x="143" y="33"/>
                  <a:pt x="143" y="33"/>
                  <a:pt x="143" y="33"/>
                </a:cubicBezTo>
                <a:cubicBezTo>
                  <a:pt x="123" y="13"/>
                  <a:pt x="123" y="13"/>
                  <a:pt x="123" y="13"/>
                </a:cubicBezTo>
                <a:cubicBezTo>
                  <a:pt x="121" y="11"/>
                  <a:pt x="121" y="11"/>
                  <a:pt x="121" y="11"/>
                </a:cubicBezTo>
                <a:cubicBezTo>
                  <a:pt x="120" y="13"/>
                  <a:pt x="120" y="13"/>
                  <a:pt x="120" y="13"/>
                </a:cubicBezTo>
                <a:cubicBezTo>
                  <a:pt x="106" y="27"/>
                  <a:pt x="106" y="27"/>
                  <a:pt x="106" y="27"/>
                </a:cubicBezTo>
                <a:cubicBezTo>
                  <a:pt x="102" y="25"/>
                  <a:pt x="99" y="23"/>
                  <a:pt x="95" y="22"/>
                </a:cubicBezTo>
                <a:cubicBezTo>
                  <a:pt x="95" y="3"/>
                  <a:pt x="95" y="3"/>
                  <a:pt x="95" y="3"/>
                </a:cubicBezTo>
                <a:cubicBezTo>
                  <a:pt x="95" y="0"/>
                  <a:pt x="95" y="0"/>
                  <a:pt x="95" y="0"/>
                </a:cubicBezTo>
                <a:cubicBezTo>
                  <a:pt x="92" y="0"/>
                  <a:pt x="92" y="0"/>
                  <a:pt x="92" y="0"/>
                </a:cubicBezTo>
                <a:cubicBezTo>
                  <a:pt x="64" y="0"/>
                  <a:pt x="64" y="0"/>
                  <a:pt x="64" y="0"/>
                </a:cubicBezTo>
                <a:cubicBezTo>
                  <a:pt x="61" y="0"/>
                  <a:pt x="61" y="0"/>
                  <a:pt x="61" y="0"/>
                </a:cubicBezTo>
                <a:cubicBezTo>
                  <a:pt x="61" y="3"/>
                  <a:pt x="61" y="3"/>
                  <a:pt x="61" y="3"/>
                </a:cubicBezTo>
                <a:cubicBezTo>
                  <a:pt x="61" y="22"/>
                  <a:pt x="61" y="22"/>
                  <a:pt x="61" y="22"/>
                </a:cubicBezTo>
                <a:cubicBezTo>
                  <a:pt x="58" y="23"/>
                  <a:pt x="54" y="25"/>
                  <a:pt x="51" y="26"/>
                </a:cubicBezTo>
                <a:cubicBezTo>
                  <a:pt x="37" y="13"/>
                  <a:pt x="37" y="13"/>
                  <a:pt x="37" y="13"/>
                </a:cubicBezTo>
                <a:cubicBezTo>
                  <a:pt x="36" y="11"/>
                  <a:pt x="36" y="11"/>
                  <a:pt x="36" y="11"/>
                </a:cubicBezTo>
                <a:cubicBezTo>
                  <a:pt x="34" y="13"/>
                  <a:pt x="34" y="13"/>
                  <a:pt x="34" y="13"/>
                </a:cubicBezTo>
                <a:cubicBezTo>
                  <a:pt x="13" y="33"/>
                  <a:pt x="13" y="33"/>
                  <a:pt x="13" y="33"/>
                </a:cubicBezTo>
                <a:cubicBezTo>
                  <a:pt x="12" y="35"/>
                  <a:pt x="12" y="35"/>
                  <a:pt x="12" y="35"/>
                </a:cubicBezTo>
                <a:cubicBezTo>
                  <a:pt x="13" y="37"/>
                  <a:pt x="13" y="37"/>
                  <a:pt x="13" y="37"/>
                </a:cubicBezTo>
                <a:cubicBezTo>
                  <a:pt x="27" y="50"/>
                  <a:pt x="27" y="50"/>
                  <a:pt x="27" y="50"/>
                </a:cubicBezTo>
                <a:cubicBezTo>
                  <a:pt x="25" y="53"/>
                  <a:pt x="23" y="57"/>
                  <a:pt x="22" y="61"/>
                </a:cubicBezTo>
                <a:cubicBezTo>
                  <a:pt x="3" y="61"/>
                  <a:pt x="3" y="61"/>
                  <a:pt x="3" y="61"/>
                </a:cubicBezTo>
                <a:cubicBezTo>
                  <a:pt x="0" y="61"/>
                  <a:pt x="0" y="61"/>
                  <a:pt x="0" y="61"/>
                </a:cubicBezTo>
                <a:cubicBezTo>
                  <a:pt x="0" y="64"/>
                  <a:pt x="0" y="64"/>
                  <a:pt x="0" y="64"/>
                </a:cubicBezTo>
                <a:cubicBezTo>
                  <a:pt x="0" y="92"/>
                  <a:pt x="0" y="92"/>
                  <a:pt x="0" y="92"/>
                </a:cubicBezTo>
                <a:cubicBezTo>
                  <a:pt x="0" y="95"/>
                  <a:pt x="0" y="95"/>
                  <a:pt x="0" y="95"/>
                </a:cubicBezTo>
                <a:cubicBezTo>
                  <a:pt x="3" y="95"/>
                  <a:pt x="3" y="95"/>
                  <a:pt x="3" y="95"/>
                </a:cubicBezTo>
                <a:cubicBezTo>
                  <a:pt x="22" y="95"/>
                  <a:pt x="22" y="95"/>
                  <a:pt x="22" y="95"/>
                </a:cubicBezTo>
                <a:cubicBezTo>
                  <a:pt x="23" y="99"/>
                  <a:pt x="25" y="103"/>
                  <a:pt x="27" y="107"/>
                </a:cubicBezTo>
                <a:cubicBezTo>
                  <a:pt x="13" y="120"/>
                  <a:pt x="13" y="120"/>
                  <a:pt x="13" y="120"/>
                </a:cubicBezTo>
                <a:cubicBezTo>
                  <a:pt x="12" y="122"/>
                  <a:pt x="12" y="122"/>
                  <a:pt x="12" y="122"/>
                </a:cubicBezTo>
                <a:cubicBezTo>
                  <a:pt x="13" y="124"/>
                  <a:pt x="13" y="124"/>
                  <a:pt x="13" y="124"/>
                </a:cubicBezTo>
                <a:cubicBezTo>
                  <a:pt x="34" y="144"/>
                  <a:pt x="34" y="144"/>
                  <a:pt x="34" y="144"/>
                </a:cubicBezTo>
                <a:cubicBezTo>
                  <a:pt x="36" y="146"/>
                  <a:pt x="36" y="146"/>
                  <a:pt x="36" y="146"/>
                </a:cubicBezTo>
                <a:cubicBezTo>
                  <a:pt x="37" y="144"/>
                  <a:pt x="37" y="144"/>
                  <a:pt x="37" y="144"/>
                </a:cubicBezTo>
                <a:cubicBezTo>
                  <a:pt x="51" y="130"/>
                  <a:pt x="51" y="130"/>
                  <a:pt x="51" y="130"/>
                </a:cubicBezTo>
                <a:cubicBezTo>
                  <a:pt x="54" y="132"/>
                  <a:pt x="58" y="134"/>
                  <a:pt x="62" y="135"/>
                </a:cubicBezTo>
                <a:cubicBezTo>
                  <a:pt x="62" y="154"/>
                  <a:pt x="62" y="154"/>
                  <a:pt x="62" y="154"/>
                </a:cubicBezTo>
                <a:cubicBezTo>
                  <a:pt x="62" y="156"/>
                  <a:pt x="62" y="156"/>
                  <a:pt x="62" y="156"/>
                </a:cubicBezTo>
                <a:cubicBezTo>
                  <a:pt x="64" y="156"/>
                  <a:pt x="64" y="156"/>
                  <a:pt x="64" y="156"/>
                </a:cubicBezTo>
                <a:cubicBezTo>
                  <a:pt x="93" y="156"/>
                  <a:pt x="93" y="156"/>
                  <a:pt x="93" y="156"/>
                </a:cubicBezTo>
                <a:cubicBezTo>
                  <a:pt x="96" y="156"/>
                  <a:pt x="96" y="156"/>
                  <a:pt x="96" y="156"/>
                </a:cubicBezTo>
                <a:cubicBezTo>
                  <a:pt x="96" y="154"/>
                  <a:pt x="96" y="154"/>
                  <a:pt x="96" y="154"/>
                </a:cubicBezTo>
                <a:cubicBezTo>
                  <a:pt x="96" y="134"/>
                  <a:pt x="96" y="134"/>
                  <a:pt x="96" y="134"/>
                </a:cubicBezTo>
                <a:cubicBezTo>
                  <a:pt x="99" y="133"/>
                  <a:pt x="102" y="132"/>
                  <a:pt x="106" y="130"/>
                </a:cubicBezTo>
                <a:cubicBezTo>
                  <a:pt x="120" y="144"/>
                  <a:pt x="120" y="144"/>
                  <a:pt x="120" y="144"/>
                </a:cubicBezTo>
                <a:cubicBezTo>
                  <a:pt x="121" y="146"/>
                  <a:pt x="121" y="146"/>
                  <a:pt x="121" y="146"/>
                </a:cubicBezTo>
                <a:cubicBezTo>
                  <a:pt x="123" y="144"/>
                  <a:pt x="123" y="144"/>
                  <a:pt x="123" y="144"/>
                </a:cubicBezTo>
                <a:cubicBezTo>
                  <a:pt x="143" y="124"/>
                  <a:pt x="143" y="124"/>
                  <a:pt x="143" y="124"/>
                </a:cubicBezTo>
                <a:cubicBezTo>
                  <a:pt x="145" y="122"/>
                  <a:pt x="145" y="122"/>
                  <a:pt x="145" y="122"/>
                </a:cubicBezTo>
                <a:cubicBezTo>
                  <a:pt x="143" y="120"/>
                  <a:pt x="143" y="120"/>
                  <a:pt x="143" y="120"/>
                </a:cubicBezTo>
                <a:cubicBezTo>
                  <a:pt x="130" y="106"/>
                  <a:pt x="130" y="106"/>
                  <a:pt x="130" y="106"/>
                </a:cubicBezTo>
                <a:cubicBezTo>
                  <a:pt x="131" y="103"/>
                  <a:pt x="133" y="99"/>
                  <a:pt x="134" y="96"/>
                </a:cubicBezTo>
                <a:cubicBezTo>
                  <a:pt x="154" y="96"/>
                  <a:pt x="154" y="96"/>
                  <a:pt x="154" y="96"/>
                </a:cubicBezTo>
                <a:close/>
                <a:moveTo>
                  <a:pt x="113" y="78"/>
                </a:moveTo>
                <a:cubicBezTo>
                  <a:pt x="113" y="98"/>
                  <a:pt x="97" y="113"/>
                  <a:pt x="78" y="113"/>
                </a:cubicBezTo>
                <a:cubicBezTo>
                  <a:pt x="59" y="113"/>
                  <a:pt x="43" y="98"/>
                  <a:pt x="43" y="78"/>
                </a:cubicBezTo>
                <a:cubicBezTo>
                  <a:pt x="43" y="59"/>
                  <a:pt x="59" y="43"/>
                  <a:pt x="78" y="43"/>
                </a:cubicBezTo>
                <a:cubicBezTo>
                  <a:pt x="97" y="43"/>
                  <a:pt x="113" y="59"/>
                  <a:pt x="113" y="78"/>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0" name="Freeform 27"/>
          <p:cNvSpPr>
            <a:spLocks noEditPoints="1"/>
          </p:cNvSpPr>
          <p:nvPr/>
        </p:nvSpPr>
        <p:spPr bwMode="auto">
          <a:xfrm>
            <a:off x="6477001" y="2432051"/>
            <a:ext cx="219075" cy="217488"/>
          </a:xfrm>
          <a:custGeom>
            <a:avLst/>
            <a:gdLst>
              <a:gd name="T0" fmla="*/ 115 w 115"/>
              <a:gd name="T1" fmla="*/ 70 h 115"/>
              <a:gd name="T2" fmla="*/ 115 w 115"/>
              <a:gd name="T3" fmla="*/ 47 h 115"/>
              <a:gd name="T4" fmla="*/ 114 w 115"/>
              <a:gd name="T5" fmla="*/ 45 h 115"/>
              <a:gd name="T6" fmla="*/ 96 w 115"/>
              <a:gd name="T7" fmla="*/ 37 h 115"/>
              <a:gd name="T8" fmla="*/ 107 w 115"/>
              <a:gd name="T9" fmla="*/ 25 h 115"/>
              <a:gd name="T10" fmla="*/ 91 w 115"/>
              <a:gd name="T11" fmla="*/ 9 h 115"/>
              <a:gd name="T12" fmla="*/ 88 w 115"/>
              <a:gd name="T13" fmla="*/ 9 h 115"/>
              <a:gd name="T14" fmla="*/ 70 w 115"/>
              <a:gd name="T15" fmla="*/ 16 h 115"/>
              <a:gd name="T16" fmla="*/ 70 w 115"/>
              <a:gd name="T17" fmla="*/ 0 h 115"/>
              <a:gd name="T18" fmla="*/ 47 w 115"/>
              <a:gd name="T19" fmla="*/ 0 h 115"/>
              <a:gd name="T20" fmla="*/ 45 w 115"/>
              <a:gd name="T21" fmla="*/ 1 h 115"/>
              <a:gd name="T22" fmla="*/ 37 w 115"/>
              <a:gd name="T23" fmla="*/ 19 h 115"/>
              <a:gd name="T24" fmla="*/ 26 w 115"/>
              <a:gd name="T25" fmla="*/ 8 h 115"/>
              <a:gd name="T26" fmla="*/ 9 w 115"/>
              <a:gd name="T27" fmla="*/ 24 h 115"/>
              <a:gd name="T28" fmla="*/ 9 w 115"/>
              <a:gd name="T29" fmla="*/ 27 h 115"/>
              <a:gd name="T30" fmla="*/ 16 w 115"/>
              <a:gd name="T31" fmla="*/ 45 h 115"/>
              <a:gd name="T32" fmla="*/ 0 w 115"/>
              <a:gd name="T33" fmla="*/ 45 h 115"/>
              <a:gd name="T34" fmla="*/ 0 w 115"/>
              <a:gd name="T35" fmla="*/ 68 h 115"/>
              <a:gd name="T36" fmla="*/ 1 w 115"/>
              <a:gd name="T37" fmla="*/ 70 h 115"/>
              <a:gd name="T38" fmla="*/ 19 w 115"/>
              <a:gd name="T39" fmla="*/ 79 h 115"/>
              <a:gd name="T40" fmla="*/ 8 w 115"/>
              <a:gd name="T41" fmla="*/ 90 h 115"/>
              <a:gd name="T42" fmla="*/ 24 w 115"/>
              <a:gd name="T43" fmla="*/ 106 h 115"/>
              <a:gd name="T44" fmla="*/ 27 w 115"/>
              <a:gd name="T45" fmla="*/ 106 h 115"/>
              <a:gd name="T46" fmla="*/ 45 w 115"/>
              <a:gd name="T47" fmla="*/ 99 h 115"/>
              <a:gd name="T48" fmla="*/ 45 w 115"/>
              <a:gd name="T49" fmla="*/ 115 h 115"/>
              <a:gd name="T50" fmla="*/ 69 w 115"/>
              <a:gd name="T51" fmla="*/ 115 h 115"/>
              <a:gd name="T52" fmla="*/ 70 w 115"/>
              <a:gd name="T53" fmla="*/ 114 h 115"/>
              <a:gd name="T54" fmla="*/ 78 w 115"/>
              <a:gd name="T55" fmla="*/ 96 h 115"/>
              <a:gd name="T56" fmla="*/ 89 w 115"/>
              <a:gd name="T57" fmla="*/ 108 h 115"/>
              <a:gd name="T58" fmla="*/ 106 w 115"/>
              <a:gd name="T59" fmla="*/ 91 h 115"/>
              <a:gd name="T60" fmla="*/ 106 w 115"/>
              <a:gd name="T61" fmla="*/ 89 h 115"/>
              <a:gd name="T62" fmla="*/ 99 w 115"/>
              <a:gd name="T63" fmla="*/ 70 h 115"/>
              <a:gd name="T64" fmla="*/ 83 w 115"/>
              <a:gd name="T65" fmla="*/ 58 h 115"/>
              <a:gd name="T66" fmla="*/ 31 w 115"/>
              <a:gd name="T67" fmla="*/ 58 h 115"/>
              <a:gd name="T68" fmla="*/ 83 w 115"/>
              <a:gd name="T69"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5" h="115">
                <a:moveTo>
                  <a:pt x="114" y="70"/>
                </a:moveTo>
                <a:cubicBezTo>
                  <a:pt x="115" y="70"/>
                  <a:pt x="115" y="70"/>
                  <a:pt x="115" y="70"/>
                </a:cubicBezTo>
                <a:cubicBezTo>
                  <a:pt x="115" y="69"/>
                  <a:pt x="115" y="69"/>
                  <a:pt x="115" y="69"/>
                </a:cubicBezTo>
                <a:cubicBezTo>
                  <a:pt x="115" y="47"/>
                  <a:pt x="115" y="47"/>
                  <a:pt x="115" y="47"/>
                </a:cubicBezTo>
                <a:cubicBezTo>
                  <a:pt x="115" y="45"/>
                  <a:pt x="115" y="45"/>
                  <a:pt x="115" y="45"/>
                </a:cubicBezTo>
                <a:cubicBezTo>
                  <a:pt x="114" y="45"/>
                  <a:pt x="114" y="45"/>
                  <a:pt x="114" y="45"/>
                </a:cubicBezTo>
                <a:cubicBezTo>
                  <a:pt x="99" y="45"/>
                  <a:pt x="99" y="45"/>
                  <a:pt x="99" y="45"/>
                </a:cubicBezTo>
                <a:cubicBezTo>
                  <a:pt x="98" y="42"/>
                  <a:pt x="97" y="40"/>
                  <a:pt x="96" y="37"/>
                </a:cubicBezTo>
                <a:cubicBezTo>
                  <a:pt x="106" y="27"/>
                  <a:pt x="106" y="27"/>
                  <a:pt x="106" y="27"/>
                </a:cubicBezTo>
                <a:cubicBezTo>
                  <a:pt x="107" y="25"/>
                  <a:pt x="107" y="25"/>
                  <a:pt x="107" y="25"/>
                </a:cubicBezTo>
                <a:cubicBezTo>
                  <a:pt x="106" y="24"/>
                  <a:pt x="106" y="24"/>
                  <a:pt x="106" y="24"/>
                </a:cubicBezTo>
                <a:cubicBezTo>
                  <a:pt x="91" y="9"/>
                  <a:pt x="91" y="9"/>
                  <a:pt x="91" y="9"/>
                </a:cubicBezTo>
                <a:cubicBezTo>
                  <a:pt x="89" y="8"/>
                  <a:pt x="89" y="8"/>
                  <a:pt x="89" y="8"/>
                </a:cubicBezTo>
                <a:cubicBezTo>
                  <a:pt x="88" y="9"/>
                  <a:pt x="88" y="9"/>
                  <a:pt x="88" y="9"/>
                </a:cubicBezTo>
                <a:cubicBezTo>
                  <a:pt x="78" y="19"/>
                  <a:pt x="78" y="19"/>
                  <a:pt x="78" y="19"/>
                </a:cubicBezTo>
                <a:cubicBezTo>
                  <a:pt x="75" y="18"/>
                  <a:pt x="73" y="17"/>
                  <a:pt x="70" y="16"/>
                </a:cubicBezTo>
                <a:cubicBezTo>
                  <a:pt x="70" y="1"/>
                  <a:pt x="70" y="1"/>
                  <a:pt x="70" y="1"/>
                </a:cubicBezTo>
                <a:cubicBezTo>
                  <a:pt x="70" y="0"/>
                  <a:pt x="70" y="0"/>
                  <a:pt x="70" y="0"/>
                </a:cubicBezTo>
                <a:cubicBezTo>
                  <a:pt x="68" y="0"/>
                  <a:pt x="68" y="0"/>
                  <a:pt x="68" y="0"/>
                </a:cubicBezTo>
                <a:cubicBezTo>
                  <a:pt x="47" y="0"/>
                  <a:pt x="47" y="0"/>
                  <a:pt x="47" y="0"/>
                </a:cubicBezTo>
                <a:cubicBezTo>
                  <a:pt x="45" y="0"/>
                  <a:pt x="45" y="0"/>
                  <a:pt x="45" y="0"/>
                </a:cubicBezTo>
                <a:cubicBezTo>
                  <a:pt x="45" y="1"/>
                  <a:pt x="45" y="1"/>
                  <a:pt x="45" y="1"/>
                </a:cubicBezTo>
                <a:cubicBezTo>
                  <a:pt x="45" y="16"/>
                  <a:pt x="45" y="16"/>
                  <a:pt x="45" y="16"/>
                </a:cubicBezTo>
                <a:cubicBezTo>
                  <a:pt x="42" y="17"/>
                  <a:pt x="40" y="18"/>
                  <a:pt x="37" y="19"/>
                </a:cubicBezTo>
                <a:cubicBezTo>
                  <a:pt x="27" y="9"/>
                  <a:pt x="27" y="9"/>
                  <a:pt x="27" y="9"/>
                </a:cubicBezTo>
                <a:cubicBezTo>
                  <a:pt x="26" y="8"/>
                  <a:pt x="26" y="8"/>
                  <a:pt x="26" y="8"/>
                </a:cubicBezTo>
                <a:cubicBezTo>
                  <a:pt x="24" y="9"/>
                  <a:pt x="24" y="9"/>
                  <a:pt x="24" y="9"/>
                </a:cubicBezTo>
                <a:cubicBezTo>
                  <a:pt x="9" y="24"/>
                  <a:pt x="9" y="24"/>
                  <a:pt x="9" y="24"/>
                </a:cubicBezTo>
                <a:cubicBezTo>
                  <a:pt x="8" y="25"/>
                  <a:pt x="8" y="25"/>
                  <a:pt x="8" y="25"/>
                </a:cubicBezTo>
                <a:cubicBezTo>
                  <a:pt x="9" y="27"/>
                  <a:pt x="9" y="27"/>
                  <a:pt x="9" y="27"/>
                </a:cubicBezTo>
                <a:cubicBezTo>
                  <a:pt x="19" y="36"/>
                  <a:pt x="19" y="36"/>
                  <a:pt x="19" y="36"/>
                </a:cubicBezTo>
                <a:cubicBezTo>
                  <a:pt x="18" y="39"/>
                  <a:pt x="16" y="42"/>
                  <a:pt x="16" y="45"/>
                </a:cubicBezTo>
                <a:cubicBezTo>
                  <a:pt x="1" y="45"/>
                  <a:pt x="1" y="45"/>
                  <a:pt x="1" y="45"/>
                </a:cubicBezTo>
                <a:cubicBezTo>
                  <a:pt x="0" y="45"/>
                  <a:pt x="0" y="45"/>
                  <a:pt x="0" y="45"/>
                </a:cubicBezTo>
                <a:cubicBezTo>
                  <a:pt x="0" y="47"/>
                  <a:pt x="0" y="47"/>
                  <a:pt x="0" y="47"/>
                </a:cubicBezTo>
                <a:cubicBezTo>
                  <a:pt x="0" y="68"/>
                  <a:pt x="0" y="68"/>
                  <a:pt x="0" y="68"/>
                </a:cubicBezTo>
                <a:cubicBezTo>
                  <a:pt x="0" y="70"/>
                  <a:pt x="0" y="70"/>
                  <a:pt x="0" y="70"/>
                </a:cubicBezTo>
                <a:cubicBezTo>
                  <a:pt x="1" y="70"/>
                  <a:pt x="1" y="70"/>
                  <a:pt x="1" y="70"/>
                </a:cubicBezTo>
                <a:cubicBezTo>
                  <a:pt x="15" y="70"/>
                  <a:pt x="15" y="70"/>
                  <a:pt x="15" y="70"/>
                </a:cubicBezTo>
                <a:cubicBezTo>
                  <a:pt x="16" y="73"/>
                  <a:pt x="18" y="76"/>
                  <a:pt x="19" y="79"/>
                </a:cubicBezTo>
                <a:cubicBezTo>
                  <a:pt x="9" y="89"/>
                  <a:pt x="9" y="89"/>
                  <a:pt x="9" y="89"/>
                </a:cubicBezTo>
                <a:cubicBezTo>
                  <a:pt x="8" y="90"/>
                  <a:pt x="8" y="90"/>
                  <a:pt x="8" y="90"/>
                </a:cubicBezTo>
                <a:cubicBezTo>
                  <a:pt x="9" y="91"/>
                  <a:pt x="9" y="91"/>
                  <a:pt x="9" y="91"/>
                </a:cubicBezTo>
                <a:cubicBezTo>
                  <a:pt x="24" y="106"/>
                  <a:pt x="24" y="106"/>
                  <a:pt x="24" y="106"/>
                </a:cubicBezTo>
                <a:cubicBezTo>
                  <a:pt x="26" y="108"/>
                  <a:pt x="26" y="108"/>
                  <a:pt x="26" y="108"/>
                </a:cubicBezTo>
                <a:cubicBezTo>
                  <a:pt x="27" y="106"/>
                  <a:pt x="27" y="106"/>
                  <a:pt x="27" y="106"/>
                </a:cubicBezTo>
                <a:cubicBezTo>
                  <a:pt x="37" y="96"/>
                  <a:pt x="37" y="96"/>
                  <a:pt x="37" y="96"/>
                </a:cubicBezTo>
                <a:cubicBezTo>
                  <a:pt x="40" y="98"/>
                  <a:pt x="42" y="99"/>
                  <a:pt x="45" y="99"/>
                </a:cubicBezTo>
                <a:cubicBezTo>
                  <a:pt x="45" y="114"/>
                  <a:pt x="45" y="114"/>
                  <a:pt x="45" y="114"/>
                </a:cubicBezTo>
                <a:cubicBezTo>
                  <a:pt x="45" y="115"/>
                  <a:pt x="45" y="115"/>
                  <a:pt x="45" y="115"/>
                </a:cubicBezTo>
                <a:cubicBezTo>
                  <a:pt x="47" y="115"/>
                  <a:pt x="47" y="115"/>
                  <a:pt x="47" y="115"/>
                </a:cubicBezTo>
                <a:cubicBezTo>
                  <a:pt x="69" y="115"/>
                  <a:pt x="69" y="115"/>
                  <a:pt x="69" y="115"/>
                </a:cubicBezTo>
                <a:cubicBezTo>
                  <a:pt x="70" y="115"/>
                  <a:pt x="70" y="115"/>
                  <a:pt x="70" y="115"/>
                </a:cubicBezTo>
                <a:cubicBezTo>
                  <a:pt x="70" y="114"/>
                  <a:pt x="70" y="114"/>
                  <a:pt x="70" y="114"/>
                </a:cubicBezTo>
                <a:cubicBezTo>
                  <a:pt x="70" y="99"/>
                  <a:pt x="70" y="99"/>
                  <a:pt x="70" y="99"/>
                </a:cubicBezTo>
                <a:cubicBezTo>
                  <a:pt x="73" y="98"/>
                  <a:pt x="75" y="97"/>
                  <a:pt x="78" y="96"/>
                </a:cubicBezTo>
                <a:cubicBezTo>
                  <a:pt x="88" y="106"/>
                  <a:pt x="88" y="106"/>
                  <a:pt x="88" y="106"/>
                </a:cubicBezTo>
                <a:cubicBezTo>
                  <a:pt x="89" y="108"/>
                  <a:pt x="89" y="108"/>
                  <a:pt x="89" y="108"/>
                </a:cubicBezTo>
                <a:cubicBezTo>
                  <a:pt x="91" y="106"/>
                  <a:pt x="91" y="106"/>
                  <a:pt x="91" y="106"/>
                </a:cubicBezTo>
                <a:cubicBezTo>
                  <a:pt x="106" y="91"/>
                  <a:pt x="106" y="91"/>
                  <a:pt x="106" y="91"/>
                </a:cubicBezTo>
                <a:cubicBezTo>
                  <a:pt x="107" y="90"/>
                  <a:pt x="107" y="90"/>
                  <a:pt x="107" y="90"/>
                </a:cubicBezTo>
                <a:cubicBezTo>
                  <a:pt x="106" y="89"/>
                  <a:pt x="106" y="89"/>
                  <a:pt x="106" y="89"/>
                </a:cubicBezTo>
                <a:cubicBezTo>
                  <a:pt x="96" y="78"/>
                  <a:pt x="96" y="78"/>
                  <a:pt x="96" y="78"/>
                </a:cubicBezTo>
                <a:cubicBezTo>
                  <a:pt x="97" y="76"/>
                  <a:pt x="98" y="73"/>
                  <a:pt x="99" y="70"/>
                </a:cubicBezTo>
                <a:cubicBezTo>
                  <a:pt x="114" y="70"/>
                  <a:pt x="114" y="70"/>
                  <a:pt x="114" y="70"/>
                </a:cubicBezTo>
                <a:close/>
                <a:moveTo>
                  <a:pt x="83" y="58"/>
                </a:moveTo>
                <a:cubicBezTo>
                  <a:pt x="83" y="72"/>
                  <a:pt x="72" y="84"/>
                  <a:pt x="57" y="84"/>
                </a:cubicBezTo>
                <a:cubicBezTo>
                  <a:pt x="43" y="84"/>
                  <a:pt x="31" y="72"/>
                  <a:pt x="31" y="58"/>
                </a:cubicBezTo>
                <a:cubicBezTo>
                  <a:pt x="31" y="43"/>
                  <a:pt x="43" y="32"/>
                  <a:pt x="57" y="32"/>
                </a:cubicBezTo>
                <a:cubicBezTo>
                  <a:pt x="72" y="32"/>
                  <a:pt x="83" y="43"/>
                  <a:pt x="83" y="58"/>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31" name="Freeform 28"/>
          <p:cNvSpPr>
            <a:spLocks noEditPoints="1"/>
          </p:cNvSpPr>
          <p:nvPr/>
        </p:nvSpPr>
        <p:spPr bwMode="auto">
          <a:xfrm>
            <a:off x="4576763" y="3049588"/>
            <a:ext cx="171450" cy="171450"/>
          </a:xfrm>
          <a:custGeom>
            <a:avLst/>
            <a:gdLst>
              <a:gd name="T0" fmla="*/ 91 w 91"/>
              <a:gd name="T1" fmla="*/ 56 h 91"/>
              <a:gd name="T2" fmla="*/ 91 w 91"/>
              <a:gd name="T3" fmla="*/ 37 h 91"/>
              <a:gd name="T4" fmla="*/ 90 w 91"/>
              <a:gd name="T5" fmla="*/ 36 h 91"/>
              <a:gd name="T6" fmla="*/ 75 w 91"/>
              <a:gd name="T7" fmla="*/ 29 h 91"/>
              <a:gd name="T8" fmla="*/ 84 w 91"/>
              <a:gd name="T9" fmla="*/ 20 h 91"/>
              <a:gd name="T10" fmla="*/ 71 w 91"/>
              <a:gd name="T11" fmla="*/ 7 h 91"/>
              <a:gd name="T12" fmla="*/ 69 w 91"/>
              <a:gd name="T13" fmla="*/ 7 h 91"/>
              <a:gd name="T14" fmla="*/ 55 w 91"/>
              <a:gd name="T15" fmla="*/ 13 h 91"/>
              <a:gd name="T16" fmla="*/ 55 w 91"/>
              <a:gd name="T17" fmla="*/ 0 h 91"/>
              <a:gd name="T18" fmla="*/ 37 w 91"/>
              <a:gd name="T19" fmla="*/ 0 h 91"/>
              <a:gd name="T20" fmla="*/ 35 w 91"/>
              <a:gd name="T21" fmla="*/ 1 h 91"/>
              <a:gd name="T22" fmla="*/ 29 w 91"/>
              <a:gd name="T23" fmla="*/ 15 h 91"/>
              <a:gd name="T24" fmla="*/ 20 w 91"/>
              <a:gd name="T25" fmla="*/ 6 h 91"/>
              <a:gd name="T26" fmla="*/ 7 w 91"/>
              <a:gd name="T27" fmla="*/ 19 h 91"/>
              <a:gd name="T28" fmla="*/ 7 w 91"/>
              <a:gd name="T29" fmla="*/ 21 h 91"/>
              <a:gd name="T30" fmla="*/ 12 w 91"/>
              <a:gd name="T31" fmla="*/ 35 h 91"/>
              <a:gd name="T32" fmla="*/ 0 w 91"/>
              <a:gd name="T33" fmla="*/ 35 h 91"/>
              <a:gd name="T34" fmla="*/ 0 w 91"/>
              <a:gd name="T35" fmla="*/ 54 h 91"/>
              <a:gd name="T36" fmla="*/ 1 w 91"/>
              <a:gd name="T37" fmla="*/ 55 h 91"/>
              <a:gd name="T38" fmla="*/ 15 w 91"/>
              <a:gd name="T39" fmla="*/ 62 h 91"/>
              <a:gd name="T40" fmla="*/ 6 w 91"/>
              <a:gd name="T41" fmla="*/ 71 h 91"/>
              <a:gd name="T42" fmla="*/ 19 w 91"/>
              <a:gd name="T43" fmla="*/ 84 h 91"/>
              <a:gd name="T44" fmla="*/ 21 w 91"/>
              <a:gd name="T45" fmla="*/ 84 h 91"/>
              <a:gd name="T46" fmla="*/ 36 w 91"/>
              <a:gd name="T47" fmla="*/ 78 h 91"/>
              <a:gd name="T48" fmla="*/ 36 w 91"/>
              <a:gd name="T49" fmla="*/ 91 h 91"/>
              <a:gd name="T50" fmla="*/ 54 w 91"/>
              <a:gd name="T51" fmla="*/ 91 h 91"/>
              <a:gd name="T52" fmla="*/ 55 w 91"/>
              <a:gd name="T53" fmla="*/ 90 h 91"/>
              <a:gd name="T54" fmla="*/ 61 w 91"/>
              <a:gd name="T55" fmla="*/ 76 h 91"/>
              <a:gd name="T56" fmla="*/ 70 w 91"/>
              <a:gd name="T57" fmla="*/ 85 h 91"/>
              <a:gd name="T58" fmla="*/ 83 w 91"/>
              <a:gd name="T59" fmla="*/ 72 h 91"/>
              <a:gd name="T60" fmla="*/ 83 w 91"/>
              <a:gd name="T61" fmla="*/ 70 h 91"/>
              <a:gd name="T62" fmla="*/ 78 w 91"/>
              <a:gd name="T63" fmla="*/ 56 h 91"/>
              <a:gd name="T64" fmla="*/ 66 w 91"/>
              <a:gd name="T65" fmla="*/ 45 h 91"/>
              <a:gd name="T66" fmla="*/ 25 w 91"/>
              <a:gd name="T67" fmla="*/ 45 h 91"/>
              <a:gd name="T68" fmla="*/ 66 w 91"/>
              <a:gd name="T6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1">
                <a:moveTo>
                  <a:pt x="90" y="56"/>
                </a:moveTo>
                <a:cubicBezTo>
                  <a:pt x="91" y="56"/>
                  <a:pt x="91" y="56"/>
                  <a:pt x="91" y="56"/>
                </a:cubicBezTo>
                <a:cubicBezTo>
                  <a:pt x="91" y="54"/>
                  <a:pt x="91" y="54"/>
                  <a:pt x="91" y="54"/>
                </a:cubicBezTo>
                <a:cubicBezTo>
                  <a:pt x="91" y="37"/>
                  <a:pt x="91" y="37"/>
                  <a:pt x="91" y="37"/>
                </a:cubicBezTo>
                <a:cubicBezTo>
                  <a:pt x="91" y="36"/>
                  <a:pt x="91" y="36"/>
                  <a:pt x="91" y="36"/>
                </a:cubicBezTo>
                <a:cubicBezTo>
                  <a:pt x="90" y="36"/>
                  <a:pt x="90" y="36"/>
                  <a:pt x="90" y="36"/>
                </a:cubicBezTo>
                <a:cubicBezTo>
                  <a:pt x="78" y="36"/>
                  <a:pt x="78" y="36"/>
                  <a:pt x="78" y="36"/>
                </a:cubicBezTo>
                <a:cubicBezTo>
                  <a:pt x="77" y="33"/>
                  <a:pt x="76" y="31"/>
                  <a:pt x="75" y="29"/>
                </a:cubicBezTo>
                <a:cubicBezTo>
                  <a:pt x="83" y="21"/>
                  <a:pt x="83" y="21"/>
                  <a:pt x="83" y="21"/>
                </a:cubicBezTo>
                <a:cubicBezTo>
                  <a:pt x="84" y="20"/>
                  <a:pt x="84" y="20"/>
                  <a:pt x="84" y="20"/>
                </a:cubicBezTo>
                <a:cubicBezTo>
                  <a:pt x="83" y="19"/>
                  <a:pt x="83" y="19"/>
                  <a:pt x="83" y="19"/>
                </a:cubicBezTo>
                <a:cubicBezTo>
                  <a:pt x="71" y="7"/>
                  <a:pt x="71" y="7"/>
                  <a:pt x="71" y="7"/>
                </a:cubicBezTo>
                <a:cubicBezTo>
                  <a:pt x="70" y="6"/>
                  <a:pt x="70" y="6"/>
                  <a:pt x="70" y="6"/>
                </a:cubicBezTo>
                <a:cubicBezTo>
                  <a:pt x="69" y="7"/>
                  <a:pt x="69" y="7"/>
                  <a:pt x="69" y="7"/>
                </a:cubicBezTo>
                <a:cubicBezTo>
                  <a:pt x="61" y="15"/>
                  <a:pt x="61" y="15"/>
                  <a:pt x="61" y="15"/>
                </a:cubicBezTo>
                <a:cubicBezTo>
                  <a:pt x="59" y="14"/>
                  <a:pt x="57" y="13"/>
                  <a:pt x="55" y="13"/>
                </a:cubicBezTo>
                <a:cubicBezTo>
                  <a:pt x="55" y="1"/>
                  <a:pt x="55" y="1"/>
                  <a:pt x="55" y="1"/>
                </a:cubicBezTo>
                <a:cubicBezTo>
                  <a:pt x="55" y="0"/>
                  <a:pt x="55" y="0"/>
                  <a:pt x="55" y="0"/>
                </a:cubicBezTo>
                <a:cubicBezTo>
                  <a:pt x="54" y="0"/>
                  <a:pt x="54" y="0"/>
                  <a:pt x="54" y="0"/>
                </a:cubicBezTo>
                <a:cubicBezTo>
                  <a:pt x="37" y="0"/>
                  <a:pt x="37" y="0"/>
                  <a:pt x="37" y="0"/>
                </a:cubicBezTo>
                <a:cubicBezTo>
                  <a:pt x="35" y="0"/>
                  <a:pt x="35" y="0"/>
                  <a:pt x="35" y="0"/>
                </a:cubicBezTo>
                <a:cubicBezTo>
                  <a:pt x="35" y="1"/>
                  <a:pt x="35" y="1"/>
                  <a:pt x="35" y="1"/>
                </a:cubicBezTo>
                <a:cubicBezTo>
                  <a:pt x="35" y="13"/>
                  <a:pt x="35" y="13"/>
                  <a:pt x="35" y="13"/>
                </a:cubicBezTo>
                <a:cubicBezTo>
                  <a:pt x="33" y="13"/>
                  <a:pt x="31" y="14"/>
                  <a:pt x="29" y="15"/>
                </a:cubicBezTo>
                <a:cubicBezTo>
                  <a:pt x="21" y="7"/>
                  <a:pt x="21" y="7"/>
                  <a:pt x="21" y="7"/>
                </a:cubicBezTo>
                <a:cubicBezTo>
                  <a:pt x="20" y="6"/>
                  <a:pt x="20" y="6"/>
                  <a:pt x="20" y="6"/>
                </a:cubicBezTo>
                <a:cubicBezTo>
                  <a:pt x="19" y="7"/>
                  <a:pt x="19" y="7"/>
                  <a:pt x="19" y="7"/>
                </a:cubicBezTo>
                <a:cubicBezTo>
                  <a:pt x="7" y="19"/>
                  <a:pt x="7" y="19"/>
                  <a:pt x="7" y="19"/>
                </a:cubicBezTo>
                <a:cubicBezTo>
                  <a:pt x="6" y="20"/>
                  <a:pt x="6" y="20"/>
                  <a:pt x="6" y="20"/>
                </a:cubicBezTo>
                <a:cubicBezTo>
                  <a:pt x="7" y="21"/>
                  <a:pt x="7" y="21"/>
                  <a:pt x="7" y="21"/>
                </a:cubicBezTo>
                <a:cubicBezTo>
                  <a:pt x="15" y="29"/>
                  <a:pt x="15" y="29"/>
                  <a:pt x="15" y="29"/>
                </a:cubicBezTo>
                <a:cubicBezTo>
                  <a:pt x="14" y="31"/>
                  <a:pt x="13" y="33"/>
                  <a:pt x="12" y="35"/>
                </a:cubicBezTo>
                <a:cubicBezTo>
                  <a:pt x="1" y="35"/>
                  <a:pt x="1" y="35"/>
                  <a:pt x="1" y="35"/>
                </a:cubicBezTo>
                <a:cubicBezTo>
                  <a:pt x="0" y="35"/>
                  <a:pt x="0" y="35"/>
                  <a:pt x="0" y="35"/>
                </a:cubicBezTo>
                <a:cubicBezTo>
                  <a:pt x="0" y="37"/>
                  <a:pt x="0" y="37"/>
                  <a:pt x="0" y="37"/>
                </a:cubicBezTo>
                <a:cubicBezTo>
                  <a:pt x="0" y="54"/>
                  <a:pt x="0" y="54"/>
                  <a:pt x="0" y="54"/>
                </a:cubicBezTo>
                <a:cubicBezTo>
                  <a:pt x="0" y="55"/>
                  <a:pt x="0" y="55"/>
                  <a:pt x="0" y="55"/>
                </a:cubicBezTo>
                <a:cubicBezTo>
                  <a:pt x="1" y="55"/>
                  <a:pt x="1" y="55"/>
                  <a:pt x="1" y="55"/>
                </a:cubicBezTo>
                <a:cubicBezTo>
                  <a:pt x="12" y="55"/>
                  <a:pt x="12" y="55"/>
                  <a:pt x="12" y="55"/>
                </a:cubicBezTo>
                <a:cubicBezTo>
                  <a:pt x="13" y="57"/>
                  <a:pt x="14" y="60"/>
                  <a:pt x="15" y="62"/>
                </a:cubicBezTo>
                <a:cubicBezTo>
                  <a:pt x="7" y="70"/>
                  <a:pt x="7" y="70"/>
                  <a:pt x="7" y="70"/>
                </a:cubicBezTo>
                <a:cubicBezTo>
                  <a:pt x="6" y="71"/>
                  <a:pt x="6" y="71"/>
                  <a:pt x="6" y="71"/>
                </a:cubicBezTo>
                <a:cubicBezTo>
                  <a:pt x="7" y="72"/>
                  <a:pt x="7" y="72"/>
                  <a:pt x="7" y="72"/>
                </a:cubicBezTo>
                <a:cubicBezTo>
                  <a:pt x="19" y="84"/>
                  <a:pt x="19" y="84"/>
                  <a:pt x="19" y="84"/>
                </a:cubicBezTo>
                <a:cubicBezTo>
                  <a:pt x="20" y="85"/>
                  <a:pt x="20" y="85"/>
                  <a:pt x="20" y="85"/>
                </a:cubicBezTo>
                <a:cubicBezTo>
                  <a:pt x="21" y="84"/>
                  <a:pt x="21" y="84"/>
                  <a:pt x="21" y="84"/>
                </a:cubicBezTo>
                <a:cubicBezTo>
                  <a:pt x="29" y="76"/>
                  <a:pt x="29" y="76"/>
                  <a:pt x="29" y="76"/>
                </a:cubicBezTo>
                <a:cubicBezTo>
                  <a:pt x="31" y="77"/>
                  <a:pt x="33" y="78"/>
                  <a:pt x="36" y="78"/>
                </a:cubicBezTo>
                <a:cubicBezTo>
                  <a:pt x="36" y="90"/>
                  <a:pt x="36" y="90"/>
                  <a:pt x="36" y="90"/>
                </a:cubicBezTo>
                <a:cubicBezTo>
                  <a:pt x="36" y="91"/>
                  <a:pt x="36" y="91"/>
                  <a:pt x="36" y="91"/>
                </a:cubicBezTo>
                <a:cubicBezTo>
                  <a:pt x="37" y="91"/>
                  <a:pt x="37" y="91"/>
                  <a:pt x="37" y="91"/>
                </a:cubicBezTo>
                <a:cubicBezTo>
                  <a:pt x="54" y="91"/>
                  <a:pt x="54" y="91"/>
                  <a:pt x="54" y="91"/>
                </a:cubicBezTo>
                <a:cubicBezTo>
                  <a:pt x="55" y="91"/>
                  <a:pt x="55" y="91"/>
                  <a:pt x="55" y="91"/>
                </a:cubicBezTo>
                <a:cubicBezTo>
                  <a:pt x="55" y="90"/>
                  <a:pt x="55" y="90"/>
                  <a:pt x="55" y="90"/>
                </a:cubicBezTo>
                <a:cubicBezTo>
                  <a:pt x="55" y="78"/>
                  <a:pt x="55" y="78"/>
                  <a:pt x="55" y="78"/>
                </a:cubicBezTo>
                <a:cubicBezTo>
                  <a:pt x="57" y="78"/>
                  <a:pt x="59" y="77"/>
                  <a:pt x="61" y="76"/>
                </a:cubicBezTo>
                <a:cubicBezTo>
                  <a:pt x="69" y="84"/>
                  <a:pt x="69" y="84"/>
                  <a:pt x="69" y="84"/>
                </a:cubicBezTo>
                <a:cubicBezTo>
                  <a:pt x="70" y="85"/>
                  <a:pt x="70" y="85"/>
                  <a:pt x="70" y="85"/>
                </a:cubicBezTo>
                <a:cubicBezTo>
                  <a:pt x="71" y="84"/>
                  <a:pt x="71" y="84"/>
                  <a:pt x="71" y="84"/>
                </a:cubicBezTo>
                <a:cubicBezTo>
                  <a:pt x="83" y="72"/>
                  <a:pt x="83" y="72"/>
                  <a:pt x="83" y="72"/>
                </a:cubicBezTo>
                <a:cubicBezTo>
                  <a:pt x="84" y="71"/>
                  <a:pt x="84" y="71"/>
                  <a:pt x="84" y="71"/>
                </a:cubicBezTo>
                <a:cubicBezTo>
                  <a:pt x="83" y="70"/>
                  <a:pt x="83" y="70"/>
                  <a:pt x="83" y="70"/>
                </a:cubicBezTo>
                <a:cubicBezTo>
                  <a:pt x="75" y="62"/>
                  <a:pt x="75" y="62"/>
                  <a:pt x="75" y="62"/>
                </a:cubicBezTo>
                <a:cubicBezTo>
                  <a:pt x="76" y="60"/>
                  <a:pt x="77" y="58"/>
                  <a:pt x="78" y="56"/>
                </a:cubicBezTo>
                <a:cubicBezTo>
                  <a:pt x="90" y="56"/>
                  <a:pt x="90" y="56"/>
                  <a:pt x="90" y="56"/>
                </a:cubicBezTo>
                <a:close/>
                <a:moveTo>
                  <a:pt x="66" y="45"/>
                </a:moveTo>
                <a:cubicBezTo>
                  <a:pt x="66" y="57"/>
                  <a:pt x="56" y="66"/>
                  <a:pt x="45" y="66"/>
                </a:cubicBezTo>
                <a:cubicBezTo>
                  <a:pt x="34" y="66"/>
                  <a:pt x="25" y="57"/>
                  <a:pt x="25" y="45"/>
                </a:cubicBezTo>
                <a:cubicBezTo>
                  <a:pt x="25" y="34"/>
                  <a:pt x="34" y="25"/>
                  <a:pt x="45" y="25"/>
                </a:cubicBezTo>
                <a:cubicBezTo>
                  <a:pt x="56" y="25"/>
                  <a:pt x="66" y="34"/>
                  <a:pt x="66" y="45"/>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2" name="Freeform 29"/>
          <p:cNvSpPr>
            <a:spLocks noEditPoints="1"/>
          </p:cNvSpPr>
          <p:nvPr/>
        </p:nvSpPr>
        <p:spPr bwMode="auto">
          <a:xfrm>
            <a:off x="6118226" y="4730751"/>
            <a:ext cx="211138" cy="214313"/>
          </a:xfrm>
          <a:custGeom>
            <a:avLst/>
            <a:gdLst>
              <a:gd name="T0" fmla="*/ 112 w 112"/>
              <a:gd name="T1" fmla="*/ 69 h 113"/>
              <a:gd name="T2" fmla="*/ 112 w 112"/>
              <a:gd name="T3" fmla="*/ 46 h 113"/>
              <a:gd name="T4" fmla="*/ 110 w 112"/>
              <a:gd name="T5" fmla="*/ 45 h 113"/>
              <a:gd name="T6" fmla="*/ 93 w 112"/>
              <a:gd name="T7" fmla="*/ 36 h 113"/>
              <a:gd name="T8" fmla="*/ 104 w 112"/>
              <a:gd name="T9" fmla="*/ 25 h 113"/>
              <a:gd name="T10" fmla="*/ 88 w 112"/>
              <a:gd name="T11" fmla="*/ 9 h 113"/>
              <a:gd name="T12" fmla="*/ 86 w 112"/>
              <a:gd name="T13" fmla="*/ 9 h 113"/>
              <a:gd name="T14" fmla="*/ 68 w 112"/>
              <a:gd name="T15" fmla="*/ 16 h 113"/>
              <a:gd name="T16" fmla="*/ 68 w 112"/>
              <a:gd name="T17" fmla="*/ 0 h 113"/>
              <a:gd name="T18" fmla="*/ 45 w 112"/>
              <a:gd name="T19" fmla="*/ 0 h 113"/>
              <a:gd name="T20" fmla="*/ 43 w 112"/>
              <a:gd name="T21" fmla="*/ 2 h 113"/>
              <a:gd name="T22" fmla="*/ 36 w 112"/>
              <a:gd name="T23" fmla="*/ 19 h 113"/>
              <a:gd name="T24" fmla="*/ 25 w 112"/>
              <a:gd name="T25" fmla="*/ 8 h 113"/>
              <a:gd name="T26" fmla="*/ 9 w 112"/>
              <a:gd name="T27" fmla="*/ 24 h 113"/>
              <a:gd name="T28" fmla="*/ 9 w 112"/>
              <a:gd name="T29" fmla="*/ 26 h 113"/>
              <a:gd name="T30" fmla="*/ 15 w 112"/>
              <a:gd name="T31" fmla="*/ 44 h 113"/>
              <a:gd name="T32" fmla="*/ 0 w 112"/>
              <a:gd name="T33" fmla="*/ 44 h 113"/>
              <a:gd name="T34" fmla="*/ 0 w 112"/>
              <a:gd name="T35" fmla="*/ 67 h 113"/>
              <a:gd name="T36" fmla="*/ 1 w 112"/>
              <a:gd name="T37" fmla="*/ 68 h 113"/>
              <a:gd name="T38" fmla="*/ 18 w 112"/>
              <a:gd name="T39" fmla="*/ 77 h 113"/>
              <a:gd name="T40" fmla="*/ 8 w 112"/>
              <a:gd name="T41" fmla="*/ 88 h 113"/>
              <a:gd name="T42" fmla="*/ 24 w 112"/>
              <a:gd name="T43" fmla="*/ 104 h 113"/>
              <a:gd name="T44" fmla="*/ 26 w 112"/>
              <a:gd name="T45" fmla="*/ 104 h 113"/>
              <a:gd name="T46" fmla="*/ 44 w 112"/>
              <a:gd name="T47" fmla="*/ 97 h 113"/>
              <a:gd name="T48" fmla="*/ 44 w 112"/>
              <a:gd name="T49" fmla="*/ 113 h 113"/>
              <a:gd name="T50" fmla="*/ 67 w 112"/>
              <a:gd name="T51" fmla="*/ 113 h 113"/>
              <a:gd name="T52" fmla="*/ 68 w 112"/>
              <a:gd name="T53" fmla="*/ 111 h 113"/>
              <a:gd name="T54" fmla="*/ 76 w 112"/>
              <a:gd name="T55" fmla="*/ 94 h 113"/>
              <a:gd name="T56" fmla="*/ 87 w 112"/>
              <a:gd name="T57" fmla="*/ 105 h 113"/>
              <a:gd name="T58" fmla="*/ 103 w 112"/>
              <a:gd name="T59" fmla="*/ 89 h 113"/>
              <a:gd name="T60" fmla="*/ 103 w 112"/>
              <a:gd name="T61" fmla="*/ 87 h 113"/>
              <a:gd name="T62" fmla="*/ 96 w 112"/>
              <a:gd name="T63" fmla="*/ 69 h 113"/>
              <a:gd name="T64" fmla="*/ 81 w 112"/>
              <a:gd name="T65" fmla="*/ 56 h 113"/>
              <a:gd name="T66" fmla="*/ 30 w 112"/>
              <a:gd name="T67" fmla="*/ 56 h 113"/>
              <a:gd name="T68" fmla="*/ 81 w 112"/>
              <a:gd name="T69" fmla="*/ 5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 h="113">
                <a:moveTo>
                  <a:pt x="110" y="69"/>
                </a:moveTo>
                <a:cubicBezTo>
                  <a:pt x="112" y="69"/>
                  <a:pt x="112" y="69"/>
                  <a:pt x="112" y="69"/>
                </a:cubicBezTo>
                <a:cubicBezTo>
                  <a:pt x="112" y="67"/>
                  <a:pt x="112" y="67"/>
                  <a:pt x="112" y="67"/>
                </a:cubicBezTo>
                <a:cubicBezTo>
                  <a:pt x="112" y="46"/>
                  <a:pt x="112" y="46"/>
                  <a:pt x="112" y="46"/>
                </a:cubicBezTo>
                <a:cubicBezTo>
                  <a:pt x="112" y="45"/>
                  <a:pt x="112" y="45"/>
                  <a:pt x="112" y="45"/>
                </a:cubicBezTo>
                <a:cubicBezTo>
                  <a:pt x="110" y="45"/>
                  <a:pt x="110" y="45"/>
                  <a:pt x="110" y="45"/>
                </a:cubicBezTo>
                <a:cubicBezTo>
                  <a:pt x="96" y="45"/>
                  <a:pt x="96" y="45"/>
                  <a:pt x="96" y="45"/>
                </a:cubicBezTo>
                <a:cubicBezTo>
                  <a:pt x="95" y="42"/>
                  <a:pt x="94" y="39"/>
                  <a:pt x="93" y="36"/>
                </a:cubicBezTo>
                <a:cubicBezTo>
                  <a:pt x="103" y="26"/>
                  <a:pt x="103" y="26"/>
                  <a:pt x="103" y="26"/>
                </a:cubicBezTo>
                <a:cubicBezTo>
                  <a:pt x="104" y="25"/>
                  <a:pt x="104" y="25"/>
                  <a:pt x="104" y="25"/>
                </a:cubicBezTo>
                <a:cubicBezTo>
                  <a:pt x="103" y="24"/>
                  <a:pt x="103" y="24"/>
                  <a:pt x="103" y="24"/>
                </a:cubicBezTo>
                <a:cubicBezTo>
                  <a:pt x="88" y="9"/>
                  <a:pt x="88" y="9"/>
                  <a:pt x="88" y="9"/>
                </a:cubicBezTo>
                <a:cubicBezTo>
                  <a:pt x="87" y="8"/>
                  <a:pt x="87" y="8"/>
                  <a:pt x="87" y="8"/>
                </a:cubicBezTo>
                <a:cubicBezTo>
                  <a:pt x="86" y="9"/>
                  <a:pt x="86" y="9"/>
                  <a:pt x="86" y="9"/>
                </a:cubicBezTo>
                <a:cubicBezTo>
                  <a:pt x="76" y="19"/>
                  <a:pt x="76" y="19"/>
                  <a:pt x="76" y="19"/>
                </a:cubicBezTo>
                <a:cubicBezTo>
                  <a:pt x="73" y="18"/>
                  <a:pt x="70" y="17"/>
                  <a:pt x="68" y="16"/>
                </a:cubicBezTo>
                <a:cubicBezTo>
                  <a:pt x="68" y="2"/>
                  <a:pt x="68" y="2"/>
                  <a:pt x="68" y="2"/>
                </a:cubicBezTo>
                <a:cubicBezTo>
                  <a:pt x="68" y="0"/>
                  <a:pt x="68" y="0"/>
                  <a:pt x="68" y="0"/>
                </a:cubicBezTo>
                <a:cubicBezTo>
                  <a:pt x="66" y="0"/>
                  <a:pt x="66" y="0"/>
                  <a:pt x="66" y="0"/>
                </a:cubicBezTo>
                <a:cubicBezTo>
                  <a:pt x="45" y="0"/>
                  <a:pt x="45" y="0"/>
                  <a:pt x="45" y="0"/>
                </a:cubicBezTo>
                <a:cubicBezTo>
                  <a:pt x="43" y="0"/>
                  <a:pt x="43" y="0"/>
                  <a:pt x="43" y="0"/>
                </a:cubicBezTo>
                <a:cubicBezTo>
                  <a:pt x="43" y="2"/>
                  <a:pt x="43" y="2"/>
                  <a:pt x="43" y="2"/>
                </a:cubicBezTo>
                <a:cubicBezTo>
                  <a:pt x="43" y="16"/>
                  <a:pt x="43" y="16"/>
                  <a:pt x="43" y="16"/>
                </a:cubicBezTo>
                <a:cubicBezTo>
                  <a:pt x="41" y="17"/>
                  <a:pt x="38" y="18"/>
                  <a:pt x="36" y="19"/>
                </a:cubicBezTo>
                <a:cubicBezTo>
                  <a:pt x="26" y="9"/>
                  <a:pt x="26" y="9"/>
                  <a:pt x="26" y="9"/>
                </a:cubicBezTo>
                <a:cubicBezTo>
                  <a:pt x="25" y="8"/>
                  <a:pt x="25" y="8"/>
                  <a:pt x="25" y="8"/>
                </a:cubicBezTo>
                <a:cubicBezTo>
                  <a:pt x="24" y="9"/>
                  <a:pt x="24" y="9"/>
                  <a:pt x="24" y="9"/>
                </a:cubicBezTo>
                <a:cubicBezTo>
                  <a:pt x="9" y="24"/>
                  <a:pt x="9" y="24"/>
                  <a:pt x="9" y="24"/>
                </a:cubicBezTo>
                <a:cubicBezTo>
                  <a:pt x="8" y="25"/>
                  <a:pt x="8" y="25"/>
                  <a:pt x="8" y="25"/>
                </a:cubicBezTo>
                <a:cubicBezTo>
                  <a:pt x="9" y="26"/>
                  <a:pt x="9" y="26"/>
                  <a:pt x="9" y="26"/>
                </a:cubicBezTo>
                <a:cubicBezTo>
                  <a:pt x="18" y="36"/>
                  <a:pt x="18" y="36"/>
                  <a:pt x="18" y="36"/>
                </a:cubicBezTo>
                <a:cubicBezTo>
                  <a:pt x="17" y="38"/>
                  <a:pt x="16" y="41"/>
                  <a:pt x="15" y="44"/>
                </a:cubicBezTo>
                <a:cubicBezTo>
                  <a:pt x="1" y="44"/>
                  <a:pt x="1" y="44"/>
                  <a:pt x="1" y="44"/>
                </a:cubicBezTo>
                <a:cubicBezTo>
                  <a:pt x="0" y="44"/>
                  <a:pt x="0" y="44"/>
                  <a:pt x="0" y="44"/>
                </a:cubicBezTo>
                <a:cubicBezTo>
                  <a:pt x="0" y="46"/>
                  <a:pt x="0" y="46"/>
                  <a:pt x="0" y="46"/>
                </a:cubicBezTo>
                <a:cubicBezTo>
                  <a:pt x="0" y="67"/>
                  <a:pt x="0" y="67"/>
                  <a:pt x="0" y="67"/>
                </a:cubicBezTo>
                <a:cubicBezTo>
                  <a:pt x="0" y="68"/>
                  <a:pt x="0" y="68"/>
                  <a:pt x="0" y="68"/>
                </a:cubicBezTo>
                <a:cubicBezTo>
                  <a:pt x="1" y="68"/>
                  <a:pt x="1" y="68"/>
                  <a:pt x="1" y="68"/>
                </a:cubicBezTo>
                <a:cubicBezTo>
                  <a:pt x="15" y="68"/>
                  <a:pt x="15" y="68"/>
                  <a:pt x="15" y="68"/>
                </a:cubicBezTo>
                <a:cubicBezTo>
                  <a:pt x="16" y="71"/>
                  <a:pt x="17" y="74"/>
                  <a:pt x="18" y="77"/>
                </a:cubicBezTo>
                <a:cubicBezTo>
                  <a:pt x="9" y="87"/>
                  <a:pt x="9" y="87"/>
                  <a:pt x="9" y="87"/>
                </a:cubicBezTo>
                <a:cubicBezTo>
                  <a:pt x="8" y="88"/>
                  <a:pt x="8" y="88"/>
                  <a:pt x="8" y="88"/>
                </a:cubicBezTo>
                <a:cubicBezTo>
                  <a:pt x="9" y="89"/>
                  <a:pt x="9" y="89"/>
                  <a:pt x="9" y="89"/>
                </a:cubicBezTo>
                <a:cubicBezTo>
                  <a:pt x="24" y="104"/>
                  <a:pt x="24" y="104"/>
                  <a:pt x="24" y="104"/>
                </a:cubicBezTo>
                <a:cubicBezTo>
                  <a:pt x="25" y="105"/>
                  <a:pt x="25" y="105"/>
                  <a:pt x="25" y="105"/>
                </a:cubicBezTo>
                <a:cubicBezTo>
                  <a:pt x="26" y="104"/>
                  <a:pt x="26" y="104"/>
                  <a:pt x="26" y="104"/>
                </a:cubicBezTo>
                <a:cubicBezTo>
                  <a:pt x="36" y="94"/>
                  <a:pt x="36" y="94"/>
                  <a:pt x="36" y="94"/>
                </a:cubicBezTo>
                <a:cubicBezTo>
                  <a:pt x="38" y="95"/>
                  <a:pt x="41" y="96"/>
                  <a:pt x="44" y="97"/>
                </a:cubicBezTo>
                <a:cubicBezTo>
                  <a:pt x="44" y="111"/>
                  <a:pt x="44" y="111"/>
                  <a:pt x="44" y="111"/>
                </a:cubicBezTo>
                <a:cubicBezTo>
                  <a:pt x="44" y="113"/>
                  <a:pt x="44" y="113"/>
                  <a:pt x="44" y="113"/>
                </a:cubicBezTo>
                <a:cubicBezTo>
                  <a:pt x="46" y="113"/>
                  <a:pt x="46" y="113"/>
                  <a:pt x="46" y="113"/>
                </a:cubicBezTo>
                <a:cubicBezTo>
                  <a:pt x="67" y="113"/>
                  <a:pt x="67" y="113"/>
                  <a:pt x="67" y="113"/>
                </a:cubicBezTo>
                <a:cubicBezTo>
                  <a:pt x="68" y="113"/>
                  <a:pt x="68" y="113"/>
                  <a:pt x="68" y="113"/>
                </a:cubicBezTo>
                <a:cubicBezTo>
                  <a:pt x="68" y="111"/>
                  <a:pt x="68" y="111"/>
                  <a:pt x="68" y="111"/>
                </a:cubicBezTo>
                <a:cubicBezTo>
                  <a:pt x="68" y="97"/>
                  <a:pt x="68" y="97"/>
                  <a:pt x="68" y="97"/>
                </a:cubicBezTo>
                <a:cubicBezTo>
                  <a:pt x="71" y="96"/>
                  <a:pt x="73" y="95"/>
                  <a:pt x="76" y="94"/>
                </a:cubicBezTo>
                <a:cubicBezTo>
                  <a:pt x="86" y="104"/>
                  <a:pt x="86" y="104"/>
                  <a:pt x="86" y="104"/>
                </a:cubicBezTo>
                <a:cubicBezTo>
                  <a:pt x="87" y="105"/>
                  <a:pt x="87" y="105"/>
                  <a:pt x="87" y="105"/>
                </a:cubicBezTo>
                <a:cubicBezTo>
                  <a:pt x="88" y="104"/>
                  <a:pt x="88" y="104"/>
                  <a:pt x="88" y="104"/>
                </a:cubicBezTo>
                <a:cubicBezTo>
                  <a:pt x="103" y="89"/>
                  <a:pt x="103" y="89"/>
                  <a:pt x="103" y="89"/>
                </a:cubicBezTo>
                <a:cubicBezTo>
                  <a:pt x="104" y="88"/>
                  <a:pt x="104" y="88"/>
                  <a:pt x="104" y="88"/>
                </a:cubicBezTo>
                <a:cubicBezTo>
                  <a:pt x="103" y="87"/>
                  <a:pt x="103" y="87"/>
                  <a:pt x="103" y="87"/>
                </a:cubicBezTo>
                <a:cubicBezTo>
                  <a:pt x="93" y="77"/>
                  <a:pt x="93" y="77"/>
                  <a:pt x="93" y="77"/>
                </a:cubicBezTo>
                <a:cubicBezTo>
                  <a:pt x="94" y="74"/>
                  <a:pt x="95" y="72"/>
                  <a:pt x="96" y="69"/>
                </a:cubicBezTo>
                <a:cubicBezTo>
                  <a:pt x="110" y="69"/>
                  <a:pt x="110" y="69"/>
                  <a:pt x="110" y="69"/>
                </a:cubicBezTo>
                <a:close/>
                <a:moveTo>
                  <a:pt x="81" y="56"/>
                </a:moveTo>
                <a:cubicBezTo>
                  <a:pt x="81" y="70"/>
                  <a:pt x="69" y="82"/>
                  <a:pt x="56" y="82"/>
                </a:cubicBezTo>
                <a:cubicBezTo>
                  <a:pt x="42" y="82"/>
                  <a:pt x="30" y="70"/>
                  <a:pt x="30" y="56"/>
                </a:cubicBezTo>
                <a:cubicBezTo>
                  <a:pt x="30" y="42"/>
                  <a:pt x="42" y="31"/>
                  <a:pt x="56" y="31"/>
                </a:cubicBezTo>
                <a:cubicBezTo>
                  <a:pt x="69" y="31"/>
                  <a:pt x="81" y="42"/>
                  <a:pt x="81" y="56"/>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3" name="Freeform 30"/>
          <p:cNvSpPr>
            <a:spLocks noEditPoints="1"/>
          </p:cNvSpPr>
          <p:nvPr/>
        </p:nvSpPr>
        <p:spPr bwMode="auto">
          <a:xfrm>
            <a:off x="5853113" y="4198939"/>
            <a:ext cx="484188" cy="484188"/>
          </a:xfrm>
          <a:custGeom>
            <a:avLst/>
            <a:gdLst>
              <a:gd name="T0" fmla="*/ 256 w 256"/>
              <a:gd name="T1" fmla="*/ 156 h 256"/>
              <a:gd name="T2" fmla="*/ 256 w 256"/>
              <a:gd name="T3" fmla="*/ 105 h 256"/>
              <a:gd name="T4" fmla="*/ 252 w 256"/>
              <a:gd name="T5" fmla="*/ 101 h 256"/>
              <a:gd name="T6" fmla="*/ 212 w 256"/>
              <a:gd name="T7" fmla="*/ 82 h 256"/>
              <a:gd name="T8" fmla="*/ 237 w 256"/>
              <a:gd name="T9" fmla="*/ 57 h 256"/>
              <a:gd name="T10" fmla="*/ 201 w 256"/>
              <a:gd name="T11" fmla="*/ 20 h 256"/>
              <a:gd name="T12" fmla="*/ 195 w 256"/>
              <a:gd name="T13" fmla="*/ 20 h 256"/>
              <a:gd name="T14" fmla="*/ 155 w 256"/>
              <a:gd name="T15" fmla="*/ 36 h 256"/>
              <a:gd name="T16" fmla="*/ 155 w 256"/>
              <a:gd name="T17" fmla="*/ 0 h 256"/>
              <a:gd name="T18" fmla="*/ 103 w 256"/>
              <a:gd name="T19" fmla="*/ 0 h 256"/>
              <a:gd name="T20" fmla="*/ 99 w 256"/>
              <a:gd name="T21" fmla="*/ 4 h 256"/>
              <a:gd name="T22" fmla="*/ 82 w 256"/>
              <a:gd name="T23" fmla="*/ 43 h 256"/>
              <a:gd name="T24" fmla="*/ 57 w 256"/>
              <a:gd name="T25" fmla="*/ 17 h 256"/>
              <a:gd name="T26" fmla="*/ 21 w 256"/>
              <a:gd name="T27" fmla="*/ 54 h 256"/>
              <a:gd name="T28" fmla="*/ 21 w 256"/>
              <a:gd name="T29" fmla="*/ 59 h 256"/>
              <a:gd name="T30" fmla="*/ 35 w 256"/>
              <a:gd name="T31" fmla="*/ 100 h 256"/>
              <a:gd name="T32" fmla="*/ 0 w 256"/>
              <a:gd name="T33" fmla="*/ 100 h 256"/>
              <a:gd name="T34" fmla="*/ 0 w 256"/>
              <a:gd name="T35" fmla="*/ 151 h 256"/>
              <a:gd name="T36" fmla="*/ 4 w 256"/>
              <a:gd name="T37" fmla="*/ 155 h 256"/>
              <a:gd name="T38" fmla="*/ 43 w 256"/>
              <a:gd name="T39" fmla="*/ 175 h 256"/>
              <a:gd name="T40" fmla="*/ 18 w 256"/>
              <a:gd name="T41" fmla="*/ 199 h 256"/>
              <a:gd name="T42" fmla="*/ 54 w 256"/>
              <a:gd name="T43" fmla="*/ 236 h 256"/>
              <a:gd name="T44" fmla="*/ 60 w 256"/>
              <a:gd name="T45" fmla="*/ 236 h 256"/>
              <a:gd name="T46" fmla="*/ 101 w 256"/>
              <a:gd name="T47" fmla="*/ 221 h 256"/>
              <a:gd name="T48" fmla="*/ 101 w 256"/>
              <a:gd name="T49" fmla="*/ 256 h 256"/>
              <a:gd name="T50" fmla="*/ 152 w 256"/>
              <a:gd name="T51" fmla="*/ 256 h 256"/>
              <a:gd name="T52" fmla="*/ 156 w 256"/>
              <a:gd name="T53" fmla="*/ 252 h 256"/>
              <a:gd name="T54" fmla="*/ 172 w 256"/>
              <a:gd name="T55" fmla="*/ 213 h 256"/>
              <a:gd name="T56" fmla="*/ 198 w 256"/>
              <a:gd name="T57" fmla="*/ 239 h 256"/>
              <a:gd name="T58" fmla="*/ 234 w 256"/>
              <a:gd name="T59" fmla="*/ 202 h 256"/>
              <a:gd name="T60" fmla="*/ 234 w 256"/>
              <a:gd name="T61" fmla="*/ 197 h 256"/>
              <a:gd name="T62" fmla="*/ 219 w 256"/>
              <a:gd name="T63" fmla="*/ 156 h 256"/>
              <a:gd name="T64" fmla="*/ 184 w 256"/>
              <a:gd name="T65" fmla="*/ 128 h 256"/>
              <a:gd name="T66" fmla="*/ 69 w 256"/>
              <a:gd name="T67" fmla="*/ 128 h 256"/>
              <a:gd name="T68" fmla="*/ 184 w 256"/>
              <a:gd name="T69" fmla="*/ 12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6" h="256">
                <a:moveTo>
                  <a:pt x="252" y="156"/>
                </a:moveTo>
                <a:cubicBezTo>
                  <a:pt x="256" y="156"/>
                  <a:pt x="256" y="156"/>
                  <a:pt x="256" y="156"/>
                </a:cubicBezTo>
                <a:cubicBezTo>
                  <a:pt x="256" y="152"/>
                  <a:pt x="256" y="152"/>
                  <a:pt x="256" y="152"/>
                </a:cubicBezTo>
                <a:cubicBezTo>
                  <a:pt x="256" y="105"/>
                  <a:pt x="256" y="105"/>
                  <a:pt x="256" y="105"/>
                </a:cubicBezTo>
                <a:cubicBezTo>
                  <a:pt x="256" y="101"/>
                  <a:pt x="256" y="101"/>
                  <a:pt x="256" y="101"/>
                </a:cubicBezTo>
                <a:cubicBezTo>
                  <a:pt x="252" y="101"/>
                  <a:pt x="252" y="101"/>
                  <a:pt x="252" y="101"/>
                </a:cubicBezTo>
                <a:cubicBezTo>
                  <a:pt x="219" y="101"/>
                  <a:pt x="219" y="101"/>
                  <a:pt x="219" y="101"/>
                </a:cubicBezTo>
                <a:cubicBezTo>
                  <a:pt x="218" y="94"/>
                  <a:pt x="215" y="88"/>
                  <a:pt x="212" y="82"/>
                </a:cubicBezTo>
                <a:cubicBezTo>
                  <a:pt x="234" y="59"/>
                  <a:pt x="234" y="59"/>
                  <a:pt x="234" y="59"/>
                </a:cubicBezTo>
                <a:cubicBezTo>
                  <a:pt x="237" y="57"/>
                  <a:pt x="237" y="57"/>
                  <a:pt x="237" y="57"/>
                </a:cubicBezTo>
                <a:cubicBezTo>
                  <a:pt x="234" y="54"/>
                  <a:pt x="234" y="54"/>
                  <a:pt x="234" y="54"/>
                </a:cubicBezTo>
                <a:cubicBezTo>
                  <a:pt x="201" y="20"/>
                  <a:pt x="201" y="20"/>
                  <a:pt x="201" y="20"/>
                </a:cubicBezTo>
                <a:cubicBezTo>
                  <a:pt x="198" y="17"/>
                  <a:pt x="198" y="17"/>
                  <a:pt x="198" y="17"/>
                </a:cubicBezTo>
                <a:cubicBezTo>
                  <a:pt x="195" y="20"/>
                  <a:pt x="195" y="20"/>
                  <a:pt x="195" y="20"/>
                </a:cubicBezTo>
                <a:cubicBezTo>
                  <a:pt x="172" y="43"/>
                  <a:pt x="172" y="43"/>
                  <a:pt x="172" y="43"/>
                </a:cubicBezTo>
                <a:cubicBezTo>
                  <a:pt x="167" y="40"/>
                  <a:pt x="161" y="38"/>
                  <a:pt x="155" y="36"/>
                </a:cubicBezTo>
                <a:cubicBezTo>
                  <a:pt x="155" y="4"/>
                  <a:pt x="155" y="4"/>
                  <a:pt x="155" y="4"/>
                </a:cubicBezTo>
                <a:cubicBezTo>
                  <a:pt x="155" y="0"/>
                  <a:pt x="155" y="0"/>
                  <a:pt x="155" y="0"/>
                </a:cubicBezTo>
                <a:cubicBezTo>
                  <a:pt x="151" y="0"/>
                  <a:pt x="151" y="0"/>
                  <a:pt x="151" y="0"/>
                </a:cubicBezTo>
                <a:cubicBezTo>
                  <a:pt x="103" y="0"/>
                  <a:pt x="103" y="0"/>
                  <a:pt x="103" y="0"/>
                </a:cubicBezTo>
                <a:cubicBezTo>
                  <a:pt x="99" y="0"/>
                  <a:pt x="99" y="0"/>
                  <a:pt x="99" y="0"/>
                </a:cubicBezTo>
                <a:cubicBezTo>
                  <a:pt x="99" y="4"/>
                  <a:pt x="99" y="4"/>
                  <a:pt x="99" y="4"/>
                </a:cubicBezTo>
                <a:cubicBezTo>
                  <a:pt x="99" y="36"/>
                  <a:pt x="99" y="36"/>
                  <a:pt x="99" y="36"/>
                </a:cubicBezTo>
                <a:cubicBezTo>
                  <a:pt x="93" y="37"/>
                  <a:pt x="88" y="40"/>
                  <a:pt x="82" y="43"/>
                </a:cubicBezTo>
                <a:cubicBezTo>
                  <a:pt x="60" y="20"/>
                  <a:pt x="60" y="20"/>
                  <a:pt x="60" y="20"/>
                </a:cubicBezTo>
                <a:cubicBezTo>
                  <a:pt x="57" y="17"/>
                  <a:pt x="57" y="17"/>
                  <a:pt x="57" y="17"/>
                </a:cubicBezTo>
                <a:cubicBezTo>
                  <a:pt x="54" y="20"/>
                  <a:pt x="54" y="20"/>
                  <a:pt x="54" y="20"/>
                </a:cubicBezTo>
                <a:cubicBezTo>
                  <a:pt x="21" y="54"/>
                  <a:pt x="21" y="54"/>
                  <a:pt x="21" y="54"/>
                </a:cubicBezTo>
                <a:cubicBezTo>
                  <a:pt x="18" y="57"/>
                  <a:pt x="18" y="57"/>
                  <a:pt x="18" y="57"/>
                </a:cubicBezTo>
                <a:cubicBezTo>
                  <a:pt x="21" y="59"/>
                  <a:pt x="21" y="59"/>
                  <a:pt x="21" y="59"/>
                </a:cubicBezTo>
                <a:cubicBezTo>
                  <a:pt x="43" y="81"/>
                  <a:pt x="43" y="81"/>
                  <a:pt x="43" y="81"/>
                </a:cubicBezTo>
                <a:cubicBezTo>
                  <a:pt x="39" y="87"/>
                  <a:pt x="37" y="93"/>
                  <a:pt x="35" y="100"/>
                </a:cubicBezTo>
                <a:cubicBezTo>
                  <a:pt x="4" y="100"/>
                  <a:pt x="4" y="100"/>
                  <a:pt x="4" y="100"/>
                </a:cubicBezTo>
                <a:cubicBezTo>
                  <a:pt x="0" y="100"/>
                  <a:pt x="0" y="100"/>
                  <a:pt x="0" y="100"/>
                </a:cubicBezTo>
                <a:cubicBezTo>
                  <a:pt x="0" y="104"/>
                  <a:pt x="0" y="104"/>
                  <a:pt x="0" y="104"/>
                </a:cubicBezTo>
                <a:cubicBezTo>
                  <a:pt x="0" y="151"/>
                  <a:pt x="0" y="151"/>
                  <a:pt x="0" y="151"/>
                </a:cubicBezTo>
                <a:cubicBezTo>
                  <a:pt x="0" y="155"/>
                  <a:pt x="0" y="155"/>
                  <a:pt x="0" y="155"/>
                </a:cubicBezTo>
                <a:cubicBezTo>
                  <a:pt x="4" y="155"/>
                  <a:pt x="4" y="155"/>
                  <a:pt x="4" y="155"/>
                </a:cubicBezTo>
                <a:cubicBezTo>
                  <a:pt x="34" y="155"/>
                  <a:pt x="34" y="155"/>
                  <a:pt x="34" y="155"/>
                </a:cubicBezTo>
                <a:cubicBezTo>
                  <a:pt x="36" y="162"/>
                  <a:pt x="39" y="168"/>
                  <a:pt x="43" y="175"/>
                </a:cubicBezTo>
                <a:cubicBezTo>
                  <a:pt x="21" y="197"/>
                  <a:pt x="21" y="197"/>
                  <a:pt x="21" y="197"/>
                </a:cubicBezTo>
                <a:cubicBezTo>
                  <a:pt x="18" y="199"/>
                  <a:pt x="18" y="199"/>
                  <a:pt x="18" y="199"/>
                </a:cubicBezTo>
                <a:cubicBezTo>
                  <a:pt x="21" y="202"/>
                  <a:pt x="21" y="202"/>
                  <a:pt x="21" y="202"/>
                </a:cubicBezTo>
                <a:cubicBezTo>
                  <a:pt x="54" y="236"/>
                  <a:pt x="54" y="236"/>
                  <a:pt x="54" y="236"/>
                </a:cubicBezTo>
                <a:cubicBezTo>
                  <a:pt x="57" y="239"/>
                  <a:pt x="57" y="239"/>
                  <a:pt x="57" y="239"/>
                </a:cubicBezTo>
                <a:cubicBezTo>
                  <a:pt x="60" y="236"/>
                  <a:pt x="60" y="236"/>
                  <a:pt x="60" y="236"/>
                </a:cubicBezTo>
                <a:cubicBezTo>
                  <a:pt x="82" y="213"/>
                  <a:pt x="82" y="213"/>
                  <a:pt x="82" y="213"/>
                </a:cubicBezTo>
                <a:cubicBezTo>
                  <a:pt x="88" y="216"/>
                  <a:pt x="94" y="219"/>
                  <a:pt x="101" y="221"/>
                </a:cubicBezTo>
                <a:cubicBezTo>
                  <a:pt x="101" y="252"/>
                  <a:pt x="101" y="252"/>
                  <a:pt x="101" y="252"/>
                </a:cubicBezTo>
                <a:cubicBezTo>
                  <a:pt x="101" y="256"/>
                  <a:pt x="101" y="256"/>
                  <a:pt x="101" y="256"/>
                </a:cubicBezTo>
                <a:cubicBezTo>
                  <a:pt x="105" y="256"/>
                  <a:pt x="105" y="256"/>
                  <a:pt x="105" y="256"/>
                </a:cubicBezTo>
                <a:cubicBezTo>
                  <a:pt x="152" y="256"/>
                  <a:pt x="152" y="256"/>
                  <a:pt x="152" y="256"/>
                </a:cubicBezTo>
                <a:cubicBezTo>
                  <a:pt x="156" y="256"/>
                  <a:pt x="156" y="256"/>
                  <a:pt x="156" y="256"/>
                </a:cubicBezTo>
                <a:cubicBezTo>
                  <a:pt x="156" y="252"/>
                  <a:pt x="156" y="252"/>
                  <a:pt x="156" y="252"/>
                </a:cubicBezTo>
                <a:cubicBezTo>
                  <a:pt x="156" y="220"/>
                  <a:pt x="156" y="220"/>
                  <a:pt x="156" y="220"/>
                </a:cubicBezTo>
                <a:cubicBezTo>
                  <a:pt x="162" y="218"/>
                  <a:pt x="167" y="216"/>
                  <a:pt x="172" y="213"/>
                </a:cubicBezTo>
                <a:cubicBezTo>
                  <a:pt x="195" y="236"/>
                  <a:pt x="195" y="236"/>
                  <a:pt x="195" y="236"/>
                </a:cubicBezTo>
                <a:cubicBezTo>
                  <a:pt x="198" y="239"/>
                  <a:pt x="198" y="239"/>
                  <a:pt x="198" y="239"/>
                </a:cubicBezTo>
                <a:cubicBezTo>
                  <a:pt x="201" y="236"/>
                  <a:pt x="201" y="236"/>
                  <a:pt x="201" y="236"/>
                </a:cubicBezTo>
                <a:cubicBezTo>
                  <a:pt x="234" y="202"/>
                  <a:pt x="234" y="202"/>
                  <a:pt x="234" y="202"/>
                </a:cubicBezTo>
                <a:cubicBezTo>
                  <a:pt x="237" y="199"/>
                  <a:pt x="237" y="199"/>
                  <a:pt x="237" y="199"/>
                </a:cubicBezTo>
                <a:cubicBezTo>
                  <a:pt x="234" y="197"/>
                  <a:pt x="234" y="197"/>
                  <a:pt x="234" y="197"/>
                </a:cubicBezTo>
                <a:cubicBezTo>
                  <a:pt x="212" y="174"/>
                  <a:pt x="212" y="174"/>
                  <a:pt x="212" y="174"/>
                </a:cubicBezTo>
                <a:cubicBezTo>
                  <a:pt x="215" y="168"/>
                  <a:pt x="217" y="162"/>
                  <a:pt x="219" y="156"/>
                </a:cubicBezTo>
                <a:cubicBezTo>
                  <a:pt x="252" y="156"/>
                  <a:pt x="252" y="156"/>
                  <a:pt x="252" y="156"/>
                </a:cubicBezTo>
                <a:close/>
                <a:moveTo>
                  <a:pt x="184" y="128"/>
                </a:moveTo>
                <a:cubicBezTo>
                  <a:pt x="184" y="160"/>
                  <a:pt x="159" y="185"/>
                  <a:pt x="127" y="185"/>
                </a:cubicBezTo>
                <a:cubicBezTo>
                  <a:pt x="95" y="185"/>
                  <a:pt x="69" y="160"/>
                  <a:pt x="69" y="128"/>
                </a:cubicBezTo>
                <a:cubicBezTo>
                  <a:pt x="69" y="96"/>
                  <a:pt x="95" y="70"/>
                  <a:pt x="127" y="70"/>
                </a:cubicBezTo>
                <a:cubicBezTo>
                  <a:pt x="159" y="70"/>
                  <a:pt x="184" y="96"/>
                  <a:pt x="184" y="128"/>
                </a:cubicBezTo>
                <a:close/>
              </a:path>
            </a:pathLst>
          </a:custGeom>
          <a:solidFill>
            <a:srgbClr val="404040"/>
          </a:solidFill>
          <a:ln>
            <a:noFill/>
          </a:ln>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4" name="Freeform 31"/>
          <p:cNvSpPr>
            <a:spLocks noEditPoints="1"/>
          </p:cNvSpPr>
          <p:nvPr/>
        </p:nvSpPr>
        <p:spPr bwMode="auto">
          <a:xfrm>
            <a:off x="6296026" y="4554539"/>
            <a:ext cx="239713" cy="242888"/>
          </a:xfrm>
          <a:custGeom>
            <a:avLst/>
            <a:gdLst>
              <a:gd name="T0" fmla="*/ 127 w 127"/>
              <a:gd name="T1" fmla="*/ 78 h 128"/>
              <a:gd name="T2" fmla="*/ 127 w 127"/>
              <a:gd name="T3" fmla="*/ 53 h 128"/>
              <a:gd name="T4" fmla="*/ 125 w 127"/>
              <a:gd name="T5" fmla="*/ 51 h 128"/>
              <a:gd name="T6" fmla="*/ 105 w 127"/>
              <a:gd name="T7" fmla="*/ 41 h 128"/>
              <a:gd name="T8" fmla="*/ 118 w 127"/>
              <a:gd name="T9" fmla="*/ 29 h 128"/>
              <a:gd name="T10" fmla="*/ 100 w 127"/>
              <a:gd name="T11" fmla="*/ 11 h 128"/>
              <a:gd name="T12" fmla="*/ 97 w 127"/>
              <a:gd name="T13" fmla="*/ 11 h 128"/>
              <a:gd name="T14" fmla="*/ 77 w 127"/>
              <a:gd name="T15" fmla="*/ 18 h 128"/>
              <a:gd name="T16" fmla="*/ 77 w 127"/>
              <a:gd name="T17" fmla="*/ 0 h 128"/>
              <a:gd name="T18" fmla="*/ 52 w 127"/>
              <a:gd name="T19" fmla="*/ 0 h 128"/>
              <a:gd name="T20" fmla="*/ 49 w 127"/>
              <a:gd name="T21" fmla="*/ 2 h 128"/>
              <a:gd name="T22" fmla="*/ 41 w 127"/>
              <a:gd name="T23" fmla="*/ 22 h 128"/>
              <a:gd name="T24" fmla="*/ 29 w 127"/>
              <a:gd name="T25" fmla="*/ 9 h 128"/>
              <a:gd name="T26" fmla="*/ 10 w 127"/>
              <a:gd name="T27" fmla="*/ 27 h 128"/>
              <a:gd name="T28" fmla="*/ 10 w 127"/>
              <a:gd name="T29" fmla="*/ 30 h 128"/>
              <a:gd name="T30" fmla="*/ 17 w 127"/>
              <a:gd name="T31" fmla="*/ 50 h 128"/>
              <a:gd name="T32" fmla="*/ 0 w 127"/>
              <a:gd name="T33" fmla="*/ 50 h 128"/>
              <a:gd name="T34" fmla="*/ 0 w 127"/>
              <a:gd name="T35" fmla="*/ 76 h 128"/>
              <a:gd name="T36" fmla="*/ 2 w 127"/>
              <a:gd name="T37" fmla="*/ 78 h 128"/>
              <a:gd name="T38" fmla="*/ 21 w 127"/>
              <a:gd name="T39" fmla="*/ 87 h 128"/>
              <a:gd name="T40" fmla="*/ 9 w 127"/>
              <a:gd name="T41" fmla="*/ 100 h 128"/>
              <a:gd name="T42" fmla="*/ 27 w 127"/>
              <a:gd name="T43" fmla="*/ 118 h 128"/>
              <a:gd name="T44" fmla="*/ 30 w 127"/>
              <a:gd name="T45" fmla="*/ 118 h 128"/>
              <a:gd name="T46" fmla="*/ 50 w 127"/>
              <a:gd name="T47" fmla="*/ 110 h 128"/>
              <a:gd name="T48" fmla="*/ 50 w 127"/>
              <a:gd name="T49" fmla="*/ 128 h 128"/>
              <a:gd name="T50" fmla="*/ 76 w 127"/>
              <a:gd name="T51" fmla="*/ 128 h 128"/>
              <a:gd name="T52" fmla="*/ 78 w 127"/>
              <a:gd name="T53" fmla="*/ 126 h 128"/>
              <a:gd name="T54" fmla="*/ 86 w 127"/>
              <a:gd name="T55" fmla="*/ 107 h 128"/>
              <a:gd name="T56" fmla="*/ 99 w 127"/>
              <a:gd name="T57" fmla="*/ 119 h 128"/>
              <a:gd name="T58" fmla="*/ 117 w 127"/>
              <a:gd name="T59" fmla="*/ 101 h 128"/>
              <a:gd name="T60" fmla="*/ 117 w 127"/>
              <a:gd name="T61" fmla="*/ 98 h 128"/>
              <a:gd name="T62" fmla="*/ 109 w 127"/>
              <a:gd name="T63" fmla="*/ 78 h 128"/>
              <a:gd name="T64" fmla="*/ 92 w 127"/>
              <a:gd name="T65" fmla="*/ 64 h 128"/>
              <a:gd name="T66" fmla="*/ 35 w 127"/>
              <a:gd name="T67" fmla="*/ 64 h 128"/>
              <a:gd name="T68" fmla="*/ 92 w 127"/>
              <a:gd name="T69"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 h="128">
                <a:moveTo>
                  <a:pt x="125" y="78"/>
                </a:moveTo>
                <a:cubicBezTo>
                  <a:pt x="127" y="78"/>
                  <a:pt x="127" y="78"/>
                  <a:pt x="127" y="78"/>
                </a:cubicBezTo>
                <a:cubicBezTo>
                  <a:pt x="127" y="76"/>
                  <a:pt x="127" y="76"/>
                  <a:pt x="127" y="76"/>
                </a:cubicBezTo>
                <a:cubicBezTo>
                  <a:pt x="127" y="53"/>
                  <a:pt x="127" y="53"/>
                  <a:pt x="127" y="53"/>
                </a:cubicBezTo>
                <a:cubicBezTo>
                  <a:pt x="127" y="51"/>
                  <a:pt x="127" y="51"/>
                  <a:pt x="127" y="51"/>
                </a:cubicBezTo>
                <a:cubicBezTo>
                  <a:pt x="125" y="51"/>
                  <a:pt x="125" y="51"/>
                  <a:pt x="125" y="51"/>
                </a:cubicBezTo>
                <a:cubicBezTo>
                  <a:pt x="109" y="51"/>
                  <a:pt x="109" y="51"/>
                  <a:pt x="109" y="51"/>
                </a:cubicBezTo>
                <a:cubicBezTo>
                  <a:pt x="108" y="47"/>
                  <a:pt x="107" y="44"/>
                  <a:pt x="105" y="41"/>
                </a:cubicBezTo>
                <a:cubicBezTo>
                  <a:pt x="117" y="30"/>
                  <a:pt x="117" y="30"/>
                  <a:pt x="117" y="30"/>
                </a:cubicBezTo>
                <a:cubicBezTo>
                  <a:pt x="118" y="29"/>
                  <a:pt x="118" y="29"/>
                  <a:pt x="118" y="29"/>
                </a:cubicBezTo>
                <a:cubicBezTo>
                  <a:pt x="117" y="27"/>
                  <a:pt x="117" y="27"/>
                  <a:pt x="117" y="27"/>
                </a:cubicBezTo>
                <a:cubicBezTo>
                  <a:pt x="100" y="11"/>
                  <a:pt x="100" y="11"/>
                  <a:pt x="100" y="11"/>
                </a:cubicBezTo>
                <a:cubicBezTo>
                  <a:pt x="99" y="9"/>
                  <a:pt x="99" y="9"/>
                  <a:pt x="99" y="9"/>
                </a:cubicBezTo>
                <a:cubicBezTo>
                  <a:pt x="97" y="11"/>
                  <a:pt x="97" y="11"/>
                  <a:pt x="97" y="11"/>
                </a:cubicBezTo>
                <a:cubicBezTo>
                  <a:pt x="86" y="22"/>
                  <a:pt x="86" y="22"/>
                  <a:pt x="86" y="22"/>
                </a:cubicBezTo>
                <a:cubicBezTo>
                  <a:pt x="83" y="20"/>
                  <a:pt x="80" y="19"/>
                  <a:pt x="77" y="18"/>
                </a:cubicBezTo>
                <a:cubicBezTo>
                  <a:pt x="77" y="2"/>
                  <a:pt x="77" y="2"/>
                  <a:pt x="77" y="2"/>
                </a:cubicBezTo>
                <a:cubicBezTo>
                  <a:pt x="77" y="0"/>
                  <a:pt x="77" y="0"/>
                  <a:pt x="77" y="0"/>
                </a:cubicBezTo>
                <a:cubicBezTo>
                  <a:pt x="75" y="0"/>
                  <a:pt x="75" y="0"/>
                  <a:pt x="75" y="0"/>
                </a:cubicBezTo>
                <a:cubicBezTo>
                  <a:pt x="52" y="0"/>
                  <a:pt x="52" y="0"/>
                  <a:pt x="52" y="0"/>
                </a:cubicBezTo>
                <a:cubicBezTo>
                  <a:pt x="49" y="0"/>
                  <a:pt x="49" y="0"/>
                  <a:pt x="49" y="0"/>
                </a:cubicBezTo>
                <a:cubicBezTo>
                  <a:pt x="49" y="2"/>
                  <a:pt x="49" y="2"/>
                  <a:pt x="49" y="2"/>
                </a:cubicBezTo>
                <a:cubicBezTo>
                  <a:pt x="49" y="18"/>
                  <a:pt x="49" y="18"/>
                  <a:pt x="49" y="18"/>
                </a:cubicBezTo>
                <a:cubicBezTo>
                  <a:pt x="47" y="19"/>
                  <a:pt x="44" y="20"/>
                  <a:pt x="41" y="22"/>
                </a:cubicBezTo>
                <a:cubicBezTo>
                  <a:pt x="30" y="11"/>
                  <a:pt x="30" y="11"/>
                  <a:pt x="30" y="11"/>
                </a:cubicBezTo>
                <a:cubicBezTo>
                  <a:pt x="29" y="9"/>
                  <a:pt x="29" y="9"/>
                  <a:pt x="29" y="9"/>
                </a:cubicBezTo>
                <a:cubicBezTo>
                  <a:pt x="27" y="11"/>
                  <a:pt x="27" y="11"/>
                  <a:pt x="27" y="11"/>
                </a:cubicBezTo>
                <a:cubicBezTo>
                  <a:pt x="10" y="27"/>
                  <a:pt x="10" y="27"/>
                  <a:pt x="10" y="27"/>
                </a:cubicBezTo>
                <a:cubicBezTo>
                  <a:pt x="9" y="29"/>
                  <a:pt x="9" y="29"/>
                  <a:pt x="9" y="29"/>
                </a:cubicBezTo>
                <a:cubicBezTo>
                  <a:pt x="10" y="30"/>
                  <a:pt x="10" y="30"/>
                  <a:pt x="10" y="30"/>
                </a:cubicBezTo>
                <a:cubicBezTo>
                  <a:pt x="21" y="41"/>
                  <a:pt x="21" y="41"/>
                  <a:pt x="21" y="41"/>
                </a:cubicBezTo>
                <a:cubicBezTo>
                  <a:pt x="20" y="44"/>
                  <a:pt x="18" y="47"/>
                  <a:pt x="17" y="50"/>
                </a:cubicBezTo>
                <a:cubicBezTo>
                  <a:pt x="2" y="50"/>
                  <a:pt x="2" y="50"/>
                  <a:pt x="2" y="50"/>
                </a:cubicBezTo>
                <a:cubicBezTo>
                  <a:pt x="0" y="50"/>
                  <a:pt x="0" y="50"/>
                  <a:pt x="0" y="50"/>
                </a:cubicBezTo>
                <a:cubicBezTo>
                  <a:pt x="0" y="52"/>
                  <a:pt x="0" y="52"/>
                  <a:pt x="0" y="52"/>
                </a:cubicBezTo>
                <a:cubicBezTo>
                  <a:pt x="0" y="76"/>
                  <a:pt x="0" y="76"/>
                  <a:pt x="0" y="76"/>
                </a:cubicBezTo>
                <a:cubicBezTo>
                  <a:pt x="0" y="78"/>
                  <a:pt x="0" y="78"/>
                  <a:pt x="0" y="78"/>
                </a:cubicBezTo>
                <a:cubicBezTo>
                  <a:pt x="2" y="78"/>
                  <a:pt x="2" y="78"/>
                  <a:pt x="2" y="78"/>
                </a:cubicBezTo>
                <a:cubicBezTo>
                  <a:pt x="17" y="78"/>
                  <a:pt x="17" y="78"/>
                  <a:pt x="17" y="78"/>
                </a:cubicBezTo>
                <a:cubicBezTo>
                  <a:pt x="18" y="81"/>
                  <a:pt x="20" y="84"/>
                  <a:pt x="21" y="87"/>
                </a:cubicBezTo>
                <a:cubicBezTo>
                  <a:pt x="10" y="98"/>
                  <a:pt x="10" y="98"/>
                  <a:pt x="10" y="98"/>
                </a:cubicBezTo>
                <a:cubicBezTo>
                  <a:pt x="9" y="100"/>
                  <a:pt x="9" y="100"/>
                  <a:pt x="9" y="100"/>
                </a:cubicBezTo>
                <a:cubicBezTo>
                  <a:pt x="10" y="101"/>
                  <a:pt x="10" y="101"/>
                  <a:pt x="10" y="101"/>
                </a:cubicBezTo>
                <a:cubicBezTo>
                  <a:pt x="27" y="118"/>
                  <a:pt x="27" y="118"/>
                  <a:pt x="27" y="118"/>
                </a:cubicBezTo>
                <a:cubicBezTo>
                  <a:pt x="29" y="119"/>
                  <a:pt x="29" y="119"/>
                  <a:pt x="29" y="119"/>
                </a:cubicBezTo>
                <a:cubicBezTo>
                  <a:pt x="30" y="118"/>
                  <a:pt x="30" y="118"/>
                  <a:pt x="30" y="118"/>
                </a:cubicBezTo>
                <a:cubicBezTo>
                  <a:pt x="41" y="107"/>
                  <a:pt x="41" y="107"/>
                  <a:pt x="41" y="107"/>
                </a:cubicBezTo>
                <a:cubicBezTo>
                  <a:pt x="44" y="108"/>
                  <a:pt x="47" y="109"/>
                  <a:pt x="50" y="110"/>
                </a:cubicBezTo>
                <a:cubicBezTo>
                  <a:pt x="50" y="126"/>
                  <a:pt x="50" y="126"/>
                  <a:pt x="50" y="126"/>
                </a:cubicBezTo>
                <a:cubicBezTo>
                  <a:pt x="50" y="128"/>
                  <a:pt x="50" y="128"/>
                  <a:pt x="50" y="128"/>
                </a:cubicBezTo>
                <a:cubicBezTo>
                  <a:pt x="52" y="128"/>
                  <a:pt x="52" y="128"/>
                  <a:pt x="52" y="128"/>
                </a:cubicBezTo>
                <a:cubicBezTo>
                  <a:pt x="76" y="128"/>
                  <a:pt x="76" y="128"/>
                  <a:pt x="76" y="128"/>
                </a:cubicBezTo>
                <a:cubicBezTo>
                  <a:pt x="78" y="128"/>
                  <a:pt x="78" y="128"/>
                  <a:pt x="78" y="128"/>
                </a:cubicBezTo>
                <a:cubicBezTo>
                  <a:pt x="78" y="126"/>
                  <a:pt x="78" y="126"/>
                  <a:pt x="78" y="126"/>
                </a:cubicBezTo>
                <a:cubicBezTo>
                  <a:pt x="78" y="110"/>
                  <a:pt x="78" y="110"/>
                  <a:pt x="78" y="110"/>
                </a:cubicBezTo>
                <a:cubicBezTo>
                  <a:pt x="81" y="109"/>
                  <a:pt x="83" y="108"/>
                  <a:pt x="86" y="107"/>
                </a:cubicBezTo>
                <a:cubicBezTo>
                  <a:pt x="97" y="118"/>
                  <a:pt x="97" y="118"/>
                  <a:pt x="97" y="118"/>
                </a:cubicBezTo>
                <a:cubicBezTo>
                  <a:pt x="99" y="119"/>
                  <a:pt x="99" y="119"/>
                  <a:pt x="99" y="119"/>
                </a:cubicBezTo>
                <a:cubicBezTo>
                  <a:pt x="100" y="118"/>
                  <a:pt x="100" y="118"/>
                  <a:pt x="100" y="118"/>
                </a:cubicBezTo>
                <a:cubicBezTo>
                  <a:pt x="117" y="101"/>
                  <a:pt x="117" y="101"/>
                  <a:pt x="117" y="101"/>
                </a:cubicBezTo>
                <a:cubicBezTo>
                  <a:pt x="118" y="100"/>
                  <a:pt x="118" y="100"/>
                  <a:pt x="118" y="100"/>
                </a:cubicBezTo>
                <a:cubicBezTo>
                  <a:pt x="117" y="98"/>
                  <a:pt x="117" y="98"/>
                  <a:pt x="117" y="98"/>
                </a:cubicBezTo>
                <a:cubicBezTo>
                  <a:pt x="105" y="87"/>
                  <a:pt x="105" y="87"/>
                  <a:pt x="105" y="87"/>
                </a:cubicBezTo>
                <a:cubicBezTo>
                  <a:pt x="107" y="84"/>
                  <a:pt x="108" y="81"/>
                  <a:pt x="109" y="78"/>
                </a:cubicBezTo>
                <a:cubicBezTo>
                  <a:pt x="125" y="78"/>
                  <a:pt x="125" y="78"/>
                  <a:pt x="125" y="78"/>
                </a:cubicBezTo>
                <a:close/>
                <a:moveTo>
                  <a:pt x="92" y="64"/>
                </a:moveTo>
                <a:cubicBezTo>
                  <a:pt x="92" y="80"/>
                  <a:pt x="79" y="93"/>
                  <a:pt x="63" y="93"/>
                </a:cubicBezTo>
                <a:cubicBezTo>
                  <a:pt x="48" y="93"/>
                  <a:pt x="35" y="80"/>
                  <a:pt x="35" y="64"/>
                </a:cubicBezTo>
                <a:cubicBezTo>
                  <a:pt x="35" y="48"/>
                  <a:pt x="48" y="36"/>
                  <a:pt x="63" y="36"/>
                </a:cubicBezTo>
                <a:cubicBezTo>
                  <a:pt x="79" y="36"/>
                  <a:pt x="92" y="48"/>
                  <a:pt x="92" y="64"/>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5" name="Freeform 32"/>
          <p:cNvSpPr>
            <a:spLocks noEditPoints="1"/>
          </p:cNvSpPr>
          <p:nvPr/>
        </p:nvSpPr>
        <p:spPr bwMode="auto">
          <a:xfrm>
            <a:off x="5537201" y="4710114"/>
            <a:ext cx="255588" cy="255588"/>
          </a:xfrm>
          <a:custGeom>
            <a:avLst/>
            <a:gdLst>
              <a:gd name="T0" fmla="*/ 135 w 135"/>
              <a:gd name="T1" fmla="*/ 82 h 135"/>
              <a:gd name="T2" fmla="*/ 135 w 135"/>
              <a:gd name="T3" fmla="*/ 55 h 135"/>
              <a:gd name="T4" fmla="*/ 133 w 135"/>
              <a:gd name="T5" fmla="*/ 53 h 135"/>
              <a:gd name="T6" fmla="*/ 112 w 135"/>
              <a:gd name="T7" fmla="*/ 43 h 135"/>
              <a:gd name="T8" fmla="*/ 126 w 135"/>
              <a:gd name="T9" fmla="*/ 30 h 135"/>
              <a:gd name="T10" fmla="*/ 106 w 135"/>
              <a:gd name="T11" fmla="*/ 10 h 135"/>
              <a:gd name="T12" fmla="*/ 103 w 135"/>
              <a:gd name="T13" fmla="*/ 10 h 135"/>
              <a:gd name="T14" fmla="*/ 82 w 135"/>
              <a:gd name="T15" fmla="*/ 19 h 135"/>
              <a:gd name="T16" fmla="*/ 82 w 135"/>
              <a:gd name="T17" fmla="*/ 0 h 135"/>
              <a:gd name="T18" fmla="*/ 55 w 135"/>
              <a:gd name="T19" fmla="*/ 0 h 135"/>
              <a:gd name="T20" fmla="*/ 53 w 135"/>
              <a:gd name="T21" fmla="*/ 2 h 135"/>
              <a:gd name="T22" fmla="*/ 44 w 135"/>
              <a:gd name="T23" fmla="*/ 22 h 135"/>
              <a:gd name="T24" fmla="*/ 30 w 135"/>
              <a:gd name="T25" fmla="*/ 9 h 135"/>
              <a:gd name="T26" fmla="*/ 11 w 135"/>
              <a:gd name="T27" fmla="*/ 28 h 135"/>
              <a:gd name="T28" fmla="*/ 11 w 135"/>
              <a:gd name="T29" fmla="*/ 31 h 135"/>
              <a:gd name="T30" fmla="*/ 19 w 135"/>
              <a:gd name="T31" fmla="*/ 52 h 135"/>
              <a:gd name="T32" fmla="*/ 0 w 135"/>
              <a:gd name="T33" fmla="*/ 52 h 135"/>
              <a:gd name="T34" fmla="*/ 0 w 135"/>
              <a:gd name="T35" fmla="*/ 80 h 135"/>
              <a:gd name="T36" fmla="*/ 2 w 135"/>
              <a:gd name="T37" fmla="*/ 82 h 135"/>
              <a:gd name="T38" fmla="*/ 23 w 135"/>
              <a:gd name="T39" fmla="*/ 92 h 135"/>
              <a:gd name="T40" fmla="*/ 10 w 135"/>
              <a:gd name="T41" fmla="*/ 105 h 135"/>
              <a:gd name="T42" fmla="*/ 29 w 135"/>
              <a:gd name="T43" fmla="*/ 124 h 135"/>
              <a:gd name="T44" fmla="*/ 32 w 135"/>
              <a:gd name="T45" fmla="*/ 124 h 135"/>
              <a:gd name="T46" fmla="*/ 53 w 135"/>
              <a:gd name="T47" fmla="*/ 116 h 135"/>
              <a:gd name="T48" fmla="*/ 53 w 135"/>
              <a:gd name="T49" fmla="*/ 135 h 135"/>
              <a:gd name="T50" fmla="*/ 81 w 135"/>
              <a:gd name="T51" fmla="*/ 135 h 135"/>
              <a:gd name="T52" fmla="*/ 83 w 135"/>
              <a:gd name="T53" fmla="*/ 133 h 135"/>
              <a:gd name="T54" fmla="*/ 91 w 135"/>
              <a:gd name="T55" fmla="*/ 112 h 135"/>
              <a:gd name="T56" fmla="*/ 105 w 135"/>
              <a:gd name="T57" fmla="*/ 126 h 135"/>
              <a:gd name="T58" fmla="*/ 124 w 135"/>
              <a:gd name="T59" fmla="*/ 107 h 135"/>
              <a:gd name="T60" fmla="*/ 124 w 135"/>
              <a:gd name="T61" fmla="*/ 104 h 135"/>
              <a:gd name="T62" fmla="*/ 116 w 135"/>
              <a:gd name="T63" fmla="*/ 82 h 135"/>
              <a:gd name="T64" fmla="*/ 98 w 135"/>
              <a:gd name="T65" fmla="*/ 67 h 135"/>
              <a:gd name="T66" fmla="*/ 37 w 135"/>
              <a:gd name="T67" fmla="*/ 67 h 135"/>
              <a:gd name="T68" fmla="*/ 98 w 135"/>
              <a:gd name="T69" fmla="*/ 6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5" h="135">
                <a:moveTo>
                  <a:pt x="133" y="82"/>
                </a:moveTo>
                <a:cubicBezTo>
                  <a:pt x="135" y="82"/>
                  <a:pt x="135" y="82"/>
                  <a:pt x="135" y="82"/>
                </a:cubicBezTo>
                <a:cubicBezTo>
                  <a:pt x="135" y="80"/>
                  <a:pt x="135" y="80"/>
                  <a:pt x="135" y="80"/>
                </a:cubicBezTo>
                <a:cubicBezTo>
                  <a:pt x="135" y="55"/>
                  <a:pt x="135" y="55"/>
                  <a:pt x="135" y="55"/>
                </a:cubicBezTo>
                <a:cubicBezTo>
                  <a:pt x="135" y="53"/>
                  <a:pt x="135" y="53"/>
                  <a:pt x="135" y="53"/>
                </a:cubicBezTo>
                <a:cubicBezTo>
                  <a:pt x="133" y="53"/>
                  <a:pt x="133" y="53"/>
                  <a:pt x="133" y="53"/>
                </a:cubicBezTo>
                <a:cubicBezTo>
                  <a:pt x="116" y="53"/>
                  <a:pt x="116" y="53"/>
                  <a:pt x="116" y="53"/>
                </a:cubicBezTo>
                <a:cubicBezTo>
                  <a:pt x="115" y="50"/>
                  <a:pt x="114" y="46"/>
                  <a:pt x="112" y="43"/>
                </a:cubicBezTo>
                <a:cubicBezTo>
                  <a:pt x="124" y="31"/>
                  <a:pt x="124" y="31"/>
                  <a:pt x="124" y="31"/>
                </a:cubicBezTo>
                <a:cubicBezTo>
                  <a:pt x="126" y="30"/>
                  <a:pt x="126" y="30"/>
                  <a:pt x="126" y="30"/>
                </a:cubicBezTo>
                <a:cubicBezTo>
                  <a:pt x="124" y="28"/>
                  <a:pt x="124" y="28"/>
                  <a:pt x="124" y="28"/>
                </a:cubicBezTo>
                <a:cubicBezTo>
                  <a:pt x="106" y="10"/>
                  <a:pt x="106" y="10"/>
                  <a:pt x="106" y="10"/>
                </a:cubicBezTo>
                <a:cubicBezTo>
                  <a:pt x="105" y="9"/>
                  <a:pt x="105" y="9"/>
                  <a:pt x="105" y="9"/>
                </a:cubicBezTo>
                <a:cubicBezTo>
                  <a:pt x="103" y="10"/>
                  <a:pt x="103" y="10"/>
                  <a:pt x="103" y="10"/>
                </a:cubicBezTo>
                <a:cubicBezTo>
                  <a:pt x="91" y="23"/>
                  <a:pt x="91" y="23"/>
                  <a:pt x="91" y="23"/>
                </a:cubicBezTo>
                <a:cubicBezTo>
                  <a:pt x="88" y="21"/>
                  <a:pt x="85" y="20"/>
                  <a:pt x="82" y="19"/>
                </a:cubicBezTo>
                <a:cubicBezTo>
                  <a:pt x="82" y="2"/>
                  <a:pt x="82" y="2"/>
                  <a:pt x="82" y="2"/>
                </a:cubicBezTo>
                <a:cubicBezTo>
                  <a:pt x="82" y="0"/>
                  <a:pt x="82" y="0"/>
                  <a:pt x="82" y="0"/>
                </a:cubicBezTo>
                <a:cubicBezTo>
                  <a:pt x="80" y="0"/>
                  <a:pt x="80" y="0"/>
                  <a:pt x="80" y="0"/>
                </a:cubicBezTo>
                <a:cubicBezTo>
                  <a:pt x="55" y="0"/>
                  <a:pt x="55" y="0"/>
                  <a:pt x="55" y="0"/>
                </a:cubicBezTo>
                <a:cubicBezTo>
                  <a:pt x="53" y="0"/>
                  <a:pt x="53" y="0"/>
                  <a:pt x="53" y="0"/>
                </a:cubicBezTo>
                <a:cubicBezTo>
                  <a:pt x="53" y="2"/>
                  <a:pt x="53" y="2"/>
                  <a:pt x="53" y="2"/>
                </a:cubicBezTo>
                <a:cubicBezTo>
                  <a:pt x="53" y="19"/>
                  <a:pt x="53" y="19"/>
                  <a:pt x="53" y="19"/>
                </a:cubicBezTo>
                <a:cubicBezTo>
                  <a:pt x="50" y="20"/>
                  <a:pt x="47" y="21"/>
                  <a:pt x="44" y="22"/>
                </a:cubicBezTo>
                <a:cubicBezTo>
                  <a:pt x="32" y="10"/>
                  <a:pt x="32" y="10"/>
                  <a:pt x="32" y="10"/>
                </a:cubicBezTo>
                <a:cubicBezTo>
                  <a:pt x="30" y="9"/>
                  <a:pt x="30" y="9"/>
                  <a:pt x="30" y="9"/>
                </a:cubicBezTo>
                <a:cubicBezTo>
                  <a:pt x="29" y="10"/>
                  <a:pt x="29" y="10"/>
                  <a:pt x="29" y="10"/>
                </a:cubicBezTo>
                <a:cubicBezTo>
                  <a:pt x="11" y="28"/>
                  <a:pt x="11" y="28"/>
                  <a:pt x="11" y="28"/>
                </a:cubicBezTo>
                <a:cubicBezTo>
                  <a:pt x="10" y="30"/>
                  <a:pt x="10" y="30"/>
                  <a:pt x="10" y="30"/>
                </a:cubicBezTo>
                <a:cubicBezTo>
                  <a:pt x="11" y="31"/>
                  <a:pt x="11" y="31"/>
                  <a:pt x="11" y="31"/>
                </a:cubicBezTo>
                <a:cubicBezTo>
                  <a:pt x="23" y="43"/>
                  <a:pt x="23" y="43"/>
                  <a:pt x="23" y="43"/>
                </a:cubicBezTo>
                <a:cubicBezTo>
                  <a:pt x="21" y="46"/>
                  <a:pt x="20" y="49"/>
                  <a:pt x="19" y="52"/>
                </a:cubicBezTo>
                <a:cubicBezTo>
                  <a:pt x="2" y="52"/>
                  <a:pt x="2" y="52"/>
                  <a:pt x="2" y="52"/>
                </a:cubicBezTo>
                <a:cubicBezTo>
                  <a:pt x="0" y="52"/>
                  <a:pt x="0" y="52"/>
                  <a:pt x="0" y="52"/>
                </a:cubicBezTo>
                <a:cubicBezTo>
                  <a:pt x="0" y="55"/>
                  <a:pt x="0" y="55"/>
                  <a:pt x="0" y="55"/>
                </a:cubicBezTo>
                <a:cubicBezTo>
                  <a:pt x="0" y="80"/>
                  <a:pt x="0" y="80"/>
                  <a:pt x="0" y="80"/>
                </a:cubicBezTo>
                <a:cubicBezTo>
                  <a:pt x="0" y="82"/>
                  <a:pt x="0" y="82"/>
                  <a:pt x="0" y="82"/>
                </a:cubicBezTo>
                <a:cubicBezTo>
                  <a:pt x="2" y="82"/>
                  <a:pt x="2" y="82"/>
                  <a:pt x="2" y="82"/>
                </a:cubicBezTo>
                <a:cubicBezTo>
                  <a:pt x="18" y="82"/>
                  <a:pt x="18" y="82"/>
                  <a:pt x="18" y="82"/>
                </a:cubicBezTo>
                <a:cubicBezTo>
                  <a:pt x="19" y="85"/>
                  <a:pt x="21" y="89"/>
                  <a:pt x="23" y="92"/>
                </a:cubicBezTo>
                <a:cubicBezTo>
                  <a:pt x="11" y="104"/>
                  <a:pt x="11" y="104"/>
                  <a:pt x="11" y="104"/>
                </a:cubicBezTo>
                <a:cubicBezTo>
                  <a:pt x="10" y="105"/>
                  <a:pt x="10" y="105"/>
                  <a:pt x="10" y="105"/>
                </a:cubicBezTo>
                <a:cubicBezTo>
                  <a:pt x="11" y="107"/>
                  <a:pt x="11" y="107"/>
                  <a:pt x="11" y="107"/>
                </a:cubicBezTo>
                <a:cubicBezTo>
                  <a:pt x="29" y="124"/>
                  <a:pt x="29" y="124"/>
                  <a:pt x="29" y="124"/>
                </a:cubicBezTo>
                <a:cubicBezTo>
                  <a:pt x="30" y="126"/>
                  <a:pt x="30" y="126"/>
                  <a:pt x="30" y="126"/>
                </a:cubicBezTo>
                <a:cubicBezTo>
                  <a:pt x="32" y="124"/>
                  <a:pt x="32" y="124"/>
                  <a:pt x="32" y="124"/>
                </a:cubicBezTo>
                <a:cubicBezTo>
                  <a:pt x="44" y="113"/>
                  <a:pt x="44" y="113"/>
                  <a:pt x="44" y="113"/>
                </a:cubicBezTo>
                <a:cubicBezTo>
                  <a:pt x="47" y="114"/>
                  <a:pt x="50" y="115"/>
                  <a:pt x="53" y="116"/>
                </a:cubicBezTo>
                <a:cubicBezTo>
                  <a:pt x="53" y="133"/>
                  <a:pt x="53" y="133"/>
                  <a:pt x="53" y="133"/>
                </a:cubicBezTo>
                <a:cubicBezTo>
                  <a:pt x="53" y="135"/>
                  <a:pt x="53" y="135"/>
                  <a:pt x="53" y="135"/>
                </a:cubicBezTo>
                <a:cubicBezTo>
                  <a:pt x="56" y="135"/>
                  <a:pt x="56" y="135"/>
                  <a:pt x="56" y="135"/>
                </a:cubicBezTo>
                <a:cubicBezTo>
                  <a:pt x="81" y="135"/>
                  <a:pt x="81" y="135"/>
                  <a:pt x="81" y="135"/>
                </a:cubicBezTo>
                <a:cubicBezTo>
                  <a:pt x="83" y="135"/>
                  <a:pt x="83" y="135"/>
                  <a:pt x="83" y="135"/>
                </a:cubicBezTo>
                <a:cubicBezTo>
                  <a:pt x="83" y="133"/>
                  <a:pt x="83" y="133"/>
                  <a:pt x="83" y="133"/>
                </a:cubicBezTo>
                <a:cubicBezTo>
                  <a:pt x="83" y="116"/>
                  <a:pt x="83" y="116"/>
                  <a:pt x="83" y="116"/>
                </a:cubicBezTo>
                <a:cubicBezTo>
                  <a:pt x="86" y="115"/>
                  <a:pt x="89" y="114"/>
                  <a:pt x="91" y="112"/>
                </a:cubicBezTo>
                <a:cubicBezTo>
                  <a:pt x="103" y="124"/>
                  <a:pt x="103" y="124"/>
                  <a:pt x="103" y="124"/>
                </a:cubicBezTo>
                <a:cubicBezTo>
                  <a:pt x="105" y="126"/>
                  <a:pt x="105" y="126"/>
                  <a:pt x="105" y="126"/>
                </a:cubicBezTo>
                <a:cubicBezTo>
                  <a:pt x="106" y="124"/>
                  <a:pt x="106" y="124"/>
                  <a:pt x="106" y="124"/>
                </a:cubicBezTo>
                <a:cubicBezTo>
                  <a:pt x="124" y="107"/>
                  <a:pt x="124" y="107"/>
                  <a:pt x="124" y="107"/>
                </a:cubicBezTo>
                <a:cubicBezTo>
                  <a:pt x="126" y="105"/>
                  <a:pt x="126" y="105"/>
                  <a:pt x="126" y="105"/>
                </a:cubicBezTo>
                <a:cubicBezTo>
                  <a:pt x="124" y="104"/>
                  <a:pt x="124" y="104"/>
                  <a:pt x="124" y="104"/>
                </a:cubicBezTo>
                <a:cubicBezTo>
                  <a:pt x="112" y="92"/>
                  <a:pt x="112" y="92"/>
                  <a:pt x="112" y="92"/>
                </a:cubicBezTo>
                <a:cubicBezTo>
                  <a:pt x="114" y="89"/>
                  <a:pt x="115" y="86"/>
                  <a:pt x="116" y="82"/>
                </a:cubicBezTo>
                <a:cubicBezTo>
                  <a:pt x="133" y="82"/>
                  <a:pt x="133" y="82"/>
                  <a:pt x="133" y="82"/>
                </a:cubicBezTo>
                <a:close/>
                <a:moveTo>
                  <a:pt x="98" y="67"/>
                </a:moveTo>
                <a:cubicBezTo>
                  <a:pt x="98" y="84"/>
                  <a:pt x="84" y="98"/>
                  <a:pt x="67" y="98"/>
                </a:cubicBezTo>
                <a:cubicBezTo>
                  <a:pt x="51" y="98"/>
                  <a:pt x="37" y="84"/>
                  <a:pt x="37" y="67"/>
                </a:cubicBezTo>
                <a:cubicBezTo>
                  <a:pt x="37" y="51"/>
                  <a:pt x="51" y="37"/>
                  <a:pt x="67" y="37"/>
                </a:cubicBezTo>
                <a:cubicBezTo>
                  <a:pt x="84" y="37"/>
                  <a:pt x="98" y="51"/>
                  <a:pt x="98" y="67"/>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6" name="Freeform 33"/>
          <p:cNvSpPr>
            <a:spLocks noEditPoints="1"/>
          </p:cNvSpPr>
          <p:nvPr/>
        </p:nvSpPr>
        <p:spPr bwMode="auto">
          <a:xfrm>
            <a:off x="7024688" y="3433763"/>
            <a:ext cx="349250" cy="347663"/>
          </a:xfrm>
          <a:custGeom>
            <a:avLst/>
            <a:gdLst>
              <a:gd name="T0" fmla="*/ 181 w 184"/>
              <a:gd name="T1" fmla="*/ 117 h 184"/>
              <a:gd name="T2" fmla="*/ 184 w 184"/>
              <a:gd name="T3" fmla="*/ 81 h 184"/>
              <a:gd name="T4" fmla="*/ 181 w 184"/>
              <a:gd name="T5" fmla="*/ 78 h 184"/>
              <a:gd name="T6" fmla="*/ 153 w 184"/>
              <a:gd name="T7" fmla="*/ 63 h 184"/>
              <a:gd name="T8" fmla="*/ 173 w 184"/>
              <a:gd name="T9" fmla="*/ 46 h 184"/>
              <a:gd name="T10" fmla="*/ 148 w 184"/>
              <a:gd name="T11" fmla="*/ 18 h 184"/>
              <a:gd name="T12" fmla="*/ 144 w 184"/>
              <a:gd name="T13" fmla="*/ 18 h 184"/>
              <a:gd name="T14" fmla="*/ 115 w 184"/>
              <a:gd name="T15" fmla="*/ 27 h 184"/>
              <a:gd name="T16" fmla="*/ 117 w 184"/>
              <a:gd name="T17" fmla="*/ 2 h 184"/>
              <a:gd name="T18" fmla="*/ 80 w 184"/>
              <a:gd name="T19" fmla="*/ 0 h 184"/>
              <a:gd name="T20" fmla="*/ 77 w 184"/>
              <a:gd name="T21" fmla="*/ 3 h 184"/>
              <a:gd name="T22" fmla="*/ 64 w 184"/>
              <a:gd name="T23" fmla="*/ 29 h 184"/>
              <a:gd name="T24" fmla="*/ 47 w 184"/>
              <a:gd name="T25" fmla="*/ 10 h 184"/>
              <a:gd name="T26" fmla="*/ 19 w 184"/>
              <a:gd name="T27" fmla="*/ 35 h 184"/>
              <a:gd name="T28" fmla="*/ 19 w 184"/>
              <a:gd name="T29" fmla="*/ 39 h 184"/>
              <a:gd name="T30" fmla="*/ 28 w 184"/>
              <a:gd name="T31" fmla="*/ 68 h 184"/>
              <a:gd name="T32" fmla="*/ 2 w 184"/>
              <a:gd name="T33" fmla="*/ 66 h 184"/>
              <a:gd name="T34" fmla="*/ 0 w 184"/>
              <a:gd name="T35" fmla="*/ 103 h 184"/>
              <a:gd name="T36" fmla="*/ 3 w 184"/>
              <a:gd name="T37" fmla="*/ 106 h 184"/>
              <a:gd name="T38" fmla="*/ 30 w 184"/>
              <a:gd name="T39" fmla="*/ 121 h 184"/>
              <a:gd name="T40" fmla="*/ 11 w 184"/>
              <a:gd name="T41" fmla="*/ 138 h 184"/>
              <a:gd name="T42" fmla="*/ 35 w 184"/>
              <a:gd name="T43" fmla="*/ 165 h 184"/>
              <a:gd name="T44" fmla="*/ 40 w 184"/>
              <a:gd name="T45" fmla="*/ 165 h 184"/>
              <a:gd name="T46" fmla="*/ 69 w 184"/>
              <a:gd name="T47" fmla="*/ 156 h 184"/>
              <a:gd name="T48" fmla="*/ 67 w 184"/>
              <a:gd name="T49" fmla="*/ 181 h 184"/>
              <a:gd name="T50" fmla="*/ 104 w 184"/>
              <a:gd name="T51" fmla="*/ 183 h 184"/>
              <a:gd name="T52" fmla="*/ 107 w 184"/>
              <a:gd name="T53" fmla="*/ 181 h 184"/>
              <a:gd name="T54" fmla="*/ 120 w 184"/>
              <a:gd name="T55" fmla="*/ 154 h 184"/>
              <a:gd name="T56" fmla="*/ 137 w 184"/>
              <a:gd name="T57" fmla="*/ 173 h 184"/>
              <a:gd name="T58" fmla="*/ 164 w 184"/>
              <a:gd name="T59" fmla="*/ 149 h 184"/>
              <a:gd name="T60" fmla="*/ 165 w 184"/>
              <a:gd name="T61" fmla="*/ 145 h 184"/>
              <a:gd name="T62" fmla="*/ 155 w 184"/>
              <a:gd name="T63" fmla="*/ 116 h 184"/>
              <a:gd name="T64" fmla="*/ 132 w 184"/>
              <a:gd name="T65" fmla="*/ 94 h 184"/>
              <a:gd name="T66" fmla="*/ 51 w 184"/>
              <a:gd name="T67" fmla="*/ 89 h 184"/>
              <a:gd name="T68" fmla="*/ 132 w 184"/>
              <a:gd name="T69" fmla="*/ 9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 h="184">
                <a:moveTo>
                  <a:pt x="179" y="117"/>
                </a:moveTo>
                <a:cubicBezTo>
                  <a:pt x="181" y="117"/>
                  <a:pt x="181" y="117"/>
                  <a:pt x="181" y="117"/>
                </a:cubicBezTo>
                <a:cubicBezTo>
                  <a:pt x="182" y="114"/>
                  <a:pt x="182" y="114"/>
                  <a:pt x="182" y="114"/>
                </a:cubicBezTo>
                <a:cubicBezTo>
                  <a:pt x="184" y="81"/>
                  <a:pt x="184" y="81"/>
                  <a:pt x="184" y="81"/>
                </a:cubicBezTo>
                <a:cubicBezTo>
                  <a:pt x="184" y="78"/>
                  <a:pt x="184" y="78"/>
                  <a:pt x="184" y="78"/>
                </a:cubicBezTo>
                <a:cubicBezTo>
                  <a:pt x="181" y="78"/>
                  <a:pt x="181" y="78"/>
                  <a:pt x="181" y="78"/>
                </a:cubicBezTo>
                <a:cubicBezTo>
                  <a:pt x="158" y="76"/>
                  <a:pt x="158" y="76"/>
                  <a:pt x="158" y="76"/>
                </a:cubicBezTo>
                <a:cubicBezTo>
                  <a:pt x="157" y="72"/>
                  <a:pt x="155" y="67"/>
                  <a:pt x="153" y="63"/>
                </a:cubicBezTo>
                <a:cubicBezTo>
                  <a:pt x="171" y="48"/>
                  <a:pt x="171" y="48"/>
                  <a:pt x="171" y="48"/>
                </a:cubicBezTo>
                <a:cubicBezTo>
                  <a:pt x="173" y="46"/>
                  <a:pt x="173" y="46"/>
                  <a:pt x="173" y="46"/>
                </a:cubicBezTo>
                <a:cubicBezTo>
                  <a:pt x="171" y="44"/>
                  <a:pt x="171" y="44"/>
                  <a:pt x="171" y="44"/>
                </a:cubicBezTo>
                <a:cubicBezTo>
                  <a:pt x="148" y="18"/>
                  <a:pt x="148" y="18"/>
                  <a:pt x="148" y="18"/>
                </a:cubicBezTo>
                <a:cubicBezTo>
                  <a:pt x="147" y="16"/>
                  <a:pt x="147" y="16"/>
                  <a:pt x="147" y="16"/>
                </a:cubicBezTo>
                <a:cubicBezTo>
                  <a:pt x="144" y="18"/>
                  <a:pt x="144" y="18"/>
                  <a:pt x="144" y="18"/>
                </a:cubicBezTo>
                <a:cubicBezTo>
                  <a:pt x="127" y="33"/>
                  <a:pt x="127" y="33"/>
                  <a:pt x="127" y="33"/>
                </a:cubicBezTo>
                <a:cubicBezTo>
                  <a:pt x="123" y="31"/>
                  <a:pt x="119" y="29"/>
                  <a:pt x="115" y="27"/>
                </a:cubicBezTo>
                <a:cubicBezTo>
                  <a:pt x="116" y="5"/>
                  <a:pt x="116" y="5"/>
                  <a:pt x="116" y="5"/>
                </a:cubicBezTo>
                <a:cubicBezTo>
                  <a:pt x="117" y="2"/>
                  <a:pt x="117" y="2"/>
                  <a:pt x="117" y="2"/>
                </a:cubicBezTo>
                <a:cubicBezTo>
                  <a:pt x="114" y="2"/>
                  <a:pt x="114" y="2"/>
                  <a:pt x="114" y="2"/>
                </a:cubicBezTo>
                <a:cubicBezTo>
                  <a:pt x="80" y="0"/>
                  <a:pt x="80" y="0"/>
                  <a:pt x="80" y="0"/>
                </a:cubicBezTo>
                <a:cubicBezTo>
                  <a:pt x="77" y="0"/>
                  <a:pt x="77" y="0"/>
                  <a:pt x="77" y="0"/>
                </a:cubicBezTo>
                <a:cubicBezTo>
                  <a:pt x="77" y="3"/>
                  <a:pt x="77" y="3"/>
                  <a:pt x="77" y="3"/>
                </a:cubicBezTo>
                <a:cubicBezTo>
                  <a:pt x="76" y="25"/>
                  <a:pt x="76" y="25"/>
                  <a:pt x="76" y="25"/>
                </a:cubicBezTo>
                <a:cubicBezTo>
                  <a:pt x="72" y="26"/>
                  <a:pt x="67" y="27"/>
                  <a:pt x="64" y="29"/>
                </a:cubicBezTo>
                <a:cubicBezTo>
                  <a:pt x="49" y="12"/>
                  <a:pt x="49" y="12"/>
                  <a:pt x="49" y="12"/>
                </a:cubicBezTo>
                <a:cubicBezTo>
                  <a:pt x="47" y="10"/>
                  <a:pt x="47" y="10"/>
                  <a:pt x="47" y="10"/>
                </a:cubicBezTo>
                <a:cubicBezTo>
                  <a:pt x="45" y="12"/>
                  <a:pt x="45" y="12"/>
                  <a:pt x="45" y="12"/>
                </a:cubicBezTo>
                <a:cubicBezTo>
                  <a:pt x="19" y="35"/>
                  <a:pt x="19" y="35"/>
                  <a:pt x="19" y="35"/>
                </a:cubicBezTo>
                <a:cubicBezTo>
                  <a:pt x="17" y="36"/>
                  <a:pt x="17" y="36"/>
                  <a:pt x="17" y="36"/>
                </a:cubicBezTo>
                <a:cubicBezTo>
                  <a:pt x="19" y="39"/>
                  <a:pt x="19" y="39"/>
                  <a:pt x="19" y="39"/>
                </a:cubicBezTo>
                <a:cubicBezTo>
                  <a:pt x="34" y="55"/>
                  <a:pt x="34" y="55"/>
                  <a:pt x="34" y="55"/>
                </a:cubicBezTo>
                <a:cubicBezTo>
                  <a:pt x="31" y="59"/>
                  <a:pt x="29" y="63"/>
                  <a:pt x="28" y="68"/>
                </a:cubicBezTo>
                <a:cubicBezTo>
                  <a:pt x="5" y="66"/>
                  <a:pt x="5" y="66"/>
                  <a:pt x="5" y="66"/>
                </a:cubicBezTo>
                <a:cubicBezTo>
                  <a:pt x="2" y="66"/>
                  <a:pt x="2" y="66"/>
                  <a:pt x="2" y="66"/>
                </a:cubicBezTo>
                <a:cubicBezTo>
                  <a:pt x="2" y="69"/>
                  <a:pt x="2" y="69"/>
                  <a:pt x="2" y="69"/>
                </a:cubicBezTo>
                <a:cubicBezTo>
                  <a:pt x="0" y="103"/>
                  <a:pt x="0" y="103"/>
                  <a:pt x="0" y="103"/>
                </a:cubicBezTo>
                <a:cubicBezTo>
                  <a:pt x="0" y="105"/>
                  <a:pt x="0" y="105"/>
                  <a:pt x="0" y="105"/>
                </a:cubicBezTo>
                <a:cubicBezTo>
                  <a:pt x="3" y="106"/>
                  <a:pt x="3" y="106"/>
                  <a:pt x="3" y="106"/>
                </a:cubicBezTo>
                <a:cubicBezTo>
                  <a:pt x="25" y="107"/>
                  <a:pt x="25" y="107"/>
                  <a:pt x="25" y="107"/>
                </a:cubicBezTo>
                <a:cubicBezTo>
                  <a:pt x="26" y="112"/>
                  <a:pt x="28" y="117"/>
                  <a:pt x="30" y="121"/>
                </a:cubicBezTo>
                <a:cubicBezTo>
                  <a:pt x="13" y="136"/>
                  <a:pt x="13" y="136"/>
                  <a:pt x="13" y="136"/>
                </a:cubicBezTo>
                <a:cubicBezTo>
                  <a:pt x="11" y="138"/>
                  <a:pt x="11" y="138"/>
                  <a:pt x="11" y="138"/>
                </a:cubicBezTo>
                <a:cubicBezTo>
                  <a:pt x="13" y="140"/>
                  <a:pt x="13" y="140"/>
                  <a:pt x="13" y="140"/>
                </a:cubicBezTo>
                <a:cubicBezTo>
                  <a:pt x="35" y="165"/>
                  <a:pt x="35" y="165"/>
                  <a:pt x="35" y="165"/>
                </a:cubicBezTo>
                <a:cubicBezTo>
                  <a:pt x="37" y="167"/>
                  <a:pt x="37" y="167"/>
                  <a:pt x="37" y="167"/>
                </a:cubicBezTo>
                <a:cubicBezTo>
                  <a:pt x="40" y="165"/>
                  <a:pt x="40" y="165"/>
                  <a:pt x="40" y="165"/>
                </a:cubicBezTo>
                <a:cubicBezTo>
                  <a:pt x="56" y="150"/>
                  <a:pt x="56" y="150"/>
                  <a:pt x="56" y="150"/>
                </a:cubicBezTo>
                <a:cubicBezTo>
                  <a:pt x="60" y="153"/>
                  <a:pt x="64" y="155"/>
                  <a:pt x="69" y="156"/>
                </a:cubicBezTo>
                <a:cubicBezTo>
                  <a:pt x="68" y="178"/>
                  <a:pt x="68" y="178"/>
                  <a:pt x="68" y="178"/>
                </a:cubicBezTo>
                <a:cubicBezTo>
                  <a:pt x="67" y="181"/>
                  <a:pt x="67" y="181"/>
                  <a:pt x="67" y="181"/>
                </a:cubicBezTo>
                <a:cubicBezTo>
                  <a:pt x="70" y="181"/>
                  <a:pt x="70" y="181"/>
                  <a:pt x="70" y="181"/>
                </a:cubicBezTo>
                <a:cubicBezTo>
                  <a:pt x="104" y="183"/>
                  <a:pt x="104" y="183"/>
                  <a:pt x="104" y="183"/>
                </a:cubicBezTo>
                <a:cubicBezTo>
                  <a:pt x="107" y="184"/>
                  <a:pt x="107" y="184"/>
                  <a:pt x="107" y="184"/>
                </a:cubicBezTo>
                <a:cubicBezTo>
                  <a:pt x="107" y="181"/>
                  <a:pt x="107" y="181"/>
                  <a:pt x="107" y="181"/>
                </a:cubicBezTo>
                <a:cubicBezTo>
                  <a:pt x="108" y="158"/>
                  <a:pt x="108" y="158"/>
                  <a:pt x="108" y="158"/>
                </a:cubicBezTo>
                <a:cubicBezTo>
                  <a:pt x="112" y="157"/>
                  <a:pt x="116" y="155"/>
                  <a:pt x="120" y="154"/>
                </a:cubicBezTo>
                <a:cubicBezTo>
                  <a:pt x="135" y="171"/>
                  <a:pt x="135" y="171"/>
                  <a:pt x="135" y="171"/>
                </a:cubicBezTo>
                <a:cubicBezTo>
                  <a:pt x="137" y="173"/>
                  <a:pt x="137" y="173"/>
                  <a:pt x="137" y="173"/>
                </a:cubicBezTo>
                <a:cubicBezTo>
                  <a:pt x="139" y="171"/>
                  <a:pt x="139" y="171"/>
                  <a:pt x="139" y="171"/>
                </a:cubicBezTo>
                <a:cubicBezTo>
                  <a:pt x="164" y="149"/>
                  <a:pt x="164" y="149"/>
                  <a:pt x="164" y="149"/>
                </a:cubicBezTo>
                <a:cubicBezTo>
                  <a:pt x="167" y="147"/>
                  <a:pt x="167" y="147"/>
                  <a:pt x="167" y="147"/>
                </a:cubicBezTo>
                <a:cubicBezTo>
                  <a:pt x="165" y="145"/>
                  <a:pt x="165" y="145"/>
                  <a:pt x="165" y="145"/>
                </a:cubicBezTo>
                <a:cubicBezTo>
                  <a:pt x="150" y="128"/>
                  <a:pt x="150" y="128"/>
                  <a:pt x="150" y="128"/>
                </a:cubicBezTo>
                <a:cubicBezTo>
                  <a:pt x="152" y="124"/>
                  <a:pt x="154" y="120"/>
                  <a:pt x="155" y="116"/>
                </a:cubicBezTo>
                <a:cubicBezTo>
                  <a:pt x="179" y="117"/>
                  <a:pt x="179" y="117"/>
                  <a:pt x="179" y="117"/>
                </a:cubicBezTo>
                <a:close/>
                <a:moveTo>
                  <a:pt x="132" y="94"/>
                </a:moveTo>
                <a:cubicBezTo>
                  <a:pt x="131" y="116"/>
                  <a:pt x="112" y="134"/>
                  <a:pt x="89" y="132"/>
                </a:cubicBezTo>
                <a:cubicBezTo>
                  <a:pt x="67" y="131"/>
                  <a:pt x="49" y="112"/>
                  <a:pt x="51" y="89"/>
                </a:cubicBezTo>
                <a:cubicBezTo>
                  <a:pt x="52" y="67"/>
                  <a:pt x="71" y="50"/>
                  <a:pt x="94" y="51"/>
                </a:cubicBezTo>
                <a:cubicBezTo>
                  <a:pt x="116" y="52"/>
                  <a:pt x="134" y="72"/>
                  <a:pt x="132" y="94"/>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7" name="Freeform 34"/>
          <p:cNvSpPr>
            <a:spLocks noEditPoints="1"/>
          </p:cNvSpPr>
          <p:nvPr/>
        </p:nvSpPr>
        <p:spPr bwMode="auto">
          <a:xfrm>
            <a:off x="5475288" y="1463676"/>
            <a:ext cx="1149350" cy="1147763"/>
          </a:xfrm>
          <a:custGeom>
            <a:avLst/>
            <a:gdLst>
              <a:gd name="T0" fmla="*/ 607 w 607"/>
              <a:gd name="T1" fmla="*/ 342 h 607"/>
              <a:gd name="T2" fmla="*/ 607 w 607"/>
              <a:gd name="T3" fmla="*/ 266 h 607"/>
              <a:gd name="T4" fmla="*/ 546 w 607"/>
              <a:gd name="T5" fmla="*/ 266 h 607"/>
              <a:gd name="T6" fmla="*/ 533 w 607"/>
              <a:gd name="T7" fmla="*/ 215 h 607"/>
              <a:gd name="T8" fmla="*/ 585 w 607"/>
              <a:gd name="T9" fmla="*/ 185 h 607"/>
              <a:gd name="T10" fmla="*/ 547 w 607"/>
              <a:gd name="T11" fmla="*/ 119 h 607"/>
              <a:gd name="T12" fmla="*/ 495 w 607"/>
              <a:gd name="T13" fmla="*/ 149 h 607"/>
              <a:gd name="T14" fmla="*/ 458 w 607"/>
              <a:gd name="T15" fmla="*/ 112 h 607"/>
              <a:gd name="T16" fmla="*/ 488 w 607"/>
              <a:gd name="T17" fmla="*/ 60 h 607"/>
              <a:gd name="T18" fmla="*/ 422 w 607"/>
              <a:gd name="T19" fmla="*/ 22 h 607"/>
              <a:gd name="T20" fmla="*/ 392 w 607"/>
              <a:gd name="T21" fmla="*/ 74 h 607"/>
              <a:gd name="T22" fmla="*/ 341 w 607"/>
              <a:gd name="T23" fmla="*/ 61 h 607"/>
              <a:gd name="T24" fmla="*/ 341 w 607"/>
              <a:gd name="T25" fmla="*/ 0 h 607"/>
              <a:gd name="T26" fmla="*/ 265 w 607"/>
              <a:gd name="T27" fmla="*/ 0 h 607"/>
              <a:gd name="T28" fmla="*/ 265 w 607"/>
              <a:gd name="T29" fmla="*/ 61 h 607"/>
              <a:gd name="T30" fmla="*/ 214 w 607"/>
              <a:gd name="T31" fmla="*/ 74 h 607"/>
              <a:gd name="T32" fmla="*/ 184 w 607"/>
              <a:gd name="T33" fmla="*/ 22 h 607"/>
              <a:gd name="T34" fmla="*/ 118 w 607"/>
              <a:gd name="T35" fmla="*/ 60 h 607"/>
              <a:gd name="T36" fmla="*/ 148 w 607"/>
              <a:gd name="T37" fmla="*/ 112 h 607"/>
              <a:gd name="T38" fmla="*/ 111 w 607"/>
              <a:gd name="T39" fmla="*/ 149 h 607"/>
              <a:gd name="T40" fmla="*/ 59 w 607"/>
              <a:gd name="T41" fmla="*/ 119 h 607"/>
              <a:gd name="T42" fmla="*/ 21 w 607"/>
              <a:gd name="T43" fmla="*/ 185 h 607"/>
              <a:gd name="T44" fmla="*/ 73 w 607"/>
              <a:gd name="T45" fmla="*/ 215 h 607"/>
              <a:gd name="T46" fmla="*/ 60 w 607"/>
              <a:gd name="T47" fmla="*/ 266 h 607"/>
              <a:gd name="T48" fmla="*/ 0 w 607"/>
              <a:gd name="T49" fmla="*/ 266 h 607"/>
              <a:gd name="T50" fmla="*/ 0 w 607"/>
              <a:gd name="T51" fmla="*/ 342 h 607"/>
              <a:gd name="T52" fmla="*/ 60 w 607"/>
              <a:gd name="T53" fmla="*/ 342 h 607"/>
              <a:gd name="T54" fmla="*/ 73 w 607"/>
              <a:gd name="T55" fmla="*/ 393 h 607"/>
              <a:gd name="T56" fmla="*/ 21 w 607"/>
              <a:gd name="T57" fmla="*/ 423 h 607"/>
              <a:gd name="T58" fmla="*/ 59 w 607"/>
              <a:gd name="T59" fmla="*/ 489 h 607"/>
              <a:gd name="T60" fmla="*/ 111 w 607"/>
              <a:gd name="T61" fmla="*/ 459 h 607"/>
              <a:gd name="T62" fmla="*/ 148 w 607"/>
              <a:gd name="T63" fmla="*/ 496 h 607"/>
              <a:gd name="T64" fmla="*/ 118 w 607"/>
              <a:gd name="T65" fmla="*/ 548 h 607"/>
              <a:gd name="T66" fmla="*/ 184 w 607"/>
              <a:gd name="T67" fmla="*/ 586 h 607"/>
              <a:gd name="T68" fmla="*/ 214 w 607"/>
              <a:gd name="T69" fmla="*/ 534 h 607"/>
              <a:gd name="T70" fmla="*/ 265 w 607"/>
              <a:gd name="T71" fmla="*/ 547 h 607"/>
              <a:gd name="T72" fmla="*/ 265 w 607"/>
              <a:gd name="T73" fmla="*/ 607 h 607"/>
              <a:gd name="T74" fmla="*/ 341 w 607"/>
              <a:gd name="T75" fmla="*/ 607 h 607"/>
              <a:gd name="T76" fmla="*/ 341 w 607"/>
              <a:gd name="T77" fmla="*/ 547 h 607"/>
              <a:gd name="T78" fmla="*/ 392 w 607"/>
              <a:gd name="T79" fmla="*/ 534 h 607"/>
              <a:gd name="T80" fmla="*/ 422 w 607"/>
              <a:gd name="T81" fmla="*/ 586 h 607"/>
              <a:gd name="T82" fmla="*/ 488 w 607"/>
              <a:gd name="T83" fmla="*/ 548 h 607"/>
              <a:gd name="T84" fmla="*/ 458 w 607"/>
              <a:gd name="T85" fmla="*/ 496 h 607"/>
              <a:gd name="T86" fmla="*/ 495 w 607"/>
              <a:gd name="T87" fmla="*/ 458 h 607"/>
              <a:gd name="T88" fmla="*/ 547 w 607"/>
              <a:gd name="T89" fmla="*/ 488 h 607"/>
              <a:gd name="T90" fmla="*/ 585 w 607"/>
              <a:gd name="T91" fmla="*/ 423 h 607"/>
              <a:gd name="T92" fmla="*/ 533 w 607"/>
              <a:gd name="T93" fmla="*/ 393 h 607"/>
              <a:gd name="T94" fmla="*/ 546 w 607"/>
              <a:gd name="T95" fmla="*/ 342 h 607"/>
              <a:gd name="T96" fmla="*/ 607 w 607"/>
              <a:gd name="T97" fmla="*/ 342 h 607"/>
              <a:gd name="T98" fmla="*/ 303 w 607"/>
              <a:gd name="T99" fmla="*/ 475 h 607"/>
              <a:gd name="T100" fmla="*/ 132 w 607"/>
              <a:gd name="T101" fmla="*/ 304 h 607"/>
              <a:gd name="T102" fmla="*/ 303 w 607"/>
              <a:gd name="T103" fmla="*/ 133 h 607"/>
              <a:gd name="T104" fmla="*/ 474 w 607"/>
              <a:gd name="T105" fmla="*/ 304 h 607"/>
              <a:gd name="T106" fmla="*/ 303 w 607"/>
              <a:gd name="T107" fmla="*/ 475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7" h="607">
                <a:moveTo>
                  <a:pt x="607" y="342"/>
                </a:moveTo>
                <a:cubicBezTo>
                  <a:pt x="607" y="266"/>
                  <a:pt x="607" y="266"/>
                  <a:pt x="607" y="266"/>
                </a:cubicBezTo>
                <a:cubicBezTo>
                  <a:pt x="546" y="266"/>
                  <a:pt x="546" y="266"/>
                  <a:pt x="546" y="266"/>
                </a:cubicBezTo>
                <a:cubicBezTo>
                  <a:pt x="544" y="248"/>
                  <a:pt x="539" y="231"/>
                  <a:pt x="533" y="215"/>
                </a:cubicBezTo>
                <a:cubicBezTo>
                  <a:pt x="585" y="185"/>
                  <a:pt x="585" y="185"/>
                  <a:pt x="585" y="185"/>
                </a:cubicBezTo>
                <a:cubicBezTo>
                  <a:pt x="547" y="119"/>
                  <a:pt x="547" y="119"/>
                  <a:pt x="547" y="119"/>
                </a:cubicBezTo>
                <a:cubicBezTo>
                  <a:pt x="495" y="149"/>
                  <a:pt x="495" y="149"/>
                  <a:pt x="495" y="149"/>
                </a:cubicBezTo>
                <a:cubicBezTo>
                  <a:pt x="484" y="136"/>
                  <a:pt x="471" y="123"/>
                  <a:pt x="458" y="112"/>
                </a:cubicBezTo>
                <a:cubicBezTo>
                  <a:pt x="488" y="60"/>
                  <a:pt x="488" y="60"/>
                  <a:pt x="488" y="60"/>
                </a:cubicBezTo>
                <a:cubicBezTo>
                  <a:pt x="422" y="22"/>
                  <a:pt x="422" y="22"/>
                  <a:pt x="422" y="22"/>
                </a:cubicBezTo>
                <a:cubicBezTo>
                  <a:pt x="392" y="74"/>
                  <a:pt x="392" y="74"/>
                  <a:pt x="392" y="74"/>
                </a:cubicBezTo>
                <a:cubicBezTo>
                  <a:pt x="376" y="68"/>
                  <a:pt x="359" y="63"/>
                  <a:pt x="341" y="61"/>
                </a:cubicBezTo>
                <a:cubicBezTo>
                  <a:pt x="341" y="0"/>
                  <a:pt x="341" y="0"/>
                  <a:pt x="341" y="0"/>
                </a:cubicBezTo>
                <a:cubicBezTo>
                  <a:pt x="265" y="0"/>
                  <a:pt x="265" y="0"/>
                  <a:pt x="265" y="0"/>
                </a:cubicBezTo>
                <a:cubicBezTo>
                  <a:pt x="265" y="61"/>
                  <a:pt x="265" y="61"/>
                  <a:pt x="265" y="61"/>
                </a:cubicBezTo>
                <a:cubicBezTo>
                  <a:pt x="247" y="63"/>
                  <a:pt x="230" y="68"/>
                  <a:pt x="214" y="74"/>
                </a:cubicBezTo>
                <a:cubicBezTo>
                  <a:pt x="184" y="22"/>
                  <a:pt x="184" y="22"/>
                  <a:pt x="184" y="22"/>
                </a:cubicBezTo>
                <a:cubicBezTo>
                  <a:pt x="118" y="60"/>
                  <a:pt x="118" y="60"/>
                  <a:pt x="118" y="60"/>
                </a:cubicBezTo>
                <a:cubicBezTo>
                  <a:pt x="148" y="112"/>
                  <a:pt x="148" y="112"/>
                  <a:pt x="148" y="112"/>
                </a:cubicBezTo>
                <a:cubicBezTo>
                  <a:pt x="135" y="123"/>
                  <a:pt x="122" y="136"/>
                  <a:pt x="111" y="149"/>
                </a:cubicBezTo>
                <a:cubicBezTo>
                  <a:pt x="59" y="119"/>
                  <a:pt x="59" y="119"/>
                  <a:pt x="59" y="119"/>
                </a:cubicBezTo>
                <a:cubicBezTo>
                  <a:pt x="21" y="185"/>
                  <a:pt x="21" y="185"/>
                  <a:pt x="21" y="185"/>
                </a:cubicBezTo>
                <a:cubicBezTo>
                  <a:pt x="73" y="215"/>
                  <a:pt x="73" y="215"/>
                  <a:pt x="73" y="215"/>
                </a:cubicBezTo>
                <a:cubicBezTo>
                  <a:pt x="67" y="231"/>
                  <a:pt x="62" y="248"/>
                  <a:pt x="60" y="266"/>
                </a:cubicBezTo>
                <a:cubicBezTo>
                  <a:pt x="0" y="266"/>
                  <a:pt x="0" y="266"/>
                  <a:pt x="0" y="266"/>
                </a:cubicBezTo>
                <a:cubicBezTo>
                  <a:pt x="0" y="342"/>
                  <a:pt x="0" y="342"/>
                  <a:pt x="0" y="342"/>
                </a:cubicBezTo>
                <a:cubicBezTo>
                  <a:pt x="60" y="342"/>
                  <a:pt x="60" y="342"/>
                  <a:pt x="60" y="342"/>
                </a:cubicBezTo>
                <a:cubicBezTo>
                  <a:pt x="62" y="359"/>
                  <a:pt x="67" y="377"/>
                  <a:pt x="73" y="393"/>
                </a:cubicBezTo>
                <a:cubicBezTo>
                  <a:pt x="21" y="423"/>
                  <a:pt x="21" y="423"/>
                  <a:pt x="21" y="423"/>
                </a:cubicBezTo>
                <a:cubicBezTo>
                  <a:pt x="59" y="489"/>
                  <a:pt x="59" y="489"/>
                  <a:pt x="59" y="489"/>
                </a:cubicBezTo>
                <a:cubicBezTo>
                  <a:pt x="111" y="459"/>
                  <a:pt x="111" y="459"/>
                  <a:pt x="111" y="459"/>
                </a:cubicBezTo>
                <a:cubicBezTo>
                  <a:pt x="122" y="472"/>
                  <a:pt x="135" y="485"/>
                  <a:pt x="148" y="496"/>
                </a:cubicBezTo>
                <a:cubicBezTo>
                  <a:pt x="118" y="548"/>
                  <a:pt x="118" y="548"/>
                  <a:pt x="118" y="548"/>
                </a:cubicBezTo>
                <a:cubicBezTo>
                  <a:pt x="184" y="586"/>
                  <a:pt x="184" y="586"/>
                  <a:pt x="184" y="586"/>
                </a:cubicBezTo>
                <a:cubicBezTo>
                  <a:pt x="214" y="534"/>
                  <a:pt x="214" y="534"/>
                  <a:pt x="214" y="534"/>
                </a:cubicBezTo>
                <a:cubicBezTo>
                  <a:pt x="230" y="540"/>
                  <a:pt x="247" y="545"/>
                  <a:pt x="265" y="547"/>
                </a:cubicBezTo>
                <a:cubicBezTo>
                  <a:pt x="265" y="607"/>
                  <a:pt x="265" y="607"/>
                  <a:pt x="265" y="607"/>
                </a:cubicBezTo>
                <a:cubicBezTo>
                  <a:pt x="341" y="607"/>
                  <a:pt x="341" y="607"/>
                  <a:pt x="341" y="607"/>
                </a:cubicBezTo>
                <a:cubicBezTo>
                  <a:pt x="341" y="547"/>
                  <a:pt x="341" y="547"/>
                  <a:pt x="341" y="547"/>
                </a:cubicBezTo>
                <a:cubicBezTo>
                  <a:pt x="359" y="545"/>
                  <a:pt x="376" y="540"/>
                  <a:pt x="392" y="534"/>
                </a:cubicBezTo>
                <a:cubicBezTo>
                  <a:pt x="422" y="586"/>
                  <a:pt x="422" y="586"/>
                  <a:pt x="422" y="586"/>
                </a:cubicBezTo>
                <a:cubicBezTo>
                  <a:pt x="488" y="548"/>
                  <a:pt x="488" y="548"/>
                  <a:pt x="488" y="548"/>
                </a:cubicBezTo>
                <a:cubicBezTo>
                  <a:pt x="458" y="496"/>
                  <a:pt x="458" y="496"/>
                  <a:pt x="458" y="496"/>
                </a:cubicBezTo>
                <a:cubicBezTo>
                  <a:pt x="471" y="485"/>
                  <a:pt x="484" y="472"/>
                  <a:pt x="495" y="458"/>
                </a:cubicBezTo>
                <a:cubicBezTo>
                  <a:pt x="547" y="488"/>
                  <a:pt x="547" y="488"/>
                  <a:pt x="547" y="488"/>
                </a:cubicBezTo>
                <a:cubicBezTo>
                  <a:pt x="585" y="423"/>
                  <a:pt x="585" y="423"/>
                  <a:pt x="585" y="423"/>
                </a:cubicBezTo>
                <a:cubicBezTo>
                  <a:pt x="533" y="393"/>
                  <a:pt x="533" y="393"/>
                  <a:pt x="533" y="393"/>
                </a:cubicBezTo>
                <a:cubicBezTo>
                  <a:pt x="539" y="377"/>
                  <a:pt x="544" y="359"/>
                  <a:pt x="546" y="342"/>
                </a:cubicBezTo>
                <a:cubicBezTo>
                  <a:pt x="607" y="342"/>
                  <a:pt x="607" y="342"/>
                  <a:pt x="607" y="342"/>
                </a:cubicBezTo>
                <a:close/>
                <a:moveTo>
                  <a:pt x="303" y="475"/>
                </a:moveTo>
                <a:cubicBezTo>
                  <a:pt x="209" y="475"/>
                  <a:pt x="132" y="398"/>
                  <a:pt x="132" y="304"/>
                </a:cubicBezTo>
                <a:cubicBezTo>
                  <a:pt x="132" y="210"/>
                  <a:pt x="209" y="133"/>
                  <a:pt x="303" y="133"/>
                </a:cubicBezTo>
                <a:cubicBezTo>
                  <a:pt x="397" y="133"/>
                  <a:pt x="474" y="210"/>
                  <a:pt x="474" y="304"/>
                </a:cubicBezTo>
                <a:cubicBezTo>
                  <a:pt x="474" y="398"/>
                  <a:pt x="397" y="475"/>
                  <a:pt x="303" y="475"/>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8" name="Oval 35"/>
          <p:cNvSpPr>
            <a:spLocks noChangeArrowheads="1"/>
          </p:cNvSpPr>
          <p:nvPr/>
        </p:nvSpPr>
        <p:spPr bwMode="auto">
          <a:xfrm>
            <a:off x="5884863" y="1873251"/>
            <a:ext cx="330200" cy="330200"/>
          </a:xfrm>
          <a:prstGeom prst="ellipse">
            <a:avLst/>
          </a:pr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9" name="Freeform 36"/>
          <p:cNvSpPr>
            <a:spLocks noEditPoints="1"/>
          </p:cNvSpPr>
          <p:nvPr/>
        </p:nvSpPr>
        <p:spPr bwMode="auto">
          <a:xfrm>
            <a:off x="6642101" y="2432051"/>
            <a:ext cx="989013" cy="985838"/>
          </a:xfrm>
          <a:custGeom>
            <a:avLst/>
            <a:gdLst>
              <a:gd name="T0" fmla="*/ 522 w 522"/>
              <a:gd name="T1" fmla="*/ 278 h 521"/>
              <a:gd name="T2" fmla="*/ 518 w 522"/>
              <a:gd name="T3" fmla="*/ 213 h 521"/>
              <a:gd name="T4" fmla="*/ 467 w 522"/>
              <a:gd name="T5" fmla="*/ 216 h 521"/>
              <a:gd name="T6" fmla="*/ 453 w 522"/>
              <a:gd name="T7" fmla="*/ 174 h 521"/>
              <a:gd name="T8" fmla="*/ 496 w 522"/>
              <a:gd name="T9" fmla="*/ 145 h 521"/>
              <a:gd name="T10" fmla="*/ 460 w 522"/>
              <a:gd name="T11" fmla="*/ 91 h 521"/>
              <a:gd name="T12" fmla="*/ 417 w 522"/>
              <a:gd name="T13" fmla="*/ 119 h 521"/>
              <a:gd name="T14" fmla="*/ 384 w 522"/>
              <a:gd name="T15" fmla="*/ 89 h 521"/>
              <a:gd name="T16" fmla="*/ 407 w 522"/>
              <a:gd name="T17" fmla="*/ 43 h 521"/>
              <a:gd name="T18" fmla="*/ 349 w 522"/>
              <a:gd name="T19" fmla="*/ 14 h 521"/>
              <a:gd name="T20" fmla="*/ 326 w 522"/>
              <a:gd name="T21" fmla="*/ 60 h 521"/>
              <a:gd name="T22" fmla="*/ 282 w 522"/>
              <a:gd name="T23" fmla="*/ 51 h 521"/>
              <a:gd name="T24" fmla="*/ 279 w 522"/>
              <a:gd name="T25" fmla="*/ 0 h 521"/>
              <a:gd name="T26" fmla="*/ 214 w 522"/>
              <a:gd name="T27" fmla="*/ 3 h 521"/>
              <a:gd name="T28" fmla="*/ 217 w 522"/>
              <a:gd name="T29" fmla="*/ 55 h 521"/>
              <a:gd name="T30" fmla="*/ 174 w 522"/>
              <a:gd name="T31" fmla="*/ 69 h 521"/>
              <a:gd name="T32" fmla="*/ 146 w 522"/>
              <a:gd name="T33" fmla="*/ 26 h 521"/>
              <a:gd name="T34" fmla="*/ 92 w 522"/>
              <a:gd name="T35" fmla="*/ 61 h 521"/>
              <a:gd name="T36" fmla="*/ 120 w 522"/>
              <a:gd name="T37" fmla="*/ 104 h 521"/>
              <a:gd name="T38" fmla="*/ 90 w 522"/>
              <a:gd name="T39" fmla="*/ 138 h 521"/>
              <a:gd name="T40" fmla="*/ 44 w 522"/>
              <a:gd name="T41" fmla="*/ 115 h 521"/>
              <a:gd name="T42" fmla="*/ 15 w 522"/>
              <a:gd name="T43" fmla="*/ 173 h 521"/>
              <a:gd name="T44" fmla="*/ 61 w 522"/>
              <a:gd name="T45" fmla="*/ 196 h 521"/>
              <a:gd name="T46" fmla="*/ 51 w 522"/>
              <a:gd name="T47" fmla="*/ 240 h 521"/>
              <a:gd name="T48" fmla="*/ 0 w 522"/>
              <a:gd name="T49" fmla="*/ 243 h 521"/>
              <a:gd name="T50" fmla="*/ 4 w 522"/>
              <a:gd name="T51" fmla="*/ 308 h 521"/>
              <a:gd name="T52" fmla="*/ 55 w 522"/>
              <a:gd name="T53" fmla="*/ 305 h 521"/>
              <a:gd name="T54" fmla="*/ 69 w 522"/>
              <a:gd name="T55" fmla="*/ 348 h 521"/>
              <a:gd name="T56" fmla="*/ 26 w 522"/>
              <a:gd name="T57" fmla="*/ 376 h 521"/>
              <a:gd name="T58" fmla="*/ 62 w 522"/>
              <a:gd name="T59" fmla="*/ 430 h 521"/>
              <a:gd name="T60" fmla="*/ 105 w 522"/>
              <a:gd name="T61" fmla="*/ 402 h 521"/>
              <a:gd name="T62" fmla="*/ 138 w 522"/>
              <a:gd name="T63" fmla="*/ 432 h 521"/>
              <a:gd name="T64" fmla="*/ 115 w 522"/>
              <a:gd name="T65" fmla="*/ 478 h 521"/>
              <a:gd name="T66" fmla="*/ 173 w 522"/>
              <a:gd name="T67" fmla="*/ 507 h 521"/>
              <a:gd name="T68" fmla="*/ 196 w 522"/>
              <a:gd name="T69" fmla="*/ 461 h 521"/>
              <a:gd name="T70" fmla="*/ 240 w 522"/>
              <a:gd name="T71" fmla="*/ 470 h 521"/>
              <a:gd name="T72" fmla="*/ 243 w 522"/>
              <a:gd name="T73" fmla="*/ 521 h 521"/>
              <a:gd name="T74" fmla="*/ 308 w 522"/>
              <a:gd name="T75" fmla="*/ 518 h 521"/>
              <a:gd name="T76" fmla="*/ 305 w 522"/>
              <a:gd name="T77" fmla="*/ 466 h 521"/>
              <a:gd name="T78" fmla="*/ 348 w 522"/>
              <a:gd name="T79" fmla="*/ 452 h 521"/>
              <a:gd name="T80" fmla="*/ 376 w 522"/>
              <a:gd name="T81" fmla="*/ 495 h 521"/>
              <a:gd name="T82" fmla="*/ 430 w 522"/>
              <a:gd name="T83" fmla="*/ 460 h 521"/>
              <a:gd name="T84" fmla="*/ 402 w 522"/>
              <a:gd name="T85" fmla="*/ 417 h 521"/>
              <a:gd name="T86" fmla="*/ 432 w 522"/>
              <a:gd name="T87" fmla="*/ 383 h 521"/>
              <a:gd name="T88" fmla="*/ 478 w 522"/>
              <a:gd name="T89" fmla="*/ 406 h 521"/>
              <a:gd name="T90" fmla="*/ 507 w 522"/>
              <a:gd name="T91" fmla="*/ 348 h 521"/>
              <a:gd name="T92" fmla="*/ 461 w 522"/>
              <a:gd name="T93" fmla="*/ 325 h 521"/>
              <a:gd name="T94" fmla="*/ 471 w 522"/>
              <a:gd name="T95" fmla="*/ 281 h 521"/>
              <a:gd name="T96" fmla="*/ 522 w 522"/>
              <a:gd name="T97" fmla="*/ 278 h 521"/>
              <a:gd name="T98" fmla="*/ 269 w 522"/>
              <a:gd name="T99" fmla="*/ 406 h 521"/>
              <a:gd name="T100" fmla="*/ 115 w 522"/>
              <a:gd name="T101" fmla="*/ 269 h 521"/>
              <a:gd name="T102" fmla="*/ 253 w 522"/>
              <a:gd name="T103" fmla="*/ 115 h 521"/>
              <a:gd name="T104" fmla="*/ 407 w 522"/>
              <a:gd name="T105" fmla="*/ 252 h 521"/>
              <a:gd name="T106" fmla="*/ 269 w 522"/>
              <a:gd name="T107" fmla="*/ 406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2" h="521">
                <a:moveTo>
                  <a:pt x="522" y="278"/>
                </a:moveTo>
                <a:cubicBezTo>
                  <a:pt x="518" y="213"/>
                  <a:pt x="518" y="213"/>
                  <a:pt x="518" y="213"/>
                </a:cubicBezTo>
                <a:cubicBezTo>
                  <a:pt x="467" y="216"/>
                  <a:pt x="467" y="216"/>
                  <a:pt x="467" y="216"/>
                </a:cubicBezTo>
                <a:cubicBezTo>
                  <a:pt x="464" y="201"/>
                  <a:pt x="459" y="187"/>
                  <a:pt x="453" y="174"/>
                </a:cubicBezTo>
                <a:cubicBezTo>
                  <a:pt x="496" y="145"/>
                  <a:pt x="496" y="145"/>
                  <a:pt x="496" y="145"/>
                </a:cubicBezTo>
                <a:cubicBezTo>
                  <a:pt x="460" y="91"/>
                  <a:pt x="460" y="91"/>
                  <a:pt x="460" y="91"/>
                </a:cubicBezTo>
                <a:cubicBezTo>
                  <a:pt x="417" y="119"/>
                  <a:pt x="417" y="119"/>
                  <a:pt x="417" y="119"/>
                </a:cubicBezTo>
                <a:cubicBezTo>
                  <a:pt x="407" y="108"/>
                  <a:pt x="396" y="98"/>
                  <a:pt x="384" y="89"/>
                </a:cubicBezTo>
                <a:cubicBezTo>
                  <a:pt x="407" y="43"/>
                  <a:pt x="407" y="43"/>
                  <a:pt x="407" y="43"/>
                </a:cubicBezTo>
                <a:cubicBezTo>
                  <a:pt x="349" y="14"/>
                  <a:pt x="349" y="14"/>
                  <a:pt x="349" y="14"/>
                </a:cubicBezTo>
                <a:cubicBezTo>
                  <a:pt x="326" y="60"/>
                  <a:pt x="326" y="60"/>
                  <a:pt x="326" y="60"/>
                </a:cubicBezTo>
                <a:cubicBezTo>
                  <a:pt x="312" y="55"/>
                  <a:pt x="297" y="52"/>
                  <a:pt x="282" y="51"/>
                </a:cubicBezTo>
                <a:cubicBezTo>
                  <a:pt x="279" y="0"/>
                  <a:pt x="279" y="0"/>
                  <a:pt x="279" y="0"/>
                </a:cubicBezTo>
                <a:cubicBezTo>
                  <a:pt x="214" y="3"/>
                  <a:pt x="214" y="3"/>
                  <a:pt x="214" y="3"/>
                </a:cubicBezTo>
                <a:cubicBezTo>
                  <a:pt x="217" y="55"/>
                  <a:pt x="217" y="55"/>
                  <a:pt x="217" y="55"/>
                </a:cubicBezTo>
                <a:cubicBezTo>
                  <a:pt x="202" y="58"/>
                  <a:pt x="188" y="63"/>
                  <a:pt x="174" y="69"/>
                </a:cubicBezTo>
                <a:cubicBezTo>
                  <a:pt x="146" y="26"/>
                  <a:pt x="146" y="26"/>
                  <a:pt x="146" y="26"/>
                </a:cubicBezTo>
                <a:cubicBezTo>
                  <a:pt x="92" y="61"/>
                  <a:pt x="92" y="61"/>
                  <a:pt x="92" y="61"/>
                </a:cubicBezTo>
                <a:cubicBezTo>
                  <a:pt x="120" y="104"/>
                  <a:pt x="120" y="104"/>
                  <a:pt x="120" y="104"/>
                </a:cubicBezTo>
                <a:cubicBezTo>
                  <a:pt x="108" y="114"/>
                  <a:pt x="98" y="126"/>
                  <a:pt x="90" y="138"/>
                </a:cubicBezTo>
                <a:cubicBezTo>
                  <a:pt x="44" y="115"/>
                  <a:pt x="44" y="115"/>
                  <a:pt x="44" y="115"/>
                </a:cubicBezTo>
                <a:cubicBezTo>
                  <a:pt x="15" y="173"/>
                  <a:pt x="15" y="173"/>
                  <a:pt x="15" y="173"/>
                </a:cubicBezTo>
                <a:cubicBezTo>
                  <a:pt x="61" y="196"/>
                  <a:pt x="61" y="196"/>
                  <a:pt x="61" y="196"/>
                </a:cubicBezTo>
                <a:cubicBezTo>
                  <a:pt x="56" y="210"/>
                  <a:pt x="53" y="225"/>
                  <a:pt x="51" y="240"/>
                </a:cubicBezTo>
                <a:cubicBezTo>
                  <a:pt x="0" y="243"/>
                  <a:pt x="0" y="243"/>
                  <a:pt x="0" y="243"/>
                </a:cubicBezTo>
                <a:cubicBezTo>
                  <a:pt x="4" y="308"/>
                  <a:pt x="4" y="308"/>
                  <a:pt x="4" y="308"/>
                </a:cubicBezTo>
                <a:cubicBezTo>
                  <a:pt x="55" y="305"/>
                  <a:pt x="55" y="305"/>
                  <a:pt x="55" y="305"/>
                </a:cubicBezTo>
                <a:cubicBezTo>
                  <a:pt x="58" y="320"/>
                  <a:pt x="63" y="334"/>
                  <a:pt x="69" y="348"/>
                </a:cubicBezTo>
                <a:cubicBezTo>
                  <a:pt x="26" y="376"/>
                  <a:pt x="26" y="376"/>
                  <a:pt x="26" y="376"/>
                </a:cubicBezTo>
                <a:cubicBezTo>
                  <a:pt x="62" y="430"/>
                  <a:pt x="62" y="430"/>
                  <a:pt x="62" y="430"/>
                </a:cubicBezTo>
                <a:cubicBezTo>
                  <a:pt x="105" y="402"/>
                  <a:pt x="105" y="402"/>
                  <a:pt x="105" y="402"/>
                </a:cubicBezTo>
                <a:cubicBezTo>
                  <a:pt x="115" y="413"/>
                  <a:pt x="126" y="423"/>
                  <a:pt x="138" y="432"/>
                </a:cubicBezTo>
                <a:cubicBezTo>
                  <a:pt x="115" y="478"/>
                  <a:pt x="115" y="478"/>
                  <a:pt x="115" y="478"/>
                </a:cubicBezTo>
                <a:cubicBezTo>
                  <a:pt x="173" y="507"/>
                  <a:pt x="173" y="507"/>
                  <a:pt x="173" y="507"/>
                </a:cubicBezTo>
                <a:cubicBezTo>
                  <a:pt x="196" y="461"/>
                  <a:pt x="196" y="461"/>
                  <a:pt x="196" y="461"/>
                </a:cubicBezTo>
                <a:cubicBezTo>
                  <a:pt x="210" y="466"/>
                  <a:pt x="225" y="469"/>
                  <a:pt x="240" y="470"/>
                </a:cubicBezTo>
                <a:cubicBezTo>
                  <a:pt x="243" y="521"/>
                  <a:pt x="243" y="521"/>
                  <a:pt x="243" y="521"/>
                </a:cubicBezTo>
                <a:cubicBezTo>
                  <a:pt x="308" y="518"/>
                  <a:pt x="308" y="518"/>
                  <a:pt x="308" y="518"/>
                </a:cubicBezTo>
                <a:cubicBezTo>
                  <a:pt x="305" y="466"/>
                  <a:pt x="305" y="466"/>
                  <a:pt x="305" y="466"/>
                </a:cubicBezTo>
                <a:cubicBezTo>
                  <a:pt x="320" y="463"/>
                  <a:pt x="334" y="459"/>
                  <a:pt x="348" y="452"/>
                </a:cubicBezTo>
                <a:cubicBezTo>
                  <a:pt x="376" y="495"/>
                  <a:pt x="376" y="495"/>
                  <a:pt x="376" y="495"/>
                </a:cubicBezTo>
                <a:cubicBezTo>
                  <a:pt x="430" y="460"/>
                  <a:pt x="430" y="460"/>
                  <a:pt x="430" y="460"/>
                </a:cubicBezTo>
                <a:cubicBezTo>
                  <a:pt x="402" y="417"/>
                  <a:pt x="402" y="417"/>
                  <a:pt x="402" y="417"/>
                </a:cubicBezTo>
                <a:cubicBezTo>
                  <a:pt x="413" y="407"/>
                  <a:pt x="424" y="396"/>
                  <a:pt x="432" y="383"/>
                </a:cubicBezTo>
                <a:cubicBezTo>
                  <a:pt x="478" y="406"/>
                  <a:pt x="478" y="406"/>
                  <a:pt x="478" y="406"/>
                </a:cubicBezTo>
                <a:cubicBezTo>
                  <a:pt x="507" y="348"/>
                  <a:pt x="507" y="348"/>
                  <a:pt x="507" y="348"/>
                </a:cubicBezTo>
                <a:cubicBezTo>
                  <a:pt x="461" y="325"/>
                  <a:pt x="461" y="325"/>
                  <a:pt x="461" y="325"/>
                </a:cubicBezTo>
                <a:cubicBezTo>
                  <a:pt x="466" y="311"/>
                  <a:pt x="469" y="296"/>
                  <a:pt x="471" y="281"/>
                </a:cubicBezTo>
                <a:cubicBezTo>
                  <a:pt x="522" y="278"/>
                  <a:pt x="522" y="278"/>
                  <a:pt x="522" y="278"/>
                </a:cubicBezTo>
                <a:close/>
                <a:moveTo>
                  <a:pt x="269" y="406"/>
                </a:moveTo>
                <a:cubicBezTo>
                  <a:pt x="189" y="411"/>
                  <a:pt x="120" y="349"/>
                  <a:pt x="115" y="269"/>
                </a:cubicBezTo>
                <a:cubicBezTo>
                  <a:pt x="111" y="188"/>
                  <a:pt x="172" y="119"/>
                  <a:pt x="253" y="115"/>
                </a:cubicBezTo>
                <a:cubicBezTo>
                  <a:pt x="333" y="110"/>
                  <a:pt x="402" y="172"/>
                  <a:pt x="407" y="252"/>
                </a:cubicBezTo>
                <a:cubicBezTo>
                  <a:pt x="411" y="333"/>
                  <a:pt x="350" y="402"/>
                  <a:pt x="269" y="406"/>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40" name="Freeform 37"/>
          <p:cNvSpPr/>
          <p:nvPr/>
        </p:nvSpPr>
        <p:spPr bwMode="auto">
          <a:xfrm>
            <a:off x="6992938" y="2779713"/>
            <a:ext cx="287338" cy="290513"/>
          </a:xfrm>
          <a:custGeom>
            <a:avLst/>
            <a:gdLst>
              <a:gd name="T0" fmla="*/ 80 w 152"/>
              <a:gd name="T1" fmla="*/ 151 h 153"/>
              <a:gd name="T2" fmla="*/ 2 w 152"/>
              <a:gd name="T3" fmla="*/ 81 h 153"/>
              <a:gd name="T4" fmla="*/ 72 w 152"/>
              <a:gd name="T5" fmla="*/ 3 h 153"/>
              <a:gd name="T6" fmla="*/ 150 w 152"/>
              <a:gd name="T7" fmla="*/ 72 h 153"/>
              <a:gd name="T8" fmla="*/ 80 w 152"/>
              <a:gd name="T9" fmla="*/ 151 h 153"/>
            </a:gdLst>
            <a:ahLst/>
            <a:cxnLst>
              <a:cxn ang="0">
                <a:pos x="T0" y="T1"/>
              </a:cxn>
              <a:cxn ang="0">
                <a:pos x="T2" y="T3"/>
              </a:cxn>
              <a:cxn ang="0">
                <a:pos x="T4" y="T5"/>
              </a:cxn>
              <a:cxn ang="0">
                <a:pos x="T6" y="T7"/>
              </a:cxn>
              <a:cxn ang="0">
                <a:pos x="T8" y="T9"/>
              </a:cxn>
            </a:cxnLst>
            <a:rect l="0" t="0" r="r" b="b"/>
            <a:pathLst>
              <a:path w="152" h="153">
                <a:moveTo>
                  <a:pt x="80" y="151"/>
                </a:moveTo>
                <a:cubicBezTo>
                  <a:pt x="39" y="153"/>
                  <a:pt x="4" y="122"/>
                  <a:pt x="2" y="81"/>
                </a:cubicBezTo>
                <a:cubicBezTo>
                  <a:pt x="0" y="40"/>
                  <a:pt x="31" y="5"/>
                  <a:pt x="72" y="3"/>
                </a:cubicBezTo>
                <a:cubicBezTo>
                  <a:pt x="113" y="0"/>
                  <a:pt x="148" y="31"/>
                  <a:pt x="150" y="72"/>
                </a:cubicBezTo>
                <a:cubicBezTo>
                  <a:pt x="152" y="113"/>
                  <a:pt x="121" y="148"/>
                  <a:pt x="80" y="151"/>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41" name="Freeform 38"/>
          <p:cNvSpPr>
            <a:spLocks noEditPoints="1"/>
          </p:cNvSpPr>
          <p:nvPr/>
        </p:nvSpPr>
        <p:spPr bwMode="auto">
          <a:xfrm>
            <a:off x="4660901" y="3135313"/>
            <a:ext cx="461963" cy="461963"/>
          </a:xfrm>
          <a:custGeom>
            <a:avLst/>
            <a:gdLst>
              <a:gd name="T0" fmla="*/ 244 w 244"/>
              <a:gd name="T1" fmla="*/ 130 h 244"/>
              <a:gd name="T2" fmla="*/ 243 w 244"/>
              <a:gd name="T3" fmla="*/ 100 h 244"/>
              <a:gd name="T4" fmla="*/ 219 w 244"/>
              <a:gd name="T5" fmla="*/ 101 h 244"/>
              <a:gd name="T6" fmla="*/ 212 w 244"/>
              <a:gd name="T7" fmla="*/ 81 h 244"/>
              <a:gd name="T8" fmla="*/ 232 w 244"/>
              <a:gd name="T9" fmla="*/ 68 h 244"/>
              <a:gd name="T10" fmla="*/ 216 w 244"/>
              <a:gd name="T11" fmla="*/ 43 h 244"/>
              <a:gd name="T12" fmla="*/ 195 w 244"/>
              <a:gd name="T13" fmla="*/ 56 h 244"/>
              <a:gd name="T14" fmla="*/ 180 w 244"/>
              <a:gd name="T15" fmla="*/ 42 h 244"/>
              <a:gd name="T16" fmla="*/ 191 w 244"/>
              <a:gd name="T17" fmla="*/ 21 h 244"/>
              <a:gd name="T18" fmla="*/ 163 w 244"/>
              <a:gd name="T19" fmla="*/ 7 h 244"/>
              <a:gd name="T20" fmla="*/ 153 w 244"/>
              <a:gd name="T21" fmla="*/ 28 h 244"/>
              <a:gd name="T22" fmla="*/ 132 w 244"/>
              <a:gd name="T23" fmla="*/ 24 h 244"/>
              <a:gd name="T24" fmla="*/ 131 w 244"/>
              <a:gd name="T25" fmla="*/ 0 h 244"/>
              <a:gd name="T26" fmla="*/ 100 w 244"/>
              <a:gd name="T27" fmla="*/ 2 h 244"/>
              <a:gd name="T28" fmla="*/ 102 w 244"/>
              <a:gd name="T29" fmla="*/ 26 h 244"/>
              <a:gd name="T30" fmla="*/ 82 w 244"/>
              <a:gd name="T31" fmla="*/ 32 h 244"/>
              <a:gd name="T32" fmla="*/ 69 w 244"/>
              <a:gd name="T33" fmla="*/ 12 h 244"/>
              <a:gd name="T34" fmla="*/ 43 w 244"/>
              <a:gd name="T35" fmla="*/ 29 h 244"/>
              <a:gd name="T36" fmla="*/ 56 w 244"/>
              <a:gd name="T37" fmla="*/ 49 h 244"/>
              <a:gd name="T38" fmla="*/ 42 w 244"/>
              <a:gd name="T39" fmla="*/ 65 h 244"/>
              <a:gd name="T40" fmla="*/ 21 w 244"/>
              <a:gd name="T41" fmla="*/ 54 h 244"/>
              <a:gd name="T42" fmla="*/ 7 w 244"/>
              <a:gd name="T43" fmla="*/ 81 h 244"/>
              <a:gd name="T44" fmla="*/ 29 w 244"/>
              <a:gd name="T45" fmla="*/ 92 h 244"/>
              <a:gd name="T46" fmla="*/ 24 w 244"/>
              <a:gd name="T47" fmla="*/ 112 h 244"/>
              <a:gd name="T48" fmla="*/ 0 w 244"/>
              <a:gd name="T49" fmla="*/ 114 h 244"/>
              <a:gd name="T50" fmla="*/ 2 w 244"/>
              <a:gd name="T51" fmla="*/ 144 h 244"/>
              <a:gd name="T52" fmla="*/ 26 w 244"/>
              <a:gd name="T53" fmla="*/ 143 h 244"/>
              <a:gd name="T54" fmla="*/ 33 w 244"/>
              <a:gd name="T55" fmla="*/ 163 h 244"/>
              <a:gd name="T56" fmla="*/ 13 w 244"/>
              <a:gd name="T57" fmla="*/ 176 h 244"/>
              <a:gd name="T58" fmla="*/ 29 w 244"/>
              <a:gd name="T59" fmla="*/ 201 h 244"/>
              <a:gd name="T60" fmla="*/ 49 w 244"/>
              <a:gd name="T61" fmla="*/ 188 h 244"/>
              <a:gd name="T62" fmla="*/ 65 w 244"/>
              <a:gd name="T63" fmla="*/ 202 h 244"/>
              <a:gd name="T64" fmla="*/ 54 w 244"/>
              <a:gd name="T65" fmla="*/ 224 h 244"/>
              <a:gd name="T66" fmla="*/ 81 w 244"/>
              <a:gd name="T67" fmla="*/ 237 h 244"/>
              <a:gd name="T68" fmla="*/ 92 w 244"/>
              <a:gd name="T69" fmla="*/ 216 h 244"/>
              <a:gd name="T70" fmla="*/ 113 w 244"/>
              <a:gd name="T71" fmla="*/ 220 h 244"/>
              <a:gd name="T72" fmla="*/ 114 w 244"/>
              <a:gd name="T73" fmla="*/ 244 h 244"/>
              <a:gd name="T74" fmla="*/ 144 w 244"/>
              <a:gd name="T75" fmla="*/ 242 h 244"/>
              <a:gd name="T76" fmla="*/ 143 w 244"/>
              <a:gd name="T77" fmla="*/ 218 h 244"/>
              <a:gd name="T78" fmla="*/ 163 w 244"/>
              <a:gd name="T79" fmla="*/ 212 h 244"/>
              <a:gd name="T80" fmla="*/ 176 w 244"/>
              <a:gd name="T81" fmla="*/ 232 h 244"/>
              <a:gd name="T82" fmla="*/ 202 w 244"/>
              <a:gd name="T83" fmla="*/ 215 h 244"/>
              <a:gd name="T84" fmla="*/ 188 w 244"/>
              <a:gd name="T85" fmla="*/ 195 h 244"/>
              <a:gd name="T86" fmla="*/ 203 w 244"/>
              <a:gd name="T87" fmla="*/ 179 h 244"/>
              <a:gd name="T88" fmla="*/ 224 w 244"/>
              <a:gd name="T89" fmla="*/ 190 h 244"/>
              <a:gd name="T90" fmla="*/ 238 w 244"/>
              <a:gd name="T91" fmla="*/ 163 h 244"/>
              <a:gd name="T92" fmla="*/ 216 w 244"/>
              <a:gd name="T93" fmla="*/ 152 h 244"/>
              <a:gd name="T94" fmla="*/ 220 w 244"/>
              <a:gd name="T95" fmla="*/ 132 h 244"/>
              <a:gd name="T96" fmla="*/ 244 w 244"/>
              <a:gd name="T97" fmla="*/ 130 h 244"/>
              <a:gd name="T98" fmla="*/ 126 w 244"/>
              <a:gd name="T99" fmla="*/ 190 h 244"/>
              <a:gd name="T100" fmla="*/ 54 w 244"/>
              <a:gd name="T101" fmla="*/ 126 h 244"/>
              <a:gd name="T102" fmla="*/ 118 w 244"/>
              <a:gd name="T103" fmla="*/ 54 h 244"/>
              <a:gd name="T104" fmla="*/ 191 w 244"/>
              <a:gd name="T105" fmla="*/ 118 h 244"/>
              <a:gd name="T106" fmla="*/ 126 w 244"/>
              <a:gd name="T107" fmla="*/ 19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4" h="244">
                <a:moveTo>
                  <a:pt x="244" y="130"/>
                </a:moveTo>
                <a:cubicBezTo>
                  <a:pt x="243" y="100"/>
                  <a:pt x="243" y="100"/>
                  <a:pt x="243" y="100"/>
                </a:cubicBezTo>
                <a:cubicBezTo>
                  <a:pt x="219" y="101"/>
                  <a:pt x="219" y="101"/>
                  <a:pt x="219" y="101"/>
                </a:cubicBezTo>
                <a:cubicBezTo>
                  <a:pt x="217" y="94"/>
                  <a:pt x="215" y="88"/>
                  <a:pt x="212" y="81"/>
                </a:cubicBezTo>
                <a:cubicBezTo>
                  <a:pt x="232" y="68"/>
                  <a:pt x="232" y="68"/>
                  <a:pt x="232" y="68"/>
                </a:cubicBezTo>
                <a:cubicBezTo>
                  <a:pt x="216" y="43"/>
                  <a:pt x="216" y="43"/>
                  <a:pt x="216" y="43"/>
                </a:cubicBezTo>
                <a:cubicBezTo>
                  <a:pt x="195" y="56"/>
                  <a:pt x="195" y="56"/>
                  <a:pt x="195" y="56"/>
                </a:cubicBezTo>
                <a:cubicBezTo>
                  <a:pt x="191" y="51"/>
                  <a:pt x="185" y="46"/>
                  <a:pt x="180" y="42"/>
                </a:cubicBezTo>
                <a:cubicBezTo>
                  <a:pt x="191" y="21"/>
                  <a:pt x="191" y="21"/>
                  <a:pt x="191" y="21"/>
                </a:cubicBezTo>
                <a:cubicBezTo>
                  <a:pt x="163" y="7"/>
                  <a:pt x="163" y="7"/>
                  <a:pt x="163" y="7"/>
                </a:cubicBezTo>
                <a:cubicBezTo>
                  <a:pt x="153" y="28"/>
                  <a:pt x="153" y="28"/>
                  <a:pt x="153" y="28"/>
                </a:cubicBezTo>
                <a:cubicBezTo>
                  <a:pt x="146" y="26"/>
                  <a:pt x="139" y="25"/>
                  <a:pt x="132" y="24"/>
                </a:cubicBezTo>
                <a:cubicBezTo>
                  <a:pt x="131" y="0"/>
                  <a:pt x="131" y="0"/>
                  <a:pt x="131" y="0"/>
                </a:cubicBezTo>
                <a:cubicBezTo>
                  <a:pt x="100" y="2"/>
                  <a:pt x="100" y="2"/>
                  <a:pt x="100" y="2"/>
                </a:cubicBezTo>
                <a:cubicBezTo>
                  <a:pt x="102" y="26"/>
                  <a:pt x="102" y="26"/>
                  <a:pt x="102" y="26"/>
                </a:cubicBezTo>
                <a:cubicBezTo>
                  <a:pt x="95" y="27"/>
                  <a:pt x="88" y="29"/>
                  <a:pt x="82" y="32"/>
                </a:cubicBezTo>
                <a:cubicBezTo>
                  <a:pt x="69" y="12"/>
                  <a:pt x="69" y="12"/>
                  <a:pt x="69" y="12"/>
                </a:cubicBezTo>
                <a:cubicBezTo>
                  <a:pt x="43" y="29"/>
                  <a:pt x="43" y="29"/>
                  <a:pt x="43" y="29"/>
                </a:cubicBezTo>
                <a:cubicBezTo>
                  <a:pt x="56" y="49"/>
                  <a:pt x="56" y="49"/>
                  <a:pt x="56" y="49"/>
                </a:cubicBezTo>
                <a:cubicBezTo>
                  <a:pt x="51" y="54"/>
                  <a:pt x="46" y="59"/>
                  <a:pt x="42" y="65"/>
                </a:cubicBezTo>
                <a:cubicBezTo>
                  <a:pt x="21" y="54"/>
                  <a:pt x="21" y="54"/>
                  <a:pt x="21" y="54"/>
                </a:cubicBezTo>
                <a:cubicBezTo>
                  <a:pt x="7" y="81"/>
                  <a:pt x="7" y="81"/>
                  <a:pt x="7" y="81"/>
                </a:cubicBezTo>
                <a:cubicBezTo>
                  <a:pt x="29" y="92"/>
                  <a:pt x="29" y="92"/>
                  <a:pt x="29" y="92"/>
                </a:cubicBezTo>
                <a:cubicBezTo>
                  <a:pt x="26" y="98"/>
                  <a:pt x="25" y="105"/>
                  <a:pt x="24" y="112"/>
                </a:cubicBezTo>
                <a:cubicBezTo>
                  <a:pt x="0" y="114"/>
                  <a:pt x="0" y="114"/>
                  <a:pt x="0" y="114"/>
                </a:cubicBezTo>
                <a:cubicBezTo>
                  <a:pt x="2" y="144"/>
                  <a:pt x="2" y="144"/>
                  <a:pt x="2" y="144"/>
                </a:cubicBezTo>
                <a:cubicBezTo>
                  <a:pt x="26" y="143"/>
                  <a:pt x="26" y="143"/>
                  <a:pt x="26" y="143"/>
                </a:cubicBezTo>
                <a:cubicBezTo>
                  <a:pt x="28" y="150"/>
                  <a:pt x="30" y="156"/>
                  <a:pt x="33" y="163"/>
                </a:cubicBezTo>
                <a:cubicBezTo>
                  <a:pt x="13" y="176"/>
                  <a:pt x="13" y="176"/>
                  <a:pt x="13" y="176"/>
                </a:cubicBezTo>
                <a:cubicBezTo>
                  <a:pt x="29" y="201"/>
                  <a:pt x="29" y="201"/>
                  <a:pt x="29" y="201"/>
                </a:cubicBezTo>
                <a:cubicBezTo>
                  <a:pt x="49" y="188"/>
                  <a:pt x="49" y="188"/>
                  <a:pt x="49" y="188"/>
                </a:cubicBezTo>
                <a:cubicBezTo>
                  <a:pt x="54" y="193"/>
                  <a:pt x="59" y="198"/>
                  <a:pt x="65" y="202"/>
                </a:cubicBezTo>
                <a:cubicBezTo>
                  <a:pt x="54" y="224"/>
                  <a:pt x="54" y="224"/>
                  <a:pt x="54" y="224"/>
                </a:cubicBezTo>
                <a:cubicBezTo>
                  <a:pt x="81" y="237"/>
                  <a:pt x="81" y="237"/>
                  <a:pt x="81" y="237"/>
                </a:cubicBezTo>
                <a:cubicBezTo>
                  <a:pt x="92" y="216"/>
                  <a:pt x="92" y="216"/>
                  <a:pt x="92" y="216"/>
                </a:cubicBezTo>
                <a:cubicBezTo>
                  <a:pt x="99" y="218"/>
                  <a:pt x="106" y="219"/>
                  <a:pt x="113" y="220"/>
                </a:cubicBezTo>
                <a:cubicBezTo>
                  <a:pt x="114" y="244"/>
                  <a:pt x="114" y="244"/>
                  <a:pt x="114" y="244"/>
                </a:cubicBezTo>
                <a:cubicBezTo>
                  <a:pt x="144" y="242"/>
                  <a:pt x="144" y="242"/>
                  <a:pt x="144" y="242"/>
                </a:cubicBezTo>
                <a:cubicBezTo>
                  <a:pt x="143" y="218"/>
                  <a:pt x="143" y="218"/>
                  <a:pt x="143" y="218"/>
                </a:cubicBezTo>
                <a:cubicBezTo>
                  <a:pt x="150" y="217"/>
                  <a:pt x="157" y="215"/>
                  <a:pt x="163" y="212"/>
                </a:cubicBezTo>
                <a:cubicBezTo>
                  <a:pt x="176" y="232"/>
                  <a:pt x="176" y="232"/>
                  <a:pt x="176" y="232"/>
                </a:cubicBezTo>
                <a:cubicBezTo>
                  <a:pt x="202" y="215"/>
                  <a:pt x="202" y="215"/>
                  <a:pt x="202" y="215"/>
                </a:cubicBezTo>
                <a:cubicBezTo>
                  <a:pt x="188" y="195"/>
                  <a:pt x="188" y="195"/>
                  <a:pt x="188" y="195"/>
                </a:cubicBezTo>
                <a:cubicBezTo>
                  <a:pt x="194" y="190"/>
                  <a:pt x="198" y="185"/>
                  <a:pt x="203" y="179"/>
                </a:cubicBezTo>
                <a:cubicBezTo>
                  <a:pt x="224" y="190"/>
                  <a:pt x="224" y="190"/>
                  <a:pt x="224" y="190"/>
                </a:cubicBezTo>
                <a:cubicBezTo>
                  <a:pt x="238" y="163"/>
                  <a:pt x="238" y="163"/>
                  <a:pt x="238" y="163"/>
                </a:cubicBezTo>
                <a:cubicBezTo>
                  <a:pt x="216" y="152"/>
                  <a:pt x="216" y="152"/>
                  <a:pt x="216" y="152"/>
                </a:cubicBezTo>
                <a:cubicBezTo>
                  <a:pt x="218" y="146"/>
                  <a:pt x="220" y="139"/>
                  <a:pt x="220" y="132"/>
                </a:cubicBezTo>
                <a:cubicBezTo>
                  <a:pt x="244" y="130"/>
                  <a:pt x="244" y="130"/>
                  <a:pt x="244" y="130"/>
                </a:cubicBezTo>
                <a:close/>
                <a:moveTo>
                  <a:pt x="126" y="190"/>
                </a:moveTo>
                <a:cubicBezTo>
                  <a:pt x="89" y="192"/>
                  <a:pt x="56" y="164"/>
                  <a:pt x="54" y="126"/>
                </a:cubicBezTo>
                <a:cubicBezTo>
                  <a:pt x="52" y="88"/>
                  <a:pt x="81" y="56"/>
                  <a:pt x="118" y="54"/>
                </a:cubicBezTo>
                <a:cubicBezTo>
                  <a:pt x="156" y="52"/>
                  <a:pt x="188" y="81"/>
                  <a:pt x="191" y="118"/>
                </a:cubicBezTo>
                <a:cubicBezTo>
                  <a:pt x="193" y="156"/>
                  <a:pt x="164" y="188"/>
                  <a:pt x="126" y="190"/>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42" name="Freeform 39"/>
          <p:cNvSpPr/>
          <p:nvPr/>
        </p:nvSpPr>
        <p:spPr bwMode="auto">
          <a:xfrm>
            <a:off x="4826001" y="3298826"/>
            <a:ext cx="134938" cy="136525"/>
          </a:xfrm>
          <a:custGeom>
            <a:avLst/>
            <a:gdLst>
              <a:gd name="T0" fmla="*/ 37 w 71"/>
              <a:gd name="T1" fmla="*/ 71 h 72"/>
              <a:gd name="T2" fmla="*/ 1 w 71"/>
              <a:gd name="T3" fmla="*/ 38 h 72"/>
              <a:gd name="T4" fmla="*/ 33 w 71"/>
              <a:gd name="T5" fmla="*/ 1 h 72"/>
              <a:gd name="T6" fmla="*/ 70 w 71"/>
              <a:gd name="T7" fmla="*/ 34 h 72"/>
              <a:gd name="T8" fmla="*/ 37 w 71"/>
              <a:gd name="T9" fmla="*/ 71 h 72"/>
            </a:gdLst>
            <a:ahLst/>
            <a:cxnLst>
              <a:cxn ang="0">
                <a:pos x="T0" y="T1"/>
              </a:cxn>
              <a:cxn ang="0">
                <a:pos x="T2" y="T3"/>
              </a:cxn>
              <a:cxn ang="0">
                <a:pos x="T4" y="T5"/>
              </a:cxn>
              <a:cxn ang="0">
                <a:pos x="T6" y="T7"/>
              </a:cxn>
              <a:cxn ang="0">
                <a:pos x="T8" y="T9"/>
              </a:cxn>
            </a:cxnLst>
            <a:rect l="0" t="0" r="r" b="b"/>
            <a:pathLst>
              <a:path w="71" h="72">
                <a:moveTo>
                  <a:pt x="37" y="71"/>
                </a:moveTo>
                <a:cubicBezTo>
                  <a:pt x="18" y="72"/>
                  <a:pt x="2" y="57"/>
                  <a:pt x="1" y="38"/>
                </a:cubicBezTo>
                <a:cubicBezTo>
                  <a:pt x="0" y="19"/>
                  <a:pt x="14" y="3"/>
                  <a:pt x="33" y="1"/>
                </a:cubicBezTo>
                <a:cubicBezTo>
                  <a:pt x="52" y="0"/>
                  <a:pt x="69" y="15"/>
                  <a:pt x="70" y="34"/>
                </a:cubicBezTo>
                <a:cubicBezTo>
                  <a:pt x="71" y="53"/>
                  <a:pt x="56" y="70"/>
                  <a:pt x="37" y="71"/>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solidFill>
                <a:schemeClr val="tx1"/>
              </a:solidFill>
              <a:latin typeface="微软雅黑" panose="020B0503020204020204" pitchFamily="34" charset="-122"/>
            </a:endParaRPr>
          </a:p>
        </p:txBody>
      </p:sp>
      <p:sp>
        <p:nvSpPr>
          <p:cNvPr id="43" name="Freeform 40"/>
          <p:cNvSpPr>
            <a:spLocks noEditPoints="1"/>
          </p:cNvSpPr>
          <p:nvPr/>
        </p:nvSpPr>
        <p:spPr bwMode="auto">
          <a:xfrm>
            <a:off x="6345238" y="4138614"/>
            <a:ext cx="425450" cy="425450"/>
          </a:xfrm>
          <a:custGeom>
            <a:avLst/>
            <a:gdLst>
              <a:gd name="T0" fmla="*/ 225 w 225"/>
              <a:gd name="T1" fmla="*/ 120 h 225"/>
              <a:gd name="T2" fmla="*/ 223 w 225"/>
              <a:gd name="T3" fmla="*/ 92 h 225"/>
              <a:gd name="T4" fmla="*/ 201 w 225"/>
              <a:gd name="T5" fmla="*/ 93 h 225"/>
              <a:gd name="T6" fmla="*/ 195 w 225"/>
              <a:gd name="T7" fmla="*/ 75 h 225"/>
              <a:gd name="T8" fmla="*/ 214 w 225"/>
              <a:gd name="T9" fmla="*/ 63 h 225"/>
              <a:gd name="T10" fmla="*/ 198 w 225"/>
              <a:gd name="T11" fmla="*/ 40 h 225"/>
              <a:gd name="T12" fmla="*/ 180 w 225"/>
              <a:gd name="T13" fmla="*/ 52 h 225"/>
              <a:gd name="T14" fmla="*/ 165 w 225"/>
              <a:gd name="T15" fmla="*/ 39 h 225"/>
              <a:gd name="T16" fmla="*/ 175 w 225"/>
              <a:gd name="T17" fmla="*/ 19 h 225"/>
              <a:gd name="T18" fmla="*/ 150 w 225"/>
              <a:gd name="T19" fmla="*/ 6 h 225"/>
              <a:gd name="T20" fmla="*/ 140 w 225"/>
              <a:gd name="T21" fmla="*/ 26 h 225"/>
              <a:gd name="T22" fmla="*/ 121 w 225"/>
              <a:gd name="T23" fmla="*/ 22 h 225"/>
              <a:gd name="T24" fmla="*/ 120 w 225"/>
              <a:gd name="T25" fmla="*/ 0 h 225"/>
              <a:gd name="T26" fmla="*/ 92 w 225"/>
              <a:gd name="T27" fmla="*/ 2 h 225"/>
              <a:gd name="T28" fmla="*/ 94 w 225"/>
              <a:gd name="T29" fmla="*/ 24 h 225"/>
              <a:gd name="T30" fmla="*/ 75 w 225"/>
              <a:gd name="T31" fmla="*/ 30 h 225"/>
              <a:gd name="T32" fmla="*/ 63 w 225"/>
              <a:gd name="T33" fmla="*/ 11 h 225"/>
              <a:gd name="T34" fmla="*/ 40 w 225"/>
              <a:gd name="T35" fmla="*/ 27 h 225"/>
              <a:gd name="T36" fmla="*/ 52 w 225"/>
              <a:gd name="T37" fmla="*/ 45 h 225"/>
              <a:gd name="T38" fmla="*/ 39 w 225"/>
              <a:gd name="T39" fmla="*/ 60 h 225"/>
              <a:gd name="T40" fmla="*/ 19 w 225"/>
              <a:gd name="T41" fmla="*/ 50 h 225"/>
              <a:gd name="T42" fmla="*/ 7 w 225"/>
              <a:gd name="T43" fmla="*/ 75 h 225"/>
              <a:gd name="T44" fmla="*/ 26 w 225"/>
              <a:gd name="T45" fmla="*/ 85 h 225"/>
              <a:gd name="T46" fmla="*/ 23 w 225"/>
              <a:gd name="T47" fmla="*/ 103 h 225"/>
              <a:gd name="T48" fmla="*/ 0 w 225"/>
              <a:gd name="T49" fmla="*/ 105 h 225"/>
              <a:gd name="T50" fmla="*/ 2 w 225"/>
              <a:gd name="T51" fmla="*/ 133 h 225"/>
              <a:gd name="T52" fmla="*/ 24 w 225"/>
              <a:gd name="T53" fmla="*/ 131 h 225"/>
              <a:gd name="T54" fmla="*/ 30 w 225"/>
              <a:gd name="T55" fmla="*/ 150 h 225"/>
              <a:gd name="T56" fmla="*/ 12 w 225"/>
              <a:gd name="T57" fmla="*/ 162 h 225"/>
              <a:gd name="T58" fmla="*/ 27 w 225"/>
              <a:gd name="T59" fmla="*/ 185 h 225"/>
              <a:gd name="T60" fmla="*/ 45 w 225"/>
              <a:gd name="T61" fmla="*/ 173 h 225"/>
              <a:gd name="T62" fmla="*/ 60 w 225"/>
              <a:gd name="T63" fmla="*/ 186 h 225"/>
              <a:gd name="T64" fmla="*/ 50 w 225"/>
              <a:gd name="T65" fmla="*/ 206 h 225"/>
              <a:gd name="T66" fmla="*/ 75 w 225"/>
              <a:gd name="T67" fmla="*/ 218 h 225"/>
              <a:gd name="T68" fmla="*/ 85 w 225"/>
              <a:gd name="T69" fmla="*/ 199 h 225"/>
              <a:gd name="T70" fmla="*/ 104 w 225"/>
              <a:gd name="T71" fmla="*/ 202 h 225"/>
              <a:gd name="T72" fmla="*/ 105 w 225"/>
              <a:gd name="T73" fmla="*/ 225 h 225"/>
              <a:gd name="T74" fmla="*/ 133 w 225"/>
              <a:gd name="T75" fmla="*/ 223 h 225"/>
              <a:gd name="T76" fmla="*/ 132 w 225"/>
              <a:gd name="T77" fmla="*/ 201 h 225"/>
              <a:gd name="T78" fmla="*/ 150 w 225"/>
              <a:gd name="T79" fmla="*/ 195 h 225"/>
              <a:gd name="T80" fmla="*/ 162 w 225"/>
              <a:gd name="T81" fmla="*/ 213 h 225"/>
              <a:gd name="T82" fmla="*/ 185 w 225"/>
              <a:gd name="T83" fmla="*/ 198 h 225"/>
              <a:gd name="T84" fmla="*/ 173 w 225"/>
              <a:gd name="T85" fmla="*/ 180 h 225"/>
              <a:gd name="T86" fmla="*/ 186 w 225"/>
              <a:gd name="T87" fmla="*/ 165 h 225"/>
              <a:gd name="T88" fmla="*/ 206 w 225"/>
              <a:gd name="T89" fmla="*/ 175 h 225"/>
              <a:gd name="T90" fmla="*/ 218 w 225"/>
              <a:gd name="T91" fmla="*/ 150 h 225"/>
              <a:gd name="T92" fmla="*/ 199 w 225"/>
              <a:gd name="T93" fmla="*/ 140 h 225"/>
              <a:gd name="T94" fmla="*/ 203 w 225"/>
              <a:gd name="T95" fmla="*/ 121 h 225"/>
              <a:gd name="T96" fmla="*/ 225 w 225"/>
              <a:gd name="T97" fmla="*/ 120 h 225"/>
              <a:gd name="T98" fmla="*/ 116 w 225"/>
              <a:gd name="T99" fmla="*/ 175 h 225"/>
              <a:gd name="T100" fmla="*/ 50 w 225"/>
              <a:gd name="T101" fmla="*/ 116 h 225"/>
              <a:gd name="T102" fmla="*/ 109 w 225"/>
              <a:gd name="T103" fmla="*/ 50 h 225"/>
              <a:gd name="T104" fmla="*/ 175 w 225"/>
              <a:gd name="T105" fmla="*/ 109 h 225"/>
              <a:gd name="T106" fmla="*/ 116 w 225"/>
              <a:gd name="T107" fmla="*/ 17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5" h="225">
                <a:moveTo>
                  <a:pt x="225" y="120"/>
                </a:moveTo>
                <a:cubicBezTo>
                  <a:pt x="223" y="92"/>
                  <a:pt x="223" y="92"/>
                  <a:pt x="223" y="92"/>
                </a:cubicBezTo>
                <a:cubicBezTo>
                  <a:pt x="201" y="93"/>
                  <a:pt x="201" y="93"/>
                  <a:pt x="201" y="93"/>
                </a:cubicBezTo>
                <a:cubicBezTo>
                  <a:pt x="200" y="87"/>
                  <a:pt x="198" y="81"/>
                  <a:pt x="195" y="75"/>
                </a:cubicBezTo>
                <a:cubicBezTo>
                  <a:pt x="214" y="63"/>
                  <a:pt x="214" y="63"/>
                  <a:pt x="214" y="63"/>
                </a:cubicBezTo>
                <a:cubicBezTo>
                  <a:pt x="198" y="40"/>
                  <a:pt x="198" y="40"/>
                  <a:pt x="198" y="40"/>
                </a:cubicBezTo>
                <a:cubicBezTo>
                  <a:pt x="180" y="52"/>
                  <a:pt x="180" y="52"/>
                  <a:pt x="180" y="52"/>
                </a:cubicBezTo>
                <a:cubicBezTo>
                  <a:pt x="175" y="47"/>
                  <a:pt x="171" y="42"/>
                  <a:pt x="165" y="39"/>
                </a:cubicBezTo>
                <a:cubicBezTo>
                  <a:pt x="175" y="19"/>
                  <a:pt x="175" y="19"/>
                  <a:pt x="175" y="19"/>
                </a:cubicBezTo>
                <a:cubicBezTo>
                  <a:pt x="150" y="6"/>
                  <a:pt x="150" y="6"/>
                  <a:pt x="150" y="6"/>
                </a:cubicBezTo>
                <a:cubicBezTo>
                  <a:pt x="140" y="26"/>
                  <a:pt x="140" y="26"/>
                  <a:pt x="140" y="26"/>
                </a:cubicBezTo>
                <a:cubicBezTo>
                  <a:pt x="134" y="24"/>
                  <a:pt x="128" y="23"/>
                  <a:pt x="121" y="22"/>
                </a:cubicBezTo>
                <a:cubicBezTo>
                  <a:pt x="120" y="0"/>
                  <a:pt x="120" y="0"/>
                  <a:pt x="120" y="0"/>
                </a:cubicBezTo>
                <a:cubicBezTo>
                  <a:pt x="92" y="2"/>
                  <a:pt x="92" y="2"/>
                  <a:pt x="92" y="2"/>
                </a:cubicBezTo>
                <a:cubicBezTo>
                  <a:pt x="94" y="24"/>
                  <a:pt x="94" y="24"/>
                  <a:pt x="94" y="24"/>
                </a:cubicBezTo>
                <a:cubicBezTo>
                  <a:pt x="87" y="25"/>
                  <a:pt x="81" y="27"/>
                  <a:pt x="75" y="30"/>
                </a:cubicBezTo>
                <a:cubicBezTo>
                  <a:pt x="63" y="11"/>
                  <a:pt x="63" y="11"/>
                  <a:pt x="63" y="11"/>
                </a:cubicBezTo>
                <a:cubicBezTo>
                  <a:pt x="40" y="27"/>
                  <a:pt x="40" y="27"/>
                  <a:pt x="40" y="27"/>
                </a:cubicBezTo>
                <a:cubicBezTo>
                  <a:pt x="52" y="45"/>
                  <a:pt x="52" y="45"/>
                  <a:pt x="52" y="45"/>
                </a:cubicBezTo>
                <a:cubicBezTo>
                  <a:pt x="47" y="49"/>
                  <a:pt x="43" y="54"/>
                  <a:pt x="39" y="60"/>
                </a:cubicBezTo>
                <a:cubicBezTo>
                  <a:pt x="19" y="50"/>
                  <a:pt x="19" y="50"/>
                  <a:pt x="19" y="50"/>
                </a:cubicBezTo>
                <a:cubicBezTo>
                  <a:pt x="7" y="75"/>
                  <a:pt x="7" y="75"/>
                  <a:pt x="7" y="75"/>
                </a:cubicBezTo>
                <a:cubicBezTo>
                  <a:pt x="26" y="85"/>
                  <a:pt x="26" y="85"/>
                  <a:pt x="26" y="85"/>
                </a:cubicBezTo>
                <a:cubicBezTo>
                  <a:pt x="24" y="91"/>
                  <a:pt x="23" y="97"/>
                  <a:pt x="23" y="103"/>
                </a:cubicBezTo>
                <a:cubicBezTo>
                  <a:pt x="0" y="105"/>
                  <a:pt x="0" y="105"/>
                  <a:pt x="0" y="105"/>
                </a:cubicBezTo>
                <a:cubicBezTo>
                  <a:pt x="2" y="133"/>
                  <a:pt x="2" y="133"/>
                  <a:pt x="2" y="133"/>
                </a:cubicBezTo>
                <a:cubicBezTo>
                  <a:pt x="24" y="131"/>
                  <a:pt x="24" y="131"/>
                  <a:pt x="24" y="131"/>
                </a:cubicBezTo>
                <a:cubicBezTo>
                  <a:pt x="25" y="138"/>
                  <a:pt x="27" y="144"/>
                  <a:pt x="30" y="150"/>
                </a:cubicBezTo>
                <a:cubicBezTo>
                  <a:pt x="12" y="162"/>
                  <a:pt x="12" y="162"/>
                  <a:pt x="12" y="162"/>
                </a:cubicBezTo>
                <a:cubicBezTo>
                  <a:pt x="27" y="185"/>
                  <a:pt x="27" y="185"/>
                  <a:pt x="27" y="185"/>
                </a:cubicBezTo>
                <a:cubicBezTo>
                  <a:pt x="45" y="173"/>
                  <a:pt x="45" y="173"/>
                  <a:pt x="45" y="173"/>
                </a:cubicBezTo>
                <a:cubicBezTo>
                  <a:pt x="50" y="178"/>
                  <a:pt x="55" y="182"/>
                  <a:pt x="60" y="186"/>
                </a:cubicBezTo>
                <a:cubicBezTo>
                  <a:pt x="50" y="206"/>
                  <a:pt x="50" y="206"/>
                  <a:pt x="50" y="206"/>
                </a:cubicBezTo>
                <a:cubicBezTo>
                  <a:pt x="75" y="218"/>
                  <a:pt x="75" y="218"/>
                  <a:pt x="75" y="218"/>
                </a:cubicBezTo>
                <a:cubicBezTo>
                  <a:pt x="85" y="199"/>
                  <a:pt x="85" y="199"/>
                  <a:pt x="85" y="199"/>
                </a:cubicBezTo>
                <a:cubicBezTo>
                  <a:pt x="91" y="201"/>
                  <a:pt x="97" y="202"/>
                  <a:pt x="104" y="202"/>
                </a:cubicBezTo>
                <a:cubicBezTo>
                  <a:pt x="105" y="225"/>
                  <a:pt x="105" y="225"/>
                  <a:pt x="105" y="225"/>
                </a:cubicBezTo>
                <a:cubicBezTo>
                  <a:pt x="133" y="223"/>
                  <a:pt x="133" y="223"/>
                  <a:pt x="133" y="223"/>
                </a:cubicBezTo>
                <a:cubicBezTo>
                  <a:pt x="132" y="201"/>
                  <a:pt x="132" y="201"/>
                  <a:pt x="132" y="201"/>
                </a:cubicBezTo>
                <a:cubicBezTo>
                  <a:pt x="138" y="200"/>
                  <a:pt x="144" y="197"/>
                  <a:pt x="150" y="195"/>
                </a:cubicBezTo>
                <a:cubicBezTo>
                  <a:pt x="162" y="213"/>
                  <a:pt x="162" y="213"/>
                  <a:pt x="162" y="213"/>
                </a:cubicBezTo>
                <a:cubicBezTo>
                  <a:pt x="185" y="198"/>
                  <a:pt x="185" y="198"/>
                  <a:pt x="185" y="198"/>
                </a:cubicBezTo>
                <a:cubicBezTo>
                  <a:pt x="173" y="180"/>
                  <a:pt x="173" y="180"/>
                  <a:pt x="173" y="180"/>
                </a:cubicBezTo>
                <a:cubicBezTo>
                  <a:pt x="178" y="175"/>
                  <a:pt x="182" y="170"/>
                  <a:pt x="186" y="165"/>
                </a:cubicBezTo>
                <a:cubicBezTo>
                  <a:pt x="206" y="175"/>
                  <a:pt x="206" y="175"/>
                  <a:pt x="206" y="175"/>
                </a:cubicBezTo>
                <a:cubicBezTo>
                  <a:pt x="218" y="150"/>
                  <a:pt x="218" y="150"/>
                  <a:pt x="218" y="150"/>
                </a:cubicBezTo>
                <a:cubicBezTo>
                  <a:pt x="199" y="140"/>
                  <a:pt x="199" y="140"/>
                  <a:pt x="199" y="140"/>
                </a:cubicBezTo>
                <a:cubicBezTo>
                  <a:pt x="201" y="134"/>
                  <a:pt x="202" y="128"/>
                  <a:pt x="203" y="121"/>
                </a:cubicBezTo>
                <a:cubicBezTo>
                  <a:pt x="225" y="120"/>
                  <a:pt x="225" y="120"/>
                  <a:pt x="225" y="120"/>
                </a:cubicBezTo>
                <a:close/>
                <a:moveTo>
                  <a:pt x="116" y="175"/>
                </a:moveTo>
                <a:cubicBezTo>
                  <a:pt x="82" y="177"/>
                  <a:pt x="52" y="150"/>
                  <a:pt x="50" y="116"/>
                </a:cubicBezTo>
                <a:cubicBezTo>
                  <a:pt x="48" y="81"/>
                  <a:pt x="74" y="52"/>
                  <a:pt x="109" y="50"/>
                </a:cubicBezTo>
                <a:cubicBezTo>
                  <a:pt x="144" y="48"/>
                  <a:pt x="173" y="74"/>
                  <a:pt x="175" y="109"/>
                </a:cubicBezTo>
                <a:cubicBezTo>
                  <a:pt x="177" y="143"/>
                  <a:pt x="151" y="173"/>
                  <a:pt x="116" y="175"/>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44" name="Freeform 41"/>
          <p:cNvSpPr/>
          <p:nvPr/>
        </p:nvSpPr>
        <p:spPr bwMode="auto">
          <a:xfrm>
            <a:off x="6496051" y="4291014"/>
            <a:ext cx="123825" cy="122238"/>
          </a:xfrm>
          <a:custGeom>
            <a:avLst/>
            <a:gdLst>
              <a:gd name="T0" fmla="*/ 34 w 65"/>
              <a:gd name="T1" fmla="*/ 64 h 65"/>
              <a:gd name="T2" fmla="*/ 1 w 65"/>
              <a:gd name="T3" fmla="*/ 34 h 65"/>
              <a:gd name="T4" fmla="*/ 31 w 65"/>
              <a:gd name="T5" fmla="*/ 1 h 65"/>
              <a:gd name="T6" fmla="*/ 64 w 65"/>
              <a:gd name="T7" fmla="*/ 31 h 65"/>
              <a:gd name="T8" fmla="*/ 34 w 65"/>
              <a:gd name="T9" fmla="*/ 64 h 65"/>
            </a:gdLst>
            <a:ahLst/>
            <a:cxnLst>
              <a:cxn ang="0">
                <a:pos x="T0" y="T1"/>
              </a:cxn>
              <a:cxn ang="0">
                <a:pos x="T2" y="T3"/>
              </a:cxn>
              <a:cxn ang="0">
                <a:pos x="T4" y="T5"/>
              </a:cxn>
              <a:cxn ang="0">
                <a:pos x="T6" y="T7"/>
              </a:cxn>
              <a:cxn ang="0">
                <a:pos x="T8" y="T9"/>
              </a:cxn>
            </a:cxnLst>
            <a:rect l="0" t="0" r="r" b="b"/>
            <a:pathLst>
              <a:path w="65" h="65">
                <a:moveTo>
                  <a:pt x="34" y="64"/>
                </a:moveTo>
                <a:cubicBezTo>
                  <a:pt x="17" y="65"/>
                  <a:pt x="2" y="52"/>
                  <a:pt x="1" y="34"/>
                </a:cubicBezTo>
                <a:cubicBezTo>
                  <a:pt x="0" y="17"/>
                  <a:pt x="13" y="2"/>
                  <a:pt x="31" y="1"/>
                </a:cubicBezTo>
                <a:cubicBezTo>
                  <a:pt x="48" y="0"/>
                  <a:pt x="63" y="13"/>
                  <a:pt x="64" y="31"/>
                </a:cubicBezTo>
                <a:cubicBezTo>
                  <a:pt x="65" y="48"/>
                  <a:pt x="52" y="63"/>
                  <a:pt x="34" y="64"/>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45" name="Freeform 42"/>
          <p:cNvSpPr>
            <a:spLocks noEditPoints="1"/>
          </p:cNvSpPr>
          <p:nvPr/>
        </p:nvSpPr>
        <p:spPr bwMode="auto">
          <a:xfrm>
            <a:off x="6726238" y="4070351"/>
            <a:ext cx="176213" cy="174625"/>
          </a:xfrm>
          <a:custGeom>
            <a:avLst/>
            <a:gdLst>
              <a:gd name="T0" fmla="*/ 93 w 93"/>
              <a:gd name="T1" fmla="*/ 49 h 92"/>
              <a:gd name="T2" fmla="*/ 92 w 93"/>
              <a:gd name="T3" fmla="*/ 38 h 92"/>
              <a:gd name="T4" fmla="*/ 83 w 93"/>
              <a:gd name="T5" fmla="*/ 38 h 92"/>
              <a:gd name="T6" fmla="*/ 81 w 93"/>
              <a:gd name="T7" fmla="*/ 31 h 92"/>
              <a:gd name="T8" fmla="*/ 88 w 93"/>
              <a:gd name="T9" fmla="*/ 26 h 92"/>
              <a:gd name="T10" fmla="*/ 82 w 93"/>
              <a:gd name="T11" fmla="*/ 16 h 92"/>
              <a:gd name="T12" fmla="*/ 74 w 93"/>
              <a:gd name="T13" fmla="*/ 21 h 92"/>
              <a:gd name="T14" fmla="*/ 68 w 93"/>
              <a:gd name="T15" fmla="*/ 16 h 92"/>
              <a:gd name="T16" fmla="*/ 72 w 93"/>
              <a:gd name="T17" fmla="*/ 8 h 92"/>
              <a:gd name="T18" fmla="*/ 62 w 93"/>
              <a:gd name="T19" fmla="*/ 2 h 92"/>
              <a:gd name="T20" fmla="*/ 58 w 93"/>
              <a:gd name="T21" fmla="*/ 11 h 92"/>
              <a:gd name="T22" fmla="*/ 50 w 93"/>
              <a:gd name="T23" fmla="*/ 9 h 92"/>
              <a:gd name="T24" fmla="*/ 50 w 93"/>
              <a:gd name="T25" fmla="*/ 0 h 92"/>
              <a:gd name="T26" fmla="*/ 38 w 93"/>
              <a:gd name="T27" fmla="*/ 0 h 92"/>
              <a:gd name="T28" fmla="*/ 39 w 93"/>
              <a:gd name="T29" fmla="*/ 10 h 92"/>
              <a:gd name="T30" fmla="*/ 31 w 93"/>
              <a:gd name="T31" fmla="*/ 12 h 92"/>
              <a:gd name="T32" fmla="*/ 26 w 93"/>
              <a:gd name="T33" fmla="*/ 4 h 92"/>
              <a:gd name="T34" fmla="*/ 17 w 93"/>
              <a:gd name="T35" fmla="*/ 11 h 92"/>
              <a:gd name="T36" fmla="*/ 22 w 93"/>
              <a:gd name="T37" fmla="*/ 18 h 92"/>
              <a:gd name="T38" fmla="*/ 16 w 93"/>
              <a:gd name="T39" fmla="*/ 24 h 92"/>
              <a:gd name="T40" fmla="*/ 8 w 93"/>
              <a:gd name="T41" fmla="*/ 20 h 92"/>
              <a:gd name="T42" fmla="*/ 3 w 93"/>
              <a:gd name="T43" fmla="*/ 31 h 92"/>
              <a:gd name="T44" fmla="*/ 11 w 93"/>
              <a:gd name="T45" fmla="*/ 35 h 92"/>
              <a:gd name="T46" fmla="*/ 9 w 93"/>
              <a:gd name="T47" fmla="*/ 42 h 92"/>
              <a:gd name="T48" fmla="*/ 0 w 93"/>
              <a:gd name="T49" fmla="*/ 43 h 92"/>
              <a:gd name="T50" fmla="*/ 1 w 93"/>
              <a:gd name="T51" fmla="*/ 54 h 92"/>
              <a:gd name="T52" fmla="*/ 10 w 93"/>
              <a:gd name="T53" fmla="*/ 54 h 92"/>
              <a:gd name="T54" fmla="*/ 13 w 93"/>
              <a:gd name="T55" fmla="*/ 62 h 92"/>
              <a:gd name="T56" fmla="*/ 5 w 93"/>
              <a:gd name="T57" fmla="*/ 67 h 92"/>
              <a:gd name="T58" fmla="*/ 11 w 93"/>
              <a:gd name="T59" fmla="*/ 76 h 92"/>
              <a:gd name="T60" fmla="*/ 19 w 93"/>
              <a:gd name="T61" fmla="*/ 71 h 92"/>
              <a:gd name="T62" fmla="*/ 25 w 93"/>
              <a:gd name="T63" fmla="*/ 77 h 92"/>
              <a:gd name="T64" fmla="*/ 21 w 93"/>
              <a:gd name="T65" fmla="*/ 85 h 92"/>
              <a:gd name="T66" fmla="*/ 31 w 93"/>
              <a:gd name="T67" fmla="*/ 90 h 92"/>
              <a:gd name="T68" fmla="*/ 35 w 93"/>
              <a:gd name="T69" fmla="*/ 82 h 92"/>
              <a:gd name="T70" fmla="*/ 43 w 93"/>
              <a:gd name="T71" fmla="*/ 83 h 92"/>
              <a:gd name="T72" fmla="*/ 43 w 93"/>
              <a:gd name="T73" fmla="*/ 92 h 92"/>
              <a:gd name="T74" fmla="*/ 55 w 93"/>
              <a:gd name="T75" fmla="*/ 92 h 92"/>
              <a:gd name="T76" fmla="*/ 54 w 93"/>
              <a:gd name="T77" fmla="*/ 83 h 92"/>
              <a:gd name="T78" fmla="*/ 62 w 93"/>
              <a:gd name="T79" fmla="*/ 80 h 92"/>
              <a:gd name="T80" fmla="*/ 67 w 93"/>
              <a:gd name="T81" fmla="*/ 88 h 92"/>
              <a:gd name="T82" fmla="*/ 77 w 93"/>
              <a:gd name="T83" fmla="*/ 81 h 92"/>
              <a:gd name="T84" fmla="*/ 72 w 93"/>
              <a:gd name="T85" fmla="*/ 74 h 92"/>
              <a:gd name="T86" fmla="*/ 77 w 93"/>
              <a:gd name="T87" fmla="*/ 68 h 92"/>
              <a:gd name="T88" fmla="*/ 85 w 93"/>
              <a:gd name="T89" fmla="*/ 72 h 92"/>
              <a:gd name="T90" fmla="*/ 90 w 93"/>
              <a:gd name="T91" fmla="*/ 62 h 92"/>
              <a:gd name="T92" fmla="*/ 82 w 93"/>
              <a:gd name="T93" fmla="*/ 58 h 92"/>
              <a:gd name="T94" fmla="*/ 84 w 93"/>
              <a:gd name="T95" fmla="*/ 50 h 92"/>
              <a:gd name="T96" fmla="*/ 93 w 93"/>
              <a:gd name="T97" fmla="*/ 49 h 92"/>
              <a:gd name="T98" fmla="*/ 48 w 93"/>
              <a:gd name="T99" fmla="*/ 72 h 92"/>
              <a:gd name="T100" fmla="*/ 21 w 93"/>
              <a:gd name="T101" fmla="*/ 48 h 92"/>
              <a:gd name="T102" fmla="*/ 45 w 93"/>
              <a:gd name="T103" fmla="*/ 20 h 92"/>
              <a:gd name="T104" fmla="*/ 72 w 93"/>
              <a:gd name="T105" fmla="*/ 45 h 92"/>
              <a:gd name="T106" fmla="*/ 48 w 93"/>
              <a:gd name="T107" fmla="*/ 7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3" h="92">
                <a:moveTo>
                  <a:pt x="93" y="49"/>
                </a:moveTo>
                <a:cubicBezTo>
                  <a:pt x="92" y="38"/>
                  <a:pt x="92" y="38"/>
                  <a:pt x="92" y="38"/>
                </a:cubicBezTo>
                <a:cubicBezTo>
                  <a:pt x="83" y="38"/>
                  <a:pt x="83" y="38"/>
                  <a:pt x="83" y="38"/>
                </a:cubicBezTo>
                <a:cubicBezTo>
                  <a:pt x="83" y="36"/>
                  <a:pt x="82" y="33"/>
                  <a:pt x="81" y="31"/>
                </a:cubicBezTo>
                <a:cubicBezTo>
                  <a:pt x="88" y="26"/>
                  <a:pt x="88" y="26"/>
                  <a:pt x="88" y="26"/>
                </a:cubicBezTo>
                <a:cubicBezTo>
                  <a:pt x="82" y="16"/>
                  <a:pt x="82" y="16"/>
                  <a:pt x="82" y="16"/>
                </a:cubicBezTo>
                <a:cubicBezTo>
                  <a:pt x="74" y="21"/>
                  <a:pt x="74" y="21"/>
                  <a:pt x="74" y="21"/>
                </a:cubicBezTo>
                <a:cubicBezTo>
                  <a:pt x="73" y="19"/>
                  <a:pt x="71" y="17"/>
                  <a:pt x="68" y="16"/>
                </a:cubicBezTo>
                <a:cubicBezTo>
                  <a:pt x="72" y="8"/>
                  <a:pt x="72" y="8"/>
                  <a:pt x="72" y="8"/>
                </a:cubicBezTo>
                <a:cubicBezTo>
                  <a:pt x="62" y="2"/>
                  <a:pt x="62" y="2"/>
                  <a:pt x="62" y="2"/>
                </a:cubicBezTo>
                <a:cubicBezTo>
                  <a:pt x="58" y="11"/>
                  <a:pt x="58" y="11"/>
                  <a:pt x="58" y="11"/>
                </a:cubicBezTo>
                <a:cubicBezTo>
                  <a:pt x="56" y="10"/>
                  <a:pt x="53" y="9"/>
                  <a:pt x="50" y="9"/>
                </a:cubicBezTo>
                <a:cubicBezTo>
                  <a:pt x="50" y="0"/>
                  <a:pt x="50" y="0"/>
                  <a:pt x="50" y="0"/>
                </a:cubicBezTo>
                <a:cubicBezTo>
                  <a:pt x="38" y="0"/>
                  <a:pt x="38" y="0"/>
                  <a:pt x="38" y="0"/>
                </a:cubicBezTo>
                <a:cubicBezTo>
                  <a:pt x="39" y="10"/>
                  <a:pt x="39" y="10"/>
                  <a:pt x="39" y="10"/>
                </a:cubicBezTo>
                <a:cubicBezTo>
                  <a:pt x="36" y="10"/>
                  <a:pt x="34" y="11"/>
                  <a:pt x="31" y="12"/>
                </a:cubicBezTo>
                <a:cubicBezTo>
                  <a:pt x="26" y="4"/>
                  <a:pt x="26" y="4"/>
                  <a:pt x="26" y="4"/>
                </a:cubicBezTo>
                <a:cubicBezTo>
                  <a:pt x="17" y="11"/>
                  <a:pt x="17" y="11"/>
                  <a:pt x="17" y="11"/>
                </a:cubicBezTo>
                <a:cubicBezTo>
                  <a:pt x="22" y="18"/>
                  <a:pt x="22" y="18"/>
                  <a:pt x="22" y="18"/>
                </a:cubicBezTo>
                <a:cubicBezTo>
                  <a:pt x="20" y="20"/>
                  <a:pt x="18" y="22"/>
                  <a:pt x="16" y="24"/>
                </a:cubicBezTo>
                <a:cubicBezTo>
                  <a:pt x="8" y="20"/>
                  <a:pt x="8" y="20"/>
                  <a:pt x="8" y="20"/>
                </a:cubicBezTo>
                <a:cubicBezTo>
                  <a:pt x="3" y="31"/>
                  <a:pt x="3" y="31"/>
                  <a:pt x="3" y="31"/>
                </a:cubicBezTo>
                <a:cubicBezTo>
                  <a:pt x="11" y="35"/>
                  <a:pt x="11" y="35"/>
                  <a:pt x="11" y="35"/>
                </a:cubicBezTo>
                <a:cubicBezTo>
                  <a:pt x="10" y="37"/>
                  <a:pt x="10" y="40"/>
                  <a:pt x="9" y="42"/>
                </a:cubicBezTo>
                <a:cubicBezTo>
                  <a:pt x="0" y="43"/>
                  <a:pt x="0" y="43"/>
                  <a:pt x="0" y="43"/>
                </a:cubicBezTo>
                <a:cubicBezTo>
                  <a:pt x="1" y="54"/>
                  <a:pt x="1" y="54"/>
                  <a:pt x="1" y="54"/>
                </a:cubicBezTo>
                <a:cubicBezTo>
                  <a:pt x="10" y="54"/>
                  <a:pt x="10" y="54"/>
                  <a:pt x="10" y="54"/>
                </a:cubicBezTo>
                <a:cubicBezTo>
                  <a:pt x="11" y="57"/>
                  <a:pt x="11" y="59"/>
                  <a:pt x="13" y="62"/>
                </a:cubicBezTo>
                <a:cubicBezTo>
                  <a:pt x="5" y="67"/>
                  <a:pt x="5" y="67"/>
                  <a:pt x="5" y="67"/>
                </a:cubicBezTo>
                <a:cubicBezTo>
                  <a:pt x="11" y="76"/>
                  <a:pt x="11" y="76"/>
                  <a:pt x="11" y="76"/>
                </a:cubicBezTo>
                <a:cubicBezTo>
                  <a:pt x="19" y="71"/>
                  <a:pt x="19" y="71"/>
                  <a:pt x="19" y="71"/>
                </a:cubicBezTo>
                <a:cubicBezTo>
                  <a:pt x="21" y="73"/>
                  <a:pt x="23" y="75"/>
                  <a:pt x="25" y="77"/>
                </a:cubicBezTo>
                <a:cubicBezTo>
                  <a:pt x="21" y="85"/>
                  <a:pt x="21" y="85"/>
                  <a:pt x="21" y="85"/>
                </a:cubicBezTo>
                <a:cubicBezTo>
                  <a:pt x="31" y="90"/>
                  <a:pt x="31" y="90"/>
                  <a:pt x="31" y="90"/>
                </a:cubicBezTo>
                <a:cubicBezTo>
                  <a:pt x="35" y="82"/>
                  <a:pt x="35" y="82"/>
                  <a:pt x="35" y="82"/>
                </a:cubicBezTo>
                <a:cubicBezTo>
                  <a:pt x="38" y="83"/>
                  <a:pt x="40" y="83"/>
                  <a:pt x="43" y="83"/>
                </a:cubicBezTo>
                <a:cubicBezTo>
                  <a:pt x="43" y="92"/>
                  <a:pt x="43" y="92"/>
                  <a:pt x="43" y="92"/>
                </a:cubicBezTo>
                <a:cubicBezTo>
                  <a:pt x="55" y="92"/>
                  <a:pt x="55" y="92"/>
                  <a:pt x="55" y="92"/>
                </a:cubicBezTo>
                <a:cubicBezTo>
                  <a:pt x="54" y="83"/>
                  <a:pt x="54" y="83"/>
                  <a:pt x="54" y="83"/>
                </a:cubicBezTo>
                <a:cubicBezTo>
                  <a:pt x="57" y="82"/>
                  <a:pt x="60" y="81"/>
                  <a:pt x="62" y="80"/>
                </a:cubicBezTo>
                <a:cubicBezTo>
                  <a:pt x="67" y="88"/>
                  <a:pt x="67" y="88"/>
                  <a:pt x="67" y="88"/>
                </a:cubicBezTo>
                <a:cubicBezTo>
                  <a:pt x="77" y="81"/>
                  <a:pt x="77" y="81"/>
                  <a:pt x="77" y="81"/>
                </a:cubicBezTo>
                <a:cubicBezTo>
                  <a:pt x="72" y="74"/>
                  <a:pt x="72" y="74"/>
                  <a:pt x="72" y="74"/>
                </a:cubicBezTo>
                <a:cubicBezTo>
                  <a:pt x="74" y="72"/>
                  <a:pt x="75" y="70"/>
                  <a:pt x="77" y="68"/>
                </a:cubicBezTo>
                <a:cubicBezTo>
                  <a:pt x="85" y="72"/>
                  <a:pt x="85" y="72"/>
                  <a:pt x="85" y="72"/>
                </a:cubicBezTo>
                <a:cubicBezTo>
                  <a:pt x="90" y="62"/>
                  <a:pt x="90" y="62"/>
                  <a:pt x="90" y="62"/>
                </a:cubicBezTo>
                <a:cubicBezTo>
                  <a:pt x="82" y="58"/>
                  <a:pt x="82" y="58"/>
                  <a:pt x="82" y="58"/>
                </a:cubicBezTo>
                <a:cubicBezTo>
                  <a:pt x="83" y="55"/>
                  <a:pt x="84" y="52"/>
                  <a:pt x="84" y="50"/>
                </a:cubicBezTo>
                <a:cubicBezTo>
                  <a:pt x="93" y="49"/>
                  <a:pt x="93" y="49"/>
                  <a:pt x="93" y="49"/>
                </a:cubicBezTo>
                <a:close/>
                <a:moveTo>
                  <a:pt x="48" y="72"/>
                </a:moveTo>
                <a:cubicBezTo>
                  <a:pt x="34" y="73"/>
                  <a:pt x="22" y="62"/>
                  <a:pt x="21" y="48"/>
                </a:cubicBezTo>
                <a:cubicBezTo>
                  <a:pt x="20" y="33"/>
                  <a:pt x="31" y="21"/>
                  <a:pt x="45" y="20"/>
                </a:cubicBezTo>
                <a:cubicBezTo>
                  <a:pt x="59" y="19"/>
                  <a:pt x="72" y="30"/>
                  <a:pt x="72" y="45"/>
                </a:cubicBezTo>
                <a:cubicBezTo>
                  <a:pt x="73" y="59"/>
                  <a:pt x="62" y="71"/>
                  <a:pt x="48" y="72"/>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46" name="Freeform 43"/>
          <p:cNvSpPr/>
          <p:nvPr/>
        </p:nvSpPr>
        <p:spPr bwMode="auto">
          <a:xfrm>
            <a:off x="6788151" y="4133851"/>
            <a:ext cx="50800" cy="50800"/>
          </a:xfrm>
          <a:custGeom>
            <a:avLst/>
            <a:gdLst>
              <a:gd name="T0" fmla="*/ 14 w 27"/>
              <a:gd name="T1" fmla="*/ 26 h 27"/>
              <a:gd name="T2" fmla="*/ 0 w 27"/>
              <a:gd name="T3" fmla="*/ 14 h 27"/>
              <a:gd name="T4" fmla="*/ 13 w 27"/>
              <a:gd name="T5" fmla="*/ 0 h 27"/>
              <a:gd name="T6" fmla="*/ 27 w 27"/>
              <a:gd name="T7" fmla="*/ 12 h 27"/>
              <a:gd name="T8" fmla="*/ 14 w 27"/>
              <a:gd name="T9" fmla="*/ 26 h 27"/>
            </a:gdLst>
            <a:ahLst/>
            <a:cxnLst>
              <a:cxn ang="0">
                <a:pos x="T0" y="T1"/>
              </a:cxn>
              <a:cxn ang="0">
                <a:pos x="T2" y="T3"/>
              </a:cxn>
              <a:cxn ang="0">
                <a:pos x="T4" y="T5"/>
              </a:cxn>
              <a:cxn ang="0">
                <a:pos x="T6" y="T7"/>
              </a:cxn>
              <a:cxn ang="0">
                <a:pos x="T8" y="T9"/>
              </a:cxn>
            </a:cxnLst>
            <a:rect l="0" t="0" r="r" b="b"/>
            <a:pathLst>
              <a:path w="27" h="27">
                <a:moveTo>
                  <a:pt x="14" y="26"/>
                </a:moveTo>
                <a:cubicBezTo>
                  <a:pt x="7" y="27"/>
                  <a:pt x="1" y="21"/>
                  <a:pt x="0" y="14"/>
                </a:cubicBezTo>
                <a:cubicBezTo>
                  <a:pt x="0" y="7"/>
                  <a:pt x="6" y="0"/>
                  <a:pt x="13" y="0"/>
                </a:cubicBezTo>
                <a:cubicBezTo>
                  <a:pt x="20" y="0"/>
                  <a:pt x="26" y="5"/>
                  <a:pt x="27" y="12"/>
                </a:cubicBezTo>
                <a:cubicBezTo>
                  <a:pt x="27" y="20"/>
                  <a:pt x="22" y="26"/>
                  <a:pt x="14" y="26"/>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47" name="Freeform 44"/>
          <p:cNvSpPr>
            <a:spLocks noEditPoints="1"/>
          </p:cNvSpPr>
          <p:nvPr/>
        </p:nvSpPr>
        <p:spPr bwMode="auto">
          <a:xfrm>
            <a:off x="6437313" y="4770439"/>
            <a:ext cx="196850" cy="196850"/>
          </a:xfrm>
          <a:custGeom>
            <a:avLst/>
            <a:gdLst>
              <a:gd name="T0" fmla="*/ 104 w 104"/>
              <a:gd name="T1" fmla="*/ 56 h 104"/>
              <a:gd name="T2" fmla="*/ 103 w 104"/>
              <a:gd name="T3" fmla="*/ 43 h 104"/>
              <a:gd name="T4" fmla="*/ 93 w 104"/>
              <a:gd name="T5" fmla="*/ 43 h 104"/>
              <a:gd name="T6" fmla="*/ 90 w 104"/>
              <a:gd name="T7" fmla="*/ 35 h 104"/>
              <a:gd name="T8" fmla="*/ 99 w 104"/>
              <a:gd name="T9" fmla="*/ 29 h 104"/>
              <a:gd name="T10" fmla="*/ 92 w 104"/>
              <a:gd name="T11" fmla="*/ 19 h 104"/>
              <a:gd name="T12" fmla="*/ 83 w 104"/>
              <a:gd name="T13" fmla="*/ 24 h 104"/>
              <a:gd name="T14" fmla="*/ 76 w 104"/>
              <a:gd name="T15" fmla="*/ 18 h 104"/>
              <a:gd name="T16" fmla="*/ 81 w 104"/>
              <a:gd name="T17" fmla="*/ 9 h 104"/>
              <a:gd name="T18" fmla="*/ 70 w 104"/>
              <a:gd name="T19" fmla="*/ 3 h 104"/>
              <a:gd name="T20" fmla="*/ 65 w 104"/>
              <a:gd name="T21" fmla="*/ 12 h 104"/>
              <a:gd name="T22" fmla="*/ 56 w 104"/>
              <a:gd name="T23" fmla="*/ 11 h 104"/>
              <a:gd name="T24" fmla="*/ 56 w 104"/>
              <a:gd name="T25" fmla="*/ 0 h 104"/>
              <a:gd name="T26" fmla="*/ 43 w 104"/>
              <a:gd name="T27" fmla="*/ 1 h 104"/>
              <a:gd name="T28" fmla="*/ 43 w 104"/>
              <a:gd name="T29" fmla="*/ 11 h 104"/>
              <a:gd name="T30" fmla="*/ 35 w 104"/>
              <a:gd name="T31" fmla="*/ 14 h 104"/>
              <a:gd name="T32" fmla="*/ 29 w 104"/>
              <a:gd name="T33" fmla="*/ 6 h 104"/>
              <a:gd name="T34" fmla="*/ 18 w 104"/>
              <a:gd name="T35" fmla="*/ 13 h 104"/>
              <a:gd name="T36" fmla="*/ 24 w 104"/>
              <a:gd name="T37" fmla="*/ 21 h 104"/>
              <a:gd name="T38" fmla="*/ 18 w 104"/>
              <a:gd name="T39" fmla="*/ 28 h 104"/>
              <a:gd name="T40" fmla="*/ 9 w 104"/>
              <a:gd name="T41" fmla="*/ 23 h 104"/>
              <a:gd name="T42" fmla="*/ 3 w 104"/>
              <a:gd name="T43" fmla="*/ 35 h 104"/>
              <a:gd name="T44" fmla="*/ 12 w 104"/>
              <a:gd name="T45" fmla="*/ 39 h 104"/>
              <a:gd name="T46" fmla="*/ 10 w 104"/>
              <a:gd name="T47" fmla="*/ 48 h 104"/>
              <a:gd name="T48" fmla="*/ 0 w 104"/>
              <a:gd name="T49" fmla="*/ 49 h 104"/>
              <a:gd name="T50" fmla="*/ 1 w 104"/>
              <a:gd name="T51" fmla="*/ 62 h 104"/>
              <a:gd name="T52" fmla="*/ 11 w 104"/>
              <a:gd name="T53" fmla="*/ 61 h 104"/>
              <a:gd name="T54" fmla="*/ 14 w 104"/>
              <a:gd name="T55" fmla="*/ 70 h 104"/>
              <a:gd name="T56" fmla="*/ 5 w 104"/>
              <a:gd name="T57" fmla="*/ 75 h 104"/>
              <a:gd name="T58" fmla="*/ 12 w 104"/>
              <a:gd name="T59" fmla="*/ 86 h 104"/>
              <a:gd name="T60" fmla="*/ 21 w 104"/>
              <a:gd name="T61" fmla="*/ 80 h 104"/>
              <a:gd name="T62" fmla="*/ 28 w 104"/>
              <a:gd name="T63" fmla="*/ 86 h 104"/>
              <a:gd name="T64" fmla="*/ 23 w 104"/>
              <a:gd name="T65" fmla="*/ 95 h 104"/>
              <a:gd name="T66" fmla="*/ 35 w 104"/>
              <a:gd name="T67" fmla="*/ 101 h 104"/>
              <a:gd name="T68" fmla="*/ 39 w 104"/>
              <a:gd name="T69" fmla="*/ 92 h 104"/>
              <a:gd name="T70" fmla="*/ 48 w 104"/>
              <a:gd name="T71" fmla="*/ 94 h 104"/>
              <a:gd name="T72" fmla="*/ 49 w 104"/>
              <a:gd name="T73" fmla="*/ 104 h 104"/>
              <a:gd name="T74" fmla="*/ 61 w 104"/>
              <a:gd name="T75" fmla="*/ 103 h 104"/>
              <a:gd name="T76" fmla="*/ 61 w 104"/>
              <a:gd name="T77" fmla="*/ 93 h 104"/>
              <a:gd name="T78" fmla="*/ 69 w 104"/>
              <a:gd name="T79" fmla="*/ 90 h 104"/>
              <a:gd name="T80" fmla="*/ 75 w 104"/>
              <a:gd name="T81" fmla="*/ 99 h 104"/>
              <a:gd name="T82" fmla="*/ 86 w 104"/>
              <a:gd name="T83" fmla="*/ 92 h 104"/>
              <a:gd name="T84" fmla="*/ 80 w 104"/>
              <a:gd name="T85" fmla="*/ 83 h 104"/>
              <a:gd name="T86" fmla="*/ 86 w 104"/>
              <a:gd name="T87" fmla="*/ 77 h 104"/>
              <a:gd name="T88" fmla="*/ 95 w 104"/>
              <a:gd name="T89" fmla="*/ 81 h 104"/>
              <a:gd name="T90" fmla="*/ 101 w 104"/>
              <a:gd name="T91" fmla="*/ 70 h 104"/>
              <a:gd name="T92" fmla="*/ 92 w 104"/>
              <a:gd name="T93" fmla="*/ 65 h 104"/>
              <a:gd name="T94" fmla="*/ 94 w 104"/>
              <a:gd name="T95" fmla="*/ 56 h 104"/>
              <a:gd name="T96" fmla="*/ 104 w 104"/>
              <a:gd name="T97" fmla="*/ 56 h 104"/>
              <a:gd name="T98" fmla="*/ 54 w 104"/>
              <a:gd name="T99" fmla="*/ 81 h 104"/>
              <a:gd name="T100" fmla="*/ 23 w 104"/>
              <a:gd name="T101" fmla="*/ 54 h 104"/>
              <a:gd name="T102" fmla="*/ 50 w 104"/>
              <a:gd name="T103" fmla="*/ 23 h 104"/>
              <a:gd name="T104" fmla="*/ 81 w 104"/>
              <a:gd name="T105" fmla="*/ 51 h 104"/>
              <a:gd name="T106" fmla="*/ 54 w 104"/>
              <a:gd name="T107" fmla="*/ 8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4" h="104">
                <a:moveTo>
                  <a:pt x="104" y="56"/>
                </a:moveTo>
                <a:cubicBezTo>
                  <a:pt x="103" y="43"/>
                  <a:pt x="103" y="43"/>
                  <a:pt x="103" y="43"/>
                </a:cubicBezTo>
                <a:cubicBezTo>
                  <a:pt x="93" y="43"/>
                  <a:pt x="93" y="43"/>
                  <a:pt x="93" y="43"/>
                </a:cubicBezTo>
                <a:cubicBezTo>
                  <a:pt x="92" y="40"/>
                  <a:pt x="91" y="38"/>
                  <a:pt x="90" y="35"/>
                </a:cubicBezTo>
                <a:cubicBezTo>
                  <a:pt x="99" y="29"/>
                  <a:pt x="99" y="29"/>
                  <a:pt x="99" y="29"/>
                </a:cubicBezTo>
                <a:cubicBezTo>
                  <a:pt x="92" y="19"/>
                  <a:pt x="92" y="19"/>
                  <a:pt x="92" y="19"/>
                </a:cubicBezTo>
                <a:cubicBezTo>
                  <a:pt x="83" y="24"/>
                  <a:pt x="83" y="24"/>
                  <a:pt x="83" y="24"/>
                </a:cubicBezTo>
                <a:cubicBezTo>
                  <a:pt x="81" y="22"/>
                  <a:pt x="79" y="20"/>
                  <a:pt x="76" y="18"/>
                </a:cubicBezTo>
                <a:cubicBezTo>
                  <a:pt x="81" y="9"/>
                  <a:pt x="81" y="9"/>
                  <a:pt x="81" y="9"/>
                </a:cubicBezTo>
                <a:cubicBezTo>
                  <a:pt x="70" y="3"/>
                  <a:pt x="70" y="3"/>
                  <a:pt x="70" y="3"/>
                </a:cubicBezTo>
                <a:cubicBezTo>
                  <a:pt x="65" y="12"/>
                  <a:pt x="65" y="12"/>
                  <a:pt x="65" y="12"/>
                </a:cubicBezTo>
                <a:cubicBezTo>
                  <a:pt x="62" y="11"/>
                  <a:pt x="59" y="11"/>
                  <a:pt x="56" y="11"/>
                </a:cubicBezTo>
                <a:cubicBezTo>
                  <a:pt x="56" y="0"/>
                  <a:pt x="56" y="0"/>
                  <a:pt x="56" y="0"/>
                </a:cubicBezTo>
                <a:cubicBezTo>
                  <a:pt x="43" y="1"/>
                  <a:pt x="43" y="1"/>
                  <a:pt x="43" y="1"/>
                </a:cubicBezTo>
                <a:cubicBezTo>
                  <a:pt x="43" y="11"/>
                  <a:pt x="43" y="11"/>
                  <a:pt x="43" y="11"/>
                </a:cubicBezTo>
                <a:cubicBezTo>
                  <a:pt x="40" y="12"/>
                  <a:pt x="37" y="13"/>
                  <a:pt x="35" y="14"/>
                </a:cubicBezTo>
                <a:cubicBezTo>
                  <a:pt x="29" y="6"/>
                  <a:pt x="29" y="6"/>
                  <a:pt x="29" y="6"/>
                </a:cubicBezTo>
                <a:cubicBezTo>
                  <a:pt x="18" y="13"/>
                  <a:pt x="18" y="13"/>
                  <a:pt x="18" y="13"/>
                </a:cubicBezTo>
                <a:cubicBezTo>
                  <a:pt x="24" y="21"/>
                  <a:pt x="24" y="21"/>
                  <a:pt x="24" y="21"/>
                </a:cubicBezTo>
                <a:cubicBezTo>
                  <a:pt x="22" y="23"/>
                  <a:pt x="20" y="25"/>
                  <a:pt x="18" y="28"/>
                </a:cubicBezTo>
                <a:cubicBezTo>
                  <a:pt x="9" y="23"/>
                  <a:pt x="9" y="23"/>
                  <a:pt x="9" y="23"/>
                </a:cubicBezTo>
                <a:cubicBezTo>
                  <a:pt x="3" y="35"/>
                  <a:pt x="3" y="35"/>
                  <a:pt x="3" y="35"/>
                </a:cubicBezTo>
                <a:cubicBezTo>
                  <a:pt x="12" y="39"/>
                  <a:pt x="12" y="39"/>
                  <a:pt x="12" y="39"/>
                </a:cubicBezTo>
                <a:cubicBezTo>
                  <a:pt x="11" y="42"/>
                  <a:pt x="11" y="45"/>
                  <a:pt x="10" y="48"/>
                </a:cubicBezTo>
                <a:cubicBezTo>
                  <a:pt x="0" y="49"/>
                  <a:pt x="0" y="49"/>
                  <a:pt x="0" y="49"/>
                </a:cubicBezTo>
                <a:cubicBezTo>
                  <a:pt x="1" y="62"/>
                  <a:pt x="1" y="62"/>
                  <a:pt x="1" y="62"/>
                </a:cubicBezTo>
                <a:cubicBezTo>
                  <a:pt x="11" y="61"/>
                  <a:pt x="11" y="61"/>
                  <a:pt x="11" y="61"/>
                </a:cubicBezTo>
                <a:cubicBezTo>
                  <a:pt x="12" y="64"/>
                  <a:pt x="13" y="67"/>
                  <a:pt x="14" y="70"/>
                </a:cubicBezTo>
                <a:cubicBezTo>
                  <a:pt x="5" y="75"/>
                  <a:pt x="5" y="75"/>
                  <a:pt x="5" y="75"/>
                </a:cubicBezTo>
                <a:cubicBezTo>
                  <a:pt x="12" y="86"/>
                  <a:pt x="12" y="86"/>
                  <a:pt x="12" y="86"/>
                </a:cubicBezTo>
                <a:cubicBezTo>
                  <a:pt x="21" y="80"/>
                  <a:pt x="21" y="80"/>
                  <a:pt x="21" y="80"/>
                </a:cubicBezTo>
                <a:cubicBezTo>
                  <a:pt x="23" y="83"/>
                  <a:pt x="25" y="85"/>
                  <a:pt x="28" y="86"/>
                </a:cubicBezTo>
                <a:cubicBezTo>
                  <a:pt x="23" y="95"/>
                  <a:pt x="23" y="95"/>
                  <a:pt x="23" y="95"/>
                </a:cubicBezTo>
                <a:cubicBezTo>
                  <a:pt x="35" y="101"/>
                  <a:pt x="35" y="101"/>
                  <a:pt x="35" y="101"/>
                </a:cubicBezTo>
                <a:cubicBezTo>
                  <a:pt x="39" y="92"/>
                  <a:pt x="39" y="92"/>
                  <a:pt x="39" y="92"/>
                </a:cubicBezTo>
                <a:cubicBezTo>
                  <a:pt x="42" y="93"/>
                  <a:pt x="45" y="94"/>
                  <a:pt x="48" y="94"/>
                </a:cubicBezTo>
                <a:cubicBezTo>
                  <a:pt x="49" y="104"/>
                  <a:pt x="49" y="104"/>
                  <a:pt x="49" y="104"/>
                </a:cubicBezTo>
                <a:cubicBezTo>
                  <a:pt x="61" y="103"/>
                  <a:pt x="61" y="103"/>
                  <a:pt x="61" y="103"/>
                </a:cubicBezTo>
                <a:cubicBezTo>
                  <a:pt x="61" y="93"/>
                  <a:pt x="61" y="93"/>
                  <a:pt x="61" y="93"/>
                </a:cubicBezTo>
                <a:cubicBezTo>
                  <a:pt x="64" y="93"/>
                  <a:pt x="67" y="92"/>
                  <a:pt x="69" y="90"/>
                </a:cubicBezTo>
                <a:cubicBezTo>
                  <a:pt x="75" y="99"/>
                  <a:pt x="75" y="99"/>
                  <a:pt x="75" y="99"/>
                </a:cubicBezTo>
                <a:cubicBezTo>
                  <a:pt x="86" y="92"/>
                  <a:pt x="86" y="92"/>
                  <a:pt x="86" y="92"/>
                </a:cubicBezTo>
                <a:cubicBezTo>
                  <a:pt x="80" y="83"/>
                  <a:pt x="80" y="83"/>
                  <a:pt x="80" y="83"/>
                </a:cubicBezTo>
                <a:cubicBezTo>
                  <a:pt x="82" y="81"/>
                  <a:pt x="84" y="79"/>
                  <a:pt x="86" y="77"/>
                </a:cubicBezTo>
                <a:cubicBezTo>
                  <a:pt x="95" y="81"/>
                  <a:pt x="95" y="81"/>
                  <a:pt x="95" y="81"/>
                </a:cubicBezTo>
                <a:cubicBezTo>
                  <a:pt x="101" y="70"/>
                  <a:pt x="101" y="70"/>
                  <a:pt x="101" y="70"/>
                </a:cubicBezTo>
                <a:cubicBezTo>
                  <a:pt x="92" y="65"/>
                  <a:pt x="92" y="65"/>
                  <a:pt x="92" y="65"/>
                </a:cubicBezTo>
                <a:cubicBezTo>
                  <a:pt x="93" y="62"/>
                  <a:pt x="93" y="59"/>
                  <a:pt x="94" y="56"/>
                </a:cubicBezTo>
                <a:cubicBezTo>
                  <a:pt x="104" y="56"/>
                  <a:pt x="104" y="56"/>
                  <a:pt x="104" y="56"/>
                </a:cubicBezTo>
                <a:close/>
                <a:moveTo>
                  <a:pt x="54" y="81"/>
                </a:moveTo>
                <a:cubicBezTo>
                  <a:pt x="38" y="82"/>
                  <a:pt x="24" y="70"/>
                  <a:pt x="23" y="54"/>
                </a:cubicBezTo>
                <a:cubicBezTo>
                  <a:pt x="22" y="38"/>
                  <a:pt x="34" y="24"/>
                  <a:pt x="50" y="23"/>
                </a:cubicBezTo>
                <a:cubicBezTo>
                  <a:pt x="66" y="22"/>
                  <a:pt x="80" y="35"/>
                  <a:pt x="81" y="51"/>
                </a:cubicBezTo>
                <a:cubicBezTo>
                  <a:pt x="82" y="67"/>
                  <a:pt x="70" y="80"/>
                  <a:pt x="54" y="81"/>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微软雅黑" panose="020B0503020204020204" pitchFamily="34" charset="-122"/>
            </a:endParaRPr>
          </a:p>
        </p:txBody>
      </p:sp>
      <p:sp>
        <p:nvSpPr>
          <p:cNvPr id="48" name="Freeform 45"/>
          <p:cNvSpPr/>
          <p:nvPr/>
        </p:nvSpPr>
        <p:spPr bwMode="auto">
          <a:xfrm>
            <a:off x="6507163" y="4840289"/>
            <a:ext cx="57150" cy="57150"/>
          </a:xfrm>
          <a:custGeom>
            <a:avLst/>
            <a:gdLst>
              <a:gd name="T0" fmla="*/ 16 w 30"/>
              <a:gd name="T1" fmla="*/ 30 h 30"/>
              <a:gd name="T2" fmla="*/ 0 w 30"/>
              <a:gd name="T3" fmla="*/ 16 h 30"/>
              <a:gd name="T4" fmla="*/ 14 w 30"/>
              <a:gd name="T5" fmla="*/ 1 h 30"/>
              <a:gd name="T6" fmla="*/ 30 w 30"/>
              <a:gd name="T7" fmla="*/ 14 h 30"/>
              <a:gd name="T8" fmla="*/ 16 w 30"/>
              <a:gd name="T9" fmla="*/ 30 h 30"/>
            </a:gdLst>
            <a:ahLst/>
            <a:cxnLst>
              <a:cxn ang="0">
                <a:pos x="T0" y="T1"/>
              </a:cxn>
              <a:cxn ang="0">
                <a:pos x="T2" y="T3"/>
              </a:cxn>
              <a:cxn ang="0">
                <a:pos x="T4" y="T5"/>
              </a:cxn>
              <a:cxn ang="0">
                <a:pos x="T6" y="T7"/>
              </a:cxn>
              <a:cxn ang="0">
                <a:pos x="T8" y="T9"/>
              </a:cxn>
            </a:cxnLst>
            <a:rect l="0" t="0" r="r" b="b"/>
            <a:pathLst>
              <a:path w="30" h="30">
                <a:moveTo>
                  <a:pt x="16" y="30"/>
                </a:moveTo>
                <a:cubicBezTo>
                  <a:pt x="8" y="30"/>
                  <a:pt x="1" y="24"/>
                  <a:pt x="0" y="16"/>
                </a:cubicBezTo>
                <a:cubicBezTo>
                  <a:pt x="0" y="8"/>
                  <a:pt x="6" y="1"/>
                  <a:pt x="14" y="1"/>
                </a:cubicBezTo>
                <a:cubicBezTo>
                  <a:pt x="22" y="0"/>
                  <a:pt x="29" y="6"/>
                  <a:pt x="30" y="14"/>
                </a:cubicBezTo>
                <a:cubicBezTo>
                  <a:pt x="30" y="23"/>
                  <a:pt x="24" y="29"/>
                  <a:pt x="16" y="30"/>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微软雅黑" panose="020B0503020204020204" pitchFamily="34" charset="-122"/>
            </a:endParaRPr>
          </a:p>
        </p:txBody>
      </p:sp>
      <p:sp>
        <p:nvSpPr>
          <p:cNvPr id="49" name="Freeform 46"/>
          <p:cNvSpPr>
            <a:spLocks noEditPoints="1"/>
          </p:cNvSpPr>
          <p:nvPr/>
        </p:nvSpPr>
        <p:spPr bwMode="auto">
          <a:xfrm>
            <a:off x="5711826" y="4514851"/>
            <a:ext cx="161925" cy="161925"/>
          </a:xfrm>
          <a:custGeom>
            <a:avLst/>
            <a:gdLst>
              <a:gd name="T0" fmla="*/ 85 w 85"/>
              <a:gd name="T1" fmla="*/ 45 h 85"/>
              <a:gd name="T2" fmla="*/ 85 w 85"/>
              <a:gd name="T3" fmla="*/ 35 h 85"/>
              <a:gd name="T4" fmla="*/ 76 w 85"/>
              <a:gd name="T5" fmla="*/ 35 h 85"/>
              <a:gd name="T6" fmla="*/ 74 w 85"/>
              <a:gd name="T7" fmla="*/ 28 h 85"/>
              <a:gd name="T8" fmla="*/ 81 w 85"/>
              <a:gd name="T9" fmla="*/ 23 h 85"/>
              <a:gd name="T10" fmla="*/ 75 w 85"/>
              <a:gd name="T11" fmla="*/ 15 h 85"/>
              <a:gd name="T12" fmla="*/ 68 w 85"/>
              <a:gd name="T13" fmla="*/ 19 h 85"/>
              <a:gd name="T14" fmla="*/ 63 w 85"/>
              <a:gd name="T15" fmla="*/ 14 h 85"/>
              <a:gd name="T16" fmla="*/ 66 w 85"/>
              <a:gd name="T17" fmla="*/ 7 h 85"/>
              <a:gd name="T18" fmla="*/ 57 w 85"/>
              <a:gd name="T19" fmla="*/ 2 h 85"/>
              <a:gd name="T20" fmla="*/ 53 w 85"/>
              <a:gd name="T21" fmla="*/ 9 h 85"/>
              <a:gd name="T22" fmla="*/ 46 w 85"/>
              <a:gd name="T23" fmla="*/ 8 h 85"/>
              <a:gd name="T24" fmla="*/ 45 w 85"/>
              <a:gd name="T25" fmla="*/ 0 h 85"/>
              <a:gd name="T26" fmla="*/ 35 w 85"/>
              <a:gd name="T27" fmla="*/ 0 h 85"/>
              <a:gd name="T28" fmla="*/ 35 w 85"/>
              <a:gd name="T29" fmla="*/ 9 h 85"/>
              <a:gd name="T30" fmla="*/ 28 w 85"/>
              <a:gd name="T31" fmla="*/ 11 h 85"/>
              <a:gd name="T32" fmla="*/ 24 w 85"/>
              <a:gd name="T33" fmla="*/ 4 h 85"/>
              <a:gd name="T34" fmla="*/ 15 w 85"/>
              <a:gd name="T35" fmla="*/ 10 h 85"/>
              <a:gd name="T36" fmla="*/ 19 w 85"/>
              <a:gd name="T37" fmla="*/ 17 h 85"/>
              <a:gd name="T38" fmla="*/ 14 w 85"/>
              <a:gd name="T39" fmla="*/ 22 h 85"/>
              <a:gd name="T40" fmla="*/ 7 w 85"/>
              <a:gd name="T41" fmla="*/ 18 h 85"/>
              <a:gd name="T42" fmla="*/ 2 w 85"/>
              <a:gd name="T43" fmla="*/ 28 h 85"/>
              <a:gd name="T44" fmla="*/ 9 w 85"/>
              <a:gd name="T45" fmla="*/ 32 h 85"/>
              <a:gd name="T46" fmla="*/ 8 w 85"/>
              <a:gd name="T47" fmla="*/ 39 h 85"/>
              <a:gd name="T48" fmla="*/ 0 w 85"/>
              <a:gd name="T49" fmla="*/ 39 h 85"/>
              <a:gd name="T50" fmla="*/ 0 w 85"/>
              <a:gd name="T51" fmla="*/ 50 h 85"/>
              <a:gd name="T52" fmla="*/ 9 w 85"/>
              <a:gd name="T53" fmla="*/ 50 h 85"/>
              <a:gd name="T54" fmla="*/ 11 w 85"/>
              <a:gd name="T55" fmla="*/ 57 h 85"/>
              <a:gd name="T56" fmla="*/ 4 w 85"/>
              <a:gd name="T57" fmla="*/ 61 h 85"/>
              <a:gd name="T58" fmla="*/ 10 w 85"/>
              <a:gd name="T59" fmla="*/ 70 h 85"/>
              <a:gd name="T60" fmla="*/ 17 w 85"/>
              <a:gd name="T61" fmla="*/ 66 h 85"/>
              <a:gd name="T62" fmla="*/ 22 w 85"/>
              <a:gd name="T63" fmla="*/ 70 h 85"/>
              <a:gd name="T64" fmla="*/ 18 w 85"/>
              <a:gd name="T65" fmla="*/ 78 h 85"/>
              <a:gd name="T66" fmla="*/ 28 w 85"/>
              <a:gd name="T67" fmla="*/ 83 h 85"/>
              <a:gd name="T68" fmla="*/ 32 w 85"/>
              <a:gd name="T69" fmla="*/ 75 h 85"/>
              <a:gd name="T70" fmla="*/ 39 w 85"/>
              <a:gd name="T71" fmla="*/ 77 h 85"/>
              <a:gd name="T72" fmla="*/ 39 w 85"/>
              <a:gd name="T73" fmla="*/ 85 h 85"/>
              <a:gd name="T74" fmla="*/ 50 w 85"/>
              <a:gd name="T75" fmla="*/ 85 h 85"/>
              <a:gd name="T76" fmla="*/ 50 w 85"/>
              <a:gd name="T77" fmla="*/ 76 h 85"/>
              <a:gd name="T78" fmla="*/ 57 w 85"/>
              <a:gd name="T79" fmla="*/ 74 h 85"/>
              <a:gd name="T80" fmla="*/ 61 w 85"/>
              <a:gd name="T81" fmla="*/ 81 h 85"/>
              <a:gd name="T82" fmla="*/ 70 w 85"/>
              <a:gd name="T83" fmla="*/ 75 h 85"/>
              <a:gd name="T84" fmla="*/ 66 w 85"/>
              <a:gd name="T85" fmla="*/ 68 h 85"/>
              <a:gd name="T86" fmla="*/ 71 w 85"/>
              <a:gd name="T87" fmla="*/ 63 h 85"/>
              <a:gd name="T88" fmla="*/ 78 w 85"/>
              <a:gd name="T89" fmla="*/ 66 h 85"/>
              <a:gd name="T90" fmla="*/ 83 w 85"/>
              <a:gd name="T91" fmla="*/ 57 h 85"/>
              <a:gd name="T92" fmla="*/ 75 w 85"/>
              <a:gd name="T93" fmla="*/ 53 h 85"/>
              <a:gd name="T94" fmla="*/ 77 w 85"/>
              <a:gd name="T95" fmla="*/ 46 h 85"/>
              <a:gd name="T96" fmla="*/ 85 w 85"/>
              <a:gd name="T97" fmla="*/ 45 h 85"/>
              <a:gd name="T98" fmla="*/ 44 w 85"/>
              <a:gd name="T99" fmla="*/ 66 h 85"/>
              <a:gd name="T100" fmla="*/ 18 w 85"/>
              <a:gd name="T101" fmla="*/ 44 h 85"/>
              <a:gd name="T102" fmla="*/ 41 w 85"/>
              <a:gd name="T103" fmla="*/ 18 h 85"/>
              <a:gd name="T104" fmla="*/ 66 w 85"/>
              <a:gd name="T105" fmla="*/ 41 h 85"/>
              <a:gd name="T106" fmla="*/ 44 w 85"/>
              <a:gd name="T107" fmla="*/ 6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5" y="45"/>
                </a:moveTo>
                <a:cubicBezTo>
                  <a:pt x="85" y="35"/>
                  <a:pt x="85" y="35"/>
                  <a:pt x="85" y="35"/>
                </a:cubicBezTo>
                <a:cubicBezTo>
                  <a:pt x="76" y="35"/>
                  <a:pt x="76" y="35"/>
                  <a:pt x="76" y="35"/>
                </a:cubicBezTo>
                <a:cubicBezTo>
                  <a:pt x="76" y="33"/>
                  <a:pt x="75" y="30"/>
                  <a:pt x="74" y="28"/>
                </a:cubicBezTo>
                <a:cubicBezTo>
                  <a:pt x="81" y="23"/>
                  <a:pt x="81" y="23"/>
                  <a:pt x="81" y="23"/>
                </a:cubicBezTo>
                <a:cubicBezTo>
                  <a:pt x="75" y="15"/>
                  <a:pt x="75" y="15"/>
                  <a:pt x="75" y="15"/>
                </a:cubicBezTo>
                <a:cubicBezTo>
                  <a:pt x="68" y="19"/>
                  <a:pt x="68" y="19"/>
                  <a:pt x="68" y="19"/>
                </a:cubicBezTo>
                <a:cubicBezTo>
                  <a:pt x="66" y="17"/>
                  <a:pt x="65" y="16"/>
                  <a:pt x="63" y="14"/>
                </a:cubicBezTo>
                <a:cubicBezTo>
                  <a:pt x="66" y="7"/>
                  <a:pt x="66" y="7"/>
                  <a:pt x="66" y="7"/>
                </a:cubicBezTo>
                <a:cubicBezTo>
                  <a:pt x="57" y="2"/>
                  <a:pt x="57" y="2"/>
                  <a:pt x="57" y="2"/>
                </a:cubicBezTo>
                <a:cubicBezTo>
                  <a:pt x="53" y="9"/>
                  <a:pt x="53" y="9"/>
                  <a:pt x="53" y="9"/>
                </a:cubicBezTo>
                <a:cubicBezTo>
                  <a:pt x="51" y="9"/>
                  <a:pt x="48" y="8"/>
                  <a:pt x="46" y="8"/>
                </a:cubicBezTo>
                <a:cubicBezTo>
                  <a:pt x="45" y="0"/>
                  <a:pt x="45" y="0"/>
                  <a:pt x="45" y="0"/>
                </a:cubicBezTo>
                <a:cubicBezTo>
                  <a:pt x="35" y="0"/>
                  <a:pt x="35" y="0"/>
                  <a:pt x="35" y="0"/>
                </a:cubicBezTo>
                <a:cubicBezTo>
                  <a:pt x="35" y="9"/>
                  <a:pt x="35" y="9"/>
                  <a:pt x="35" y="9"/>
                </a:cubicBezTo>
                <a:cubicBezTo>
                  <a:pt x="33" y="9"/>
                  <a:pt x="30" y="10"/>
                  <a:pt x="28" y="11"/>
                </a:cubicBezTo>
                <a:cubicBezTo>
                  <a:pt x="24" y="4"/>
                  <a:pt x="24" y="4"/>
                  <a:pt x="24" y="4"/>
                </a:cubicBezTo>
                <a:cubicBezTo>
                  <a:pt x="15" y="10"/>
                  <a:pt x="15" y="10"/>
                  <a:pt x="15" y="10"/>
                </a:cubicBezTo>
                <a:cubicBezTo>
                  <a:pt x="19" y="17"/>
                  <a:pt x="19" y="17"/>
                  <a:pt x="19" y="17"/>
                </a:cubicBezTo>
                <a:cubicBezTo>
                  <a:pt x="17" y="18"/>
                  <a:pt x="16" y="20"/>
                  <a:pt x="14" y="22"/>
                </a:cubicBezTo>
                <a:cubicBezTo>
                  <a:pt x="7" y="18"/>
                  <a:pt x="7" y="18"/>
                  <a:pt x="7" y="18"/>
                </a:cubicBezTo>
                <a:cubicBezTo>
                  <a:pt x="2" y="28"/>
                  <a:pt x="2" y="28"/>
                  <a:pt x="2" y="28"/>
                </a:cubicBezTo>
                <a:cubicBezTo>
                  <a:pt x="9" y="32"/>
                  <a:pt x="9" y="32"/>
                  <a:pt x="9" y="32"/>
                </a:cubicBezTo>
                <a:cubicBezTo>
                  <a:pt x="9" y="34"/>
                  <a:pt x="8" y="36"/>
                  <a:pt x="8" y="39"/>
                </a:cubicBezTo>
                <a:cubicBezTo>
                  <a:pt x="0" y="39"/>
                  <a:pt x="0" y="39"/>
                  <a:pt x="0" y="39"/>
                </a:cubicBezTo>
                <a:cubicBezTo>
                  <a:pt x="0" y="50"/>
                  <a:pt x="0" y="50"/>
                  <a:pt x="0" y="50"/>
                </a:cubicBezTo>
                <a:cubicBezTo>
                  <a:pt x="9" y="50"/>
                  <a:pt x="9" y="50"/>
                  <a:pt x="9" y="50"/>
                </a:cubicBezTo>
                <a:cubicBezTo>
                  <a:pt x="9" y="52"/>
                  <a:pt x="10" y="54"/>
                  <a:pt x="11" y="57"/>
                </a:cubicBezTo>
                <a:cubicBezTo>
                  <a:pt x="4" y="61"/>
                  <a:pt x="4" y="61"/>
                  <a:pt x="4" y="61"/>
                </a:cubicBezTo>
                <a:cubicBezTo>
                  <a:pt x="10" y="70"/>
                  <a:pt x="10" y="70"/>
                  <a:pt x="10" y="70"/>
                </a:cubicBezTo>
                <a:cubicBezTo>
                  <a:pt x="17" y="66"/>
                  <a:pt x="17" y="66"/>
                  <a:pt x="17" y="66"/>
                </a:cubicBezTo>
                <a:cubicBezTo>
                  <a:pt x="18" y="67"/>
                  <a:pt x="20" y="69"/>
                  <a:pt x="22" y="70"/>
                </a:cubicBezTo>
                <a:cubicBezTo>
                  <a:pt x="18" y="78"/>
                  <a:pt x="18" y="78"/>
                  <a:pt x="18" y="78"/>
                </a:cubicBezTo>
                <a:cubicBezTo>
                  <a:pt x="28" y="83"/>
                  <a:pt x="28" y="83"/>
                  <a:pt x="28" y="83"/>
                </a:cubicBezTo>
                <a:cubicBezTo>
                  <a:pt x="32" y="75"/>
                  <a:pt x="32" y="75"/>
                  <a:pt x="32" y="75"/>
                </a:cubicBezTo>
                <a:cubicBezTo>
                  <a:pt x="34" y="76"/>
                  <a:pt x="37" y="77"/>
                  <a:pt x="39" y="77"/>
                </a:cubicBezTo>
                <a:cubicBezTo>
                  <a:pt x="39" y="85"/>
                  <a:pt x="39" y="85"/>
                  <a:pt x="39" y="85"/>
                </a:cubicBezTo>
                <a:cubicBezTo>
                  <a:pt x="50" y="85"/>
                  <a:pt x="50" y="85"/>
                  <a:pt x="50" y="85"/>
                </a:cubicBezTo>
                <a:cubicBezTo>
                  <a:pt x="50" y="76"/>
                  <a:pt x="50" y="76"/>
                  <a:pt x="50" y="76"/>
                </a:cubicBezTo>
                <a:cubicBezTo>
                  <a:pt x="52" y="76"/>
                  <a:pt x="54" y="75"/>
                  <a:pt x="57" y="74"/>
                </a:cubicBezTo>
                <a:cubicBezTo>
                  <a:pt x="61" y="81"/>
                  <a:pt x="61" y="81"/>
                  <a:pt x="61" y="81"/>
                </a:cubicBezTo>
                <a:cubicBezTo>
                  <a:pt x="70" y="75"/>
                  <a:pt x="70" y="75"/>
                  <a:pt x="70" y="75"/>
                </a:cubicBezTo>
                <a:cubicBezTo>
                  <a:pt x="66" y="68"/>
                  <a:pt x="66" y="68"/>
                  <a:pt x="66" y="68"/>
                </a:cubicBezTo>
                <a:cubicBezTo>
                  <a:pt x="67" y="66"/>
                  <a:pt x="69" y="65"/>
                  <a:pt x="71" y="63"/>
                </a:cubicBezTo>
                <a:cubicBezTo>
                  <a:pt x="78" y="66"/>
                  <a:pt x="78" y="66"/>
                  <a:pt x="78" y="66"/>
                </a:cubicBezTo>
                <a:cubicBezTo>
                  <a:pt x="83" y="57"/>
                  <a:pt x="83" y="57"/>
                  <a:pt x="83" y="57"/>
                </a:cubicBezTo>
                <a:cubicBezTo>
                  <a:pt x="75" y="53"/>
                  <a:pt x="75" y="53"/>
                  <a:pt x="75" y="53"/>
                </a:cubicBezTo>
                <a:cubicBezTo>
                  <a:pt x="76" y="51"/>
                  <a:pt x="77" y="48"/>
                  <a:pt x="77" y="46"/>
                </a:cubicBezTo>
                <a:cubicBezTo>
                  <a:pt x="85" y="45"/>
                  <a:pt x="85" y="45"/>
                  <a:pt x="85" y="45"/>
                </a:cubicBezTo>
                <a:close/>
                <a:moveTo>
                  <a:pt x="44" y="66"/>
                </a:moveTo>
                <a:cubicBezTo>
                  <a:pt x="31" y="67"/>
                  <a:pt x="19" y="57"/>
                  <a:pt x="18" y="44"/>
                </a:cubicBezTo>
                <a:cubicBezTo>
                  <a:pt x="18" y="30"/>
                  <a:pt x="28" y="19"/>
                  <a:pt x="41" y="18"/>
                </a:cubicBezTo>
                <a:cubicBezTo>
                  <a:pt x="54" y="18"/>
                  <a:pt x="66" y="28"/>
                  <a:pt x="66" y="41"/>
                </a:cubicBezTo>
                <a:cubicBezTo>
                  <a:pt x="67" y="54"/>
                  <a:pt x="57" y="66"/>
                  <a:pt x="44" y="66"/>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50" name="Freeform 47"/>
          <p:cNvSpPr/>
          <p:nvPr/>
        </p:nvSpPr>
        <p:spPr bwMode="auto">
          <a:xfrm>
            <a:off x="5768976" y="4572001"/>
            <a:ext cx="47625" cy="47625"/>
          </a:xfrm>
          <a:custGeom>
            <a:avLst/>
            <a:gdLst>
              <a:gd name="T0" fmla="*/ 13 w 25"/>
              <a:gd name="T1" fmla="*/ 25 h 25"/>
              <a:gd name="T2" fmla="*/ 0 w 25"/>
              <a:gd name="T3" fmla="*/ 13 h 25"/>
              <a:gd name="T4" fmla="*/ 12 w 25"/>
              <a:gd name="T5" fmla="*/ 0 h 25"/>
              <a:gd name="T6" fmla="*/ 25 w 25"/>
              <a:gd name="T7" fmla="*/ 12 h 25"/>
              <a:gd name="T8" fmla="*/ 13 w 25"/>
              <a:gd name="T9" fmla="*/ 25 h 25"/>
            </a:gdLst>
            <a:ahLst/>
            <a:cxnLst>
              <a:cxn ang="0">
                <a:pos x="T0" y="T1"/>
              </a:cxn>
              <a:cxn ang="0">
                <a:pos x="T2" y="T3"/>
              </a:cxn>
              <a:cxn ang="0">
                <a:pos x="T4" y="T5"/>
              </a:cxn>
              <a:cxn ang="0">
                <a:pos x="T6" y="T7"/>
              </a:cxn>
              <a:cxn ang="0">
                <a:pos x="T8" y="T9"/>
              </a:cxn>
            </a:cxnLst>
            <a:rect l="0" t="0" r="r" b="b"/>
            <a:pathLst>
              <a:path w="25" h="25">
                <a:moveTo>
                  <a:pt x="13" y="25"/>
                </a:moveTo>
                <a:cubicBezTo>
                  <a:pt x="6" y="25"/>
                  <a:pt x="1" y="20"/>
                  <a:pt x="0" y="13"/>
                </a:cubicBezTo>
                <a:cubicBezTo>
                  <a:pt x="0" y="6"/>
                  <a:pt x="5" y="1"/>
                  <a:pt x="12" y="0"/>
                </a:cubicBezTo>
                <a:cubicBezTo>
                  <a:pt x="18" y="0"/>
                  <a:pt x="24" y="5"/>
                  <a:pt x="25" y="12"/>
                </a:cubicBezTo>
                <a:cubicBezTo>
                  <a:pt x="25" y="18"/>
                  <a:pt x="20" y="24"/>
                  <a:pt x="13" y="25"/>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51" name="Freeform 48"/>
          <p:cNvSpPr>
            <a:spLocks noEditPoints="1"/>
          </p:cNvSpPr>
          <p:nvPr/>
        </p:nvSpPr>
        <p:spPr bwMode="auto">
          <a:xfrm>
            <a:off x="5151438" y="3941764"/>
            <a:ext cx="215900" cy="215900"/>
          </a:xfrm>
          <a:custGeom>
            <a:avLst/>
            <a:gdLst>
              <a:gd name="T0" fmla="*/ 114 w 114"/>
              <a:gd name="T1" fmla="*/ 61 h 114"/>
              <a:gd name="T2" fmla="*/ 113 w 114"/>
              <a:gd name="T3" fmla="*/ 46 h 114"/>
              <a:gd name="T4" fmla="*/ 102 w 114"/>
              <a:gd name="T5" fmla="*/ 47 h 114"/>
              <a:gd name="T6" fmla="*/ 99 w 114"/>
              <a:gd name="T7" fmla="*/ 38 h 114"/>
              <a:gd name="T8" fmla="*/ 108 w 114"/>
              <a:gd name="T9" fmla="*/ 32 h 114"/>
              <a:gd name="T10" fmla="*/ 101 w 114"/>
              <a:gd name="T11" fmla="*/ 20 h 114"/>
              <a:gd name="T12" fmla="*/ 91 w 114"/>
              <a:gd name="T13" fmla="*/ 26 h 114"/>
              <a:gd name="T14" fmla="*/ 84 w 114"/>
              <a:gd name="T15" fmla="*/ 19 h 114"/>
              <a:gd name="T16" fmla="*/ 89 w 114"/>
              <a:gd name="T17" fmla="*/ 9 h 114"/>
              <a:gd name="T18" fmla="*/ 76 w 114"/>
              <a:gd name="T19" fmla="*/ 3 h 114"/>
              <a:gd name="T20" fmla="*/ 71 w 114"/>
              <a:gd name="T21" fmla="*/ 13 h 114"/>
              <a:gd name="T22" fmla="*/ 62 w 114"/>
              <a:gd name="T23" fmla="*/ 11 h 114"/>
              <a:gd name="T24" fmla="*/ 61 w 114"/>
              <a:gd name="T25" fmla="*/ 0 h 114"/>
              <a:gd name="T26" fmla="*/ 47 w 114"/>
              <a:gd name="T27" fmla="*/ 1 h 114"/>
              <a:gd name="T28" fmla="*/ 48 w 114"/>
              <a:gd name="T29" fmla="*/ 12 h 114"/>
              <a:gd name="T30" fmla="*/ 38 w 114"/>
              <a:gd name="T31" fmla="*/ 15 h 114"/>
              <a:gd name="T32" fmla="*/ 32 w 114"/>
              <a:gd name="T33" fmla="*/ 6 h 114"/>
              <a:gd name="T34" fmla="*/ 20 w 114"/>
              <a:gd name="T35" fmla="*/ 13 h 114"/>
              <a:gd name="T36" fmla="*/ 26 w 114"/>
              <a:gd name="T37" fmla="*/ 23 h 114"/>
              <a:gd name="T38" fmla="*/ 20 w 114"/>
              <a:gd name="T39" fmla="*/ 30 h 114"/>
              <a:gd name="T40" fmla="*/ 10 w 114"/>
              <a:gd name="T41" fmla="*/ 25 h 114"/>
              <a:gd name="T42" fmla="*/ 4 w 114"/>
              <a:gd name="T43" fmla="*/ 38 h 114"/>
              <a:gd name="T44" fmla="*/ 14 w 114"/>
              <a:gd name="T45" fmla="*/ 43 h 114"/>
              <a:gd name="T46" fmla="*/ 12 w 114"/>
              <a:gd name="T47" fmla="*/ 52 h 114"/>
              <a:gd name="T48" fmla="*/ 0 w 114"/>
              <a:gd name="T49" fmla="*/ 53 h 114"/>
              <a:gd name="T50" fmla="*/ 1 w 114"/>
              <a:gd name="T51" fmla="*/ 67 h 114"/>
              <a:gd name="T52" fmla="*/ 12 w 114"/>
              <a:gd name="T53" fmla="*/ 66 h 114"/>
              <a:gd name="T54" fmla="*/ 15 w 114"/>
              <a:gd name="T55" fmla="*/ 76 h 114"/>
              <a:gd name="T56" fmla="*/ 6 w 114"/>
              <a:gd name="T57" fmla="*/ 82 h 114"/>
              <a:gd name="T58" fmla="*/ 14 w 114"/>
              <a:gd name="T59" fmla="*/ 94 h 114"/>
              <a:gd name="T60" fmla="*/ 23 w 114"/>
              <a:gd name="T61" fmla="*/ 88 h 114"/>
              <a:gd name="T62" fmla="*/ 30 w 114"/>
              <a:gd name="T63" fmla="*/ 94 h 114"/>
              <a:gd name="T64" fmla="*/ 25 w 114"/>
              <a:gd name="T65" fmla="*/ 104 h 114"/>
              <a:gd name="T66" fmla="*/ 38 w 114"/>
              <a:gd name="T67" fmla="*/ 110 h 114"/>
              <a:gd name="T68" fmla="*/ 43 w 114"/>
              <a:gd name="T69" fmla="*/ 100 h 114"/>
              <a:gd name="T70" fmla="*/ 53 w 114"/>
              <a:gd name="T71" fmla="*/ 102 h 114"/>
              <a:gd name="T72" fmla="*/ 53 w 114"/>
              <a:gd name="T73" fmla="*/ 114 h 114"/>
              <a:gd name="T74" fmla="*/ 67 w 114"/>
              <a:gd name="T75" fmla="*/ 113 h 114"/>
              <a:gd name="T76" fmla="*/ 67 w 114"/>
              <a:gd name="T77" fmla="*/ 102 h 114"/>
              <a:gd name="T78" fmla="*/ 76 w 114"/>
              <a:gd name="T79" fmla="*/ 99 h 114"/>
              <a:gd name="T80" fmla="*/ 82 w 114"/>
              <a:gd name="T81" fmla="*/ 108 h 114"/>
              <a:gd name="T82" fmla="*/ 94 w 114"/>
              <a:gd name="T83" fmla="*/ 100 h 114"/>
              <a:gd name="T84" fmla="*/ 88 w 114"/>
              <a:gd name="T85" fmla="*/ 91 h 114"/>
              <a:gd name="T86" fmla="*/ 95 w 114"/>
              <a:gd name="T87" fmla="*/ 83 h 114"/>
              <a:gd name="T88" fmla="*/ 105 w 114"/>
              <a:gd name="T89" fmla="*/ 88 h 114"/>
              <a:gd name="T90" fmla="*/ 111 w 114"/>
              <a:gd name="T91" fmla="*/ 76 h 114"/>
              <a:gd name="T92" fmla="*/ 101 w 114"/>
              <a:gd name="T93" fmla="*/ 71 h 114"/>
              <a:gd name="T94" fmla="*/ 103 w 114"/>
              <a:gd name="T95" fmla="*/ 61 h 114"/>
              <a:gd name="T96" fmla="*/ 114 w 114"/>
              <a:gd name="T97" fmla="*/ 61 h 114"/>
              <a:gd name="T98" fmla="*/ 59 w 114"/>
              <a:gd name="T99" fmla="*/ 88 h 114"/>
              <a:gd name="T100" fmla="*/ 25 w 114"/>
              <a:gd name="T101" fmla="*/ 59 h 114"/>
              <a:gd name="T102" fmla="*/ 55 w 114"/>
              <a:gd name="T103" fmla="*/ 25 h 114"/>
              <a:gd name="T104" fmla="*/ 89 w 114"/>
              <a:gd name="T105" fmla="*/ 55 h 114"/>
              <a:gd name="T106" fmla="*/ 59 w 114"/>
              <a:gd name="T107" fmla="*/ 8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114">
                <a:moveTo>
                  <a:pt x="114" y="61"/>
                </a:moveTo>
                <a:cubicBezTo>
                  <a:pt x="113" y="46"/>
                  <a:pt x="113" y="46"/>
                  <a:pt x="113" y="46"/>
                </a:cubicBezTo>
                <a:cubicBezTo>
                  <a:pt x="102" y="47"/>
                  <a:pt x="102" y="47"/>
                  <a:pt x="102" y="47"/>
                </a:cubicBezTo>
                <a:cubicBezTo>
                  <a:pt x="101" y="44"/>
                  <a:pt x="100" y="41"/>
                  <a:pt x="99" y="38"/>
                </a:cubicBezTo>
                <a:cubicBezTo>
                  <a:pt x="108" y="32"/>
                  <a:pt x="108" y="32"/>
                  <a:pt x="108" y="32"/>
                </a:cubicBezTo>
                <a:cubicBezTo>
                  <a:pt x="101" y="20"/>
                  <a:pt x="101" y="20"/>
                  <a:pt x="101" y="20"/>
                </a:cubicBezTo>
                <a:cubicBezTo>
                  <a:pt x="91" y="26"/>
                  <a:pt x="91" y="26"/>
                  <a:pt x="91" y="26"/>
                </a:cubicBezTo>
                <a:cubicBezTo>
                  <a:pt x="89" y="23"/>
                  <a:pt x="87" y="21"/>
                  <a:pt x="84" y="19"/>
                </a:cubicBezTo>
                <a:cubicBezTo>
                  <a:pt x="89" y="9"/>
                  <a:pt x="89" y="9"/>
                  <a:pt x="89" y="9"/>
                </a:cubicBezTo>
                <a:cubicBezTo>
                  <a:pt x="76" y="3"/>
                  <a:pt x="76" y="3"/>
                  <a:pt x="76" y="3"/>
                </a:cubicBezTo>
                <a:cubicBezTo>
                  <a:pt x="71" y="13"/>
                  <a:pt x="71" y="13"/>
                  <a:pt x="71" y="13"/>
                </a:cubicBezTo>
                <a:cubicBezTo>
                  <a:pt x="68" y="12"/>
                  <a:pt x="65" y="11"/>
                  <a:pt x="62" y="11"/>
                </a:cubicBezTo>
                <a:cubicBezTo>
                  <a:pt x="61" y="0"/>
                  <a:pt x="61" y="0"/>
                  <a:pt x="61" y="0"/>
                </a:cubicBezTo>
                <a:cubicBezTo>
                  <a:pt x="47" y="1"/>
                  <a:pt x="47" y="1"/>
                  <a:pt x="47" y="1"/>
                </a:cubicBezTo>
                <a:cubicBezTo>
                  <a:pt x="48" y="12"/>
                  <a:pt x="48" y="12"/>
                  <a:pt x="48" y="12"/>
                </a:cubicBezTo>
                <a:cubicBezTo>
                  <a:pt x="44" y="12"/>
                  <a:pt x="41" y="14"/>
                  <a:pt x="38" y="15"/>
                </a:cubicBezTo>
                <a:cubicBezTo>
                  <a:pt x="32" y="6"/>
                  <a:pt x="32" y="6"/>
                  <a:pt x="32" y="6"/>
                </a:cubicBezTo>
                <a:cubicBezTo>
                  <a:pt x="20" y="13"/>
                  <a:pt x="20" y="13"/>
                  <a:pt x="20" y="13"/>
                </a:cubicBezTo>
                <a:cubicBezTo>
                  <a:pt x="26" y="23"/>
                  <a:pt x="26" y="23"/>
                  <a:pt x="26" y="23"/>
                </a:cubicBezTo>
                <a:cubicBezTo>
                  <a:pt x="24" y="25"/>
                  <a:pt x="22" y="27"/>
                  <a:pt x="20" y="30"/>
                </a:cubicBezTo>
                <a:cubicBezTo>
                  <a:pt x="10" y="25"/>
                  <a:pt x="10" y="25"/>
                  <a:pt x="10" y="25"/>
                </a:cubicBezTo>
                <a:cubicBezTo>
                  <a:pt x="4" y="38"/>
                  <a:pt x="4" y="38"/>
                  <a:pt x="4" y="38"/>
                </a:cubicBezTo>
                <a:cubicBezTo>
                  <a:pt x="14" y="43"/>
                  <a:pt x="14" y="43"/>
                  <a:pt x="14" y="43"/>
                </a:cubicBezTo>
                <a:cubicBezTo>
                  <a:pt x="13" y="46"/>
                  <a:pt x="12" y="49"/>
                  <a:pt x="12" y="52"/>
                </a:cubicBezTo>
                <a:cubicBezTo>
                  <a:pt x="0" y="53"/>
                  <a:pt x="0" y="53"/>
                  <a:pt x="0" y="53"/>
                </a:cubicBezTo>
                <a:cubicBezTo>
                  <a:pt x="1" y="67"/>
                  <a:pt x="1" y="67"/>
                  <a:pt x="1" y="67"/>
                </a:cubicBezTo>
                <a:cubicBezTo>
                  <a:pt x="12" y="66"/>
                  <a:pt x="12" y="66"/>
                  <a:pt x="12" y="66"/>
                </a:cubicBezTo>
                <a:cubicBezTo>
                  <a:pt x="13" y="70"/>
                  <a:pt x="14" y="73"/>
                  <a:pt x="15" y="76"/>
                </a:cubicBezTo>
                <a:cubicBezTo>
                  <a:pt x="6" y="82"/>
                  <a:pt x="6" y="82"/>
                  <a:pt x="6" y="82"/>
                </a:cubicBezTo>
                <a:cubicBezTo>
                  <a:pt x="14" y="94"/>
                  <a:pt x="14" y="94"/>
                  <a:pt x="14" y="94"/>
                </a:cubicBezTo>
                <a:cubicBezTo>
                  <a:pt x="23" y="88"/>
                  <a:pt x="23" y="88"/>
                  <a:pt x="23" y="88"/>
                </a:cubicBezTo>
                <a:cubicBezTo>
                  <a:pt x="25" y="90"/>
                  <a:pt x="28" y="92"/>
                  <a:pt x="30" y="94"/>
                </a:cubicBezTo>
                <a:cubicBezTo>
                  <a:pt x="25" y="104"/>
                  <a:pt x="25" y="104"/>
                  <a:pt x="25" y="104"/>
                </a:cubicBezTo>
                <a:cubicBezTo>
                  <a:pt x="38" y="110"/>
                  <a:pt x="38" y="110"/>
                  <a:pt x="38" y="110"/>
                </a:cubicBezTo>
                <a:cubicBezTo>
                  <a:pt x="43" y="100"/>
                  <a:pt x="43" y="100"/>
                  <a:pt x="43" y="100"/>
                </a:cubicBezTo>
                <a:cubicBezTo>
                  <a:pt x="46" y="101"/>
                  <a:pt x="49" y="102"/>
                  <a:pt x="53" y="102"/>
                </a:cubicBezTo>
                <a:cubicBezTo>
                  <a:pt x="53" y="114"/>
                  <a:pt x="53" y="114"/>
                  <a:pt x="53" y="114"/>
                </a:cubicBezTo>
                <a:cubicBezTo>
                  <a:pt x="67" y="113"/>
                  <a:pt x="67" y="113"/>
                  <a:pt x="67" y="113"/>
                </a:cubicBezTo>
                <a:cubicBezTo>
                  <a:pt x="67" y="102"/>
                  <a:pt x="67" y="102"/>
                  <a:pt x="67" y="102"/>
                </a:cubicBezTo>
                <a:cubicBezTo>
                  <a:pt x="70" y="101"/>
                  <a:pt x="73" y="100"/>
                  <a:pt x="76" y="99"/>
                </a:cubicBezTo>
                <a:cubicBezTo>
                  <a:pt x="82" y="108"/>
                  <a:pt x="82" y="108"/>
                  <a:pt x="82" y="108"/>
                </a:cubicBezTo>
                <a:cubicBezTo>
                  <a:pt x="94" y="100"/>
                  <a:pt x="94" y="100"/>
                  <a:pt x="94" y="100"/>
                </a:cubicBezTo>
                <a:cubicBezTo>
                  <a:pt x="88" y="91"/>
                  <a:pt x="88" y="91"/>
                  <a:pt x="88" y="91"/>
                </a:cubicBezTo>
                <a:cubicBezTo>
                  <a:pt x="90" y="89"/>
                  <a:pt x="93" y="86"/>
                  <a:pt x="95" y="83"/>
                </a:cubicBezTo>
                <a:cubicBezTo>
                  <a:pt x="105" y="88"/>
                  <a:pt x="105" y="88"/>
                  <a:pt x="105" y="88"/>
                </a:cubicBezTo>
                <a:cubicBezTo>
                  <a:pt x="111" y="76"/>
                  <a:pt x="111" y="76"/>
                  <a:pt x="111" y="76"/>
                </a:cubicBezTo>
                <a:cubicBezTo>
                  <a:pt x="101" y="71"/>
                  <a:pt x="101" y="71"/>
                  <a:pt x="101" y="71"/>
                </a:cubicBezTo>
                <a:cubicBezTo>
                  <a:pt x="102" y="68"/>
                  <a:pt x="103" y="65"/>
                  <a:pt x="103" y="61"/>
                </a:cubicBezTo>
                <a:cubicBezTo>
                  <a:pt x="114" y="61"/>
                  <a:pt x="114" y="61"/>
                  <a:pt x="114" y="61"/>
                </a:cubicBezTo>
                <a:close/>
                <a:moveTo>
                  <a:pt x="59" y="88"/>
                </a:moveTo>
                <a:cubicBezTo>
                  <a:pt x="41" y="89"/>
                  <a:pt x="26" y="76"/>
                  <a:pt x="25" y="59"/>
                </a:cubicBezTo>
                <a:cubicBezTo>
                  <a:pt x="24" y="41"/>
                  <a:pt x="38" y="26"/>
                  <a:pt x="55" y="25"/>
                </a:cubicBezTo>
                <a:cubicBezTo>
                  <a:pt x="73" y="24"/>
                  <a:pt x="88" y="37"/>
                  <a:pt x="89" y="55"/>
                </a:cubicBezTo>
                <a:cubicBezTo>
                  <a:pt x="90" y="72"/>
                  <a:pt x="77" y="87"/>
                  <a:pt x="59" y="88"/>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52" name="Freeform 49"/>
          <p:cNvSpPr/>
          <p:nvPr/>
        </p:nvSpPr>
        <p:spPr bwMode="auto">
          <a:xfrm>
            <a:off x="5229226" y="4017964"/>
            <a:ext cx="63500" cy="61913"/>
          </a:xfrm>
          <a:custGeom>
            <a:avLst/>
            <a:gdLst>
              <a:gd name="T0" fmla="*/ 17 w 33"/>
              <a:gd name="T1" fmla="*/ 33 h 33"/>
              <a:gd name="T2" fmla="*/ 0 w 33"/>
              <a:gd name="T3" fmla="*/ 18 h 33"/>
              <a:gd name="T4" fmla="*/ 15 w 33"/>
              <a:gd name="T5" fmla="*/ 1 h 33"/>
              <a:gd name="T6" fmla="*/ 32 w 33"/>
              <a:gd name="T7" fmla="*/ 16 h 33"/>
              <a:gd name="T8" fmla="*/ 17 w 33"/>
              <a:gd name="T9" fmla="*/ 33 h 33"/>
            </a:gdLst>
            <a:ahLst/>
            <a:cxnLst>
              <a:cxn ang="0">
                <a:pos x="T0" y="T1"/>
              </a:cxn>
              <a:cxn ang="0">
                <a:pos x="T2" y="T3"/>
              </a:cxn>
              <a:cxn ang="0">
                <a:pos x="T4" y="T5"/>
              </a:cxn>
              <a:cxn ang="0">
                <a:pos x="T6" y="T7"/>
              </a:cxn>
              <a:cxn ang="0">
                <a:pos x="T8" y="T9"/>
              </a:cxn>
            </a:cxnLst>
            <a:rect l="0" t="0" r="r" b="b"/>
            <a:pathLst>
              <a:path w="33" h="33">
                <a:moveTo>
                  <a:pt x="17" y="33"/>
                </a:moveTo>
                <a:cubicBezTo>
                  <a:pt x="8" y="33"/>
                  <a:pt x="1" y="27"/>
                  <a:pt x="0" y="18"/>
                </a:cubicBezTo>
                <a:cubicBezTo>
                  <a:pt x="0" y="9"/>
                  <a:pt x="6" y="1"/>
                  <a:pt x="15" y="1"/>
                </a:cubicBezTo>
                <a:cubicBezTo>
                  <a:pt x="24" y="0"/>
                  <a:pt x="32" y="7"/>
                  <a:pt x="32" y="16"/>
                </a:cubicBezTo>
                <a:cubicBezTo>
                  <a:pt x="33" y="25"/>
                  <a:pt x="26" y="32"/>
                  <a:pt x="17" y="33"/>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53" name="Rectangle 52"/>
          <p:cNvSpPr/>
          <p:nvPr/>
        </p:nvSpPr>
        <p:spPr>
          <a:xfrm>
            <a:off x="8365040" y="4505664"/>
            <a:ext cx="3048233" cy="829945"/>
          </a:xfrm>
          <a:prstGeom prst="rect">
            <a:avLst/>
          </a:prstGeom>
        </p:spPr>
        <p:txBody>
          <a:bodyPr wrap="square">
            <a:spAutoFit/>
          </a:bodyPr>
          <a:lstStyle/>
          <a:p>
            <a:r>
              <a:rPr lang="en-US" sz="1600" dirty="0">
                <a:solidFill>
                  <a:srgbClr val="262626"/>
                </a:solidFill>
                <a:latin typeface="微软雅黑" panose="020B0503020204020204" pitchFamily="34" charset="-122"/>
                <a:ea typeface="微软雅黑" panose="020B0503020204020204" pitchFamily="34" charset="-122"/>
              </a:rPr>
              <a:t>1.</a:t>
            </a:r>
            <a:r>
              <a:rPr lang="zh-CN" altLang="en-US" sz="1600" dirty="0">
                <a:solidFill>
                  <a:srgbClr val="262626"/>
                </a:solidFill>
                <a:latin typeface="微软雅黑" panose="020B0503020204020204" pitchFamily="34" charset="-122"/>
                <a:ea typeface="微软雅黑" panose="020B0503020204020204" pitchFamily="34" charset="-122"/>
              </a:rPr>
              <a:t>简单循环；</a:t>
            </a:r>
            <a:endParaRPr lang="zh-CN" altLang="en-US" sz="1600" dirty="0">
              <a:solidFill>
                <a:srgbClr val="262626"/>
              </a:solidFill>
              <a:latin typeface="微软雅黑" panose="020B0503020204020204" pitchFamily="34" charset="-122"/>
              <a:ea typeface="微软雅黑" panose="020B0503020204020204" pitchFamily="34" charset="-122"/>
            </a:endParaRPr>
          </a:p>
          <a:p>
            <a:r>
              <a:rPr lang="en-US" altLang="zh-CN" sz="1600" dirty="0">
                <a:solidFill>
                  <a:srgbClr val="262626"/>
                </a:solidFill>
                <a:latin typeface="微软雅黑" panose="020B0503020204020204" pitchFamily="34" charset="-122"/>
                <a:ea typeface="微软雅黑" panose="020B0503020204020204" pitchFamily="34" charset="-122"/>
              </a:rPr>
              <a:t>2.</a:t>
            </a:r>
            <a:r>
              <a:rPr lang="zh-CN" altLang="en-US" sz="1600" dirty="0">
                <a:solidFill>
                  <a:srgbClr val="262626"/>
                </a:solidFill>
                <a:latin typeface="微软雅黑" panose="020B0503020204020204" pitchFamily="34" charset="-122"/>
                <a:ea typeface="微软雅黑" panose="020B0503020204020204" pitchFamily="34" charset="-122"/>
              </a:rPr>
              <a:t>嵌套循环；</a:t>
            </a:r>
            <a:endParaRPr lang="zh-CN" altLang="en-US" sz="1600" dirty="0">
              <a:solidFill>
                <a:srgbClr val="262626"/>
              </a:solidFill>
              <a:latin typeface="微软雅黑" panose="020B0503020204020204" pitchFamily="34" charset="-122"/>
              <a:ea typeface="微软雅黑" panose="020B0503020204020204" pitchFamily="34" charset="-122"/>
            </a:endParaRPr>
          </a:p>
          <a:p>
            <a:r>
              <a:rPr lang="en-US" altLang="zh-CN" sz="1600" dirty="0">
                <a:solidFill>
                  <a:srgbClr val="262626"/>
                </a:solidFill>
                <a:latin typeface="微软雅黑" panose="020B0503020204020204" pitchFamily="34" charset="-122"/>
                <a:ea typeface="微软雅黑" panose="020B0503020204020204" pitchFamily="34" charset="-122"/>
              </a:rPr>
              <a:t>3.</a:t>
            </a:r>
            <a:r>
              <a:rPr lang="zh-CN" altLang="en-US" sz="1600" dirty="0">
                <a:solidFill>
                  <a:srgbClr val="262626"/>
                </a:solidFill>
                <a:latin typeface="微软雅黑" panose="020B0503020204020204" pitchFamily="34" charset="-122"/>
                <a:ea typeface="微软雅黑" panose="020B0503020204020204" pitchFamily="34" charset="-122"/>
              </a:rPr>
              <a:t>串接循环。</a:t>
            </a:r>
            <a:endParaRPr lang="zh-CN" altLang="en-US" sz="1600" dirty="0">
              <a:solidFill>
                <a:srgbClr val="262626"/>
              </a:solidFill>
              <a:latin typeface="微软雅黑" panose="020B0503020204020204" pitchFamily="34" charset="-122"/>
              <a:ea typeface="微软雅黑" panose="020B0503020204020204" pitchFamily="34" charset="-122"/>
            </a:endParaRPr>
          </a:p>
        </p:txBody>
      </p:sp>
      <p:sp>
        <p:nvSpPr>
          <p:cNvPr id="54" name="TextBox 53"/>
          <p:cNvSpPr txBox="1"/>
          <p:nvPr/>
        </p:nvSpPr>
        <p:spPr>
          <a:xfrm>
            <a:off x="8365040" y="4115755"/>
            <a:ext cx="3192887" cy="398780"/>
          </a:xfrm>
          <a:prstGeom prst="rect">
            <a:avLst/>
          </a:prstGeom>
          <a:noFill/>
        </p:spPr>
        <p:txBody>
          <a:bodyPr wrap="square" rtlCol="0">
            <a:spAutoFit/>
          </a:bodyPr>
          <a:lstStyle/>
          <a:p>
            <a:r>
              <a:rPr lang="zh-CN" altLang="en-US" sz="2000" b="1" dirty="0">
                <a:solidFill>
                  <a:srgbClr val="262626"/>
                </a:solidFill>
                <a:latin typeface="微软雅黑" panose="020B0503020204020204" pitchFamily="34" charset="-122"/>
                <a:ea typeface="微软雅黑" panose="020B0503020204020204" pitchFamily="34" charset="-122"/>
              </a:rPr>
              <a:t>循环测试</a:t>
            </a:r>
            <a:endParaRPr lang="zh-CN" altLang="en-US" sz="2000" b="1" dirty="0">
              <a:solidFill>
                <a:srgbClr val="262626"/>
              </a:solidFill>
              <a:latin typeface="微软雅黑" panose="020B0503020204020204" pitchFamily="34" charset="-122"/>
              <a:ea typeface="微软雅黑" panose="020B0503020204020204" pitchFamily="34" charset="-122"/>
            </a:endParaRPr>
          </a:p>
        </p:txBody>
      </p:sp>
      <p:grpSp>
        <p:nvGrpSpPr>
          <p:cNvPr id="60" name="Group 59"/>
          <p:cNvGrpSpPr/>
          <p:nvPr/>
        </p:nvGrpSpPr>
        <p:grpSpPr>
          <a:xfrm>
            <a:off x="6969049" y="4255520"/>
            <a:ext cx="1303156" cy="144326"/>
            <a:chOff x="6887293" y="4207014"/>
            <a:chExt cx="1303156" cy="144326"/>
          </a:xfrm>
        </p:grpSpPr>
        <p:cxnSp>
          <p:nvCxnSpPr>
            <p:cNvPr id="55" name="Straight Connector 54"/>
            <p:cNvCxnSpPr>
              <a:stCxn id="45" idx="44"/>
            </p:cNvCxnSpPr>
            <p:nvPr/>
          </p:nvCxnSpPr>
          <p:spPr>
            <a:xfrm>
              <a:off x="6887293" y="4207014"/>
              <a:ext cx="486645" cy="144325"/>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7369176" y="4351339"/>
              <a:ext cx="821273" cy="1"/>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grpSp>
      <p:sp>
        <p:nvSpPr>
          <p:cNvPr id="59" name="Oval 58"/>
          <p:cNvSpPr/>
          <p:nvPr/>
        </p:nvSpPr>
        <p:spPr>
          <a:xfrm>
            <a:off x="6902284" y="4203136"/>
            <a:ext cx="73818" cy="73818"/>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微软雅黑" panose="020B0503020204020204" pitchFamily="34" charset="-122"/>
            </a:endParaRPr>
          </a:p>
        </p:txBody>
      </p:sp>
      <p:sp>
        <p:nvSpPr>
          <p:cNvPr id="63" name="Rectangle 62"/>
          <p:cNvSpPr/>
          <p:nvPr/>
        </p:nvSpPr>
        <p:spPr>
          <a:xfrm>
            <a:off x="8359140" y="2623185"/>
            <a:ext cx="3339465" cy="1076325"/>
          </a:xfrm>
          <a:prstGeom prst="rect">
            <a:avLst/>
          </a:prstGeom>
        </p:spPr>
        <p:txBody>
          <a:bodyPr wrap="square">
            <a:spAutoFit/>
          </a:bodyPr>
          <a:lstStyle/>
          <a:p>
            <a:r>
              <a:rPr lang="zh-CN" sz="1600" dirty="0">
                <a:solidFill>
                  <a:srgbClr val="262626"/>
                </a:solidFill>
                <a:latin typeface="微软雅黑" panose="020B0503020204020204" pitchFamily="34" charset="-122"/>
                <a:ea typeface="微软雅黑" panose="020B0503020204020204" pitchFamily="34" charset="-122"/>
              </a:rPr>
              <a:t>如果在条件中所有布尔变量和关系算符都只出现一次而且没有公共变量，则</a:t>
            </a:r>
            <a:r>
              <a:rPr lang="en-US" altLang="zh-CN" sz="1600" dirty="0">
                <a:solidFill>
                  <a:srgbClr val="262626"/>
                </a:solidFill>
                <a:latin typeface="微软雅黑" panose="020B0503020204020204" pitchFamily="34" charset="-122"/>
                <a:ea typeface="微软雅黑" panose="020B0503020204020204" pitchFamily="34" charset="-122"/>
              </a:rPr>
              <a:t>BRO</a:t>
            </a:r>
            <a:r>
              <a:rPr lang="zh-CN" altLang="en-US" sz="1600" dirty="0">
                <a:solidFill>
                  <a:srgbClr val="262626"/>
                </a:solidFill>
                <a:latin typeface="微软雅黑" panose="020B0503020204020204" pitchFamily="34" charset="-122"/>
                <a:ea typeface="微软雅黑" panose="020B0503020204020204" pitchFamily="34" charset="-122"/>
              </a:rPr>
              <a:t>测试保证能发现该条件中的分支错和关系算符错。</a:t>
            </a:r>
            <a:endParaRPr lang="zh-CN" altLang="en-US" sz="1600" dirty="0">
              <a:solidFill>
                <a:srgbClr val="262626"/>
              </a:solidFill>
              <a:latin typeface="微软雅黑" panose="020B0503020204020204" pitchFamily="34" charset="-122"/>
              <a:ea typeface="微软雅黑" panose="020B0503020204020204" pitchFamily="34" charset="-122"/>
            </a:endParaRPr>
          </a:p>
        </p:txBody>
      </p:sp>
      <p:sp>
        <p:nvSpPr>
          <p:cNvPr id="64" name="TextBox 63"/>
          <p:cNvSpPr txBox="1"/>
          <p:nvPr/>
        </p:nvSpPr>
        <p:spPr>
          <a:xfrm>
            <a:off x="8351451" y="2250882"/>
            <a:ext cx="3192887" cy="398780"/>
          </a:xfrm>
          <a:prstGeom prst="rect">
            <a:avLst/>
          </a:prstGeom>
          <a:noFill/>
        </p:spPr>
        <p:txBody>
          <a:bodyPr wrap="square" rtlCol="0">
            <a:spAutoFit/>
          </a:bodyPr>
          <a:lstStyle/>
          <a:p>
            <a:r>
              <a:rPr lang="zh-CN" altLang="en-GB" sz="2000" b="1" dirty="0">
                <a:solidFill>
                  <a:srgbClr val="262626"/>
                </a:solidFill>
                <a:latin typeface="微软雅黑" panose="020B0503020204020204" pitchFamily="34" charset="-122"/>
                <a:ea typeface="微软雅黑" panose="020B0503020204020204" pitchFamily="34" charset="-122"/>
              </a:rPr>
              <a:t>条件测试</a:t>
            </a:r>
            <a:endParaRPr lang="zh-CN" altLang="en-GB" sz="2000" b="1" dirty="0">
              <a:solidFill>
                <a:srgbClr val="262626"/>
              </a:solidFill>
              <a:latin typeface="微软雅黑" panose="020B0503020204020204" pitchFamily="34" charset="-122"/>
              <a:ea typeface="微软雅黑" panose="020B0503020204020204" pitchFamily="34" charset="-122"/>
            </a:endParaRPr>
          </a:p>
        </p:txBody>
      </p:sp>
      <p:grpSp>
        <p:nvGrpSpPr>
          <p:cNvPr id="66" name="Group 65"/>
          <p:cNvGrpSpPr/>
          <p:nvPr/>
        </p:nvGrpSpPr>
        <p:grpSpPr>
          <a:xfrm>
            <a:off x="7517697" y="2374148"/>
            <a:ext cx="846708" cy="144327"/>
            <a:chOff x="6887293" y="4207014"/>
            <a:chExt cx="846708" cy="144327"/>
          </a:xfrm>
        </p:grpSpPr>
        <p:cxnSp>
          <p:nvCxnSpPr>
            <p:cNvPr id="68" name="Straight Connector 67"/>
            <p:cNvCxnSpPr/>
            <p:nvPr/>
          </p:nvCxnSpPr>
          <p:spPr>
            <a:xfrm>
              <a:off x="6887293" y="4207014"/>
              <a:ext cx="486645" cy="144325"/>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7369176" y="4351340"/>
              <a:ext cx="364825" cy="1"/>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grpSp>
      <p:sp>
        <p:nvSpPr>
          <p:cNvPr id="67" name="Oval 66"/>
          <p:cNvSpPr/>
          <p:nvPr/>
        </p:nvSpPr>
        <p:spPr>
          <a:xfrm>
            <a:off x="7450932" y="2321764"/>
            <a:ext cx="73818" cy="73818"/>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微软雅黑" panose="020B0503020204020204" pitchFamily="34" charset="-122"/>
            </a:endParaRPr>
          </a:p>
        </p:txBody>
      </p:sp>
      <p:sp>
        <p:nvSpPr>
          <p:cNvPr id="72" name="Rectangle 71"/>
          <p:cNvSpPr/>
          <p:nvPr/>
        </p:nvSpPr>
        <p:spPr>
          <a:xfrm>
            <a:off x="1172210" y="3867785"/>
            <a:ext cx="3143885" cy="1322070"/>
          </a:xfrm>
          <a:prstGeom prst="rect">
            <a:avLst/>
          </a:prstGeom>
        </p:spPr>
        <p:txBody>
          <a:bodyPr wrap="square">
            <a:spAutoFit/>
          </a:bodyPr>
          <a:lstStyle/>
          <a:p>
            <a:pPr algn="r"/>
            <a:r>
              <a:rPr lang="en-US" altLang="zh-CN" sz="1600" dirty="0">
                <a:solidFill>
                  <a:srgbClr val="262626"/>
                </a:solidFill>
                <a:latin typeface="微软雅黑" panose="020B0503020204020204" pitchFamily="34" charset="-122"/>
                <a:ea typeface="微软雅黑" panose="020B0503020204020204" pitchFamily="34" charset="-122"/>
              </a:rPr>
              <a:t>1.</a:t>
            </a:r>
            <a:r>
              <a:rPr lang="zh-CN" altLang="en-US" sz="1600" dirty="0">
                <a:solidFill>
                  <a:srgbClr val="262626"/>
                </a:solidFill>
                <a:latin typeface="微软雅黑" panose="020B0503020204020204" pitchFamily="34" charset="-122"/>
                <a:ea typeface="微软雅黑" panose="020B0503020204020204" pitchFamily="34" charset="-122"/>
              </a:rPr>
              <a:t>根据过程设计的结果画出流图；</a:t>
            </a:r>
            <a:endParaRPr lang="zh-CN" altLang="en-US" sz="1600" dirty="0">
              <a:solidFill>
                <a:srgbClr val="262626"/>
              </a:solidFill>
              <a:latin typeface="微软雅黑" panose="020B0503020204020204" pitchFamily="34" charset="-122"/>
              <a:ea typeface="微软雅黑" panose="020B0503020204020204" pitchFamily="34" charset="-122"/>
            </a:endParaRPr>
          </a:p>
          <a:p>
            <a:pPr algn="r"/>
            <a:r>
              <a:rPr lang="en-US" altLang="zh-CN" sz="1600" dirty="0">
                <a:solidFill>
                  <a:srgbClr val="262626"/>
                </a:solidFill>
                <a:latin typeface="微软雅黑" panose="020B0503020204020204" pitchFamily="34" charset="-122"/>
                <a:ea typeface="微软雅黑" panose="020B0503020204020204" pitchFamily="34" charset="-122"/>
              </a:rPr>
              <a:t>2.</a:t>
            </a:r>
            <a:r>
              <a:rPr lang="zh-CN" altLang="en-US" sz="1600" dirty="0">
                <a:solidFill>
                  <a:srgbClr val="262626"/>
                </a:solidFill>
                <a:latin typeface="微软雅黑" panose="020B0503020204020204" pitchFamily="34" charset="-122"/>
                <a:ea typeface="微软雅黑" panose="020B0503020204020204" pitchFamily="34" charset="-122"/>
              </a:rPr>
              <a:t>计算流图的环形复杂度；</a:t>
            </a:r>
            <a:endParaRPr lang="zh-CN" altLang="en-US" sz="1600" dirty="0">
              <a:solidFill>
                <a:srgbClr val="262626"/>
              </a:solidFill>
              <a:latin typeface="微软雅黑" panose="020B0503020204020204" pitchFamily="34" charset="-122"/>
              <a:ea typeface="微软雅黑" panose="020B0503020204020204" pitchFamily="34" charset="-122"/>
            </a:endParaRPr>
          </a:p>
          <a:p>
            <a:pPr algn="r"/>
            <a:r>
              <a:rPr lang="en-US" altLang="zh-CN" sz="1600" dirty="0">
                <a:solidFill>
                  <a:srgbClr val="262626"/>
                </a:solidFill>
                <a:latin typeface="微软雅黑" panose="020B0503020204020204" pitchFamily="34" charset="-122"/>
                <a:ea typeface="微软雅黑" panose="020B0503020204020204" pitchFamily="34" charset="-122"/>
              </a:rPr>
              <a:t>3.</a:t>
            </a:r>
            <a:r>
              <a:rPr lang="zh-CN" altLang="en-US" sz="1600" dirty="0">
                <a:solidFill>
                  <a:srgbClr val="262626"/>
                </a:solidFill>
                <a:latin typeface="微软雅黑" panose="020B0503020204020204" pitchFamily="34" charset="-122"/>
                <a:ea typeface="微软雅黑" panose="020B0503020204020204" pitchFamily="34" charset="-122"/>
              </a:rPr>
              <a:t>确定线性独立路径的基本集合；</a:t>
            </a:r>
            <a:endParaRPr lang="zh-CN" altLang="en-US" sz="1600" dirty="0">
              <a:solidFill>
                <a:srgbClr val="262626"/>
              </a:solidFill>
              <a:latin typeface="微软雅黑" panose="020B0503020204020204" pitchFamily="34" charset="-122"/>
              <a:ea typeface="微软雅黑" panose="020B0503020204020204" pitchFamily="34" charset="-122"/>
            </a:endParaRPr>
          </a:p>
          <a:p>
            <a:pPr algn="r"/>
            <a:r>
              <a:rPr lang="en-US" altLang="zh-CN" sz="1600" dirty="0">
                <a:solidFill>
                  <a:srgbClr val="262626"/>
                </a:solidFill>
                <a:latin typeface="微软雅黑" panose="020B0503020204020204" pitchFamily="34" charset="-122"/>
                <a:ea typeface="微软雅黑" panose="020B0503020204020204" pitchFamily="34" charset="-122"/>
              </a:rPr>
              <a:t>4.</a:t>
            </a:r>
            <a:r>
              <a:rPr lang="zh-CN" altLang="en-US" sz="1600" dirty="0">
                <a:solidFill>
                  <a:srgbClr val="262626"/>
                </a:solidFill>
                <a:latin typeface="微软雅黑" panose="020B0503020204020204" pitchFamily="34" charset="-122"/>
                <a:ea typeface="微软雅黑" panose="020B0503020204020204" pitchFamily="34" charset="-122"/>
              </a:rPr>
              <a:t>设计可强制执行基本集合中每条路径的测试用例。</a:t>
            </a:r>
            <a:endParaRPr lang="zh-CN" altLang="en-US" sz="1600" dirty="0">
              <a:solidFill>
                <a:srgbClr val="262626"/>
              </a:solidFill>
              <a:latin typeface="微软雅黑" panose="020B0503020204020204" pitchFamily="34" charset="-122"/>
              <a:ea typeface="微软雅黑" panose="020B0503020204020204" pitchFamily="34" charset="-122"/>
            </a:endParaRPr>
          </a:p>
        </p:txBody>
      </p:sp>
      <p:sp>
        <p:nvSpPr>
          <p:cNvPr id="73" name="TextBox 72"/>
          <p:cNvSpPr txBox="1"/>
          <p:nvPr/>
        </p:nvSpPr>
        <p:spPr>
          <a:xfrm>
            <a:off x="799796" y="3516047"/>
            <a:ext cx="3192887" cy="398780"/>
          </a:xfrm>
          <a:prstGeom prst="rect">
            <a:avLst/>
          </a:prstGeom>
          <a:noFill/>
        </p:spPr>
        <p:txBody>
          <a:bodyPr wrap="square" rtlCol="0">
            <a:spAutoFit/>
          </a:bodyPr>
          <a:lstStyle/>
          <a:p>
            <a:pPr algn="r"/>
            <a:r>
              <a:rPr lang="zh-CN" sz="2000" b="1" dirty="0">
                <a:solidFill>
                  <a:srgbClr val="262626"/>
                </a:solidFill>
                <a:latin typeface="微软雅黑" panose="020B0503020204020204" pitchFamily="34" charset="-122"/>
                <a:ea typeface="微软雅黑" panose="020B0503020204020204" pitchFamily="34" charset="-122"/>
              </a:rPr>
              <a:t>基本路径测试</a:t>
            </a:r>
            <a:endParaRPr lang="zh-CN" sz="2000" b="1" dirty="0">
              <a:solidFill>
                <a:srgbClr val="262626"/>
              </a:solidFill>
              <a:latin typeface="微软雅黑" panose="020B0503020204020204" pitchFamily="34" charset="-122"/>
              <a:ea typeface="微软雅黑" panose="020B0503020204020204" pitchFamily="34" charset="-122"/>
            </a:endParaRPr>
          </a:p>
        </p:txBody>
      </p:sp>
      <p:grpSp>
        <p:nvGrpSpPr>
          <p:cNvPr id="80" name="Group 79"/>
          <p:cNvGrpSpPr/>
          <p:nvPr/>
        </p:nvGrpSpPr>
        <p:grpSpPr>
          <a:xfrm flipH="1">
            <a:off x="4004907" y="3659978"/>
            <a:ext cx="685715" cy="111108"/>
            <a:chOff x="6887292" y="4207014"/>
            <a:chExt cx="685715" cy="111108"/>
          </a:xfrm>
        </p:grpSpPr>
        <p:cxnSp>
          <p:nvCxnSpPr>
            <p:cNvPr id="82" name="Straight Connector 81"/>
            <p:cNvCxnSpPr/>
            <p:nvPr/>
          </p:nvCxnSpPr>
          <p:spPr>
            <a:xfrm>
              <a:off x="6887292" y="4207014"/>
              <a:ext cx="374643" cy="111108"/>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7261935" y="4318006"/>
              <a:ext cx="311072" cy="1"/>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grpSp>
      <p:sp>
        <p:nvSpPr>
          <p:cNvPr id="81" name="Oval 80"/>
          <p:cNvSpPr/>
          <p:nvPr/>
        </p:nvSpPr>
        <p:spPr>
          <a:xfrm flipH="1">
            <a:off x="4683568" y="3607594"/>
            <a:ext cx="73818" cy="73818"/>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微软雅黑" panose="020B0503020204020204" pitchFamily="34" charset="-122"/>
            </a:endParaRPr>
          </a:p>
        </p:txBody>
      </p:sp>
      <p:sp>
        <p:nvSpPr>
          <p:cNvPr id="70" name="文本框 69"/>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控制结构测试</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532511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黑盒测试技术</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a:t>
            </a:r>
            <a:r>
              <a:rPr lang="en-US" sz="7200" dirty="0">
                <a:solidFill>
                  <a:srgbClr val="6A5546"/>
                </a:solidFill>
                <a:latin typeface="Impact" panose="020B0806030902050204" pitchFamily="34" charset="0"/>
                <a:ea typeface="微软雅黑" panose="020B0503020204020204" pitchFamily="34" charset="-122"/>
              </a:rPr>
              <a:t>6</a:t>
            </a:r>
            <a:endParaRPr 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35280" y="1014505"/>
            <a:ext cx="3241040" cy="923330"/>
            <a:chOff x="345440" y="528320"/>
            <a:chExt cx="3241040" cy="923330"/>
          </a:xfrm>
        </p:grpSpPr>
        <p:sp>
          <p:nvSpPr>
            <p:cNvPr id="16" name="文本框 15"/>
            <p:cNvSpPr txBox="1"/>
            <p:nvPr/>
          </p:nvSpPr>
          <p:spPr>
            <a:xfrm>
              <a:off x="345440" y="528320"/>
              <a:ext cx="1798320" cy="923330"/>
            </a:xfrm>
            <a:prstGeom prst="rect">
              <a:avLst/>
            </a:prstGeom>
            <a:noFill/>
          </p:spPr>
          <p:txBody>
            <a:bodyPr wrap="square" rtlCol="0">
              <a:spAutoFit/>
            </a:bodyPr>
            <a:lstStyle/>
            <a:p>
              <a:r>
                <a:rPr lang="zh-CN" altLang="en-US" sz="5400" dirty="0">
                  <a:solidFill>
                    <a:srgbClr val="6A5546"/>
                  </a:solidFill>
                  <a:latin typeface="微软雅黑" panose="020B0503020204020204" pitchFamily="34" charset="-122"/>
                  <a:ea typeface="微软雅黑" panose="020B0503020204020204" pitchFamily="34" charset="-122"/>
                </a:rPr>
                <a:t>目录</a:t>
              </a:r>
              <a:endParaRPr lang="zh-CN" altLang="en-US" sz="5400" dirty="0">
                <a:solidFill>
                  <a:srgbClr val="6A554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788160" y="1082318"/>
              <a:ext cx="1798320" cy="369332"/>
            </a:xfrm>
            <a:prstGeom prst="rect">
              <a:avLst/>
            </a:prstGeom>
            <a:noFill/>
          </p:spPr>
          <p:txBody>
            <a:bodyPr wrap="square" rtlCol="0">
              <a:spAutoFit/>
            </a:bodyPr>
            <a:lstStyle/>
            <a:p>
              <a:r>
                <a:rPr lang="en-US" altLang="zh-CN" dirty="0">
                  <a:solidFill>
                    <a:srgbClr val="6A5546"/>
                  </a:solidFill>
                  <a:latin typeface="微软雅黑" panose="020B0503020204020204" pitchFamily="34" charset="-122"/>
                  <a:ea typeface="微软雅黑" panose="020B0503020204020204" pitchFamily="34" charset="-122"/>
                </a:rPr>
                <a:t>CONTENTS</a:t>
              </a:r>
              <a:endParaRPr lang="zh-CN" altLang="en-US" dirty="0">
                <a:solidFill>
                  <a:srgbClr val="6A5546"/>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335280" y="2332554"/>
            <a:ext cx="4378960" cy="685800"/>
            <a:chOff x="386080" y="2109034"/>
            <a:chExt cx="4378960" cy="685800"/>
          </a:xfrm>
        </p:grpSpPr>
        <p:sp>
          <p:nvSpPr>
            <p:cNvPr id="20" name="文本框 19"/>
            <p:cNvSpPr txBox="1"/>
            <p:nvPr/>
          </p:nvSpPr>
          <p:spPr>
            <a:xfrm>
              <a:off x="1282319" y="2159546"/>
              <a:ext cx="3482721" cy="58356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编码</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86080" y="2190324"/>
              <a:ext cx="762889" cy="52322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01</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22" name="椭圆 21"/>
            <p:cNvSpPr/>
            <p:nvPr/>
          </p:nvSpPr>
          <p:spPr>
            <a:xfrm>
              <a:off x="462724" y="2109034"/>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335280" y="3312048"/>
            <a:ext cx="4378960" cy="685800"/>
            <a:chOff x="386080" y="3164297"/>
            <a:chExt cx="4378960" cy="685800"/>
          </a:xfrm>
        </p:grpSpPr>
        <p:sp>
          <p:nvSpPr>
            <p:cNvPr id="24" name="文本框 23"/>
            <p:cNvSpPr txBox="1"/>
            <p:nvPr/>
          </p:nvSpPr>
          <p:spPr>
            <a:xfrm>
              <a:off x="1282319" y="3214809"/>
              <a:ext cx="3482721" cy="58356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软件测试基础</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86080" y="3245587"/>
              <a:ext cx="762889" cy="52322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02</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26" name="椭圆 25"/>
            <p:cNvSpPr/>
            <p:nvPr/>
          </p:nvSpPr>
          <p:spPr>
            <a:xfrm>
              <a:off x="462724" y="3164297"/>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335280" y="4291542"/>
            <a:ext cx="4378960" cy="685800"/>
            <a:chOff x="386080" y="4169047"/>
            <a:chExt cx="4378960" cy="685800"/>
          </a:xfrm>
        </p:grpSpPr>
        <p:sp>
          <p:nvSpPr>
            <p:cNvPr id="28" name="文本框 27"/>
            <p:cNvSpPr txBox="1"/>
            <p:nvPr/>
          </p:nvSpPr>
          <p:spPr>
            <a:xfrm>
              <a:off x="1282319" y="4219559"/>
              <a:ext cx="3482721" cy="58356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单元测试</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86080" y="4250337"/>
              <a:ext cx="762889" cy="52322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03</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30" name="椭圆 29"/>
            <p:cNvSpPr/>
            <p:nvPr/>
          </p:nvSpPr>
          <p:spPr>
            <a:xfrm>
              <a:off x="462724" y="4169047"/>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35280" y="5301615"/>
            <a:ext cx="4902200" cy="686303"/>
            <a:chOff x="386080" y="5274822"/>
            <a:chExt cx="4378960" cy="685800"/>
          </a:xfrm>
        </p:grpSpPr>
        <p:sp>
          <p:nvSpPr>
            <p:cNvPr id="32" name="文本框 31"/>
            <p:cNvSpPr txBox="1"/>
            <p:nvPr/>
          </p:nvSpPr>
          <p:spPr>
            <a:xfrm>
              <a:off x="1282319" y="5325334"/>
              <a:ext cx="3482721" cy="583137"/>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集成测试与确认测试</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386080" y="5356112"/>
              <a:ext cx="762889" cy="521587"/>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04</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34" name="椭圆 33"/>
            <p:cNvSpPr/>
            <p:nvPr/>
          </p:nvSpPr>
          <p:spPr>
            <a:xfrm>
              <a:off x="462724" y="5274822"/>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5403850" y="2383354"/>
            <a:ext cx="4378960" cy="685800"/>
            <a:chOff x="386080" y="2109034"/>
            <a:chExt cx="4378960" cy="685800"/>
          </a:xfrm>
        </p:grpSpPr>
        <p:sp>
          <p:nvSpPr>
            <p:cNvPr id="3" name="文本框 2"/>
            <p:cNvSpPr txBox="1"/>
            <p:nvPr/>
          </p:nvSpPr>
          <p:spPr>
            <a:xfrm>
              <a:off x="1282319" y="2159546"/>
              <a:ext cx="3482721" cy="58356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白盒测试</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86080" y="2190324"/>
              <a:ext cx="762889" cy="52197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a:t>
              </a:r>
              <a:r>
                <a:rPr lang="en-US" sz="2800" b="1" i="1" dirty="0">
                  <a:solidFill>
                    <a:srgbClr val="6A5546"/>
                  </a:solidFill>
                  <a:latin typeface="微软雅黑" panose="020B0503020204020204" pitchFamily="34" charset="-122"/>
                  <a:ea typeface="微软雅黑" panose="020B0503020204020204" pitchFamily="34" charset="-122"/>
                </a:rPr>
                <a:t>5</a:t>
              </a:r>
              <a:endParaRPr lang="en-US" sz="2800" b="1" i="1" dirty="0">
                <a:solidFill>
                  <a:srgbClr val="6A5546"/>
                </a:solidFill>
                <a:latin typeface="微软雅黑" panose="020B0503020204020204" pitchFamily="34" charset="-122"/>
                <a:ea typeface="微软雅黑" panose="020B0503020204020204" pitchFamily="34" charset="-122"/>
              </a:endParaRPr>
            </a:p>
          </p:txBody>
        </p:sp>
        <p:sp>
          <p:nvSpPr>
            <p:cNvPr id="5" name="椭圆 4"/>
            <p:cNvSpPr/>
            <p:nvPr/>
          </p:nvSpPr>
          <p:spPr>
            <a:xfrm>
              <a:off x="462724" y="2109034"/>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5403850" y="3362848"/>
            <a:ext cx="4378960" cy="685800"/>
            <a:chOff x="386080" y="3164297"/>
            <a:chExt cx="4378960" cy="685800"/>
          </a:xfrm>
        </p:grpSpPr>
        <p:sp>
          <p:nvSpPr>
            <p:cNvPr id="7" name="文本框 6"/>
            <p:cNvSpPr txBox="1"/>
            <p:nvPr/>
          </p:nvSpPr>
          <p:spPr>
            <a:xfrm>
              <a:off x="1282319" y="3214809"/>
              <a:ext cx="3482721" cy="58356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黑盒测试</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86080" y="3245587"/>
              <a:ext cx="762889" cy="52197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a:t>
              </a:r>
              <a:r>
                <a:rPr lang="en-US" sz="2800" b="1" i="1" dirty="0">
                  <a:solidFill>
                    <a:srgbClr val="6A5546"/>
                  </a:solidFill>
                  <a:latin typeface="微软雅黑" panose="020B0503020204020204" pitchFamily="34" charset="-122"/>
                  <a:ea typeface="微软雅黑" panose="020B0503020204020204" pitchFamily="34" charset="-122"/>
                </a:rPr>
                <a:t>6</a:t>
              </a:r>
              <a:endParaRPr lang="en-US" sz="2800" b="1" i="1" dirty="0">
                <a:solidFill>
                  <a:srgbClr val="6A5546"/>
                </a:solidFill>
                <a:latin typeface="微软雅黑" panose="020B0503020204020204" pitchFamily="34" charset="-122"/>
                <a:ea typeface="微软雅黑" panose="020B0503020204020204" pitchFamily="34" charset="-122"/>
              </a:endParaRPr>
            </a:p>
          </p:txBody>
        </p:sp>
        <p:sp>
          <p:nvSpPr>
            <p:cNvPr id="9" name="椭圆 8"/>
            <p:cNvSpPr/>
            <p:nvPr/>
          </p:nvSpPr>
          <p:spPr>
            <a:xfrm>
              <a:off x="462724" y="3164297"/>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5403850" y="4342342"/>
            <a:ext cx="4378960" cy="685800"/>
            <a:chOff x="386080" y="4169047"/>
            <a:chExt cx="4378960" cy="685800"/>
          </a:xfrm>
        </p:grpSpPr>
        <p:sp>
          <p:nvSpPr>
            <p:cNvPr id="11" name="文本框 10"/>
            <p:cNvSpPr txBox="1"/>
            <p:nvPr/>
          </p:nvSpPr>
          <p:spPr>
            <a:xfrm>
              <a:off x="1282319" y="4219559"/>
              <a:ext cx="3482721" cy="58356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调试与软件可靠性</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86080" y="4250337"/>
              <a:ext cx="762889" cy="52197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07</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13" name="椭圆 12"/>
            <p:cNvSpPr/>
            <p:nvPr/>
          </p:nvSpPr>
          <p:spPr>
            <a:xfrm>
              <a:off x="462724" y="4169047"/>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5403850" y="5352613"/>
            <a:ext cx="4378960" cy="685800"/>
            <a:chOff x="386080" y="5274822"/>
            <a:chExt cx="4378960" cy="685800"/>
          </a:xfrm>
        </p:grpSpPr>
        <p:sp>
          <p:nvSpPr>
            <p:cNvPr id="15" name="文本框 14"/>
            <p:cNvSpPr txBox="1"/>
            <p:nvPr/>
          </p:nvSpPr>
          <p:spPr>
            <a:xfrm>
              <a:off x="1282319" y="5325334"/>
              <a:ext cx="3482721" cy="58356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维护</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86080" y="5356112"/>
              <a:ext cx="762889" cy="52197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08</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23" name="椭圆 22"/>
            <p:cNvSpPr/>
            <p:nvPr/>
          </p:nvSpPr>
          <p:spPr>
            <a:xfrm>
              <a:off x="462724" y="5274822"/>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3"/>
          <p:cNvSpPr>
            <a:spLocks noChangeAspect="1" noChangeArrowheads="1" noTextEdit="1"/>
          </p:cNvSpPr>
          <p:nvPr/>
        </p:nvSpPr>
        <p:spPr bwMode="auto">
          <a:xfrm>
            <a:off x="3860801" y="1978484"/>
            <a:ext cx="3764470" cy="3685715"/>
          </a:xfrm>
          <a:prstGeom prst="rect">
            <a:avLst/>
          </a:prstGeom>
          <a:noFill/>
          <a:ln w="9525">
            <a:noFill/>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nvGrpSpPr>
          <p:cNvPr id="3" name="组合 2"/>
          <p:cNvGrpSpPr/>
          <p:nvPr/>
        </p:nvGrpSpPr>
        <p:grpSpPr>
          <a:xfrm>
            <a:off x="4470400" y="2127907"/>
            <a:ext cx="3154871" cy="3186959"/>
            <a:chOff x="3860800" y="1964704"/>
            <a:chExt cx="3790066" cy="3828614"/>
          </a:xfrm>
        </p:grpSpPr>
        <p:sp>
          <p:nvSpPr>
            <p:cNvPr id="3077" name="Freeform 5"/>
            <p:cNvSpPr/>
            <p:nvPr/>
          </p:nvSpPr>
          <p:spPr bwMode="auto">
            <a:xfrm>
              <a:off x="3860800" y="1964704"/>
              <a:ext cx="3790066" cy="3699498"/>
            </a:xfrm>
            <a:custGeom>
              <a:avLst/>
              <a:gdLst/>
              <a:ahLst/>
              <a:cxnLst>
                <a:cxn ang="0">
                  <a:pos x="277" y="130"/>
                </a:cxn>
                <a:cxn ang="0">
                  <a:pos x="278" y="103"/>
                </a:cxn>
                <a:cxn ang="0">
                  <a:pos x="261" y="81"/>
                </a:cxn>
                <a:cxn ang="0">
                  <a:pos x="256" y="57"/>
                </a:cxn>
                <a:cxn ang="0">
                  <a:pos x="239" y="44"/>
                </a:cxn>
                <a:cxn ang="0">
                  <a:pos x="231" y="29"/>
                </a:cxn>
                <a:cxn ang="0">
                  <a:pos x="209" y="18"/>
                </a:cxn>
                <a:cxn ang="0">
                  <a:pos x="171" y="0"/>
                </a:cxn>
                <a:cxn ang="0">
                  <a:pos x="152" y="4"/>
                </a:cxn>
                <a:cxn ang="0">
                  <a:pos x="139" y="14"/>
                </a:cxn>
                <a:cxn ang="0">
                  <a:pos x="133" y="9"/>
                </a:cxn>
                <a:cxn ang="0">
                  <a:pos x="112" y="2"/>
                </a:cxn>
                <a:cxn ang="0">
                  <a:pos x="79" y="18"/>
                </a:cxn>
                <a:cxn ang="0">
                  <a:pos x="56" y="29"/>
                </a:cxn>
                <a:cxn ang="0">
                  <a:pos x="47" y="44"/>
                </a:cxn>
                <a:cxn ang="0">
                  <a:pos x="30" y="57"/>
                </a:cxn>
                <a:cxn ang="0">
                  <a:pos x="25" y="81"/>
                </a:cxn>
                <a:cxn ang="0">
                  <a:pos x="8" y="103"/>
                </a:cxn>
                <a:cxn ang="0">
                  <a:pos x="9" y="130"/>
                </a:cxn>
                <a:cxn ang="0">
                  <a:pos x="1" y="167"/>
                </a:cxn>
                <a:cxn ang="0">
                  <a:pos x="22" y="207"/>
                </a:cxn>
                <a:cxn ang="0">
                  <a:pos x="29" y="233"/>
                </a:cxn>
                <a:cxn ang="0">
                  <a:pos x="50" y="246"/>
                </a:cxn>
                <a:cxn ang="0">
                  <a:pos x="58" y="262"/>
                </a:cxn>
                <a:cxn ang="0">
                  <a:pos x="84" y="273"/>
                </a:cxn>
                <a:cxn ang="0">
                  <a:pos x="90" y="272"/>
                </a:cxn>
                <a:cxn ang="0">
                  <a:pos x="114" y="280"/>
                </a:cxn>
                <a:cxn ang="0">
                  <a:pos x="146" y="260"/>
                </a:cxn>
                <a:cxn ang="0">
                  <a:pos x="159" y="274"/>
                </a:cxn>
                <a:cxn ang="0">
                  <a:pos x="175" y="279"/>
                </a:cxn>
                <a:cxn ang="0">
                  <a:pos x="196" y="272"/>
                </a:cxn>
                <a:cxn ang="0">
                  <a:pos x="203" y="273"/>
                </a:cxn>
                <a:cxn ang="0">
                  <a:pos x="225" y="265"/>
                </a:cxn>
                <a:cxn ang="0">
                  <a:pos x="237" y="246"/>
                </a:cxn>
                <a:cxn ang="0">
                  <a:pos x="257" y="233"/>
                </a:cxn>
                <a:cxn ang="0">
                  <a:pos x="265" y="207"/>
                </a:cxn>
                <a:cxn ang="0">
                  <a:pos x="286" y="167"/>
                </a:cxn>
                <a:cxn ang="0">
                  <a:pos x="277" y="130"/>
                </a:cxn>
              </a:cxnLst>
              <a:rect l="0" t="0" r="r" b="b"/>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78" name="Freeform 6"/>
            <p:cNvSpPr>
              <a:spLocks noEditPoints="1"/>
            </p:cNvSpPr>
            <p:nvPr/>
          </p:nvSpPr>
          <p:spPr bwMode="auto">
            <a:xfrm>
              <a:off x="3987800" y="2040661"/>
              <a:ext cx="3553802" cy="3752657"/>
            </a:xfrm>
            <a:custGeom>
              <a:avLst/>
              <a:gdLst/>
              <a:ahLst/>
              <a:cxnLst>
                <a:cxn ang="0">
                  <a:pos x="124" y="67"/>
                </a:cxn>
                <a:cxn ang="0">
                  <a:pos x="124" y="212"/>
                </a:cxn>
                <a:cxn ang="0">
                  <a:pos x="23" y="197"/>
                </a:cxn>
                <a:cxn ang="0">
                  <a:pos x="27" y="81"/>
                </a:cxn>
                <a:cxn ang="0">
                  <a:pos x="150" y="13"/>
                </a:cxn>
                <a:cxn ang="0">
                  <a:pos x="151" y="135"/>
                </a:cxn>
                <a:cxn ang="0">
                  <a:pos x="187" y="88"/>
                </a:cxn>
                <a:cxn ang="0">
                  <a:pos x="160" y="72"/>
                </a:cxn>
                <a:cxn ang="0">
                  <a:pos x="178" y="75"/>
                </a:cxn>
                <a:cxn ang="0">
                  <a:pos x="150" y="13"/>
                </a:cxn>
                <a:cxn ang="0">
                  <a:pos x="158" y="255"/>
                </a:cxn>
                <a:cxn ang="0">
                  <a:pos x="211" y="225"/>
                </a:cxn>
                <a:cxn ang="0">
                  <a:pos x="252" y="131"/>
                </a:cxn>
                <a:cxn ang="0">
                  <a:pos x="220" y="166"/>
                </a:cxn>
                <a:cxn ang="0">
                  <a:pos x="214" y="192"/>
                </a:cxn>
                <a:cxn ang="0">
                  <a:pos x="211" y="147"/>
                </a:cxn>
                <a:cxn ang="0">
                  <a:pos x="171" y="133"/>
                </a:cxn>
                <a:cxn ang="0">
                  <a:pos x="188" y="236"/>
                </a:cxn>
                <a:cxn ang="0">
                  <a:pos x="160" y="214"/>
                </a:cxn>
                <a:cxn ang="0">
                  <a:pos x="154" y="141"/>
                </a:cxn>
                <a:cxn ang="0">
                  <a:pos x="237" y="128"/>
                </a:cxn>
                <a:cxn ang="0">
                  <a:pos x="211" y="63"/>
                </a:cxn>
                <a:cxn ang="0">
                  <a:pos x="195" y="23"/>
                </a:cxn>
                <a:cxn ang="0">
                  <a:pos x="144" y="91"/>
                </a:cxn>
                <a:cxn ang="0">
                  <a:pos x="143" y="234"/>
                </a:cxn>
                <a:cxn ang="0">
                  <a:pos x="210" y="253"/>
                </a:cxn>
                <a:cxn ang="0">
                  <a:pos x="267" y="161"/>
                </a:cxn>
                <a:cxn ang="0">
                  <a:pos x="222" y="46"/>
                </a:cxn>
                <a:cxn ang="0">
                  <a:pos x="90" y="120"/>
                </a:cxn>
                <a:cxn ang="0">
                  <a:pos x="96" y="119"/>
                </a:cxn>
                <a:cxn ang="0">
                  <a:pos x="92" y="126"/>
                </a:cxn>
                <a:cxn ang="0">
                  <a:pos x="52" y="139"/>
                </a:cxn>
                <a:cxn ang="0">
                  <a:pos x="118" y="163"/>
                </a:cxn>
                <a:cxn ang="0">
                  <a:pos x="115" y="17"/>
                </a:cxn>
                <a:cxn ang="0">
                  <a:pos x="97" y="56"/>
                </a:cxn>
                <a:cxn ang="0">
                  <a:pos x="111" y="40"/>
                </a:cxn>
                <a:cxn ang="0">
                  <a:pos x="79" y="76"/>
                </a:cxn>
                <a:cxn ang="0">
                  <a:pos x="98" y="171"/>
                </a:cxn>
                <a:cxn ang="0">
                  <a:pos x="97" y="195"/>
                </a:cxn>
                <a:cxn ang="0">
                  <a:pos x="94" y="237"/>
                </a:cxn>
                <a:cxn ang="0">
                  <a:pos x="77" y="162"/>
                </a:cxn>
                <a:cxn ang="0">
                  <a:pos x="8" y="161"/>
                </a:cxn>
                <a:cxn ang="0">
                  <a:pos x="85" y="249"/>
                </a:cxn>
                <a:cxn ang="0">
                  <a:pos x="98" y="171"/>
                </a:cxn>
                <a:cxn ang="0">
                  <a:pos x="62" y="99"/>
                </a:cxn>
                <a:cxn ang="0">
                  <a:pos x="38" y="86"/>
                </a:cxn>
              </a:cxnLst>
              <a:rect l="0" t="0" r="r" b="b"/>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rgbClr val="FFFFFF"/>
            </a:solidFill>
            <a:ln w="27" cap="flat">
              <a:solidFill>
                <a:srgbClr val="FFFFFF"/>
              </a:solidFill>
              <a:prstDash val="solid"/>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4" name="文本框 3"/>
          <p:cNvSpPr txBox="1"/>
          <p:nvPr/>
        </p:nvSpPr>
        <p:spPr>
          <a:xfrm>
            <a:off x="3473691" y="1798452"/>
            <a:ext cx="812800" cy="584775"/>
          </a:xfrm>
          <a:prstGeom prst="rect">
            <a:avLst/>
          </a:prstGeom>
          <a:noFill/>
        </p:spPr>
        <p:txBody>
          <a:bodyPr wrap="square" rtlCol="0">
            <a:spAutoFit/>
          </a:bodyPr>
          <a:lstStyle/>
          <a:p>
            <a:pPr algn="ctr"/>
            <a:r>
              <a:rPr lang="en-US" altLang="zh-CN" sz="3200" b="1" dirty="0">
                <a:solidFill>
                  <a:srgbClr val="6A5546"/>
                </a:solidFill>
                <a:latin typeface="微软雅黑" panose="020B0503020204020204" pitchFamily="34" charset="-122"/>
                <a:ea typeface="微软雅黑" panose="020B0503020204020204" pitchFamily="34" charset="-122"/>
              </a:rPr>
              <a:t>01</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7730079" y="1760111"/>
            <a:ext cx="812800" cy="584775"/>
          </a:xfrm>
          <a:prstGeom prst="rect">
            <a:avLst/>
          </a:prstGeom>
          <a:noFill/>
        </p:spPr>
        <p:txBody>
          <a:bodyPr wrap="square" rtlCol="0">
            <a:spAutoFit/>
          </a:bodyPr>
          <a:lstStyle/>
          <a:p>
            <a:pPr algn="ctr"/>
            <a:r>
              <a:rPr lang="en-US" altLang="zh-CN" sz="3200" b="1" dirty="0">
                <a:solidFill>
                  <a:srgbClr val="6A5546"/>
                </a:solidFill>
                <a:latin typeface="微软雅黑" panose="020B0503020204020204" pitchFamily="34" charset="-122"/>
                <a:ea typeface="微软雅黑" panose="020B0503020204020204" pitchFamily="34" charset="-122"/>
              </a:rPr>
              <a:t>04</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3473691" y="3118655"/>
            <a:ext cx="812800" cy="584775"/>
          </a:xfrm>
          <a:prstGeom prst="rect">
            <a:avLst/>
          </a:prstGeom>
          <a:noFill/>
        </p:spPr>
        <p:txBody>
          <a:bodyPr wrap="square" rtlCol="0">
            <a:spAutoFit/>
          </a:bodyPr>
          <a:lstStyle/>
          <a:p>
            <a:pPr algn="ctr"/>
            <a:r>
              <a:rPr lang="en-US" altLang="zh-CN" sz="3200" b="1" dirty="0">
                <a:solidFill>
                  <a:srgbClr val="6A5546"/>
                </a:solidFill>
                <a:latin typeface="微软雅黑" panose="020B0503020204020204" pitchFamily="34" charset="-122"/>
                <a:ea typeface="微软雅黑" panose="020B0503020204020204" pitchFamily="34" charset="-122"/>
              </a:rPr>
              <a:t>02</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7730984" y="3136612"/>
            <a:ext cx="812800" cy="584775"/>
          </a:xfrm>
          <a:prstGeom prst="rect">
            <a:avLst/>
          </a:prstGeom>
          <a:noFill/>
        </p:spPr>
        <p:txBody>
          <a:bodyPr wrap="square" rtlCol="0">
            <a:spAutoFit/>
          </a:bodyPr>
          <a:lstStyle/>
          <a:p>
            <a:pPr algn="ctr"/>
            <a:r>
              <a:rPr lang="en-US" altLang="zh-CN" sz="3200" b="1" dirty="0">
                <a:solidFill>
                  <a:srgbClr val="6A5546"/>
                </a:solidFill>
                <a:latin typeface="微软雅黑" panose="020B0503020204020204" pitchFamily="34" charset="-122"/>
                <a:ea typeface="微软雅黑" panose="020B0503020204020204" pitchFamily="34" charset="-122"/>
              </a:rPr>
              <a:t>05</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473691" y="4588020"/>
            <a:ext cx="812800" cy="584775"/>
          </a:xfrm>
          <a:prstGeom prst="rect">
            <a:avLst/>
          </a:prstGeom>
          <a:noFill/>
        </p:spPr>
        <p:txBody>
          <a:bodyPr wrap="square" rtlCol="0">
            <a:spAutoFit/>
          </a:bodyPr>
          <a:lstStyle/>
          <a:p>
            <a:pPr algn="ctr"/>
            <a:r>
              <a:rPr lang="en-US" altLang="zh-CN" sz="3200" b="1" dirty="0">
                <a:solidFill>
                  <a:srgbClr val="6A5546"/>
                </a:solidFill>
                <a:latin typeface="微软雅黑" panose="020B0503020204020204" pitchFamily="34" charset="-122"/>
                <a:ea typeface="微软雅黑" panose="020B0503020204020204" pitchFamily="34" charset="-122"/>
              </a:rPr>
              <a:t>03</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7730079" y="4372698"/>
            <a:ext cx="812800" cy="584775"/>
          </a:xfrm>
          <a:prstGeom prst="rect">
            <a:avLst/>
          </a:prstGeom>
          <a:noFill/>
        </p:spPr>
        <p:txBody>
          <a:bodyPr wrap="square" rtlCol="0">
            <a:spAutoFit/>
          </a:bodyPr>
          <a:lstStyle/>
          <a:p>
            <a:pPr algn="ctr"/>
            <a:r>
              <a:rPr lang="en-US" altLang="zh-CN" sz="3200" b="1" dirty="0">
                <a:solidFill>
                  <a:srgbClr val="6A5546"/>
                </a:solidFill>
                <a:latin typeface="微软雅黑" panose="020B0503020204020204" pitchFamily="34" charset="-122"/>
                <a:ea typeface="微软雅黑" panose="020B0503020204020204" pitchFamily="34" charset="-122"/>
              </a:rPr>
              <a:t>06</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18" name="Text Placeholder 1"/>
          <p:cNvSpPr txBox="1"/>
          <p:nvPr/>
        </p:nvSpPr>
        <p:spPr>
          <a:xfrm>
            <a:off x="8639175" y="1702435"/>
            <a:ext cx="3171190" cy="837565"/>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如果规定输入数据必须遵循的规则，则可以划分出一个有效的等价类和若干个无效的等价类</a:t>
            </a:r>
            <a:endPar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20" name="Text Placeholder 1"/>
          <p:cNvSpPr txBox="1"/>
          <p:nvPr/>
        </p:nvSpPr>
        <p:spPr>
          <a:xfrm>
            <a:off x="8639175" y="3160395"/>
            <a:ext cx="3103245" cy="730250"/>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如果规定了输入数据为整型，则可以划分出正整数、零和负整数三个有效类</a:t>
            </a:r>
            <a:endPar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22" name="Text Placeholder 1"/>
          <p:cNvSpPr txBox="1"/>
          <p:nvPr/>
        </p:nvSpPr>
        <p:spPr>
          <a:xfrm>
            <a:off x="8638540" y="4372610"/>
            <a:ext cx="3103880" cy="602615"/>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如果程序的处理对象是表格，则应该使用空表以及含一项或多项的表</a:t>
            </a:r>
            <a:endPar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24" name="Text Placeholder 2"/>
          <p:cNvSpPr txBox="1"/>
          <p:nvPr/>
        </p:nvSpPr>
        <p:spPr>
          <a:xfrm>
            <a:off x="1204329" y="1797596"/>
            <a:ext cx="2301298"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endParaRPr lang="en-US" altLang="zh-CN" sz="1800" dirty="0">
              <a:solidFill>
                <a:srgbClr val="262626"/>
              </a:solidFill>
              <a:latin typeface="Bebas Neue" panose="020B0606020202050201" pitchFamily="34" charset="0"/>
              <a:ea typeface="微软雅黑" panose="020B0503020204020204" pitchFamily="34" charset="-122"/>
            </a:endParaRPr>
          </a:p>
        </p:txBody>
      </p:sp>
      <p:sp>
        <p:nvSpPr>
          <p:cNvPr id="25" name="TextBox 74"/>
          <p:cNvSpPr txBox="1"/>
          <p:nvPr/>
        </p:nvSpPr>
        <p:spPr>
          <a:xfrm>
            <a:off x="998992" y="1905868"/>
            <a:ext cx="2474344" cy="430530"/>
          </a:xfrm>
          <a:prstGeom prst="rect">
            <a:avLst/>
          </a:prstGeom>
          <a:noFill/>
        </p:spPr>
        <p:txBody>
          <a:bodyPr wrap="square" lIns="0" tIns="0" rIns="0" bIns="0" rtlCol="0">
            <a:spAutoFit/>
          </a:bodyPr>
          <a:lstStyle/>
          <a:p>
            <a:pPr algn="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如果规定了输入值的范围，则可划分出一个有效的等价类</a:t>
            </a:r>
            <a:endPar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27" name="TextBox 74"/>
          <p:cNvSpPr txBox="1"/>
          <p:nvPr/>
        </p:nvSpPr>
        <p:spPr>
          <a:xfrm>
            <a:off x="704215" y="3202305"/>
            <a:ext cx="2698115" cy="645795"/>
          </a:xfrm>
          <a:prstGeom prst="rect">
            <a:avLst/>
          </a:prstGeom>
          <a:noFill/>
        </p:spPr>
        <p:txBody>
          <a:bodyPr wrap="square" lIns="0" tIns="0" rIns="0" bIns="0" rtlCol="0">
            <a:spAutoFit/>
          </a:bodyPr>
          <a:lstStyle/>
          <a:p>
            <a:pPr algn="r"/>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如果规定了输入数据的个数，则类似地也可以划分出一个有效的等价类和两个无效的等价类</a:t>
            </a:r>
            <a:endPar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29" name="TextBox 74"/>
          <p:cNvSpPr txBox="1"/>
          <p:nvPr/>
        </p:nvSpPr>
        <p:spPr>
          <a:xfrm>
            <a:off x="139065" y="4587875"/>
            <a:ext cx="3263265" cy="861695"/>
          </a:xfrm>
          <a:prstGeom prst="rect">
            <a:avLst/>
          </a:prstGeom>
          <a:noFill/>
        </p:spPr>
        <p:txBody>
          <a:bodyPr wrap="square" lIns="0" tIns="0" rIns="0" bIns="0" rtlCol="0">
            <a:spAutoFit/>
          </a:bodyPr>
          <a:lstStyle/>
          <a:p>
            <a:pPr algn="r"/>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如果规定了输入数据的一组值，而且程序对不同输入值做不同处理，则每个允许的输入值是一个有效的等价类，此外还有一个无效的等价类</a:t>
            </a:r>
            <a:endPar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0" name="文本框 29"/>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等价划分</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083560" y="727075"/>
            <a:ext cx="6024245" cy="922020"/>
          </a:xfrm>
          <a:prstGeom prst="rect">
            <a:avLst/>
          </a:prstGeom>
          <a:noFill/>
        </p:spPr>
        <p:txBody>
          <a:bodyPr wrap="square" rtlCol="0">
            <a:spAutoFit/>
          </a:bodyPr>
          <a:lstStyle/>
          <a:p>
            <a:pPr algn="ctr"/>
            <a:r>
              <a:rPr lang="zh-CN" altLang="en-US" b="1"/>
              <a:t>等价划分</a:t>
            </a:r>
            <a:r>
              <a:rPr lang="zh-CN" altLang="en-US"/>
              <a:t>是一种黑盒测试技术，这种方法把程序的输入域划分成若干个数据类，然后根据划分出的输入数据种类设计测试用例</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边界值分析与错误推测</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21080" y="1383030"/>
            <a:ext cx="3893185" cy="1938020"/>
          </a:xfrm>
          <a:prstGeom prst="rect">
            <a:avLst/>
          </a:prstGeom>
          <a:noFill/>
        </p:spPr>
        <p:txBody>
          <a:bodyPr wrap="square" rtlCol="0">
            <a:spAutoFit/>
          </a:bodyPr>
          <a:lstStyle/>
          <a:p>
            <a:r>
              <a:rPr lang="zh-CN" altLang="en-US" sz="2000"/>
              <a:t>使用</a:t>
            </a:r>
            <a:r>
              <a:rPr lang="zh-CN" altLang="en-US" sz="2000" b="1"/>
              <a:t>边界值分析</a:t>
            </a:r>
            <a:r>
              <a:rPr lang="zh-CN" altLang="en-US" sz="2000"/>
              <a:t>的测试方案首先应该确定边界情况，通常输入等价类和输出等价类的边界就是应该着重测试程序边界的情况，选取的测试数据应该正好等于、刚刚大于、刚刚小于边界值。</a:t>
            </a:r>
            <a:endParaRPr lang="zh-CN" altLang="en-US" sz="2000"/>
          </a:p>
        </p:txBody>
      </p:sp>
      <p:sp>
        <p:nvSpPr>
          <p:cNvPr id="3" name="文本框 2"/>
          <p:cNvSpPr txBox="1"/>
          <p:nvPr/>
        </p:nvSpPr>
        <p:spPr>
          <a:xfrm>
            <a:off x="1020445" y="3702685"/>
            <a:ext cx="3893820" cy="1630045"/>
          </a:xfrm>
          <a:prstGeom prst="rect">
            <a:avLst/>
          </a:prstGeom>
          <a:noFill/>
        </p:spPr>
        <p:txBody>
          <a:bodyPr wrap="square" rtlCol="0">
            <a:spAutoFit/>
          </a:bodyPr>
          <a:lstStyle/>
          <a:p>
            <a:r>
              <a:rPr lang="zh-CN" sz="2000" b="1"/>
              <a:t>错误推测法</a:t>
            </a:r>
            <a:r>
              <a:rPr lang="zh-CN" sz="2000"/>
              <a:t>很大程度上靠直觉和经验进行，基本做法是列举程序中可能有的错误和容易发生错误的特殊情况，并且根据它们的选择测试方案。</a:t>
            </a:r>
            <a:endParaRPr lang="zh-CN" sz="2000"/>
          </a:p>
        </p:txBody>
      </p:sp>
      <p:sp>
        <p:nvSpPr>
          <p:cNvPr id="4" name="Freeform 6"/>
          <p:cNvSpPr>
            <a:spLocks noEditPoints="1"/>
          </p:cNvSpPr>
          <p:nvPr/>
        </p:nvSpPr>
        <p:spPr bwMode="auto">
          <a:xfrm>
            <a:off x="6972935" y="3517385"/>
            <a:ext cx="1246288" cy="12204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 name="Freeform 6"/>
          <p:cNvSpPr>
            <a:spLocks noEditPoints="1"/>
          </p:cNvSpPr>
          <p:nvPr/>
        </p:nvSpPr>
        <p:spPr bwMode="auto">
          <a:xfrm>
            <a:off x="7907655" y="2070353"/>
            <a:ext cx="2775165" cy="27176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5" name="Freeform 6"/>
          <p:cNvSpPr>
            <a:spLocks noEditPoints="1"/>
          </p:cNvSpPr>
          <p:nvPr/>
        </p:nvSpPr>
        <p:spPr bwMode="auto">
          <a:xfrm rot="20736051">
            <a:off x="6331178" y="1526317"/>
            <a:ext cx="1999669" cy="1958232"/>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4" name="Freeform 6"/>
          <p:cNvSpPr>
            <a:spLocks noEditPoints="1"/>
          </p:cNvSpPr>
          <p:nvPr/>
        </p:nvSpPr>
        <p:spPr bwMode="auto">
          <a:xfrm rot="20255988">
            <a:off x="9511443" y="1255457"/>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5" name="Freeform 6"/>
          <p:cNvSpPr>
            <a:spLocks noEditPoints="1"/>
          </p:cNvSpPr>
          <p:nvPr/>
        </p:nvSpPr>
        <p:spPr bwMode="auto">
          <a:xfrm>
            <a:off x="8134297" y="4896281"/>
            <a:ext cx="765909" cy="750037"/>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6" name="Freeform 6"/>
          <p:cNvSpPr>
            <a:spLocks noEditPoints="1"/>
          </p:cNvSpPr>
          <p:nvPr/>
        </p:nvSpPr>
        <p:spPr bwMode="auto">
          <a:xfrm>
            <a:off x="8930429" y="1472662"/>
            <a:ext cx="476957" cy="467073"/>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7" name="Freeform 6"/>
          <p:cNvSpPr>
            <a:spLocks noEditPoints="1"/>
          </p:cNvSpPr>
          <p:nvPr/>
        </p:nvSpPr>
        <p:spPr bwMode="auto">
          <a:xfrm rot="20790614">
            <a:off x="6204488" y="4048476"/>
            <a:ext cx="855575" cy="837844"/>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 name="Freeform 6"/>
          <p:cNvSpPr>
            <a:spLocks noEditPoints="1"/>
          </p:cNvSpPr>
          <p:nvPr/>
        </p:nvSpPr>
        <p:spPr bwMode="auto">
          <a:xfrm>
            <a:off x="6204489" y="5271300"/>
            <a:ext cx="523340" cy="512495"/>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9" name="Freeform 6"/>
          <p:cNvSpPr>
            <a:spLocks noEditPoints="1"/>
          </p:cNvSpPr>
          <p:nvPr/>
        </p:nvSpPr>
        <p:spPr bwMode="auto">
          <a:xfrm>
            <a:off x="9083188" y="3221526"/>
            <a:ext cx="424111" cy="4153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 name="Freeform 41"/>
          <p:cNvSpPr>
            <a:spLocks noEditPoints="1"/>
          </p:cNvSpPr>
          <p:nvPr/>
        </p:nvSpPr>
        <p:spPr bwMode="auto">
          <a:xfrm>
            <a:off x="9025255" y="4832674"/>
            <a:ext cx="891197" cy="874603"/>
          </a:xfrm>
          <a:custGeom>
            <a:avLst/>
            <a:gdLst/>
            <a:ahLst/>
            <a:cxnLst>
              <a:cxn ang="0">
                <a:pos x="660" y="562"/>
              </a:cxn>
              <a:cxn ang="0">
                <a:pos x="498" y="400"/>
              </a:cxn>
              <a:cxn ang="0">
                <a:pos x="630" y="268"/>
              </a:cxn>
              <a:cxn ang="0">
                <a:pos x="753" y="233"/>
              </a:cxn>
              <a:cxn ang="0">
                <a:pos x="784" y="98"/>
              </a:cxn>
              <a:cxn ang="0">
                <a:pos x="722" y="160"/>
              </a:cxn>
              <a:cxn ang="0">
                <a:pos x="641" y="158"/>
              </a:cxn>
              <a:cxn ang="0">
                <a:pos x="639" y="77"/>
              </a:cxn>
              <a:cxn ang="0">
                <a:pos x="701" y="15"/>
              </a:cxn>
              <a:cxn ang="0">
                <a:pos x="566" y="46"/>
              </a:cxn>
              <a:cxn ang="0">
                <a:pos x="532" y="169"/>
              </a:cxn>
              <a:cxn ang="0">
                <a:pos x="400" y="301"/>
              </a:cxn>
              <a:cxn ang="0">
                <a:pos x="268" y="169"/>
              </a:cxn>
              <a:cxn ang="0">
                <a:pos x="233" y="46"/>
              </a:cxn>
              <a:cxn ang="0">
                <a:pos x="98" y="15"/>
              </a:cxn>
              <a:cxn ang="0">
                <a:pos x="160" y="77"/>
              </a:cxn>
              <a:cxn ang="0">
                <a:pos x="158" y="158"/>
              </a:cxn>
              <a:cxn ang="0">
                <a:pos x="77" y="160"/>
              </a:cxn>
              <a:cxn ang="0">
                <a:pos x="15" y="98"/>
              </a:cxn>
              <a:cxn ang="0">
                <a:pos x="46" y="233"/>
              </a:cxn>
              <a:cxn ang="0">
                <a:pos x="170" y="268"/>
              </a:cxn>
              <a:cxn ang="0">
                <a:pos x="301" y="400"/>
              </a:cxn>
              <a:cxn ang="0">
                <a:pos x="139" y="562"/>
              </a:cxn>
              <a:cxn ang="0">
                <a:pos x="57" y="592"/>
              </a:cxn>
              <a:cxn ang="0">
                <a:pos x="57" y="743"/>
              </a:cxn>
              <a:cxn ang="0">
                <a:pos x="207" y="743"/>
              </a:cxn>
              <a:cxn ang="0">
                <a:pos x="237" y="660"/>
              </a:cxn>
              <a:cxn ang="0">
                <a:pos x="400" y="498"/>
              </a:cxn>
              <a:cxn ang="0">
                <a:pos x="562" y="660"/>
              </a:cxn>
              <a:cxn ang="0">
                <a:pos x="593" y="743"/>
              </a:cxn>
              <a:cxn ang="0">
                <a:pos x="743" y="743"/>
              </a:cxn>
              <a:cxn ang="0">
                <a:pos x="743" y="593"/>
              </a:cxn>
              <a:cxn ang="0">
                <a:pos x="660" y="562"/>
              </a:cxn>
              <a:cxn ang="0">
                <a:pos x="146" y="722"/>
              </a:cxn>
              <a:cxn ang="0">
                <a:pos x="92" y="707"/>
              </a:cxn>
              <a:cxn ang="0">
                <a:pos x="78" y="653"/>
              </a:cxn>
              <a:cxn ang="0">
                <a:pos x="117" y="614"/>
              </a:cxn>
              <a:cxn ang="0">
                <a:pos x="171" y="628"/>
              </a:cxn>
              <a:cxn ang="0">
                <a:pos x="186" y="682"/>
              </a:cxn>
              <a:cxn ang="0">
                <a:pos x="146" y="722"/>
              </a:cxn>
              <a:cxn ang="0">
                <a:pos x="707" y="707"/>
              </a:cxn>
              <a:cxn ang="0">
                <a:pos x="653" y="722"/>
              </a:cxn>
              <a:cxn ang="0">
                <a:pos x="614" y="682"/>
              </a:cxn>
              <a:cxn ang="0">
                <a:pos x="628" y="628"/>
              </a:cxn>
              <a:cxn ang="0">
                <a:pos x="682" y="614"/>
              </a:cxn>
              <a:cxn ang="0">
                <a:pos x="722" y="653"/>
              </a:cxn>
              <a:cxn ang="0">
                <a:pos x="707" y="707"/>
              </a:cxn>
              <a:cxn ang="0">
                <a:pos x="707" y="707"/>
              </a:cxn>
              <a:cxn ang="0">
                <a:pos x="707" y="707"/>
              </a:cxn>
            </a:cxnLst>
            <a:rect l="0" t="0" r="r" b="b"/>
            <a:pathLst>
              <a:path w="800" h="784">
                <a:moveTo>
                  <a:pt x="660" y="562"/>
                </a:moveTo>
                <a:cubicBezTo>
                  <a:pt x="498" y="400"/>
                  <a:pt x="498" y="400"/>
                  <a:pt x="498" y="400"/>
                </a:cubicBezTo>
                <a:cubicBezTo>
                  <a:pt x="630" y="268"/>
                  <a:pt x="630" y="268"/>
                  <a:pt x="630" y="268"/>
                </a:cubicBezTo>
                <a:cubicBezTo>
                  <a:pt x="673" y="278"/>
                  <a:pt x="720" y="266"/>
                  <a:pt x="753" y="233"/>
                </a:cubicBezTo>
                <a:cubicBezTo>
                  <a:pt x="790" y="196"/>
                  <a:pt x="800" y="144"/>
                  <a:pt x="784" y="98"/>
                </a:cubicBezTo>
                <a:cubicBezTo>
                  <a:pt x="722" y="160"/>
                  <a:pt x="722" y="160"/>
                  <a:pt x="722" y="160"/>
                </a:cubicBezTo>
                <a:cubicBezTo>
                  <a:pt x="700" y="182"/>
                  <a:pt x="664" y="181"/>
                  <a:pt x="641" y="158"/>
                </a:cubicBezTo>
                <a:cubicBezTo>
                  <a:pt x="618" y="135"/>
                  <a:pt x="617" y="99"/>
                  <a:pt x="639" y="77"/>
                </a:cubicBezTo>
                <a:cubicBezTo>
                  <a:pt x="701" y="15"/>
                  <a:pt x="701" y="15"/>
                  <a:pt x="701" y="15"/>
                </a:cubicBezTo>
                <a:cubicBezTo>
                  <a:pt x="656" y="0"/>
                  <a:pt x="603" y="10"/>
                  <a:pt x="566" y="46"/>
                </a:cubicBezTo>
                <a:cubicBezTo>
                  <a:pt x="533" y="80"/>
                  <a:pt x="522" y="126"/>
                  <a:pt x="532" y="169"/>
                </a:cubicBezTo>
                <a:cubicBezTo>
                  <a:pt x="400" y="301"/>
                  <a:pt x="400" y="301"/>
                  <a:pt x="400" y="301"/>
                </a:cubicBezTo>
                <a:cubicBezTo>
                  <a:pt x="268" y="169"/>
                  <a:pt x="268" y="169"/>
                  <a:pt x="268" y="169"/>
                </a:cubicBezTo>
                <a:cubicBezTo>
                  <a:pt x="278" y="127"/>
                  <a:pt x="266" y="80"/>
                  <a:pt x="233" y="46"/>
                </a:cubicBezTo>
                <a:cubicBezTo>
                  <a:pt x="196" y="10"/>
                  <a:pt x="144" y="0"/>
                  <a:pt x="98" y="15"/>
                </a:cubicBezTo>
                <a:cubicBezTo>
                  <a:pt x="160" y="77"/>
                  <a:pt x="160" y="77"/>
                  <a:pt x="160" y="77"/>
                </a:cubicBezTo>
                <a:cubicBezTo>
                  <a:pt x="182" y="99"/>
                  <a:pt x="181" y="135"/>
                  <a:pt x="158" y="158"/>
                </a:cubicBezTo>
                <a:cubicBezTo>
                  <a:pt x="135" y="181"/>
                  <a:pt x="99" y="182"/>
                  <a:pt x="77" y="160"/>
                </a:cubicBezTo>
                <a:cubicBezTo>
                  <a:pt x="15" y="98"/>
                  <a:pt x="15" y="98"/>
                  <a:pt x="15" y="98"/>
                </a:cubicBezTo>
                <a:cubicBezTo>
                  <a:pt x="0" y="144"/>
                  <a:pt x="10" y="196"/>
                  <a:pt x="46" y="233"/>
                </a:cubicBezTo>
                <a:cubicBezTo>
                  <a:pt x="80" y="266"/>
                  <a:pt x="127" y="278"/>
                  <a:pt x="170" y="268"/>
                </a:cubicBezTo>
                <a:cubicBezTo>
                  <a:pt x="301" y="400"/>
                  <a:pt x="301" y="400"/>
                  <a:pt x="301" y="400"/>
                </a:cubicBezTo>
                <a:cubicBezTo>
                  <a:pt x="139" y="562"/>
                  <a:pt x="139" y="562"/>
                  <a:pt x="139" y="562"/>
                </a:cubicBezTo>
                <a:cubicBezTo>
                  <a:pt x="109" y="560"/>
                  <a:pt x="79" y="570"/>
                  <a:pt x="57" y="592"/>
                </a:cubicBezTo>
                <a:cubicBezTo>
                  <a:pt x="15" y="634"/>
                  <a:pt x="15" y="701"/>
                  <a:pt x="57" y="743"/>
                </a:cubicBezTo>
                <a:cubicBezTo>
                  <a:pt x="98" y="784"/>
                  <a:pt x="165" y="784"/>
                  <a:pt x="207" y="743"/>
                </a:cubicBezTo>
                <a:cubicBezTo>
                  <a:pt x="229" y="720"/>
                  <a:pt x="239" y="690"/>
                  <a:pt x="237" y="660"/>
                </a:cubicBezTo>
                <a:cubicBezTo>
                  <a:pt x="400" y="498"/>
                  <a:pt x="400" y="498"/>
                  <a:pt x="400" y="498"/>
                </a:cubicBezTo>
                <a:cubicBezTo>
                  <a:pt x="562" y="660"/>
                  <a:pt x="562" y="660"/>
                  <a:pt x="562" y="660"/>
                </a:cubicBezTo>
                <a:cubicBezTo>
                  <a:pt x="560" y="690"/>
                  <a:pt x="570" y="720"/>
                  <a:pt x="593" y="743"/>
                </a:cubicBezTo>
                <a:cubicBezTo>
                  <a:pt x="634" y="784"/>
                  <a:pt x="701" y="784"/>
                  <a:pt x="743" y="743"/>
                </a:cubicBezTo>
                <a:cubicBezTo>
                  <a:pt x="784" y="701"/>
                  <a:pt x="784" y="634"/>
                  <a:pt x="743" y="593"/>
                </a:cubicBezTo>
                <a:cubicBezTo>
                  <a:pt x="720" y="570"/>
                  <a:pt x="690" y="560"/>
                  <a:pt x="660" y="562"/>
                </a:cubicBezTo>
                <a:close/>
                <a:moveTo>
                  <a:pt x="146" y="722"/>
                </a:moveTo>
                <a:cubicBezTo>
                  <a:pt x="92" y="707"/>
                  <a:pt x="92" y="707"/>
                  <a:pt x="92" y="707"/>
                </a:cubicBezTo>
                <a:cubicBezTo>
                  <a:pt x="78" y="653"/>
                  <a:pt x="78" y="653"/>
                  <a:pt x="78" y="653"/>
                </a:cubicBezTo>
                <a:cubicBezTo>
                  <a:pt x="117" y="614"/>
                  <a:pt x="117" y="614"/>
                  <a:pt x="117" y="614"/>
                </a:cubicBezTo>
                <a:cubicBezTo>
                  <a:pt x="171" y="628"/>
                  <a:pt x="171" y="628"/>
                  <a:pt x="171" y="628"/>
                </a:cubicBezTo>
                <a:cubicBezTo>
                  <a:pt x="186" y="682"/>
                  <a:pt x="186" y="682"/>
                  <a:pt x="186" y="682"/>
                </a:cubicBezTo>
                <a:lnTo>
                  <a:pt x="146" y="722"/>
                </a:lnTo>
                <a:close/>
                <a:moveTo>
                  <a:pt x="707" y="707"/>
                </a:moveTo>
                <a:cubicBezTo>
                  <a:pt x="653" y="722"/>
                  <a:pt x="653" y="722"/>
                  <a:pt x="653" y="722"/>
                </a:cubicBezTo>
                <a:cubicBezTo>
                  <a:pt x="614" y="682"/>
                  <a:pt x="614" y="682"/>
                  <a:pt x="614" y="682"/>
                </a:cubicBezTo>
                <a:cubicBezTo>
                  <a:pt x="628" y="628"/>
                  <a:pt x="628" y="628"/>
                  <a:pt x="628" y="628"/>
                </a:cubicBezTo>
                <a:cubicBezTo>
                  <a:pt x="682" y="614"/>
                  <a:pt x="682" y="614"/>
                  <a:pt x="682" y="614"/>
                </a:cubicBezTo>
                <a:cubicBezTo>
                  <a:pt x="722" y="653"/>
                  <a:pt x="722" y="653"/>
                  <a:pt x="722" y="653"/>
                </a:cubicBezTo>
                <a:lnTo>
                  <a:pt x="707" y="707"/>
                </a:lnTo>
                <a:close/>
                <a:moveTo>
                  <a:pt x="707" y="707"/>
                </a:moveTo>
                <a:cubicBezTo>
                  <a:pt x="707" y="707"/>
                  <a:pt x="707" y="707"/>
                  <a:pt x="707" y="707"/>
                </a:cubicBezTo>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6"/>
          <p:cNvSpPr>
            <a:spLocks noEditPoints="1"/>
          </p:cNvSpPr>
          <p:nvPr/>
        </p:nvSpPr>
        <p:spPr bwMode="auto">
          <a:xfrm>
            <a:off x="6868092" y="4690133"/>
            <a:ext cx="988912" cy="9684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532511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调试与软件可靠性</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a:t>
            </a:r>
            <a:r>
              <a:rPr lang="en-US" sz="7200" dirty="0">
                <a:solidFill>
                  <a:srgbClr val="6A5546"/>
                </a:solidFill>
                <a:latin typeface="Impact" panose="020B0806030902050204" pitchFamily="34" charset="0"/>
                <a:ea typeface="微软雅黑" panose="020B0503020204020204" pitchFamily="34" charset="-122"/>
              </a:rPr>
              <a:t>7</a:t>
            </a:r>
            <a:endParaRPr 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3"/>
          <p:cNvSpPr>
            <a:spLocks noChangeAspect="1" noChangeArrowheads="1" noTextEdit="1"/>
          </p:cNvSpPr>
          <p:nvPr/>
        </p:nvSpPr>
        <p:spPr bwMode="auto">
          <a:xfrm>
            <a:off x="3860801" y="1978484"/>
            <a:ext cx="3764470" cy="3685715"/>
          </a:xfrm>
          <a:prstGeom prst="rect">
            <a:avLst/>
          </a:prstGeom>
          <a:noFill/>
          <a:ln w="9525">
            <a:noFill/>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nvGrpSpPr>
          <p:cNvPr id="3" name="组合 2"/>
          <p:cNvGrpSpPr/>
          <p:nvPr/>
        </p:nvGrpSpPr>
        <p:grpSpPr>
          <a:xfrm>
            <a:off x="4462780" y="2196487"/>
            <a:ext cx="3154871" cy="3186959"/>
            <a:chOff x="3860800" y="1964704"/>
            <a:chExt cx="3790066" cy="3828614"/>
          </a:xfrm>
        </p:grpSpPr>
        <p:sp>
          <p:nvSpPr>
            <p:cNvPr id="3077" name="Freeform 5"/>
            <p:cNvSpPr/>
            <p:nvPr/>
          </p:nvSpPr>
          <p:spPr bwMode="auto">
            <a:xfrm>
              <a:off x="3860800" y="1964704"/>
              <a:ext cx="3790066" cy="3699498"/>
            </a:xfrm>
            <a:custGeom>
              <a:avLst/>
              <a:gdLst/>
              <a:ahLst/>
              <a:cxnLst>
                <a:cxn ang="0">
                  <a:pos x="277" y="130"/>
                </a:cxn>
                <a:cxn ang="0">
                  <a:pos x="278" y="103"/>
                </a:cxn>
                <a:cxn ang="0">
                  <a:pos x="261" y="81"/>
                </a:cxn>
                <a:cxn ang="0">
                  <a:pos x="256" y="57"/>
                </a:cxn>
                <a:cxn ang="0">
                  <a:pos x="239" y="44"/>
                </a:cxn>
                <a:cxn ang="0">
                  <a:pos x="231" y="29"/>
                </a:cxn>
                <a:cxn ang="0">
                  <a:pos x="209" y="18"/>
                </a:cxn>
                <a:cxn ang="0">
                  <a:pos x="171" y="0"/>
                </a:cxn>
                <a:cxn ang="0">
                  <a:pos x="152" y="4"/>
                </a:cxn>
                <a:cxn ang="0">
                  <a:pos x="139" y="14"/>
                </a:cxn>
                <a:cxn ang="0">
                  <a:pos x="133" y="9"/>
                </a:cxn>
                <a:cxn ang="0">
                  <a:pos x="112" y="2"/>
                </a:cxn>
                <a:cxn ang="0">
                  <a:pos x="79" y="18"/>
                </a:cxn>
                <a:cxn ang="0">
                  <a:pos x="56" y="29"/>
                </a:cxn>
                <a:cxn ang="0">
                  <a:pos x="47" y="44"/>
                </a:cxn>
                <a:cxn ang="0">
                  <a:pos x="30" y="57"/>
                </a:cxn>
                <a:cxn ang="0">
                  <a:pos x="25" y="81"/>
                </a:cxn>
                <a:cxn ang="0">
                  <a:pos x="8" y="103"/>
                </a:cxn>
                <a:cxn ang="0">
                  <a:pos x="9" y="130"/>
                </a:cxn>
                <a:cxn ang="0">
                  <a:pos x="1" y="167"/>
                </a:cxn>
                <a:cxn ang="0">
                  <a:pos x="22" y="207"/>
                </a:cxn>
                <a:cxn ang="0">
                  <a:pos x="29" y="233"/>
                </a:cxn>
                <a:cxn ang="0">
                  <a:pos x="50" y="246"/>
                </a:cxn>
                <a:cxn ang="0">
                  <a:pos x="58" y="262"/>
                </a:cxn>
                <a:cxn ang="0">
                  <a:pos x="84" y="273"/>
                </a:cxn>
                <a:cxn ang="0">
                  <a:pos x="90" y="272"/>
                </a:cxn>
                <a:cxn ang="0">
                  <a:pos x="114" y="280"/>
                </a:cxn>
                <a:cxn ang="0">
                  <a:pos x="146" y="260"/>
                </a:cxn>
                <a:cxn ang="0">
                  <a:pos x="159" y="274"/>
                </a:cxn>
                <a:cxn ang="0">
                  <a:pos x="175" y="279"/>
                </a:cxn>
                <a:cxn ang="0">
                  <a:pos x="196" y="272"/>
                </a:cxn>
                <a:cxn ang="0">
                  <a:pos x="203" y="273"/>
                </a:cxn>
                <a:cxn ang="0">
                  <a:pos x="225" y="265"/>
                </a:cxn>
                <a:cxn ang="0">
                  <a:pos x="237" y="246"/>
                </a:cxn>
                <a:cxn ang="0">
                  <a:pos x="257" y="233"/>
                </a:cxn>
                <a:cxn ang="0">
                  <a:pos x="265" y="207"/>
                </a:cxn>
                <a:cxn ang="0">
                  <a:pos x="286" y="167"/>
                </a:cxn>
                <a:cxn ang="0">
                  <a:pos x="277" y="130"/>
                </a:cxn>
              </a:cxnLst>
              <a:rect l="0" t="0" r="r" b="b"/>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78" name="Freeform 6"/>
            <p:cNvSpPr>
              <a:spLocks noEditPoints="1"/>
            </p:cNvSpPr>
            <p:nvPr/>
          </p:nvSpPr>
          <p:spPr bwMode="auto">
            <a:xfrm>
              <a:off x="3987800" y="2040661"/>
              <a:ext cx="3553802" cy="3752657"/>
            </a:xfrm>
            <a:custGeom>
              <a:avLst/>
              <a:gdLst/>
              <a:ahLst/>
              <a:cxnLst>
                <a:cxn ang="0">
                  <a:pos x="124" y="67"/>
                </a:cxn>
                <a:cxn ang="0">
                  <a:pos x="124" y="212"/>
                </a:cxn>
                <a:cxn ang="0">
                  <a:pos x="23" y="197"/>
                </a:cxn>
                <a:cxn ang="0">
                  <a:pos x="27" y="81"/>
                </a:cxn>
                <a:cxn ang="0">
                  <a:pos x="150" y="13"/>
                </a:cxn>
                <a:cxn ang="0">
                  <a:pos x="151" y="135"/>
                </a:cxn>
                <a:cxn ang="0">
                  <a:pos x="187" y="88"/>
                </a:cxn>
                <a:cxn ang="0">
                  <a:pos x="160" y="72"/>
                </a:cxn>
                <a:cxn ang="0">
                  <a:pos x="178" y="75"/>
                </a:cxn>
                <a:cxn ang="0">
                  <a:pos x="150" y="13"/>
                </a:cxn>
                <a:cxn ang="0">
                  <a:pos x="158" y="255"/>
                </a:cxn>
                <a:cxn ang="0">
                  <a:pos x="211" y="225"/>
                </a:cxn>
                <a:cxn ang="0">
                  <a:pos x="252" y="131"/>
                </a:cxn>
                <a:cxn ang="0">
                  <a:pos x="220" y="166"/>
                </a:cxn>
                <a:cxn ang="0">
                  <a:pos x="214" y="192"/>
                </a:cxn>
                <a:cxn ang="0">
                  <a:pos x="211" y="147"/>
                </a:cxn>
                <a:cxn ang="0">
                  <a:pos x="171" y="133"/>
                </a:cxn>
                <a:cxn ang="0">
                  <a:pos x="188" y="236"/>
                </a:cxn>
                <a:cxn ang="0">
                  <a:pos x="160" y="214"/>
                </a:cxn>
                <a:cxn ang="0">
                  <a:pos x="154" y="141"/>
                </a:cxn>
                <a:cxn ang="0">
                  <a:pos x="237" y="128"/>
                </a:cxn>
                <a:cxn ang="0">
                  <a:pos x="211" y="63"/>
                </a:cxn>
                <a:cxn ang="0">
                  <a:pos x="195" y="23"/>
                </a:cxn>
                <a:cxn ang="0">
                  <a:pos x="144" y="91"/>
                </a:cxn>
                <a:cxn ang="0">
                  <a:pos x="143" y="234"/>
                </a:cxn>
                <a:cxn ang="0">
                  <a:pos x="210" y="253"/>
                </a:cxn>
                <a:cxn ang="0">
                  <a:pos x="267" y="161"/>
                </a:cxn>
                <a:cxn ang="0">
                  <a:pos x="222" y="46"/>
                </a:cxn>
                <a:cxn ang="0">
                  <a:pos x="90" y="120"/>
                </a:cxn>
                <a:cxn ang="0">
                  <a:pos x="96" y="119"/>
                </a:cxn>
                <a:cxn ang="0">
                  <a:pos x="92" y="126"/>
                </a:cxn>
                <a:cxn ang="0">
                  <a:pos x="52" y="139"/>
                </a:cxn>
                <a:cxn ang="0">
                  <a:pos x="118" y="163"/>
                </a:cxn>
                <a:cxn ang="0">
                  <a:pos x="115" y="17"/>
                </a:cxn>
                <a:cxn ang="0">
                  <a:pos x="97" y="56"/>
                </a:cxn>
                <a:cxn ang="0">
                  <a:pos x="111" y="40"/>
                </a:cxn>
                <a:cxn ang="0">
                  <a:pos x="79" y="76"/>
                </a:cxn>
                <a:cxn ang="0">
                  <a:pos x="98" y="171"/>
                </a:cxn>
                <a:cxn ang="0">
                  <a:pos x="97" y="195"/>
                </a:cxn>
                <a:cxn ang="0">
                  <a:pos x="94" y="237"/>
                </a:cxn>
                <a:cxn ang="0">
                  <a:pos x="77" y="162"/>
                </a:cxn>
                <a:cxn ang="0">
                  <a:pos x="8" y="161"/>
                </a:cxn>
                <a:cxn ang="0">
                  <a:pos x="85" y="249"/>
                </a:cxn>
                <a:cxn ang="0">
                  <a:pos x="98" y="171"/>
                </a:cxn>
                <a:cxn ang="0">
                  <a:pos x="62" y="99"/>
                </a:cxn>
                <a:cxn ang="0">
                  <a:pos x="38" y="86"/>
                </a:cxn>
              </a:cxnLst>
              <a:rect l="0" t="0" r="r" b="b"/>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rgbClr val="FFFFFF"/>
            </a:solidFill>
            <a:ln w="27" cap="flat">
              <a:solidFill>
                <a:srgbClr val="FFFFFF"/>
              </a:solidFill>
              <a:prstDash val="solid"/>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30" name="文本框 29"/>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调试</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09320" y="1998345"/>
            <a:ext cx="3402965" cy="2861310"/>
          </a:xfrm>
          <a:prstGeom prst="rect">
            <a:avLst/>
          </a:prstGeom>
          <a:noFill/>
        </p:spPr>
        <p:txBody>
          <a:bodyPr wrap="square" rtlCol="0">
            <a:spAutoFit/>
          </a:bodyPr>
          <a:lstStyle/>
          <a:p>
            <a:r>
              <a:rPr lang="zh-CN" altLang="en-US" sz="2000" b="1">
                <a:sym typeface="+mn-ea"/>
              </a:rPr>
              <a:t>调试过程</a:t>
            </a:r>
            <a:r>
              <a:rPr lang="zh-CN" altLang="en-US" sz="2000">
                <a:sym typeface="+mn-ea"/>
              </a:rPr>
              <a:t>从执行测试用例开始，评估测试结果，如果实际结果与预期结果不一样则表明软件中存在隐藏问题。</a:t>
            </a:r>
            <a:r>
              <a:rPr lang="zh-CN" altLang="en-US" sz="2000" b="1">
                <a:sym typeface="+mn-ea"/>
              </a:rPr>
              <a:t>调试过程</a:t>
            </a:r>
            <a:r>
              <a:rPr lang="zh-CN" altLang="en-US" sz="2000">
                <a:sym typeface="+mn-ea"/>
              </a:rPr>
              <a:t>大致会有以下两个结果：</a:t>
            </a:r>
            <a:endParaRPr lang="zh-CN" altLang="en-US" sz="2000">
              <a:sym typeface="+mn-ea"/>
            </a:endParaRPr>
          </a:p>
          <a:p>
            <a:r>
              <a:rPr lang="en-US" altLang="zh-CN" sz="2000">
                <a:sym typeface="+mn-ea"/>
              </a:rPr>
              <a:t>1.</a:t>
            </a:r>
            <a:r>
              <a:rPr lang="zh-CN" altLang="en-US" sz="2000">
                <a:sym typeface="+mn-ea"/>
              </a:rPr>
              <a:t>找出问题的原因并把问题改正和排除掉；</a:t>
            </a:r>
            <a:endParaRPr lang="zh-CN" altLang="en-US" sz="2000">
              <a:sym typeface="+mn-ea"/>
            </a:endParaRPr>
          </a:p>
          <a:p>
            <a:r>
              <a:rPr lang="en-US" altLang="zh-CN" sz="2000">
                <a:sym typeface="+mn-ea"/>
              </a:rPr>
              <a:t>2.</a:t>
            </a:r>
            <a:r>
              <a:rPr lang="zh-CN" altLang="en-US" sz="2000">
                <a:sym typeface="+mn-ea"/>
              </a:rPr>
              <a:t>没找到问题的原因。</a:t>
            </a:r>
            <a:endParaRPr lang="zh-CN" altLang="en-US" sz="2000">
              <a:sym typeface="+mn-ea"/>
            </a:endParaRPr>
          </a:p>
        </p:txBody>
      </p:sp>
      <p:sp>
        <p:nvSpPr>
          <p:cNvPr id="6" name="文本框 5"/>
          <p:cNvSpPr txBox="1"/>
          <p:nvPr/>
        </p:nvSpPr>
        <p:spPr>
          <a:xfrm>
            <a:off x="7842885" y="1998345"/>
            <a:ext cx="3402965" cy="2861310"/>
          </a:xfrm>
          <a:prstGeom prst="rect">
            <a:avLst/>
          </a:prstGeom>
          <a:noFill/>
        </p:spPr>
        <p:txBody>
          <a:bodyPr wrap="square" rtlCol="0">
            <a:spAutoFit/>
          </a:bodyPr>
          <a:lstStyle/>
          <a:p>
            <a:r>
              <a:rPr lang="zh-CN" sz="2000">
                <a:sym typeface="+mn-ea"/>
              </a:rPr>
              <a:t>比较有效的</a:t>
            </a:r>
            <a:r>
              <a:rPr lang="zh-CN" sz="2000" b="1">
                <a:sym typeface="+mn-ea"/>
              </a:rPr>
              <a:t>调试途径</a:t>
            </a:r>
            <a:r>
              <a:rPr lang="zh-CN" sz="2000">
                <a:sym typeface="+mn-ea"/>
              </a:rPr>
              <a:t>有两种方法：回溯法和原因排除法</a:t>
            </a:r>
            <a:endParaRPr lang="zh-CN" sz="2000">
              <a:sym typeface="+mn-ea"/>
            </a:endParaRPr>
          </a:p>
          <a:p>
            <a:r>
              <a:rPr lang="en-US" altLang="zh-CN" sz="2000">
                <a:sym typeface="+mn-ea"/>
              </a:rPr>
              <a:t>1.</a:t>
            </a:r>
            <a:r>
              <a:rPr lang="zh-CN" altLang="en-US" sz="2000">
                <a:sym typeface="+mn-ea"/>
              </a:rPr>
              <a:t>回溯法是从发现症状的地方开始，人工沿程序的控制流往回追踪源程序代码，直到找出错误原因为止；</a:t>
            </a:r>
            <a:endParaRPr lang="zh-CN" altLang="en-US" sz="2000">
              <a:sym typeface="+mn-ea"/>
            </a:endParaRPr>
          </a:p>
          <a:p>
            <a:r>
              <a:rPr lang="en-US" altLang="zh-CN" sz="2000">
                <a:sym typeface="+mn-ea"/>
              </a:rPr>
              <a:t>2.</a:t>
            </a:r>
            <a:r>
              <a:rPr lang="zh-CN" altLang="en-US" sz="2000">
                <a:sym typeface="+mn-ea"/>
              </a:rPr>
              <a:t>原因排除法采用对分查找法或归纳法或演绎法完成调试工作。</a:t>
            </a:r>
            <a:endParaRPr lang="zh-CN" altLang="en-US" sz="2000">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软件可靠性</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21080" y="1383030"/>
            <a:ext cx="3893185" cy="2245360"/>
          </a:xfrm>
          <a:prstGeom prst="rect">
            <a:avLst/>
          </a:prstGeom>
          <a:noFill/>
        </p:spPr>
        <p:txBody>
          <a:bodyPr wrap="square" rtlCol="0">
            <a:spAutoFit/>
          </a:bodyPr>
          <a:lstStyle/>
          <a:p>
            <a:r>
              <a:rPr lang="zh-CN" altLang="en-US" sz="2000" b="1"/>
              <a:t>软件可靠性</a:t>
            </a:r>
            <a:r>
              <a:rPr lang="zh-CN" altLang="en-US" sz="2000"/>
              <a:t>是程序在给定的时间间隔内，按照规格说明书的规定成功地运行的概率。</a:t>
            </a:r>
            <a:endParaRPr lang="zh-CN" altLang="en-US" sz="2000"/>
          </a:p>
          <a:p>
            <a:r>
              <a:rPr lang="zh-CN" altLang="en-US" sz="2000"/>
              <a:t>在上述定义中包含的随机变量是时间间隔，显然随着运行时间的增加，运行时遇到程序错误的概率也会增加。</a:t>
            </a:r>
            <a:endParaRPr lang="zh-CN" altLang="en-US" sz="2000"/>
          </a:p>
        </p:txBody>
      </p:sp>
      <p:sp>
        <p:nvSpPr>
          <p:cNvPr id="3" name="文本框 2"/>
          <p:cNvSpPr txBox="1"/>
          <p:nvPr/>
        </p:nvSpPr>
        <p:spPr>
          <a:xfrm>
            <a:off x="1021080" y="4631690"/>
            <a:ext cx="3893820" cy="1014730"/>
          </a:xfrm>
          <a:prstGeom prst="rect">
            <a:avLst/>
          </a:prstGeom>
          <a:noFill/>
        </p:spPr>
        <p:txBody>
          <a:bodyPr wrap="square" rtlCol="0">
            <a:spAutoFit/>
          </a:bodyPr>
          <a:lstStyle/>
          <a:p>
            <a:r>
              <a:rPr lang="zh-CN" sz="2000" b="1"/>
              <a:t>软件可用性</a:t>
            </a:r>
            <a:r>
              <a:rPr lang="zh-CN" sz="2000"/>
              <a:t>是程序在给定的时间点，按照规格说明书的规定成功地运行概率。</a:t>
            </a:r>
            <a:endParaRPr lang="zh-CN" sz="2000"/>
          </a:p>
        </p:txBody>
      </p:sp>
      <p:sp>
        <p:nvSpPr>
          <p:cNvPr id="4" name="Freeform 6"/>
          <p:cNvSpPr>
            <a:spLocks noEditPoints="1"/>
          </p:cNvSpPr>
          <p:nvPr/>
        </p:nvSpPr>
        <p:spPr bwMode="auto">
          <a:xfrm>
            <a:off x="6972935" y="3517385"/>
            <a:ext cx="1246288" cy="12204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 name="Freeform 6"/>
          <p:cNvSpPr>
            <a:spLocks noEditPoints="1"/>
          </p:cNvSpPr>
          <p:nvPr/>
        </p:nvSpPr>
        <p:spPr bwMode="auto">
          <a:xfrm>
            <a:off x="7907655" y="2070353"/>
            <a:ext cx="2775165" cy="27176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5" name="Freeform 6"/>
          <p:cNvSpPr>
            <a:spLocks noEditPoints="1"/>
          </p:cNvSpPr>
          <p:nvPr/>
        </p:nvSpPr>
        <p:spPr bwMode="auto">
          <a:xfrm rot="20736051">
            <a:off x="6331178" y="1526317"/>
            <a:ext cx="1999669" cy="1958232"/>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4" name="Freeform 6"/>
          <p:cNvSpPr>
            <a:spLocks noEditPoints="1"/>
          </p:cNvSpPr>
          <p:nvPr/>
        </p:nvSpPr>
        <p:spPr bwMode="auto">
          <a:xfrm rot="20255988">
            <a:off x="9511443" y="1255457"/>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5" name="Freeform 6"/>
          <p:cNvSpPr>
            <a:spLocks noEditPoints="1"/>
          </p:cNvSpPr>
          <p:nvPr/>
        </p:nvSpPr>
        <p:spPr bwMode="auto">
          <a:xfrm>
            <a:off x="8134297" y="4896281"/>
            <a:ext cx="765909" cy="750037"/>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6" name="Freeform 6"/>
          <p:cNvSpPr>
            <a:spLocks noEditPoints="1"/>
          </p:cNvSpPr>
          <p:nvPr/>
        </p:nvSpPr>
        <p:spPr bwMode="auto">
          <a:xfrm>
            <a:off x="8930429" y="1472662"/>
            <a:ext cx="476957" cy="467073"/>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7" name="Freeform 6"/>
          <p:cNvSpPr>
            <a:spLocks noEditPoints="1"/>
          </p:cNvSpPr>
          <p:nvPr/>
        </p:nvSpPr>
        <p:spPr bwMode="auto">
          <a:xfrm rot="20790614">
            <a:off x="6204488" y="4048476"/>
            <a:ext cx="855575" cy="837844"/>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 name="Freeform 6"/>
          <p:cNvSpPr>
            <a:spLocks noEditPoints="1"/>
          </p:cNvSpPr>
          <p:nvPr/>
        </p:nvSpPr>
        <p:spPr bwMode="auto">
          <a:xfrm>
            <a:off x="6204489" y="5271300"/>
            <a:ext cx="523340" cy="512495"/>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9" name="Freeform 6"/>
          <p:cNvSpPr>
            <a:spLocks noEditPoints="1"/>
          </p:cNvSpPr>
          <p:nvPr/>
        </p:nvSpPr>
        <p:spPr bwMode="auto">
          <a:xfrm>
            <a:off x="9083188" y="3221526"/>
            <a:ext cx="424111" cy="4153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 name="Freeform 41"/>
          <p:cNvSpPr>
            <a:spLocks noEditPoints="1"/>
          </p:cNvSpPr>
          <p:nvPr/>
        </p:nvSpPr>
        <p:spPr bwMode="auto">
          <a:xfrm>
            <a:off x="9025255" y="4832674"/>
            <a:ext cx="891197" cy="874603"/>
          </a:xfrm>
          <a:custGeom>
            <a:avLst/>
            <a:gdLst/>
            <a:ahLst/>
            <a:cxnLst>
              <a:cxn ang="0">
                <a:pos x="660" y="562"/>
              </a:cxn>
              <a:cxn ang="0">
                <a:pos x="498" y="400"/>
              </a:cxn>
              <a:cxn ang="0">
                <a:pos x="630" y="268"/>
              </a:cxn>
              <a:cxn ang="0">
                <a:pos x="753" y="233"/>
              </a:cxn>
              <a:cxn ang="0">
                <a:pos x="784" y="98"/>
              </a:cxn>
              <a:cxn ang="0">
                <a:pos x="722" y="160"/>
              </a:cxn>
              <a:cxn ang="0">
                <a:pos x="641" y="158"/>
              </a:cxn>
              <a:cxn ang="0">
                <a:pos x="639" y="77"/>
              </a:cxn>
              <a:cxn ang="0">
                <a:pos x="701" y="15"/>
              </a:cxn>
              <a:cxn ang="0">
                <a:pos x="566" y="46"/>
              </a:cxn>
              <a:cxn ang="0">
                <a:pos x="532" y="169"/>
              </a:cxn>
              <a:cxn ang="0">
                <a:pos x="400" y="301"/>
              </a:cxn>
              <a:cxn ang="0">
                <a:pos x="268" y="169"/>
              </a:cxn>
              <a:cxn ang="0">
                <a:pos x="233" y="46"/>
              </a:cxn>
              <a:cxn ang="0">
                <a:pos x="98" y="15"/>
              </a:cxn>
              <a:cxn ang="0">
                <a:pos x="160" y="77"/>
              </a:cxn>
              <a:cxn ang="0">
                <a:pos x="158" y="158"/>
              </a:cxn>
              <a:cxn ang="0">
                <a:pos x="77" y="160"/>
              </a:cxn>
              <a:cxn ang="0">
                <a:pos x="15" y="98"/>
              </a:cxn>
              <a:cxn ang="0">
                <a:pos x="46" y="233"/>
              </a:cxn>
              <a:cxn ang="0">
                <a:pos x="170" y="268"/>
              </a:cxn>
              <a:cxn ang="0">
                <a:pos x="301" y="400"/>
              </a:cxn>
              <a:cxn ang="0">
                <a:pos x="139" y="562"/>
              </a:cxn>
              <a:cxn ang="0">
                <a:pos x="57" y="592"/>
              </a:cxn>
              <a:cxn ang="0">
                <a:pos x="57" y="743"/>
              </a:cxn>
              <a:cxn ang="0">
                <a:pos x="207" y="743"/>
              </a:cxn>
              <a:cxn ang="0">
                <a:pos x="237" y="660"/>
              </a:cxn>
              <a:cxn ang="0">
                <a:pos x="400" y="498"/>
              </a:cxn>
              <a:cxn ang="0">
                <a:pos x="562" y="660"/>
              </a:cxn>
              <a:cxn ang="0">
                <a:pos x="593" y="743"/>
              </a:cxn>
              <a:cxn ang="0">
                <a:pos x="743" y="743"/>
              </a:cxn>
              <a:cxn ang="0">
                <a:pos x="743" y="593"/>
              </a:cxn>
              <a:cxn ang="0">
                <a:pos x="660" y="562"/>
              </a:cxn>
              <a:cxn ang="0">
                <a:pos x="146" y="722"/>
              </a:cxn>
              <a:cxn ang="0">
                <a:pos x="92" y="707"/>
              </a:cxn>
              <a:cxn ang="0">
                <a:pos x="78" y="653"/>
              </a:cxn>
              <a:cxn ang="0">
                <a:pos x="117" y="614"/>
              </a:cxn>
              <a:cxn ang="0">
                <a:pos x="171" y="628"/>
              </a:cxn>
              <a:cxn ang="0">
                <a:pos x="186" y="682"/>
              </a:cxn>
              <a:cxn ang="0">
                <a:pos x="146" y="722"/>
              </a:cxn>
              <a:cxn ang="0">
                <a:pos x="707" y="707"/>
              </a:cxn>
              <a:cxn ang="0">
                <a:pos x="653" y="722"/>
              </a:cxn>
              <a:cxn ang="0">
                <a:pos x="614" y="682"/>
              </a:cxn>
              <a:cxn ang="0">
                <a:pos x="628" y="628"/>
              </a:cxn>
              <a:cxn ang="0">
                <a:pos x="682" y="614"/>
              </a:cxn>
              <a:cxn ang="0">
                <a:pos x="722" y="653"/>
              </a:cxn>
              <a:cxn ang="0">
                <a:pos x="707" y="707"/>
              </a:cxn>
              <a:cxn ang="0">
                <a:pos x="707" y="707"/>
              </a:cxn>
              <a:cxn ang="0">
                <a:pos x="707" y="707"/>
              </a:cxn>
            </a:cxnLst>
            <a:rect l="0" t="0" r="r" b="b"/>
            <a:pathLst>
              <a:path w="800" h="784">
                <a:moveTo>
                  <a:pt x="660" y="562"/>
                </a:moveTo>
                <a:cubicBezTo>
                  <a:pt x="498" y="400"/>
                  <a:pt x="498" y="400"/>
                  <a:pt x="498" y="400"/>
                </a:cubicBezTo>
                <a:cubicBezTo>
                  <a:pt x="630" y="268"/>
                  <a:pt x="630" y="268"/>
                  <a:pt x="630" y="268"/>
                </a:cubicBezTo>
                <a:cubicBezTo>
                  <a:pt x="673" y="278"/>
                  <a:pt x="720" y="266"/>
                  <a:pt x="753" y="233"/>
                </a:cubicBezTo>
                <a:cubicBezTo>
                  <a:pt x="790" y="196"/>
                  <a:pt x="800" y="144"/>
                  <a:pt x="784" y="98"/>
                </a:cubicBezTo>
                <a:cubicBezTo>
                  <a:pt x="722" y="160"/>
                  <a:pt x="722" y="160"/>
                  <a:pt x="722" y="160"/>
                </a:cubicBezTo>
                <a:cubicBezTo>
                  <a:pt x="700" y="182"/>
                  <a:pt x="664" y="181"/>
                  <a:pt x="641" y="158"/>
                </a:cubicBezTo>
                <a:cubicBezTo>
                  <a:pt x="618" y="135"/>
                  <a:pt x="617" y="99"/>
                  <a:pt x="639" y="77"/>
                </a:cubicBezTo>
                <a:cubicBezTo>
                  <a:pt x="701" y="15"/>
                  <a:pt x="701" y="15"/>
                  <a:pt x="701" y="15"/>
                </a:cubicBezTo>
                <a:cubicBezTo>
                  <a:pt x="656" y="0"/>
                  <a:pt x="603" y="10"/>
                  <a:pt x="566" y="46"/>
                </a:cubicBezTo>
                <a:cubicBezTo>
                  <a:pt x="533" y="80"/>
                  <a:pt x="522" y="126"/>
                  <a:pt x="532" y="169"/>
                </a:cubicBezTo>
                <a:cubicBezTo>
                  <a:pt x="400" y="301"/>
                  <a:pt x="400" y="301"/>
                  <a:pt x="400" y="301"/>
                </a:cubicBezTo>
                <a:cubicBezTo>
                  <a:pt x="268" y="169"/>
                  <a:pt x="268" y="169"/>
                  <a:pt x="268" y="169"/>
                </a:cubicBezTo>
                <a:cubicBezTo>
                  <a:pt x="278" y="127"/>
                  <a:pt x="266" y="80"/>
                  <a:pt x="233" y="46"/>
                </a:cubicBezTo>
                <a:cubicBezTo>
                  <a:pt x="196" y="10"/>
                  <a:pt x="144" y="0"/>
                  <a:pt x="98" y="15"/>
                </a:cubicBezTo>
                <a:cubicBezTo>
                  <a:pt x="160" y="77"/>
                  <a:pt x="160" y="77"/>
                  <a:pt x="160" y="77"/>
                </a:cubicBezTo>
                <a:cubicBezTo>
                  <a:pt x="182" y="99"/>
                  <a:pt x="181" y="135"/>
                  <a:pt x="158" y="158"/>
                </a:cubicBezTo>
                <a:cubicBezTo>
                  <a:pt x="135" y="181"/>
                  <a:pt x="99" y="182"/>
                  <a:pt x="77" y="160"/>
                </a:cubicBezTo>
                <a:cubicBezTo>
                  <a:pt x="15" y="98"/>
                  <a:pt x="15" y="98"/>
                  <a:pt x="15" y="98"/>
                </a:cubicBezTo>
                <a:cubicBezTo>
                  <a:pt x="0" y="144"/>
                  <a:pt x="10" y="196"/>
                  <a:pt x="46" y="233"/>
                </a:cubicBezTo>
                <a:cubicBezTo>
                  <a:pt x="80" y="266"/>
                  <a:pt x="127" y="278"/>
                  <a:pt x="170" y="268"/>
                </a:cubicBezTo>
                <a:cubicBezTo>
                  <a:pt x="301" y="400"/>
                  <a:pt x="301" y="400"/>
                  <a:pt x="301" y="400"/>
                </a:cubicBezTo>
                <a:cubicBezTo>
                  <a:pt x="139" y="562"/>
                  <a:pt x="139" y="562"/>
                  <a:pt x="139" y="562"/>
                </a:cubicBezTo>
                <a:cubicBezTo>
                  <a:pt x="109" y="560"/>
                  <a:pt x="79" y="570"/>
                  <a:pt x="57" y="592"/>
                </a:cubicBezTo>
                <a:cubicBezTo>
                  <a:pt x="15" y="634"/>
                  <a:pt x="15" y="701"/>
                  <a:pt x="57" y="743"/>
                </a:cubicBezTo>
                <a:cubicBezTo>
                  <a:pt x="98" y="784"/>
                  <a:pt x="165" y="784"/>
                  <a:pt x="207" y="743"/>
                </a:cubicBezTo>
                <a:cubicBezTo>
                  <a:pt x="229" y="720"/>
                  <a:pt x="239" y="690"/>
                  <a:pt x="237" y="660"/>
                </a:cubicBezTo>
                <a:cubicBezTo>
                  <a:pt x="400" y="498"/>
                  <a:pt x="400" y="498"/>
                  <a:pt x="400" y="498"/>
                </a:cubicBezTo>
                <a:cubicBezTo>
                  <a:pt x="562" y="660"/>
                  <a:pt x="562" y="660"/>
                  <a:pt x="562" y="660"/>
                </a:cubicBezTo>
                <a:cubicBezTo>
                  <a:pt x="560" y="690"/>
                  <a:pt x="570" y="720"/>
                  <a:pt x="593" y="743"/>
                </a:cubicBezTo>
                <a:cubicBezTo>
                  <a:pt x="634" y="784"/>
                  <a:pt x="701" y="784"/>
                  <a:pt x="743" y="743"/>
                </a:cubicBezTo>
                <a:cubicBezTo>
                  <a:pt x="784" y="701"/>
                  <a:pt x="784" y="634"/>
                  <a:pt x="743" y="593"/>
                </a:cubicBezTo>
                <a:cubicBezTo>
                  <a:pt x="720" y="570"/>
                  <a:pt x="690" y="560"/>
                  <a:pt x="660" y="562"/>
                </a:cubicBezTo>
                <a:close/>
                <a:moveTo>
                  <a:pt x="146" y="722"/>
                </a:moveTo>
                <a:cubicBezTo>
                  <a:pt x="92" y="707"/>
                  <a:pt x="92" y="707"/>
                  <a:pt x="92" y="707"/>
                </a:cubicBezTo>
                <a:cubicBezTo>
                  <a:pt x="78" y="653"/>
                  <a:pt x="78" y="653"/>
                  <a:pt x="78" y="653"/>
                </a:cubicBezTo>
                <a:cubicBezTo>
                  <a:pt x="117" y="614"/>
                  <a:pt x="117" y="614"/>
                  <a:pt x="117" y="614"/>
                </a:cubicBezTo>
                <a:cubicBezTo>
                  <a:pt x="171" y="628"/>
                  <a:pt x="171" y="628"/>
                  <a:pt x="171" y="628"/>
                </a:cubicBezTo>
                <a:cubicBezTo>
                  <a:pt x="186" y="682"/>
                  <a:pt x="186" y="682"/>
                  <a:pt x="186" y="682"/>
                </a:cubicBezTo>
                <a:lnTo>
                  <a:pt x="146" y="722"/>
                </a:lnTo>
                <a:close/>
                <a:moveTo>
                  <a:pt x="707" y="707"/>
                </a:moveTo>
                <a:cubicBezTo>
                  <a:pt x="653" y="722"/>
                  <a:pt x="653" y="722"/>
                  <a:pt x="653" y="722"/>
                </a:cubicBezTo>
                <a:cubicBezTo>
                  <a:pt x="614" y="682"/>
                  <a:pt x="614" y="682"/>
                  <a:pt x="614" y="682"/>
                </a:cubicBezTo>
                <a:cubicBezTo>
                  <a:pt x="628" y="628"/>
                  <a:pt x="628" y="628"/>
                  <a:pt x="628" y="628"/>
                </a:cubicBezTo>
                <a:cubicBezTo>
                  <a:pt x="682" y="614"/>
                  <a:pt x="682" y="614"/>
                  <a:pt x="682" y="614"/>
                </a:cubicBezTo>
                <a:cubicBezTo>
                  <a:pt x="722" y="653"/>
                  <a:pt x="722" y="653"/>
                  <a:pt x="722" y="653"/>
                </a:cubicBezTo>
                <a:lnTo>
                  <a:pt x="707" y="707"/>
                </a:lnTo>
                <a:close/>
                <a:moveTo>
                  <a:pt x="707" y="707"/>
                </a:moveTo>
                <a:cubicBezTo>
                  <a:pt x="707" y="707"/>
                  <a:pt x="707" y="707"/>
                  <a:pt x="707" y="707"/>
                </a:cubicBezTo>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6"/>
          <p:cNvSpPr>
            <a:spLocks noEditPoints="1"/>
          </p:cNvSpPr>
          <p:nvPr/>
        </p:nvSpPr>
        <p:spPr bwMode="auto">
          <a:xfrm>
            <a:off x="6868092" y="4690133"/>
            <a:ext cx="988912" cy="9684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532511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维护</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a:t>
            </a:r>
            <a:r>
              <a:rPr lang="en-US" sz="7200" dirty="0">
                <a:solidFill>
                  <a:srgbClr val="6A5546"/>
                </a:solidFill>
                <a:latin typeface="Impact" panose="020B0806030902050204" pitchFamily="34" charset="0"/>
                <a:ea typeface="微软雅黑" panose="020B0503020204020204" pitchFamily="34" charset="-122"/>
              </a:rPr>
              <a:t>8</a:t>
            </a:r>
            <a:endParaRPr 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空心弧 2"/>
          <p:cNvSpPr/>
          <p:nvPr/>
        </p:nvSpPr>
        <p:spPr>
          <a:xfrm>
            <a:off x="4408081" y="2232147"/>
            <a:ext cx="2867837" cy="2867837"/>
          </a:xfrm>
          <a:prstGeom prst="blockArc">
            <a:avLst>
              <a:gd name="adj1" fmla="val 10800000"/>
              <a:gd name="adj2" fmla="val 16200000"/>
              <a:gd name="adj3" fmla="val 4639"/>
            </a:avLst>
          </a:prstGeom>
          <a:solidFill>
            <a:srgbClr val="404040"/>
          </a:solidFill>
          <a:ln>
            <a:noFill/>
          </a:ln>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4" name="空心弧 3"/>
          <p:cNvSpPr/>
          <p:nvPr/>
        </p:nvSpPr>
        <p:spPr>
          <a:xfrm>
            <a:off x="4408081" y="2232147"/>
            <a:ext cx="2867837" cy="2867837"/>
          </a:xfrm>
          <a:prstGeom prst="blockArc">
            <a:avLst>
              <a:gd name="adj1" fmla="val 5400000"/>
              <a:gd name="adj2" fmla="val 10800000"/>
              <a:gd name="adj3" fmla="val 4639"/>
            </a:avLst>
          </a:prstGeom>
          <a:solidFill>
            <a:srgbClr val="404040"/>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5" name="空心弧 4"/>
          <p:cNvSpPr/>
          <p:nvPr/>
        </p:nvSpPr>
        <p:spPr>
          <a:xfrm>
            <a:off x="4408081" y="2232147"/>
            <a:ext cx="2867837" cy="2867837"/>
          </a:xfrm>
          <a:prstGeom prst="blockArc">
            <a:avLst>
              <a:gd name="adj1" fmla="val 0"/>
              <a:gd name="adj2" fmla="val 5400000"/>
              <a:gd name="adj3" fmla="val 4639"/>
            </a:avLst>
          </a:prstGeom>
          <a:solidFill>
            <a:srgbClr val="404040"/>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6" name="空心弧 5"/>
          <p:cNvSpPr/>
          <p:nvPr/>
        </p:nvSpPr>
        <p:spPr>
          <a:xfrm>
            <a:off x="4408081" y="2232147"/>
            <a:ext cx="2867837" cy="2867837"/>
          </a:xfrm>
          <a:prstGeom prst="blockArc">
            <a:avLst>
              <a:gd name="adj1" fmla="val 16200000"/>
              <a:gd name="adj2" fmla="val 0"/>
              <a:gd name="adj3" fmla="val 4639"/>
            </a:avLst>
          </a:prstGeom>
          <a:solidFill>
            <a:srgbClr val="404040"/>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7" name="任意多边形 6"/>
          <p:cNvSpPr/>
          <p:nvPr/>
        </p:nvSpPr>
        <p:spPr>
          <a:xfrm>
            <a:off x="5182046" y="3006112"/>
            <a:ext cx="1319907" cy="1319907"/>
          </a:xfrm>
          <a:custGeom>
            <a:avLst/>
            <a:gdLst>
              <a:gd name="connsiteX0" fmla="*/ 0 w 1319907"/>
              <a:gd name="connsiteY0" fmla="*/ 659954 h 1319907"/>
              <a:gd name="connsiteX1" fmla="*/ 659954 w 1319907"/>
              <a:gd name="connsiteY1" fmla="*/ 0 h 1319907"/>
              <a:gd name="connsiteX2" fmla="*/ 1319908 w 1319907"/>
              <a:gd name="connsiteY2" fmla="*/ 659954 h 1319907"/>
              <a:gd name="connsiteX3" fmla="*/ 659954 w 1319907"/>
              <a:gd name="connsiteY3" fmla="*/ 1319908 h 1319907"/>
              <a:gd name="connsiteX4" fmla="*/ 0 w 1319907"/>
              <a:gd name="connsiteY4" fmla="*/ 659954 h 1319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907" h="1319907">
                <a:moveTo>
                  <a:pt x="0" y="659954"/>
                </a:moveTo>
                <a:cubicBezTo>
                  <a:pt x="0" y="295471"/>
                  <a:pt x="295471" y="0"/>
                  <a:pt x="659954" y="0"/>
                </a:cubicBezTo>
                <a:cubicBezTo>
                  <a:pt x="1024437" y="0"/>
                  <a:pt x="1319908" y="295471"/>
                  <a:pt x="1319908" y="659954"/>
                </a:cubicBezTo>
                <a:cubicBezTo>
                  <a:pt x="1319908" y="1024437"/>
                  <a:pt x="1024437" y="1319908"/>
                  <a:pt x="659954" y="1319908"/>
                </a:cubicBezTo>
                <a:cubicBezTo>
                  <a:pt x="295471" y="1319908"/>
                  <a:pt x="0" y="1024437"/>
                  <a:pt x="0" y="659954"/>
                </a:cubicBezTo>
                <a:close/>
              </a:path>
            </a:pathLst>
          </a:custGeom>
          <a:solidFill>
            <a:srgbClr val="6A5546"/>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56796" tIns="256796" rIns="256796" bIns="256796" numCol="1" spcCol="1270" anchor="ctr" anchorCtr="0">
            <a:noAutofit/>
          </a:bodyPr>
          <a:lstStyle/>
          <a:p>
            <a:pPr marL="0" lvl="0" indent="0" algn="ctr" defTabSz="2222500">
              <a:lnSpc>
                <a:spcPct val="90000"/>
              </a:lnSpc>
              <a:spcBef>
                <a:spcPct val="0"/>
              </a:spcBef>
              <a:spcAft>
                <a:spcPct val="35000"/>
              </a:spcAft>
              <a:buNone/>
            </a:pPr>
            <a:endParaRPr lang="en-US" sz="5000" kern="1200" dirty="0">
              <a:latin typeface="微软雅黑" panose="020B0503020204020204" pitchFamily="34" charset="-122"/>
            </a:endParaRPr>
          </a:p>
        </p:txBody>
      </p:sp>
      <p:sp>
        <p:nvSpPr>
          <p:cNvPr id="8" name="任意多边形 7"/>
          <p:cNvSpPr/>
          <p:nvPr/>
        </p:nvSpPr>
        <p:spPr>
          <a:xfrm>
            <a:off x="5380032" y="1803441"/>
            <a:ext cx="923934" cy="923934"/>
          </a:xfrm>
          <a:custGeom>
            <a:avLst/>
            <a:gdLst>
              <a:gd name="connsiteX0" fmla="*/ 0 w 923934"/>
              <a:gd name="connsiteY0" fmla="*/ 461967 h 923934"/>
              <a:gd name="connsiteX1" fmla="*/ 461967 w 923934"/>
              <a:gd name="connsiteY1" fmla="*/ 0 h 923934"/>
              <a:gd name="connsiteX2" fmla="*/ 923934 w 923934"/>
              <a:gd name="connsiteY2" fmla="*/ 461967 h 923934"/>
              <a:gd name="connsiteX3" fmla="*/ 461967 w 923934"/>
              <a:gd name="connsiteY3" fmla="*/ 923934 h 923934"/>
              <a:gd name="connsiteX4" fmla="*/ 0 w 923934"/>
              <a:gd name="connsiteY4" fmla="*/ 461967 h 923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34" h="923934">
                <a:moveTo>
                  <a:pt x="0" y="461967"/>
                </a:moveTo>
                <a:cubicBezTo>
                  <a:pt x="0" y="206830"/>
                  <a:pt x="206830" y="0"/>
                  <a:pt x="461967" y="0"/>
                </a:cubicBezTo>
                <a:cubicBezTo>
                  <a:pt x="717104" y="0"/>
                  <a:pt x="923934" y="206830"/>
                  <a:pt x="923934" y="461967"/>
                </a:cubicBezTo>
                <a:cubicBezTo>
                  <a:pt x="923934" y="717104"/>
                  <a:pt x="717104" y="923934"/>
                  <a:pt x="461967" y="923934"/>
                </a:cubicBezTo>
                <a:cubicBezTo>
                  <a:pt x="206830" y="923934"/>
                  <a:pt x="0" y="717104"/>
                  <a:pt x="0" y="461967"/>
                </a:cubicBezTo>
                <a:close/>
              </a:path>
            </a:pathLst>
          </a:custGeom>
          <a:solidFill>
            <a:srgbClr val="6A5546"/>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9757" tIns="179757" rIns="179757" bIns="179757" numCol="1" spcCol="1270" anchor="ctr" anchorCtr="0">
            <a:noAutofit/>
          </a:bodyPr>
          <a:lstStyle/>
          <a:p>
            <a:pPr marL="0" lvl="0" indent="0" algn="ctr" defTabSz="1555750">
              <a:lnSpc>
                <a:spcPct val="90000"/>
              </a:lnSpc>
              <a:spcBef>
                <a:spcPct val="0"/>
              </a:spcBef>
              <a:spcAft>
                <a:spcPct val="35000"/>
              </a:spcAft>
              <a:buNone/>
            </a:pPr>
            <a:endParaRPr lang="en-US" sz="3500" kern="1200" dirty="0">
              <a:latin typeface="微软雅黑" panose="020B0503020204020204" pitchFamily="34" charset="-122"/>
            </a:endParaRPr>
          </a:p>
        </p:txBody>
      </p:sp>
      <p:sp>
        <p:nvSpPr>
          <p:cNvPr id="9" name="任意多边形 8"/>
          <p:cNvSpPr/>
          <p:nvPr/>
        </p:nvSpPr>
        <p:spPr>
          <a:xfrm>
            <a:off x="6780689" y="3204099"/>
            <a:ext cx="923934" cy="923934"/>
          </a:xfrm>
          <a:custGeom>
            <a:avLst/>
            <a:gdLst>
              <a:gd name="connsiteX0" fmla="*/ 0 w 923934"/>
              <a:gd name="connsiteY0" fmla="*/ 461967 h 923934"/>
              <a:gd name="connsiteX1" fmla="*/ 461967 w 923934"/>
              <a:gd name="connsiteY1" fmla="*/ 0 h 923934"/>
              <a:gd name="connsiteX2" fmla="*/ 923934 w 923934"/>
              <a:gd name="connsiteY2" fmla="*/ 461967 h 923934"/>
              <a:gd name="connsiteX3" fmla="*/ 461967 w 923934"/>
              <a:gd name="connsiteY3" fmla="*/ 923934 h 923934"/>
              <a:gd name="connsiteX4" fmla="*/ 0 w 923934"/>
              <a:gd name="connsiteY4" fmla="*/ 461967 h 923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34" h="923934">
                <a:moveTo>
                  <a:pt x="0" y="461967"/>
                </a:moveTo>
                <a:cubicBezTo>
                  <a:pt x="0" y="206830"/>
                  <a:pt x="206830" y="0"/>
                  <a:pt x="461967" y="0"/>
                </a:cubicBezTo>
                <a:cubicBezTo>
                  <a:pt x="717104" y="0"/>
                  <a:pt x="923934" y="206830"/>
                  <a:pt x="923934" y="461967"/>
                </a:cubicBezTo>
                <a:cubicBezTo>
                  <a:pt x="923934" y="717104"/>
                  <a:pt x="717104" y="923934"/>
                  <a:pt x="461967" y="923934"/>
                </a:cubicBezTo>
                <a:cubicBezTo>
                  <a:pt x="206830" y="923934"/>
                  <a:pt x="0" y="717104"/>
                  <a:pt x="0" y="461967"/>
                </a:cubicBezTo>
                <a:close/>
              </a:path>
            </a:pathLst>
          </a:custGeom>
          <a:solidFill>
            <a:srgbClr val="404040"/>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9757" tIns="179757" rIns="179757" bIns="179757" numCol="1" spcCol="1270" anchor="ctr" anchorCtr="0">
            <a:noAutofit/>
          </a:bodyPr>
          <a:lstStyle/>
          <a:p>
            <a:pPr marL="0" lvl="0" indent="0" algn="ctr" defTabSz="1555750">
              <a:lnSpc>
                <a:spcPct val="90000"/>
              </a:lnSpc>
              <a:spcBef>
                <a:spcPct val="0"/>
              </a:spcBef>
              <a:spcAft>
                <a:spcPct val="35000"/>
              </a:spcAft>
              <a:buNone/>
            </a:pPr>
            <a:endParaRPr lang="en-US" sz="3500" kern="1200" dirty="0">
              <a:latin typeface="微软雅黑" panose="020B0503020204020204" pitchFamily="34" charset="-122"/>
            </a:endParaRPr>
          </a:p>
        </p:txBody>
      </p:sp>
      <p:sp>
        <p:nvSpPr>
          <p:cNvPr id="10" name="任意多边形 9"/>
          <p:cNvSpPr/>
          <p:nvPr/>
        </p:nvSpPr>
        <p:spPr>
          <a:xfrm>
            <a:off x="5380032" y="4604756"/>
            <a:ext cx="923934" cy="923934"/>
          </a:xfrm>
          <a:custGeom>
            <a:avLst/>
            <a:gdLst>
              <a:gd name="connsiteX0" fmla="*/ 0 w 923934"/>
              <a:gd name="connsiteY0" fmla="*/ 461967 h 923934"/>
              <a:gd name="connsiteX1" fmla="*/ 461967 w 923934"/>
              <a:gd name="connsiteY1" fmla="*/ 0 h 923934"/>
              <a:gd name="connsiteX2" fmla="*/ 923934 w 923934"/>
              <a:gd name="connsiteY2" fmla="*/ 461967 h 923934"/>
              <a:gd name="connsiteX3" fmla="*/ 461967 w 923934"/>
              <a:gd name="connsiteY3" fmla="*/ 923934 h 923934"/>
              <a:gd name="connsiteX4" fmla="*/ 0 w 923934"/>
              <a:gd name="connsiteY4" fmla="*/ 461967 h 923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34" h="923934">
                <a:moveTo>
                  <a:pt x="0" y="461967"/>
                </a:moveTo>
                <a:cubicBezTo>
                  <a:pt x="0" y="206830"/>
                  <a:pt x="206830" y="0"/>
                  <a:pt x="461967" y="0"/>
                </a:cubicBezTo>
                <a:cubicBezTo>
                  <a:pt x="717104" y="0"/>
                  <a:pt x="923934" y="206830"/>
                  <a:pt x="923934" y="461967"/>
                </a:cubicBezTo>
                <a:cubicBezTo>
                  <a:pt x="923934" y="717104"/>
                  <a:pt x="717104" y="923934"/>
                  <a:pt x="461967" y="923934"/>
                </a:cubicBezTo>
                <a:cubicBezTo>
                  <a:pt x="206830" y="923934"/>
                  <a:pt x="0" y="717104"/>
                  <a:pt x="0" y="461967"/>
                </a:cubicBezTo>
                <a:close/>
              </a:path>
            </a:pathLst>
          </a:custGeom>
          <a:solidFill>
            <a:srgbClr val="6A5546"/>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9757" tIns="179757" rIns="179757" bIns="179757" numCol="1" spcCol="1270" anchor="ctr" anchorCtr="0">
            <a:noAutofit/>
          </a:bodyPr>
          <a:lstStyle/>
          <a:p>
            <a:pPr marL="0" lvl="0" indent="0" algn="ctr" defTabSz="1555750">
              <a:lnSpc>
                <a:spcPct val="90000"/>
              </a:lnSpc>
              <a:spcBef>
                <a:spcPct val="0"/>
              </a:spcBef>
              <a:spcAft>
                <a:spcPct val="35000"/>
              </a:spcAft>
              <a:buNone/>
            </a:pPr>
            <a:endParaRPr lang="en-US" sz="3500" kern="1200" dirty="0">
              <a:latin typeface="微软雅黑" panose="020B0503020204020204" pitchFamily="34" charset="-122"/>
            </a:endParaRPr>
          </a:p>
        </p:txBody>
      </p:sp>
      <p:sp>
        <p:nvSpPr>
          <p:cNvPr id="11" name="任意多边形 10"/>
          <p:cNvSpPr/>
          <p:nvPr/>
        </p:nvSpPr>
        <p:spPr>
          <a:xfrm>
            <a:off x="3979375" y="3204099"/>
            <a:ext cx="923934" cy="923934"/>
          </a:xfrm>
          <a:custGeom>
            <a:avLst/>
            <a:gdLst>
              <a:gd name="connsiteX0" fmla="*/ 0 w 923934"/>
              <a:gd name="connsiteY0" fmla="*/ 461967 h 923934"/>
              <a:gd name="connsiteX1" fmla="*/ 461967 w 923934"/>
              <a:gd name="connsiteY1" fmla="*/ 0 h 923934"/>
              <a:gd name="connsiteX2" fmla="*/ 923934 w 923934"/>
              <a:gd name="connsiteY2" fmla="*/ 461967 h 923934"/>
              <a:gd name="connsiteX3" fmla="*/ 461967 w 923934"/>
              <a:gd name="connsiteY3" fmla="*/ 923934 h 923934"/>
              <a:gd name="connsiteX4" fmla="*/ 0 w 923934"/>
              <a:gd name="connsiteY4" fmla="*/ 461967 h 923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34" h="923934">
                <a:moveTo>
                  <a:pt x="0" y="461967"/>
                </a:moveTo>
                <a:cubicBezTo>
                  <a:pt x="0" y="206830"/>
                  <a:pt x="206830" y="0"/>
                  <a:pt x="461967" y="0"/>
                </a:cubicBezTo>
                <a:cubicBezTo>
                  <a:pt x="717104" y="0"/>
                  <a:pt x="923934" y="206830"/>
                  <a:pt x="923934" y="461967"/>
                </a:cubicBezTo>
                <a:cubicBezTo>
                  <a:pt x="923934" y="717104"/>
                  <a:pt x="717104" y="923934"/>
                  <a:pt x="461967" y="923934"/>
                </a:cubicBezTo>
                <a:cubicBezTo>
                  <a:pt x="206830" y="923934"/>
                  <a:pt x="0" y="717104"/>
                  <a:pt x="0" y="461967"/>
                </a:cubicBezTo>
                <a:close/>
              </a:path>
            </a:pathLst>
          </a:custGeom>
          <a:solidFill>
            <a:srgbClr val="404040"/>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9757" tIns="179757" rIns="179757" bIns="179757" numCol="1" spcCol="1270" anchor="ctr" anchorCtr="0">
            <a:noAutofit/>
          </a:bodyPr>
          <a:lstStyle/>
          <a:p>
            <a:pPr marL="0" lvl="0" indent="0" algn="ctr" defTabSz="1555750">
              <a:lnSpc>
                <a:spcPct val="90000"/>
              </a:lnSpc>
              <a:spcBef>
                <a:spcPct val="0"/>
              </a:spcBef>
              <a:spcAft>
                <a:spcPct val="35000"/>
              </a:spcAft>
              <a:buNone/>
            </a:pPr>
            <a:endParaRPr lang="en-US" sz="3500" kern="1200" dirty="0">
              <a:latin typeface="微软雅黑" panose="020B0503020204020204" pitchFamily="34" charset="-122"/>
            </a:endParaRPr>
          </a:p>
        </p:txBody>
      </p:sp>
      <p:sp>
        <p:nvSpPr>
          <p:cNvPr id="25" name="Rectangle 24"/>
          <p:cNvSpPr/>
          <p:nvPr/>
        </p:nvSpPr>
        <p:spPr>
          <a:xfrm>
            <a:off x="4167841" y="3359808"/>
            <a:ext cx="623889" cy="584775"/>
          </a:xfrm>
          <a:prstGeom prst="rect">
            <a:avLst/>
          </a:prstGeom>
        </p:spPr>
        <p:txBody>
          <a:bodyPr wrap="none">
            <a:spAutoFit/>
          </a:bodyPr>
          <a:lstStyle/>
          <a:p>
            <a:r>
              <a:rPr lang="en-US" sz="3200" dirty="0">
                <a:solidFill>
                  <a:schemeClr val="bg1"/>
                </a:solidFill>
                <a:latin typeface="FontAwesome" pitchFamily="2" charset="0"/>
              </a:rPr>
              <a:t></a:t>
            </a:r>
            <a:endParaRPr lang="en-US" sz="3200" dirty="0">
              <a:solidFill>
                <a:schemeClr val="bg1"/>
              </a:solidFill>
              <a:latin typeface="FontAwesome" pitchFamily="2" charset="0"/>
            </a:endParaRPr>
          </a:p>
        </p:txBody>
      </p:sp>
      <p:sp>
        <p:nvSpPr>
          <p:cNvPr id="26" name="Rectangle 25"/>
          <p:cNvSpPr/>
          <p:nvPr/>
        </p:nvSpPr>
        <p:spPr>
          <a:xfrm>
            <a:off x="6986384" y="3373678"/>
            <a:ext cx="595035" cy="584775"/>
          </a:xfrm>
          <a:prstGeom prst="rect">
            <a:avLst/>
          </a:prstGeom>
        </p:spPr>
        <p:txBody>
          <a:bodyPr wrap="none">
            <a:spAutoFit/>
          </a:bodyPr>
          <a:lstStyle/>
          <a:p>
            <a:r>
              <a:rPr lang="en-US" sz="3200" dirty="0">
                <a:solidFill>
                  <a:schemeClr val="bg1"/>
                </a:solidFill>
                <a:latin typeface="FontAwesome" pitchFamily="2" charset="0"/>
              </a:rPr>
              <a:t></a:t>
            </a:r>
            <a:endParaRPr lang="en-US" sz="3200" dirty="0">
              <a:solidFill>
                <a:schemeClr val="bg1"/>
              </a:solidFill>
              <a:latin typeface="FontAwesome" pitchFamily="2" charset="0"/>
            </a:endParaRPr>
          </a:p>
        </p:txBody>
      </p:sp>
      <p:cxnSp>
        <p:nvCxnSpPr>
          <p:cNvPr id="31" name="Straight Connector 30"/>
          <p:cNvCxnSpPr/>
          <p:nvPr/>
        </p:nvCxnSpPr>
        <p:spPr>
          <a:xfrm flipV="1">
            <a:off x="7010401" y="2311400"/>
            <a:ext cx="406400" cy="304800"/>
          </a:xfrm>
          <a:prstGeom prst="line">
            <a:avLst/>
          </a:prstGeom>
          <a:ln>
            <a:solidFill>
              <a:srgbClr val="40404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430978" y="2311400"/>
            <a:ext cx="812800" cy="2117"/>
          </a:xfrm>
          <a:prstGeom prst="line">
            <a:avLst/>
          </a:prstGeom>
          <a:ln>
            <a:solidFill>
              <a:srgbClr val="404040"/>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6908800" y="4851400"/>
            <a:ext cx="304800" cy="304800"/>
          </a:xfrm>
          <a:prstGeom prst="line">
            <a:avLst/>
          </a:prstGeom>
          <a:ln>
            <a:solidFill>
              <a:srgbClr val="6A5546"/>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213600" y="5156200"/>
            <a:ext cx="914400" cy="2117"/>
          </a:xfrm>
          <a:prstGeom prst="line">
            <a:avLst/>
          </a:prstGeom>
          <a:ln>
            <a:solidFill>
              <a:srgbClr val="6A5546"/>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a:off x="4267200" y="2313517"/>
            <a:ext cx="304800" cy="304800"/>
          </a:xfrm>
          <a:prstGeom prst="line">
            <a:avLst/>
          </a:prstGeom>
          <a:ln>
            <a:solidFill>
              <a:srgbClr val="6A5546"/>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a:off x="3352800" y="2311400"/>
            <a:ext cx="914400" cy="2117"/>
          </a:xfrm>
          <a:prstGeom prst="line">
            <a:avLst/>
          </a:prstGeom>
          <a:ln>
            <a:solidFill>
              <a:srgbClr val="6A5546"/>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flipV="1">
            <a:off x="4267201" y="4952999"/>
            <a:ext cx="406400" cy="304800"/>
          </a:xfrm>
          <a:prstGeom prst="line">
            <a:avLst/>
          </a:prstGeom>
          <a:ln>
            <a:solidFill>
              <a:srgbClr val="40404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a:off x="3440224" y="5255682"/>
            <a:ext cx="812800" cy="2117"/>
          </a:xfrm>
          <a:prstGeom prst="line">
            <a:avLst/>
          </a:prstGeom>
          <a:ln>
            <a:solidFill>
              <a:srgbClr val="404040"/>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32" name="Freeform 208"/>
          <p:cNvSpPr/>
          <p:nvPr/>
        </p:nvSpPr>
        <p:spPr bwMode="auto">
          <a:xfrm>
            <a:off x="5687743" y="2026919"/>
            <a:ext cx="369570" cy="436881"/>
          </a:xfrm>
          <a:custGeom>
            <a:avLst/>
            <a:gdLst/>
            <a:ahLst/>
            <a:cxnLst>
              <a:cxn ang="0">
                <a:pos x="105" y="109"/>
              </a:cxn>
              <a:cxn ang="0">
                <a:pos x="94" y="115"/>
              </a:cxn>
              <a:cxn ang="0">
                <a:pos x="75" y="104"/>
              </a:cxn>
              <a:cxn ang="0">
                <a:pos x="76" y="84"/>
              </a:cxn>
              <a:cxn ang="0">
                <a:pos x="66" y="66"/>
              </a:cxn>
              <a:cxn ang="0">
                <a:pos x="84" y="43"/>
              </a:cxn>
              <a:cxn ang="0">
                <a:pos x="93" y="43"/>
              </a:cxn>
              <a:cxn ang="0">
                <a:pos x="105" y="23"/>
              </a:cxn>
              <a:cxn ang="0">
                <a:pos x="86" y="11"/>
              </a:cxn>
              <a:cxn ang="0">
                <a:pos x="74" y="19"/>
              </a:cxn>
              <a:cxn ang="0">
                <a:pos x="54" y="13"/>
              </a:cxn>
              <a:cxn ang="0">
                <a:pos x="52" y="7"/>
              </a:cxn>
              <a:cxn ang="0">
                <a:pos x="34" y="4"/>
              </a:cxn>
              <a:cxn ang="0">
                <a:pos x="31" y="22"/>
              </a:cxn>
              <a:cxn ang="0">
                <a:pos x="49" y="25"/>
              </a:cxn>
              <a:cxn ang="0">
                <a:pos x="53" y="20"/>
              </a:cxn>
              <a:cxn ang="0">
                <a:pos x="73" y="25"/>
              </a:cxn>
              <a:cxn ang="0">
                <a:pos x="73" y="30"/>
              </a:cxn>
              <a:cxn ang="0">
                <a:pos x="77" y="38"/>
              </a:cxn>
              <a:cxn ang="0">
                <a:pos x="59" y="61"/>
              </a:cxn>
              <a:cxn ang="0">
                <a:pos x="33" y="56"/>
              </a:cxn>
              <a:cxn ang="0">
                <a:pos x="5" y="100"/>
              </a:cxn>
              <a:cxn ang="0">
                <a:pos x="48" y="128"/>
              </a:cxn>
              <a:cxn ang="0">
                <a:pos x="71" y="112"/>
              </a:cxn>
              <a:cxn ang="0">
                <a:pos x="89" y="123"/>
              </a:cxn>
              <a:cxn ang="0">
                <a:pos x="87" y="136"/>
              </a:cxn>
              <a:cxn ang="0">
                <a:pos x="115" y="154"/>
              </a:cxn>
              <a:cxn ang="0">
                <a:pos x="133" y="127"/>
              </a:cxn>
              <a:cxn ang="0">
                <a:pos x="105" y="109"/>
              </a:cxn>
            </a:cxnLst>
            <a:rect l="0" t="0" r="r" b="b"/>
            <a:pathLst>
              <a:path w="135" h="157">
                <a:moveTo>
                  <a:pt x="105" y="109"/>
                </a:moveTo>
                <a:cubicBezTo>
                  <a:pt x="101" y="110"/>
                  <a:pt x="97" y="112"/>
                  <a:pt x="94" y="115"/>
                </a:cubicBezTo>
                <a:cubicBezTo>
                  <a:pt x="75" y="104"/>
                  <a:pt x="75" y="104"/>
                  <a:pt x="75" y="104"/>
                </a:cubicBezTo>
                <a:cubicBezTo>
                  <a:pt x="77" y="98"/>
                  <a:pt x="78" y="91"/>
                  <a:pt x="76" y="84"/>
                </a:cubicBezTo>
                <a:cubicBezTo>
                  <a:pt x="75" y="77"/>
                  <a:pt x="71" y="71"/>
                  <a:pt x="66" y="66"/>
                </a:cubicBezTo>
                <a:cubicBezTo>
                  <a:pt x="84" y="43"/>
                  <a:pt x="84" y="43"/>
                  <a:pt x="84" y="43"/>
                </a:cubicBezTo>
                <a:cubicBezTo>
                  <a:pt x="87" y="44"/>
                  <a:pt x="90" y="44"/>
                  <a:pt x="93" y="43"/>
                </a:cubicBezTo>
                <a:cubicBezTo>
                  <a:pt x="102" y="41"/>
                  <a:pt x="107" y="32"/>
                  <a:pt x="105" y="23"/>
                </a:cubicBezTo>
                <a:cubicBezTo>
                  <a:pt x="104" y="14"/>
                  <a:pt x="95" y="9"/>
                  <a:pt x="86" y="11"/>
                </a:cubicBezTo>
                <a:cubicBezTo>
                  <a:pt x="81" y="12"/>
                  <a:pt x="77" y="15"/>
                  <a:pt x="74" y="19"/>
                </a:cubicBezTo>
                <a:cubicBezTo>
                  <a:pt x="54" y="13"/>
                  <a:pt x="54" y="13"/>
                  <a:pt x="54" y="13"/>
                </a:cubicBezTo>
                <a:cubicBezTo>
                  <a:pt x="54" y="11"/>
                  <a:pt x="53" y="9"/>
                  <a:pt x="52" y="7"/>
                </a:cubicBezTo>
                <a:cubicBezTo>
                  <a:pt x="48" y="1"/>
                  <a:pt x="40" y="0"/>
                  <a:pt x="34" y="4"/>
                </a:cubicBezTo>
                <a:cubicBezTo>
                  <a:pt x="28" y="8"/>
                  <a:pt x="27" y="16"/>
                  <a:pt x="31" y="22"/>
                </a:cubicBezTo>
                <a:cubicBezTo>
                  <a:pt x="35" y="28"/>
                  <a:pt x="43" y="29"/>
                  <a:pt x="49" y="25"/>
                </a:cubicBezTo>
                <a:cubicBezTo>
                  <a:pt x="51" y="24"/>
                  <a:pt x="52" y="22"/>
                  <a:pt x="53" y="20"/>
                </a:cubicBezTo>
                <a:cubicBezTo>
                  <a:pt x="73" y="25"/>
                  <a:pt x="73" y="25"/>
                  <a:pt x="73" y="25"/>
                </a:cubicBezTo>
                <a:cubicBezTo>
                  <a:pt x="72" y="27"/>
                  <a:pt x="72" y="29"/>
                  <a:pt x="73" y="30"/>
                </a:cubicBezTo>
                <a:cubicBezTo>
                  <a:pt x="73" y="34"/>
                  <a:pt x="75" y="36"/>
                  <a:pt x="77" y="38"/>
                </a:cubicBezTo>
                <a:cubicBezTo>
                  <a:pt x="59" y="61"/>
                  <a:pt x="59" y="61"/>
                  <a:pt x="59" y="61"/>
                </a:cubicBezTo>
                <a:cubicBezTo>
                  <a:pt x="52" y="56"/>
                  <a:pt x="42" y="54"/>
                  <a:pt x="33" y="56"/>
                </a:cubicBezTo>
                <a:cubicBezTo>
                  <a:pt x="13" y="61"/>
                  <a:pt x="0" y="80"/>
                  <a:pt x="5" y="100"/>
                </a:cubicBezTo>
                <a:cubicBezTo>
                  <a:pt x="9" y="120"/>
                  <a:pt x="28" y="132"/>
                  <a:pt x="48" y="128"/>
                </a:cubicBezTo>
                <a:cubicBezTo>
                  <a:pt x="58" y="126"/>
                  <a:pt x="66" y="120"/>
                  <a:pt x="71" y="112"/>
                </a:cubicBezTo>
                <a:cubicBezTo>
                  <a:pt x="89" y="123"/>
                  <a:pt x="89" y="123"/>
                  <a:pt x="89" y="123"/>
                </a:cubicBezTo>
                <a:cubicBezTo>
                  <a:pt x="87" y="127"/>
                  <a:pt x="86" y="132"/>
                  <a:pt x="87" y="136"/>
                </a:cubicBezTo>
                <a:cubicBezTo>
                  <a:pt x="90" y="149"/>
                  <a:pt x="102" y="157"/>
                  <a:pt x="115" y="154"/>
                </a:cubicBezTo>
                <a:cubicBezTo>
                  <a:pt x="127" y="151"/>
                  <a:pt x="135" y="139"/>
                  <a:pt x="133" y="127"/>
                </a:cubicBezTo>
                <a:cubicBezTo>
                  <a:pt x="130" y="114"/>
                  <a:pt x="118" y="106"/>
                  <a:pt x="105" y="109"/>
                </a:cubicBezTo>
                <a:close/>
              </a:path>
            </a:pathLst>
          </a:custGeom>
          <a:solidFill>
            <a:schemeClr val="bg1"/>
          </a:solidFill>
          <a:ln w="9525">
            <a:noFill/>
            <a:round/>
          </a:ln>
        </p:spPr>
        <p:txBody>
          <a:bodyPr vert="horz" wrap="square" lIns="91440" tIns="45720" rIns="91440" bIns="45720" numCol="1" anchor="t" anchorCtr="0" compatLnSpc="1"/>
          <a:lstStyle/>
          <a:p>
            <a:endParaRPr lang="en-US" dirty="0">
              <a:latin typeface="微软雅黑" panose="020B0503020204020204" pitchFamily="34" charset="-122"/>
            </a:endParaRPr>
          </a:p>
        </p:txBody>
      </p:sp>
      <p:sp>
        <p:nvSpPr>
          <p:cNvPr id="37" name="Text Placeholder 1"/>
          <p:cNvSpPr txBox="1"/>
          <p:nvPr/>
        </p:nvSpPr>
        <p:spPr>
          <a:xfrm>
            <a:off x="8569626" y="2368919"/>
            <a:ext cx="258756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dirty="0">
                <a:solidFill>
                  <a:srgbClr val="262626"/>
                </a:solidFill>
                <a:latin typeface="Arial" panose="020B0604020202020204" pitchFamily="34" charset="0"/>
                <a:ea typeface="微软雅黑" panose="020B0503020204020204" pitchFamily="34" charset="-122"/>
                <a:cs typeface="Arial" panose="020B0604020202020204" pitchFamily="34" charset="0"/>
              </a:rPr>
              <a:t>为了使软件和变化了的环境适当地配合而进行的修改软件的活动</a:t>
            </a:r>
            <a:endParaRPr lang="zh-CN"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9" name="Text Placeholder 2"/>
          <p:cNvSpPr txBox="1"/>
          <p:nvPr/>
        </p:nvSpPr>
        <p:spPr>
          <a:xfrm>
            <a:off x="8473342" y="2170985"/>
            <a:ext cx="2115422"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600" b="1" dirty="0">
                <a:solidFill>
                  <a:srgbClr val="262626"/>
                </a:solidFill>
                <a:latin typeface="微软雅黑" panose="020B0503020204020204" pitchFamily="34" charset="-122"/>
                <a:ea typeface="微软雅黑" panose="020B0503020204020204" pitchFamily="34" charset="-122"/>
              </a:rPr>
              <a:t>适应性维护</a:t>
            </a:r>
            <a:endParaRPr lang="en-US" altLang="zh-CN" sz="1800" dirty="0">
              <a:solidFill>
                <a:srgbClr val="262626"/>
              </a:solidFill>
              <a:latin typeface="Bebas Neue" panose="020B0606020202050201" pitchFamily="34" charset="0"/>
              <a:ea typeface="微软雅黑" panose="020B0503020204020204" pitchFamily="34" charset="-122"/>
            </a:endParaRPr>
          </a:p>
        </p:txBody>
      </p:sp>
      <p:sp>
        <p:nvSpPr>
          <p:cNvPr id="46" name="Text Placeholder 1"/>
          <p:cNvSpPr txBox="1"/>
          <p:nvPr/>
        </p:nvSpPr>
        <p:spPr>
          <a:xfrm>
            <a:off x="8569626" y="5213719"/>
            <a:ext cx="258756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dirty="0">
                <a:solidFill>
                  <a:srgbClr val="262626"/>
                </a:solidFill>
                <a:latin typeface="Arial" panose="020B0604020202020204" pitchFamily="34" charset="0"/>
                <a:ea typeface="微软雅黑" panose="020B0503020204020204" pitchFamily="34" charset="-122"/>
                <a:cs typeface="Arial" panose="020B0604020202020204" pitchFamily="34" charset="0"/>
              </a:rPr>
              <a:t>为了提高未来的可维护性或可靠性而主动地修改软件的活动</a:t>
            </a:r>
            <a:endParaRPr lang="zh-CN"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47" name="Text Placeholder 2"/>
          <p:cNvSpPr txBox="1"/>
          <p:nvPr/>
        </p:nvSpPr>
        <p:spPr>
          <a:xfrm>
            <a:off x="8473342" y="5015785"/>
            <a:ext cx="2115422"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600" b="1" dirty="0">
                <a:solidFill>
                  <a:srgbClr val="262626"/>
                </a:solidFill>
                <a:latin typeface="微软雅黑" panose="020B0503020204020204" pitchFamily="34" charset="-122"/>
                <a:ea typeface="微软雅黑" panose="020B0503020204020204" pitchFamily="34" charset="-122"/>
              </a:rPr>
              <a:t>预防性维护</a:t>
            </a:r>
            <a:endParaRPr lang="en-US" altLang="zh-CN" sz="1800" dirty="0">
              <a:solidFill>
                <a:srgbClr val="262626"/>
              </a:solidFill>
              <a:latin typeface="Bebas Neue" panose="020B0606020202050201" pitchFamily="34" charset="0"/>
              <a:ea typeface="微软雅黑" panose="020B0503020204020204" pitchFamily="34" charset="-122"/>
            </a:endParaRPr>
          </a:p>
        </p:txBody>
      </p:sp>
      <p:sp>
        <p:nvSpPr>
          <p:cNvPr id="49" name="Text Placeholder 2"/>
          <p:cNvSpPr txBox="1"/>
          <p:nvPr/>
        </p:nvSpPr>
        <p:spPr>
          <a:xfrm>
            <a:off x="912579" y="2169689"/>
            <a:ext cx="2301298"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r>
              <a:rPr lang="zh-CN" altLang="en-US" sz="1800" b="1" dirty="0">
                <a:solidFill>
                  <a:srgbClr val="262626"/>
                </a:solidFill>
                <a:latin typeface="Bebas Neue" panose="020B0606020202050201" pitchFamily="34" charset="0"/>
                <a:ea typeface="微软雅黑" panose="020B0503020204020204" pitchFamily="34" charset="-122"/>
              </a:rPr>
              <a:t>改正性维护</a:t>
            </a:r>
            <a:endParaRPr lang="zh-CN" altLang="en-US" sz="1800" b="1" dirty="0">
              <a:solidFill>
                <a:srgbClr val="262626"/>
              </a:solidFill>
              <a:latin typeface="Bebas Neue" panose="020B0606020202050201" pitchFamily="34" charset="0"/>
              <a:ea typeface="微软雅黑" panose="020B0503020204020204" pitchFamily="34" charset="-122"/>
            </a:endParaRPr>
          </a:p>
        </p:txBody>
      </p:sp>
      <p:sp>
        <p:nvSpPr>
          <p:cNvPr id="50" name="TextBox 74"/>
          <p:cNvSpPr txBox="1"/>
          <p:nvPr/>
        </p:nvSpPr>
        <p:spPr>
          <a:xfrm>
            <a:off x="636122" y="2466556"/>
            <a:ext cx="2474344" cy="368935"/>
          </a:xfrm>
          <a:prstGeom prst="rect">
            <a:avLst/>
          </a:prstGeom>
          <a:noFill/>
        </p:spPr>
        <p:txBody>
          <a:bodyPr wrap="square" lIns="0" tIns="0" rIns="0" bIns="0" rtlCol="0">
            <a:spAutoFit/>
          </a:bodyPr>
          <a:lstStyle/>
          <a:p>
            <a:pPr algn="r"/>
            <a:r>
              <a:rPr lang="zh-CN" sz="1200" dirty="0">
                <a:solidFill>
                  <a:srgbClr val="262626"/>
                </a:solidFill>
                <a:latin typeface="Arial" panose="020B0604020202020204" pitchFamily="34" charset="0"/>
                <a:ea typeface="微软雅黑" panose="020B0503020204020204" pitchFamily="34" charset="-122"/>
                <a:cs typeface="Arial" panose="020B0604020202020204" pitchFamily="34" charset="0"/>
              </a:rPr>
              <a:t>诊断和改正用户使用软件时所发现的软件错误的过程</a:t>
            </a:r>
            <a:endParaRPr lang="zh-CN" sz="12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Text Placeholder 2"/>
          <p:cNvSpPr txBox="1"/>
          <p:nvPr/>
        </p:nvSpPr>
        <p:spPr>
          <a:xfrm>
            <a:off x="912579" y="5015785"/>
            <a:ext cx="2301298"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r>
              <a:rPr lang="zh-CN" sz="1600" b="1" dirty="0">
                <a:solidFill>
                  <a:srgbClr val="262626"/>
                </a:solidFill>
                <a:latin typeface="微软雅黑" panose="020B0503020204020204" pitchFamily="34" charset="-122"/>
                <a:ea typeface="微软雅黑" panose="020B0503020204020204" pitchFamily="34" charset="-122"/>
              </a:rPr>
              <a:t>完善性维护</a:t>
            </a:r>
            <a:endParaRPr lang="zh-CN" sz="1800" dirty="0">
              <a:solidFill>
                <a:srgbClr val="262626"/>
              </a:solidFill>
              <a:latin typeface="Bebas Neue" panose="020B0606020202050201" pitchFamily="34" charset="0"/>
              <a:ea typeface="微软雅黑" panose="020B0503020204020204" pitchFamily="34" charset="-122"/>
            </a:endParaRPr>
          </a:p>
        </p:txBody>
      </p:sp>
      <p:sp>
        <p:nvSpPr>
          <p:cNvPr id="55" name="TextBox 74"/>
          <p:cNvSpPr txBox="1"/>
          <p:nvPr/>
        </p:nvSpPr>
        <p:spPr>
          <a:xfrm>
            <a:off x="138430" y="5312410"/>
            <a:ext cx="2972435" cy="553720"/>
          </a:xfrm>
          <a:prstGeom prst="rect">
            <a:avLst/>
          </a:prstGeom>
          <a:noFill/>
        </p:spPr>
        <p:txBody>
          <a:bodyPr wrap="square" lIns="0" tIns="0" rIns="0" bIns="0" rtlCol="0">
            <a:spAutoFit/>
          </a:bodyPr>
          <a:lstStyle/>
          <a:p>
            <a:pPr algn="r"/>
            <a:r>
              <a:rPr lang="zh-CN" sz="1200" dirty="0">
                <a:solidFill>
                  <a:srgbClr val="262626"/>
                </a:solidFill>
                <a:latin typeface="Arial" panose="020B0604020202020204" pitchFamily="34" charset="0"/>
                <a:ea typeface="微软雅黑" panose="020B0503020204020204" pitchFamily="34" charset="-122"/>
                <a:cs typeface="Arial" panose="020B0604020202020204" pitchFamily="34" charset="0"/>
              </a:rPr>
              <a:t>用户在使用软件的过程中吗，往往提出增加新功能或改变某些已有功能的要求，还可以要求进一步提高程序的性能</a:t>
            </a:r>
            <a:endParaRPr lang="zh-CN" sz="12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软件维护的定义</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软件维护的特点及过程</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45490" y="1271270"/>
            <a:ext cx="3893185" cy="3169285"/>
          </a:xfrm>
          <a:prstGeom prst="rect">
            <a:avLst/>
          </a:prstGeom>
          <a:noFill/>
        </p:spPr>
        <p:txBody>
          <a:bodyPr wrap="square" rtlCol="0">
            <a:spAutoFit/>
          </a:bodyPr>
          <a:lstStyle/>
          <a:p>
            <a:r>
              <a:rPr lang="zh-CN" altLang="en-US" sz="2000" b="1"/>
              <a:t>软件维护的特点：</a:t>
            </a:r>
            <a:endParaRPr lang="en-US" altLang="zh-CN" sz="2000" b="1"/>
          </a:p>
          <a:p>
            <a:r>
              <a:rPr lang="en-US" altLang="zh-CN" sz="2000"/>
              <a:t>1.</a:t>
            </a:r>
            <a:r>
              <a:rPr lang="zh-CN" altLang="en-US" sz="2000"/>
              <a:t>结构化与非结构化维护差别巨大；</a:t>
            </a:r>
            <a:endParaRPr lang="zh-CN" altLang="en-US" sz="2000"/>
          </a:p>
          <a:p>
            <a:r>
              <a:rPr lang="en-US" altLang="zh-CN" sz="2000"/>
              <a:t>2.</a:t>
            </a:r>
            <a:r>
              <a:rPr lang="zh-CN" altLang="en-US" sz="2000"/>
              <a:t>维护的代价高昂；</a:t>
            </a:r>
            <a:endParaRPr lang="zh-CN" altLang="en-US" sz="2000"/>
          </a:p>
          <a:p>
            <a:r>
              <a:rPr lang="en-US" altLang="zh-CN" sz="2000"/>
              <a:t>3.</a:t>
            </a:r>
            <a:r>
              <a:rPr lang="zh-CN" altLang="en-US" sz="2000"/>
              <a:t>维护的问题很多，例如理解他人写的程序通常比较困难，需要维护的软件往往没有合格的文档，绝大多数软件在设计的时候没有考虑将来的修改，软件维护不是一件吸引人的工作。</a:t>
            </a:r>
            <a:endParaRPr lang="zh-CN" altLang="en-US" sz="2000"/>
          </a:p>
        </p:txBody>
      </p:sp>
      <p:sp>
        <p:nvSpPr>
          <p:cNvPr id="12" name="Freeform 6"/>
          <p:cNvSpPr>
            <a:spLocks noEditPoints="1"/>
          </p:cNvSpPr>
          <p:nvPr/>
        </p:nvSpPr>
        <p:spPr bwMode="auto">
          <a:xfrm>
            <a:off x="6938645" y="3034150"/>
            <a:ext cx="1246288" cy="12204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 name="Freeform 6"/>
          <p:cNvSpPr>
            <a:spLocks noEditPoints="1"/>
          </p:cNvSpPr>
          <p:nvPr/>
        </p:nvSpPr>
        <p:spPr bwMode="auto">
          <a:xfrm>
            <a:off x="7873365" y="1587118"/>
            <a:ext cx="2775165" cy="27176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8" name="Freeform 6"/>
          <p:cNvSpPr>
            <a:spLocks noEditPoints="1"/>
          </p:cNvSpPr>
          <p:nvPr/>
        </p:nvSpPr>
        <p:spPr bwMode="auto">
          <a:xfrm rot="20736051">
            <a:off x="6296888" y="1043082"/>
            <a:ext cx="1999669" cy="1958232"/>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0" name="Freeform 6"/>
          <p:cNvSpPr>
            <a:spLocks noEditPoints="1"/>
          </p:cNvSpPr>
          <p:nvPr/>
        </p:nvSpPr>
        <p:spPr bwMode="auto">
          <a:xfrm>
            <a:off x="8896139" y="989427"/>
            <a:ext cx="476957" cy="467073"/>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1" name="Freeform 6"/>
          <p:cNvSpPr>
            <a:spLocks noEditPoints="1"/>
          </p:cNvSpPr>
          <p:nvPr/>
        </p:nvSpPr>
        <p:spPr bwMode="auto">
          <a:xfrm rot="20790614">
            <a:off x="6170198" y="3565241"/>
            <a:ext cx="855575" cy="837844"/>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3" name="Freeform 6"/>
          <p:cNvSpPr>
            <a:spLocks noEditPoints="1"/>
          </p:cNvSpPr>
          <p:nvPr/>
        </p:nvSpPr>
        <p:spPr bwMode="auto">
          <a:xfrm>
            <a:off x="9048898" y="2738291"/>
            <a:ext cx="424111" cy="4153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 name="文本框 3"/>
          <p:cNvSpPr txBox="1"/>
          <p:nvPr/>
        </p:nvSpPr>
        <p:spPr>
          <a:xfrm>
            <a:off x="745490" y="4561205"/>
            <a:ext cx="3892550" cy="1938020"/>
          </a:xfrm>
          <a:prstGeom prst="rect">
            <a:avLst/>
          </a:prstGeom>
          <a:noFill/>
        </p:spPr>
        <p:txBody>
          <a:bodyPr wrap="square" rtlCol="0">
            <a:spAutoFit/>
          </a:bodyPr>
          <a:lstStyle/>
          <a:p>
            <a:r>
              <a:rPr lang="zh-CN" altLang="en-US" sz="2000" b="1"/>
              <a:t>软件维护的过程：</a:t>
            </a:r>
            <a:endParaRPr lang="en-US" altLang="zh-CN" sz="2000" b="1"/>
          </a:p>
          <a:p>
            <a:r>
              <a:rPr lang="en-US" altLang="zh-CN" sz="2000"/>
              <a:t>1.</a:t>
            </a:r>
            <a:r>
              <a:rPr lang="zh-CN" altLang="en-US" sz="2000"/>
              <a:t>维护组织；</a:t>
            </a:r>
            <a:endParaRPr lang="zh-CN" altLang="en-US" sz="2000"/>
          </a:p>
          <a:p>
            <a:r>
              <a:rPr lang="en-US" altLang="zh-CN" sz="2000"/>
              <a:t>2.</a:t>
            </a:r>
            <a:r>
              <a:rPr lang="zh-CN" altLang="en-US" sz="2000"/>
              <a:t>维护报告；</a:t>
            </a:r>
            <a:endParaRPr lang="zh-CN" altLang="en-US" sz="2000"/>
          </a:p>
          <a:p>
            <a:r>
              <a:rPr lang="en-US" altLang="zh-CN" sz="2000"/>
              <a:t>3.</a:t>
            </a:r>
            <a:r>
              <a:rPr lang="zh-CN" altLang="en-US" sz="2000"/>
              <a:t>维护的事件流</a:t>
            </a:r>
            <a:endParaRPr lang="zh-CN" altLang="en-US" sz="2000"/>
          </a:p>
          <a:p>
            <a:r>
              <a:rPr lang="en-US" altLang="zh-CN" sz="2000"/>
              <a:t>4.</a:t>
            </a:r>
            <a:r>
              <a:rPr lang="zh-CN" altLang="en-US" sz="2000"/>
              <a:t>保存维护记录；</a:t>
            </a:r>
            <a:endParaRPr lang="zh-CN" altLang="en-US" sz="2000"/>
          </a:p>
          <a:p>
            <a:r>
              <a:rPr lang="en-US" altLang="zh-CN" sz="2000"/>
              <a:t>5.</a:t>
            </a:r>
            <a:r>
              <a:rPr lang="zh-CN" altLang="en-US" sz="2000"/>
              <a:t>评价维护活动</a:t>
            </a:r>
            <a:endParaRPr lang="zh-CN" altLang="en-US" sz="2000"/>
          </a:p>
        </p:txBody>
      </p:sp>
      <p:sp>
        <p:nvSpPr>
          <p:cNvPr id="5" name="文本框 4"/>
          <p:cNvSpPr txBox="1"/>
          <p:nvPr/>
        </p:nvSpPr>
        <p:spPr>
          <a:xfrm>
            <a:off x="3222625" y="4561205"/>
            <a:ext cx="8463280" cy="1938020"/>
          </a:xfrm>
          <a:prstGeom prst="rect">
            <a:avLst/>
          </a:prstGeom>
          <a:noFill/>
        </p:spPr>
        <p:txBody>
          <a:bodyPr wrap="square" rtlCol="0">
            <a:spAutoFit/>
          </a:bodyPr>
          <a:lstStyle/>
          <a:p>
            <a:endParaRPr lang="zh-CN" altLang="en-US" sz="2000"/>
          </a:p>
          <a:p>
            <a:r>
              <a:rPr lang="zh-CN" altLang="en-US" sz="2000"/>
              <a:t>通常非正式的委托责任给管理员；</a:t>
            </a:r>
            <a:endParaRPr lang="zh-CN" altLang="en-US" sz="2000"/>
          </a:p>
          <a:p>
            <a:r>
              <a:rPr lang="zh-CN" altLang="en-US" sz="2000"/>
              <a:t>要求进行维护的用户应该填写</a:t>
            </a:r>
            <a:r>
              <a:rPr lang="en-US" altLang="zh-CN" sz="2000"/>
              <a:t>“</a:t>
            </a:r>
            <a:r>
              <a:rPr lang="zh-CN" altLang="en-US" sz="2000"/>
              <a:t>维护要求表</a:t>
            </a:r>
            <a:r>
              <a:rPr lang="en-US" altLang="zh-CN" sz="2000"/>
              <a:t>”</a:t>
            </a:r>
            <a:r>
              <a:rPr lang="zh-CN" altLang="en-US" sz="2000"/>
              <a:t>；</a:t>
            </a:r>
            <a:endParaRPr lang="zh-CN" altLang="en-US" sz="2000"/>
          </a:p>
          <a:p>
            <a:r>
              <a:rPr lang="zh-CN" altLang="en-US" sz="2000"/>
              <a:t>要根据维护的类型适当的分配时间与人力资源；</a:t>
            </a:r>
            <a:endParaRPr lang="zh-CN" altLang="en-US" sz="2000"/>
          </a:p>
          <a:p>
            <a:r>
              <a:rPr lang="zh-CN" altLang="en-US" sz="2000"/>
              <a:t>处理维护要求的过程中，应该保存和收集与维护相关的数据；</a:t>
            </a:r>
            <a:endParaRPr lang="zh-CN" altLang="en-US" sz="2000"/>
          </a:p>
          <a:p>
            <a:r>
              <a:rPr lang="zh-CN" altLang="en-US" sz="2000"/>
              <a:t>利用已有的维护记录对维护工作进行一定度量的评价；</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a:off x="3539914" y="1646275"/>
            <a:ext cx="1380067" cy="1981200"/>
          </a:xfrm>
          <a:custGeom>
            <a:avLst/>
            <a:gdLst/>
            <a:ahLst/>
            <a:cxnLst>
              <a:cxn ang="0">
                <a:pos x="224" y="205"/>
              </a:cxn>
              <a:cxn ang="0">
                <a:pos x="207" y="229"/>
              </a:cxn>
              <a:cxn ang="0">
                <a:pos x="201" y="220"/>
              </a:cxn>
              <a:cxn ang="0">
                <a:pos x="179" y="211"/>
              </a:cxn>
              <a:cxn ang="0">
                <a:pos x="156" y="220"/>
              </a:cxn>
              <a:cxn ang="0">
                <a:pos x="147" y="243"/>
              </a:cxn>
              <a:cxn ang="0">
                <a:pos x="156" y="265"/>
              </a:cxn>
              <a:cxn ang="0">
                <a:pos x="175" y="275"/>
              </a:cxn>
              <a:cxn ang="0">
                <a:pos x="141" y="322"/>
              </a:cxn>
              <a:cxn ang="0">
                <a:pos x="122" y="283"/>
              </a:cxn>
              <a:cxn ang="0">
                <a:pos x="102" y="322"/>
              </a:cxn>
              <a:cxn ang="0">
                <a:pos x="63" y="269"/>
              </a:cxn>
              <a:cxn ang="0">
                <a:pos x="54" y="283"/>
              </a:cxn>
              <a:cxn ang="0">
                <a:pos x="32" y="293"/>
              </a:cxn>
              <a:cxn ang="0">
                <a:pos x="9" y="283"/>
              </a:cxn>
              <a:cxn ang="0">
                <a:pos x="0" y="261"/>
              </a:cxn>
              <a:cxn ang="0">
                <a:pos x="9" y="238"/>
              </a:cxn>
              <a:cxn ang="0">
                <a:pos x="32" y="229"/>
              </a:cxn>
              <a:cxn ang="0">
                <a:pos x="33" y="229"/>
              </a:cxn>
              <a:cxn ang="0">
                <a:pos x="15" y="205"/>
              </a:cxn>
              <a:cxn ang="0">
                <a:pos x="122" y="0"/>
              </a:cxn>
              <a:cxn ang="0">
                <a:pos x="224" y="205"/>
              </a:cxn>
            </a:cxnLst>
            <a:rect l="0" t="0" r="r" b="b"/>
            <a:pathLst>
              <a:path w="224" h="322">
                <a:moveTo>
                  <a:pt x="224" y="205"/>
                </a:moveTo>
                <a:cubicBezTo>
                  <a:pt x="207" y="229"/>
                  <a:pt x="207" y="229"/>
                  <a:pt x="207" y="229"/>
                </a:cubicBezTo>
                <a:cubicBezTo>
                  <a:pt x="206" y="226"/>
                  <a:pt x="204" y="223"/>
                  <a:pt x="201" y="220"/>
                </a:cubicBezTo>
                <a:cubicBezTo>
                  <a:pt x="195" y="214"/>
                  <a:pt x="188" y="211"/>
                  <a:pt x="179" y="211"/>
                </a:cubicBezTo>
                <a:cubicBezTo>
                  <a:pt x="170" y="211"/>
                  <a:pt x="163" y="214"/>
                  <a:pt x="156" y="220"/>
                </a:cubicBezTo>
                <a:cubicBezTo>
                  <a:pt x="150" y="227"/>
                  <a:pt x="147" y="234"/>
                  <a:pt x="147" y="243"/>
                </a:cubicBezTo>
                <a:cubicBezTo>
                  <a:pt x="147" y="252"/>
                  <a:pt x="150" y="259"/>
                  <a:pt x="156" y="265"/>
                </a:cubicBezTo>
                <a:cubicBezTo>
                  <a:pt x="162" y="271"/>
                  <a:pt x="168" y="274"/>
                  <a:pt x="175" y="275"/>
                </a:cubicBezTo>
                <a:cubicBezTo>
                  <a:pt x="141" y="322"/>
                  <a:pt x="141" y="322"/>
                  <a:pt x="141" y="322"/>
                </a:cubicBezTo>
                <a:cubicBezTo>
                  <a:pt x="122" y="283"/>
                  <a:pt x="122" y="283"/>
                  <a:pt x="122" y="283"/>
                </a:cubicBezTo>
                <a:cubicBezTo>
                  <a:pt x="102" y="322"/>
                  <a:pt x="102" y="322"/>
                  <a:pt x="102" y="322"/>
                </a:cubicBezTo>
                <a:cubicBezTo>
                  <a:pt x="63" y="269"/>
                  <a:pt x="63" y="269"/>
                  <a:pt x="63" y="269"/>
                </a:cubicBezTo>
                <a:cubicBezTo>
                  <a:pt x="61" y="275"/>
                  <a:pt x="58" y="279"/>
                  <a:pt x="54" y="283"/>
                </a:cubicBezTo>
                <a:cubicBezTo>
                  <a:pt x="48" y="290"/>
                  <a:pt x="41" y="293"/>
                  <a:pt x="32" y="293"/>
                </a:cubicBezTo>
                <a:cubicBezTo>
                  <a:pt x="23" y="293"/>
                  <a:pt x="15" y="290"/>
                  <a:pt x="9" y="283"/>
                </a:cubicBezTo>
                <a:cubicBezTo>
                  <a:pt x="3" y="277"/>
                  <a:pt x="0" y="270"/>
                  <a:pt x="0" y="261"/>
                </a:cubicBezTo>
                <a:cubicBezTo>
                  <a:pt x="0" y="252"/>
                  <a:pt x="3" y="245"/>
                  <a:pt x="9" y="238"/>
                </a:cubicBezTo>
                <a:cubicBezTo>
                  <a:pt x="15" y="232"/>
                  <a:pt x="23" y="229"/>
                  <a:pt x="32" y="229"/>
                </a:cubicBezTo>
                <a:cubicBezTo>
                  <a:pt x="32" y="229"/>
                  <a:pt x="32" y="229"/>
                  <a:pt x="33" y="229"/>
                </a:cubicBezTo>
                <a:cubicBezTo>
                  <a:pt x="15" y="205"/>
                  <a:pt x="15" y="205"/>
                  <a:pt x="15" y="205"/>
                </a:cubicBezTo>
                <a:cubicBezTo>
                  <a:pt x="122" y="0"/>
                  <a:pt x="122" y="0"/>
                  <a:pt x="122" y="0"/>
                </a:cubicBezTo>
                <a:lnTo>
                  <a:pt x="224" y="205"/>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5" name="Freeform 6"/>
          <p:cNvSpPr/>
          <p:nvPr/>
        </p:nvSpPr>
        <p:spPr bwMode="auto">
          <a:xfrm>
            <a:off x="2229698" y="2907809"/>
            <a:ext cx="1938867" cy="1420284"/>
          </a:xfrm>
          <a:custGeom>
            <a:avLst/>
            <a:gdLst/>
            <a:ahLst/>
            <a:cxnLst>
              <a:cxn ang="0">
                <a:pos x="315" y="117"/>
              </a:cxn>
              <a:cxn ang="0">
                <a:pos x="272" y="124"/>
              </a:cxn>
              <a:cxn ang="0">
                <a:pos x="303" y="156"/>
              </a:cxn>
              <a:cxn ang="0">
                <a:pos x="245" y="176"/>
              </a:cxn>
              <a:cxn ang="0">
                <a:pos x="245" y="176"/>
              </a:cxn>
              <a:cxn ang="0">
                <a:pos x="255" y="199"/>
              </a:cxn>
              <a:cxn ang="0">
                <a:pos x="245" y="221"/>
              </a:cxn>
              <a:cxn ang="0">
                <a:pos x="223" y="231"/>
              </a:cxn>
              <a:cxn ang="0">
                <a:pos x="200" y="221"/>
              </a:cxn>
              <a:cxn ang="0">
                <a:pos x="191" y="199"/>
              </a:cxn>
              <a:cxn ang="0">
                <a:pos x="191" y="195"/>
              </a:cxn>
              <a:cxn ang="0">
                <a:pos x="166" y="204"/>
              </a:cxn>
              <a:cxn ang="0">
                <a:pos x="0" y="36"/>
              </a:cxn>
              <a:cxn ang="0">
                <a:pos x="228" y="0"/>
              </a:cxn>
              <a:cxn ang="0">
                <a:pos x="246" y="24"/>
              </a:cxn>
              <a:cxn ang="0">
                <a:pos x="245" y="24"/>
              </a:cxn>
              <a:cxn ang="0">
                <a:pos x="222" y="33"/>
              </a:cxn>
              <a:cxn ang="0">
                <a:pos x="213" y="56"/>
              </a:cxn>
              <a:cxn ang="0">
                <a:pos x="222" y="78"/>
              </a:cxn>
              <a:cxn ang="0">
                <a:pos x="245" y="88"/>
              </a:cxn>
              <a:cxn ang="0">
                <a:pos x="267" y="78"/>
              </a:cxn>
              <a:cxn ang="0">
                <a:pos x="276" y="64"/>
              </a:cxn>
              <a:cxn ang="0">
                <a:pos x="315" y="117"/>
              </a:cxn>
            </a:cxnLst>
            <a:rect l="0" t="0" r="r" b="b"/>
            <a:pathLst>
              <a:path w="315" h="231">
                <a:moveTo>
                  <a:pt x="315" y="117"/>
                </a:moveTo>
                <a:cubicBezTo>
                  <a:pt x="272" y="124"/>
                  <a:pt x="272" y="124"/>
                  <a:pt x="272" y="124"/>
                </a:cubicBezTo>
                <a:cubicBezTo>
                  <a:pt x="303" y="156"/>
                  <a:pt x="303" y="156"/>
                  <a:pt x="303" y="156"/>
                </a:cubicBezTo>
                <a:cubicBezTo>
                  <a:pt x="245" y="176"/>
                  <a:pt x="245" y="176"/>
                  <a:pt x="245" y="176"/>
                </a:cubicBezTo>
                <a:cubicBezTo>
                  <a:pt x="245" y="176"/>
                  <a:pt x="245" y="176"/>
                  <a:pt x="245" y="176"/>
                </a:cubicBezTo>
                <a:cubicBezTo>
                  <a:pt x="251" y="182"/>
                  <a:pt x="255" y="190"/>
                  <a:pt x="255" y="199"/>
                </a:cubicBezTo>
                <a:cubicBezTo>
                  <a:pt x="255" y="208"/>
                  <a:pt x="251" y="215"/>
                  <a:pt x="245" y="221"/>
                </a:cubicBezTo>
                <a:cubicBezTo>
                  <a:pt x="239" y="227"/>
                  <a:pt x="232" y="231"/>
                  <a:pt x="223" y="231"/>
                </a:cubicBezTo>
                <a:cubicBezTo>
                  <a:pt x="214" y="231"/>
                  <a:pt x="206" y="227"/>
                  <a:pt x="200" y="221"/>
                </a:cubicBezTo>
                <a:cubicBezTo>
                  <a:pt x="194" y="215"/>
                  <a:pt x="191" y="208"/>
                  <a:pt x="191" y="199"/>
                </a:cubicBezTo>
                <a:cubicBezTo>
                  <a:pt x="191" y="198"/>
                  <a:pt x="191" y="196"/>
                  <a:pt x="191" y="195"/>
                </a:cubicBezTo>
                <a:cubicBezTo>
                  <a:pt x="166" y="204"/>
                  <a:pt x="166" y="204"/>
                  <a:pt x="166" y="204"/>
                </a:cubicBezTo>
                <a:cubicBezTo>
                  <a:pt x="0" y="36"/>
                  <a:pt x="0" y="36"/>
                  <a:pt x="0" y="36"/>
                </a:cubicBezTo>
                <a:cubicBezTo>
                  <a:pt x="228" y="0"/>
                  <a:pt x="228" y="0"/>
                  <a:pt x="228" y="0"/>
                </a:cubicBezTo>
                <a:cubicBezTo>
                  <a:pt x="246" y="24"/>
                  <a:pt x="246" y="24"/>
                  <a:pt x="246" y="24"/>
                </a:cubicBezTo>
                <a:cubicBezTo>
                  <a:pt x="245" y="24"/>
                  <a:pt x="245" y="24"/>
                  <a:pt x="245" y="24"/>
                </a:cubicBezTo>
                <a:cubicBezTo>
                  <a:pt x="236" y="24"/>
                  <a:pt x="228" y="27"/>
                  <a:pt x="222" y="33"/>
                </a:cubicBezTo>
                <a:cubicBezTo>
                  <a:pt x="216" y="40"/>
                  <a:pt x="213" y="47"/>
                  <a:pt x="213" y="56"/>
                </a:cubicBezTo>
                <a:cubicBezTo>
                  <a:pt x="213" y="65"/>
                  <a:pt x="216" y="72"/>
                  <a:pt x="222" y="78"/>
                </a:cubicBezTo>
                <a:cubicBezTo>
                  <a:pt x="228" y="85"/>
                  <a:pt x="236" y="88"/>
                  <a:pt x="245" y="88"/>
                </a:cubicBezTo>
                <a:cubicBezTo>
                  <a:pt x="254" y="88"/>
                  <a:pt x="261" y="85"/>
                  <a:pt x="267" y="78"/>
                </a:cubicBezTo>
                <a:cubicBezTo>
                  <a:pt x="271" y="74"/>
                  <a:pt x="274" y="70"/>
                  <a:pt x="276" y="64"/>
                </a:cubicBezTo>
                <a:lnTo>
                  <a:pt x="315" y="117"/>
                </a:lnTo>
                <a:close/>
              </a:path>
            </a:pathLst>
          </a:custGeom>
          <a:solidFill>
            <a:srgbClr val="404040"/>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 name="Freeform 7"/>
          <p:cNvSpPr/>
          <p:nvPr/>
        </p:nvSpPr>
        <p:spPr bwMode="auto">
          <a:xfrm>
            <a:off x="2930314" y="3866661"/>
            <a:ext cx="1651000" cy="1809751"/>
          </a:xfrm>
          <a:custGeom>
            <a:avLst/>
            <a:gdLst/>
            <a:ahLst/>
            <a:cxnLst>
              <a:cxn ang="0">
                <a:pos x="189" y="0"/>
              </a:cxn>
              <a:cxn ang="0">
                <a:pos x="179" y="46"/>
              </a:cxn>
              <a:cxn ang="0">
                <a:pos x="221" y="24"/>
              </a:cxn>
              <a:cxn ang="0">
                <a:pos x="219" y="89"/>
              </a:cxn>
              <a:cxn ang="0">
                <a:pos x="236" y="84"/>
              </a:cxn>
              <a:cxn ang="0">
                <a:pos x="258" y="93"/>
              </a:cxn>
              <a:cxn ang="0">
                <a:pos x="268" y="116"/>
              </a:cxn>
              <a:cxn ang="0">
                <a:pos x="258" y="138"/>
              </a:cxn>
              <a:cxn ang="0">
                <a:pos x="236" y="148"/>
              </a:cxn>
              <a:cxn ang="0">
                <a:pos x="218" y="142"/>
              </a:cxn>
              <a:cxn ang="0">
                <a:pos x="218" y="176"/>
              </a:cxn>
              <a:cxn ang="0">
                <a:pos x="0" y="294"/>
              </a:cxn>
              <a:cxn ang="0">
                <a:pos x="52" y="48"/>
              </a:cxn>
              <a:cxn ang="0">
                <a:pos x="77" y="39"/>
              </a:cxn>
              <a:cxn ang="0">
                <a:pos x="77" y="43"/>
              </a:cxn>
              <a:cxn ang="0">
                <a:pos x="86" y="65"/>
              </a:cxn>
              <a:cxn ang="0">
                <a:pos x="109" y="75"/>
              </a:cxn>
              <a:cxn ang="0">
                <a:pos x="131" y="65"/>
              </a:cxn>
              <a:cxn ang="0">
                <a:pos x="141" y="43"/>
              </a:cxn>
              <a:cxn ang="0">
                <a:pos x="131" y="20"/>
              </a:cxn>
              <a:cxn ang="0">
                <a:pos x="131" y="20"/>
              </a:cxn>
              <a:cxn ang="0">
                <a:pos x="189" y="0"/>
              </a:cxn>
            </a:cxnLst>
            <a:rect l="0" t="0" r="r" b="b"/>
            <a:pathLst>
              <a:path w="268" h="294">
                <a:moveTo>
                  <a:pt x="189" y="0"/>
                </a:moveTo>
                <a:cubicBezTo>
                  <a:pt x="179" y="46"/>
                  <a:pt x="179" y="46"/>
                  <a:pt x="179" y="46"/>
                </a:cubicBezTo>
                <a:cubicBezTo>
                  <a:pt x="221" y="24"/>
                  <a:pt x="221" y="24"/>
                  <a:pt x="221" y="24"/>
                </a:cubicBezTo>
                <a:cubicBezTo>
                  <a:pt x="219" y="89"/>
                  <a:pt x="219" y="89"/>
                  <a:pt x="219" y="89"/>
                </a:cubicBezTo>
                <a:cubicBezTo>
                  <a:pt x="224" y="86"/>
                  <a:pt x="230" y="84"/>
                  <a:pt x="236" y="84"/>
                </a:cubicBezTo>
                <a:cubicBezTo>
                  <a:pt x="245" y="84"/>
                  <a:pt x="252" y="87"/>
                  <a:pt x="258" y="93"/>
                </a:cubicBezTo>
                <a:cubicBezTo>
                  <a:pt x="265" y="99"/>
                  <a:pt x="268" y="107"/>
                  <a:pt x="268" y="116"/>
                </a:cubicBezTo>
                <a:cubicBezTo>
                  <a:pt x="268" y="125"/>
                  <a:pt x="265" y="132"/>
                  <a:pt x="258" y="138"/>
                </a:cubicBezTo>
                <a:cubicBezTo>
                  <a:pt x="252" y="144"/>
                  <a:pt x="245" y="148"/>
                  <a:pt x="236" y="148"/>
                </a:cubicBezTo>
                <a:cubicBezTo>
                  <a:pt x="229" y="148"/>
                  <a:pt x="224" y="146"/>
                  <a:pt x="218" y="142"/>
                </a:cubicBezTo>
                <a:cubicBezTo>
                  <a:pt x="218" y="176"/>
                  <a:pt x="218" y="176"/>
                  <a:pt x="218" y="176"/>
                </a:cubicBezTo>
                <a:cubicBezTo>
                  <a:pt x="0" y="294"/>
                  <a:pt x="0" y="294"/>
                  <a:pt x="0" y="294"/>
                </a:cubicBezTo>
                <a:cubicBezTo>
                  <a:pt x="52" y="48"/>
                  <a:pt x="52" y="48"/>
                  <a:pt x="52" y="48"/>
                </a:cubicBezTo>
                <a:cubicBezTo>
                  <a:pt x="77" y="39"/>
                  <a:pt x="77" y="39"/>
                  <a:pt x="77" y="39"/>
                </a:cubicBezTo>
                <a:cubicBezTo>
                  <a:pt x="77" y="40"/>
                  <a:pt x="77" y="42"/>
                  <a:pt x="77" y="43"/>
                </a:cubicBezTo>
                <a:cubicBezTo>
                  <a:pt x="77" y="52"/>
                  <a:pt x="80" y="59"/>
                  <a:pt x="86" y="65"/>
                </a:cubicBezTo>
                <a:cubicBezTo>
                  <a:pt x="92" y="71"/>
                  <a:pt x="100" y="75"/>
                  <a:pt x="109" y="75"/>
                </a:cubicBezTo>
                <a:cubicBezTo>
                  <a:pt x="118" y="75"/>
                  <a:pt x="125" y="71"/>
                  <a:pt x="131" y="65"/>
                </a:cubicBezTo>
                <a:cubicBezTo>
                  <a:pt x="137" y="59"/>
                  <a:pt x="141" y="52"/>
                  <a:pt x="141" y="43"/>
                </a:cubicBezTo>
                <a:cubicBezTo>
                  <a:pt x="141" y="34"/>
                  <a:pt x="137" y="26"/>
                  <a:pt x="131" y="20"/>
                </a:cubicBezTo>
                <a:cubicBezTo>
                  <a:pt x="131" y="20"/>
                  <a:pt x="131" y="20"/>
                  <a:pt x="131" y="20"/>
                </a:cubicBezTo>
                <a:lnTo>
                  <a:pt x="189" y="0"/>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 name="Freeform 8"/>
          <p:cNvSpPr/>
          <p:nvPr/>
        </p:nvSpPr>
        <p:spPr bwMode="auto">
          <a:xfrm>
            <a:off x="4272287" y="3788345"/>
            <a:ext cx="1361017" cy="1875367"/>
          </a:xfrm>
          <a:custGeom>
            <a:avLst/>
            <a:gdLst/>
            <a:ahLst/>
            <a:cxnLst>
              <a:cxn ang="0">
                <a:pos x="3" y="37"/>
              </a:cxn>
              <a:cxn ang="0">
                <a:pos x="44" y="59"/>
              </a:cxn>
              <a:cxn ang="0">
                <a:pos x="35" y="12"/>
              </a:cxn>
              <a:cxn ang="0">
                <a:pos x="94" y="32"/>
              </a:cxn>
              <a:cxn ang="0">
                <a:pos x="94" y="32"/>
              </a:cxn>
              <a:cxn ang="0">
                <a:pos x="103" y="9"/>
              </a:cxn>
              <a:cxn ang="0">
                <a:pos x="126" y="0"/>
              </a:cxn>
              <a:cxn ang="0">
                <a:pos x="148" y="9"/>
              </a:cxn>
              <a:cxn ang="0">
                <a:pos x="158" y="32"/>
              </a:cxn>
              <a:cxn ang="0">
                <a:pos x="151" y="51"/>
              </a:cxn>
              <a:cxn ang="0">
                <a:pos x="173" y="59"/>
              </a:cxn>
              <a:cxn ang="0">
                <a:pos x="174" y="59"/>
              </a:cxn>
              <a:cxn ang="0">
                <a:pos x="221" y="304"/>
              </a:cxn>
              <a:cxn ang="0">
                <a:pos x="220" y="305"/>
              </a:cxn>
              <a:cxn ang="0">
                <a:pos x="0" y="189"/>
              </a:cxn>
              <a:cxn ang="0">
                <a:pos x="0" y="155"/>
              </a:cxn>
              <a:cxn ang="0">
                <a:pos x="18" y="161"/>
              </a:cxn>
              <a:cxn ang="0">
                <a:pos x="40" y="151"/>
              </a:cxn>
              <a:cxn ang="0">
                <a:pos x="50" y="129"/>
              </a:cxn>
              <a:cxn ang="0">
                <a:pos x="40" y="106"/>
              </a:cxn>
              <a:cxn ang="0">
                <a:pos x="18" y="97"/>
              </a:cxn>
              <a:cxn ang="0">
                <a:pos x="1" y="102"/>
              </a:cxn>
              <a:cxn ang="0">
                <a:pos x="3" y="37"/>
              </a:cxn>
            </a:cxnLst>
            <a:rect l="0" t="0" r="r" b="b"/>
            <a:pathLst>
              <a:path w="221" h="305">
                <a:moveTo>
                  <a:pt x="3" y="37"/>
                </a:moveTo>
                <a:cubicBezTo>
                  <a:pt x="44" y="59"/>
                  <a:pt x="44" y="59"/>
                  <a:pt x="44" y="59"/>
                </a:cubicBezTo>
                <a:cubicBezTo>
                  <a:pt x="35" y="12"/>
                  <a:pt x="35" y="12"/>
                  <a:pt x="35" y="12"/>
                </a:cubicBezTo>
                <a:cubicBezTo>
                  <a:pt x="94" y="32"/>
                  <a:pt x="94" y="32"/>
                  <a:pt x="94" y="32"/>
                </a:cubicBezTo>
                <a:cubicBezTo>
                  <a:pt x="94" y="32"/>
                  <a:pt x="94" y="32"/>
                  <a:pt x="94" y="32"/>
                </a:cubicBezTo>
                <a:cubicBezTo>
                  <a:pt x="94" y="23"/>
                  <a:pt x="97" y="15"/>
                  <a:pt x="103" y="9"/>
                </a:cubicBezTo>
                <a:cubicBezTo>
                  <a:pt x="110" y="3"/>
                  <a:pt x="117" y="0"/>
                  <a:pt x="126" y="0"/>
                </a:cubicBezTo>
                <a:cubicBezTo>
                  <a:pt x="135" y="0"/>
                  <a:pt x="142" y="3"/>
                  <a:pt x="148" y="9"/>
                </a:cubicBezTo>
                <a:cubicBezTo>
                  <a:pt x="155" y="15"/>
                  <a:pt x="158" y="23"/>
                  <a:pt x="158" y="32"/>
                </a:cubicBezTo>
                <a:cubicBezTo>
                  <a:pt x="158" y="39"/>
                  <a:pt x="155" y="46"/>
                  <a:pt x="151" y="51"/>
                </a:cubicBezTo>
                <a:cubicBezTo>
                  <a:pt x="173" y="59"/>
                  <a:pt x="173" y="59"/>
                  <a:pt x="173" y="59"/>
                </a:cubicBezTo>
                <a:cubicBezTo>
                  <a:pt x="174" y="59"/>
                  <a:pt x="174" y="59"/>
                  <a:pt x="174" y="59"/>
                </a:cubicBezTo>
                <a:cubicBezTo>
                  <a:pt x="221" y="304"/>
                  <a:pt x="221" y="304"/>
                  <a:pt x="221" y="304"/>
                </a:cubicBezTo>
                <a:cubicBezTo>
                  <a:pt x="220" y="305"/>
                  <a:pt x="220" y="305"/>
                  <a:pt x="220" y="305"/>
                </a:cubicBezTo>
                <a:cubicBezTo>
                  <a:pt x="0" y="189"/>
                  <a:pt x="0" y="189"/>
                  <a:pt x="0" y="189"/>
                </a:cubicBezTo>
                <a:cubicBezTo>
                  <a:pt x="0" y="155"/>
                  <a:pt x="0" y="155"/>
                  <a:pt x="0" y="155"/>
                </a:cubicBezTo>
                <a:cubicBezTo>
                  <a:pt x="6" y="159"/>
                  <a:pt x="11" y="161"/>
                  <a:pt x="18" y="161"/>
                </a:cubicBezTo>
                <a:cubicBezTo>
                  <a:pt x="27" y="161"/>
                  <a:pt x="34" y="157"/>
                  <a:pt x="40" y="151"/>
                </a:cubicBezTo>
                <a:cubicBezTo>
                  <a:pt x="47" y="145"/>
                  <a:pt x="50" y="138"/>
                  <a:pt x="50" y="129"/>
                </a:cubicBezTo>
                <a:cubicBezTo>
                  <a:pt x="50" y="120"/>
                  <a:pt x="47" y="112"/>
                  <a:pt x="40" y="106"/>
                </a:cubicBezTo>
                <a:cubicBezTo>
                  <a:pt x="34" y="100"/>
                  <a:pt x="27" y="97"/>
                  <a:pt x="18" y="97"/>
                </a:cubicBezTo>
                <a:cubicBezTo>
                  <a:pt x="12" y="97"/>
                  <a:pt x="6" y="99"/>
                  <a:pt x="1" y="102"/>
                </a:cubicBezTo>
                <a:lnTo>
                  <a:pt x="3" y="37"/>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9"/>
          <p:cNvSpPr/>
          <p:nvPr/>
        </p:nvSpPr>
        <p:spPr bwMode="auto">
          <a:xfrm>
            <a:off x="4407748" y="2907809"/>
            <a:ext cx="1957917" cy="1242484"/>
          </a:xfrm>
          <a:custGeom>
            <a:avLst/>
            <a:gdLst/>
            <a:ahLst/>
            <a:cxnLst>
              <a:cxn ang="0">
                <a:pos x="13" y="155"/>
              </a:cxn>
              <a:cxn ang="0">
                <a:pos x="45" y="124"/>
              </a:cxn>
              <a:cxn ang="0">
                <a:pos x="0" y="117"/>
              </a:cxn>
              <a:cxn ang="0">
                <a:pos x="34" y="70"/>
              </a:cxn>
              <a:cxn ang="0">
                <a:pos x="15" y="60"/>
              </a:cxn>
              <a:cxn ang="0">
                <a:pos x="6" y="38"/>
              </a:cxn>
              <a:cxn ang="0">
                <a:pos x="15" y="15"/>
              </a:cxn>
              <a:cxn ang="0">
                <a:pos x="38" y="6"/>
              </a:cxn>
              <a:cxn ang="0">
                <a:pos x="60" y="15"/>
              </a:cxn>
              <a:cxn ang="0">
                <a:pos x="66" y="24"/>
              </a:cxn>
              <a:cxn ang="0">
                <a:pos x="83" y="0"/>
              </a:cxn>
              <a:cxn ang="0">
                <a:pos x="318" y="36"/>
              </a:cxn>
              <a:cxn ang="0">
                <a:pos x="151" y="202"/>
              </a:cxn>
              <a:cxn ang="0">
                <a:pos x="129" y="194"/>
              </a:cxn>
              <a:cxn ang="0">
                <a:pos x="136" y="175"/>
              </a:cxn>
              <a:cxn ang="0">
                <a:pos x="126" y="152"/>
              </a:cxn>
              <a:cxn ang="0">
                <a:pos x="104" y="143"/>
              </a:cxn>
              <a:cxn ang="0">
                <a:pos x="81" y="152"/>
              </a:cxn>
              <a:cxn ang="0">
                <a:pos x="72" y="175"/>
              </a:cxn>
              <a:cxn ang="0">
                <a:pos x="72" y="175"/>
              </a:cxn>
              <a:cxn ang="0">
                <a:pos x="13" y="155"/>
              </a:cxn>
            </a:cxnLst>
            <a:rect l="0" t="0" r="r" b="b"/>
            <a:pathLst>
              <a:path w="318" h="202">
                <a:moveTo>
                  <a:pt x="13" y="155"/>
                </a:moveTo>
                <a:cubicBezTo>
                  <a:pt x="45" y="124"/>
                  <a:pt x="45" y="124"/>
                  <a:pt x="45" y="124"/>
                </a:cubicBezTo>
                <a:cubicBezTo>
                  <a:pt x="0" y="117"/>
                  <a:pt x="0" y="117"/>
                  <a:pt x="0" y="117"/>
                </a:cubicBezTo>
                <a:cubicBezTo>
                  <a:pt x="34" y="70"/>
                  <a:pt x="34" y="70"/>
                  <a:pt x="34" y="70"/>
                </a:cubicBezTo>
                <a:cubicBezTo>
                  <a:pt x="27" y="69"/>
                  <a:pt x="21" y="66"/>
                  <a:pt x="15" y="60"/>
                </a:cubicBezTo>
                <a:cubicBezTo>
                  <a:pt x="9" y="54"/>
                  <a:pt x="6" y="47"/>
                  <a:pt x="6" y="38"/>
                </a:cubicBezTo>
                <a:cubicBezTo>
                  <a:pt x="6" y="29"/>
                  <a:pt x="9" y="22"/>
                  <a:pt x="15" y="15"/>
                </a:cubicBezTo>
                <a:cubicBezTo>
                  <a:pt x="22" y="9"/>
                  <a:pt x="29" y="6"/>
                  <a:pt x="38" y="6"/>
                </a:cubicBezTo>
                <a:cubicBezTo>
                  <a:pt x="47" y="6"/>
                  <a:pt x="54" y="9"/>
                  <a:pt x="60" y="15"/>
                </a:cubicBezTo>
                <a:cubicBezTo>
                  <a:pt x="63" y="18"/>
                  <a:pt x="65" y="21"/>
                  <a:pt x="66" y="24"/>
                </a:cubicBezTo>
                <a:cubicBezTo>
                  <a:pt x="83" y="0"/>
                  <a:pt x="83" y="0"/>
                  <a:pt x="83" y="0"/>
                </a:cubicBezTo>
                <a:cubicBezTo>
                  <a:pt x="318" y="36"/>
                  <a:pt x="318" y="36"/>
                  <a:pt x="318" y="36"/>
                </a:cubicBezTo>
                <a:cubicBezTo>
                  <a:pt x="151" y="202"/>
                  <a:pt x="151" y="202"/>
                  <a:pt x="151" y="202"/>
                </a:cubicBezTo>
                <a:cubicBezTo>
                  <a:pt x="129" y="194"/>
                  <a:pt x="129" y="194"/>
                  <a:pt x="129" y="194"/>
                </a:cubicBezTo>
                <a:cubicBezTo>
                  <a:pt x="133" y="189"/>
                  <a:pt x="136" y="182"/>
                  <a:pt x="136" y="175"/>
                </a:cubicBezTo>
                <a:cubicBezTo>
                  <a:pt x="136" y="166"/>
                  <a:pt x="133" y="158"/>
                  <a:pt x="126" y="152"/>
                </a:cubicBezTo>
                <a:cubicBezTo>
                  <a:pt x="120" y="146"/>
                  <a:pt x="113" y="143"/>
                  <a:pt x="104" y="143"/>
                </a:cubicBezTo>
                <a:cubicBezTo>
                  <a:pt x="95" y="143"/>
                  <a:pt x="88" y="146"/>
                  <a:pt x="81" y="152"/>
                </a:cubicBezTo>
                <a:cubicBezTo>
                  <a:pt x="75" y="158"/>
                  <a:pt x="72" y="166"/>
                  <a:pt x="72" y="175"/>
                </a:cubicBezTo>
                <a:cubicBezTo>
                  <a:pt x="72" y="175"/>
                  <a:pt x="72" y="175"/>
                  <a:pt x="72" y="175"/>
                </a:cubicBezTo>
                <a:lnTo>
                  <a:pt x="13" y="155"/>
                </a:lnTo>
                <a:close/>
              </a:path>
            </a:pathLst>
          </a:custGeom>
          <a:solidFill>
            <a:srgbClr val="404040"/>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cxnSp>
        <p:nvCxnSpPr>
          <p:cNvPr id="10" name="Straight Connector 9"/>
          <p:cNvCxnSpPr/>
          <p:nvPr/>
        </p:nvCxnSpPr>
        <p:spPr>
          <a:xfrm flipH="1">
            <a:off x="2479352" y="5263208"/>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191087" y="5553551"/>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479352" y="3859953"/>
            <a:ext cx="318739" cy="28880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191087" y="4150296"/>
            <a:ext cx="288267" cy="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58661" y="5263208"/>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077398" y="5553551"/>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758661" y="3859953"/>
            <a:ext cx="318739" cy="28880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77398" y="4150296"/>
            <a:ext cx="288267" cy="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3438100" y="2052290"/>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3149835" y="2050747"/>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39" name="Freeform 181"/>
          <p:cNvSpPr/>
          <p:nvPr/>
        </p:nvSpPr>
        <p:spPr bwMode="auto">
          <a:xfrm>
            <a:off x="4127617" y="2341087"/>
            <a:ext cx="306271" cy="577203"/>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0" name="Freeform 91"/>
          <p:cNvSpPr>
            <a:spLocks noEditPoints="1"/>
          </p:cNvSpPr>
          <p:nvPr/>
        </p:nvSpPr>
        <p:spPr bwMode="auto">
          <a:xfrm>
            <a:off x="2930177" y="3210303"/>
            <a:ext cx="439304" cy="439304"/>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1" name="Freeform 57"/>
          <p:cNvSpPr>
            <a:spLocks noEditPoints="1"/>
          </p:cNvSpPr>
          <p:nvPr/>
        </p:nvSpPr>
        <p:spPr bwMode="auto">
          <a:xfrm>
            <a:off x="3457710" y="4597106"/>
            <a:ext cx="416625" cy="369349"/>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2" name="Freeform 83"/>
          <p:cNvSpPr>
            <a:spLocks noEditPoints="1"/>
          </p:cNvSpPr>
          <p:nvPr/>
        </p:nvSpPr>
        <p:spPr bwMode="auto">
          <a:xfrm>
            <a:off x="4743999" y="4358576"/>
            <a:ext cx="339735" cy="509601"/>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3" name="Freeform 148"/>
          <p:cNvSpPr>
            <a:spLocks noEditPoints="1"/>
          </p:cNvSpPr>
          <p:nvPr/>
        </p:nvSpPr>
        <p:spPr bwMode="auto">
          <a:xfrm>
            <a:off x="4919987" y="3170613"/>
            <a:ext cx="496871" cy="478996"/>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5" name="Text Placeholder 2"/>
          <p:cNvSpPr txBox="1"/>
          <p:nvPr/>
        </p:nvSpPr>
        <p:spPr>
          <a:xfrm>
            <a:off x="6521494" y="5382735"/>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600" b="1" dirty="0">
                <a:solidFill>
                  <a:srgbClr val="262626"/>
                </a:solidFill>
                <a:latin typeface="微软雅黑" panose="020B0503020204020204" pitchFamily="34" charset="-122"/>
                <a:ea typeface="微软雅黑" panose="020B0503020204020204" pitchFamily="34" charset="-122"/>
              </a:rPr>
              <a:t>可重用性</a:t>
            </a:r>
            <a:endParaRPr lang="en-US" altLang="zh-CN" sz="1800" dirty="0">
              <a:solidFill>
                <a:srgbClr val="262626"/>
              </a:solidFill>
              <a:latin typeface="Bebas Neue" panose="020B0606020202050201" pitchFamily="34" charset="0"/>
              <a:ea typeface="微软雅黑" panose="020B0503020204020204" pitchFamily="34" charset="-122"/>
            </a:endParaRPr>
          </a:p>
        </p:txBody>
      </p:sp>
      <p:sp>
        <p:nvSpPr>
          <p:cNvPr id="47" name="Text Placeholder 2"/>
          <p:cNvSpPr txBox="1"/>
          <p:nvPr/>
        </p:nvSpPr>
        <p:spPr>
          <a:xfrm>
            <a:off x="6521494" y="4010261"/>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600" b="1" dirty="0">
                <a:solidFill>
                  <a:srgbClr val="262626"/>
                </a:solidFill>
                <a:latin typeface="微软雅黑" panose="020B0503020204020204" pitchFamily="34" charset="-122"/>
                <a:ea typeface="微软雅黑" panose="020B0503020204020204" pitchFamily="34" charset="-122"/>
              </a:rPr>
              <a:t>可移植性</a:t>
            </a:r>
            <a:endParaRPr lang="en-US" altLang="zh-CN" sz="1800" dirty="0">
              <a:solidFill>
                <a:srgbClr val="262626"/>
              </a:solidFill>
              <a:latin typeface="Bebas Neue" panose="020B0606020202050201" pitchFamily="34" charset="0"/>
              <a:ea typeface="微软雅黑" panose="020B0503020204020204" pitchFamily="34" charset="-122"/>
            </a:endParaRPr>
          </a:p>
        </p:txBody>
      </p:sp>
      <p:sp>
        <p:nvSpPr>
          <p:cNvPr id="49" name="TextBox 72"/>
          <p:cNvSpPr txBox="1"/>
          <p:nvPr/>
        </p:nvSpPr>
        <p:spPr>
          <a:xfrm>
            <a:off x="256082" y="3857624"/>
            <a:ext cx="1826643" cy="337185"/>
          </a:xfrm>
          <a:prstGeom prst="rect">
            <a:avLst/>
          </a:prstGeom>
          <a:noFill/>
        </p:spPr>
        <p:txBody>
          <a:bodyPr wrap="square" rtlCol="0">
            <a:spAutoFit/>
          </a:bodyPr>
          <a:lstStyle/>
          <a:p>
            <a:pPr algn="r"/>
            <a:r>
              <a:rPr lang="zh-CN" sz="1600" b="1" dirty="0">
                <a:solidFill>
                  <a:srgbClr val="262626"/>
                </a:solidFill>
                <a:latin typeface="微软雅黑" panose="020B0503020204020204" pitchFamily="34" charset="-122"/>
                <a:ea typeface="微软雅黑" panose="020B0503020204020204" pitchFamily="34" charset="-122"/>
              </a:rPr>
              <a:t>可测试性</a:t>
            </a:r>
            <a:endParaRPr lang="zh-CN" sz="1600" b="1" dirty="0">
              <a:solidFill>
                <a:srgbClr val="262626"/>
              </a:solidFill>
              <a:latin typeface="微软雅黑" panose="020B0503020204020204" pitchFamily="34" charset="-122"/>
              <a:ea typeface="微软雅黑" panose="020B0503020204020204" pitchFamily="34" charset="-122"/>
            </a:endParaRPr>
          </a:p>
        </p:txBody>
      </p:sp>
      <p:sp>
        <p:nvSpPr>
          <p:cNvPr id="51" name="TextBox 72"/>
          <p:cNvSpPr txBox="1"/>
          <p:nvPr/>
        </p:nvSpPr>
        <p:spPr>
          <a:xfrm>
            <a:off x="202875" y="5213229"/>
            <a:ext cx="1826643" cy="337185"/>
          </a:xfrm>
          <a:prstGeom prst="rect">
            <a:avLst/>
          </a:prstGeom>
          <a:noFill/>
        </p:spPr>
        <p:txBody>
          <a:bodyPr wrap="square" rtlCol="0">
            <a:spAutoFit/>
          </a:bodyPr>
          <a:lstStyle/>
          <a:p>
            <a:pPr algn="r"/>
            <a:r>
              <a:rPr lang="zh-CN" altLang="en-US" sz="1600" b="1" dirty="0">
                <a:solidFill>
                  <a:srgbClr val="262626"/>
                </a:solidFill>
                <a:latin typeface="微软雅黑" panose="020B0503020204020204" pitchFamily="34" charset="-122"/>
                <a:ea typeface="微软雅黑" panose="020B0503020204020204" pitchFamily="34" charset="-122"/>
              </a:rPr>
              <a:t>可修改性</a:t>
            </a:r>
            <a:endParaRPr lang="en-GB" sz="1600" b="1" dirty="0">
              <a:solidFill>
                <a:srgbClr val="262626"/>
              </a:solidFill>
              <a:latin typeface="微软雅黑" panose="020B0503020204020204" pitchFamily="34" charset="-122"/>
              <a:ea typeface="微软雅黑" panose="020B0503020204020204" pitchFamily="34" charset="-122"/>
            </a:endParaRPr>
          </a:p>
        </p:txBody>
      </p:sp>
      <p:sp>
        <p:nvSpPr>
          <p:cNvPr id="53" name="TextBox 72"/>
          <p:cNvSpPr txBox="1"/>
          <p:nvPr/>
        </p:nvSpPr>
        <p:spPr>
          <a:xfrm>
            <a:off x="1180908" y="1867277"/>
            <a:ext cx="1826643" cy="337185"/>
          </a:xfrm>
          <a:prstGeom prst="rect">
            <a:avLst/>
          </a:prstGeom>
          <a:noFill/>
        </p:spPr>
        <p:txBody>
          <a:bodyPr wrap="square" rtlCol="0">
            <a:spAutoFit/>
          </a:bodyPr>
          <a:lstStyle/>
          <a:p>
            <a:pPr algn="r"/>
            <a:r>
              <a:rPr lang="zh-CN" altLang="en-GB" sz="1600" b="1" dirty="0">
                <a:solidFill>
                  <a:srgbClr val="262626"/>
                </a:solidFill>
                <a:latin typeface="微软雅黑" panose="020B0503020204020204" pitchFamily="34" charset="-122"/>
                <a:ea typeface="微软雅黑" panose="020B0503020204020204" pitchFamily="34" charset="-122"/>
              </a:rPr>
              <a:t>可理解性</a:t>
            </a:r>
            <a:endParaRPr lang="zh-CN" altLang="en-GB" sz="1600" b="1" dirty="0">
              <a:solidFill>
                <a:srgbClr val="26262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软件的可维护性</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887335" y="1646555"/>
            <a:ext cx="4012565" cy="2584450"/>
          </a:xfrm>
          <a:prstGeom prst="rect">
            <a:avLst/>
          </a:prstGeom>
          <a:noFill/>
        </p:spPr>
        <p:txBody>
          <a:bodyPr wrap="square" rtlCol="0">
            <a:spAutoFit/>
          </a:bodyPr>
          <a:lstStyle/>
          <a:p>
            <a:r>
              <a:rPr lang="zh-CN" altLang="en-US"/>
              <a:t>还有一部分关乎文档，文档是影响软件可维护性的决定因素。</a:t>
            </a:r>
            <a:endParaRPr lang="zh-CN" altLang="en-US"/>
          </a:p>
          <a:p>
            <a:r>
              <a:rPr lang="zh-CN" altLang="en-US"/>
              <a:t>软件系统的文档可分为用户文档和系统文档两类。</a:t>
            </a:r>
            <a:endParaRPr lang="zh-CN" altLang="en-US"/>
          </a:p>
          <a:p>
            <a:r>
              <a:rPr lang="zh-CN" altLang="en-US"/>
              <a:t>软件文档应满足以下需求：</a:t>
            </a:r>
            <a:endParaRPr lang="zh-CN" altLang="en-US"/>
          </a:p>
          <a:p>
            <a:r>
              <a:rPr lang="en-US" altLang="zh-CN"/>
              <a:t>1.</a:t>
            </a:r>
            <a:r>
              <a:rPr lang="zh-CN" altLang="en-US"/>
              <a:t>必须描述如何使用这个系统；</a:t>
            </a:r>
            <a:endParaRPr lang="zh-CN" altLang="en-US"/>
          </a:p>
          <a:p>
            <a:r>
              <a:rPr lang="en-US" altLang="zh-CN"/>
              <a:t>2.</a:t>
            </a:r>
            <a:r>
              <a:rPr lang="zh-CN" altLang="en-US"/>
              <a:t>必须描述如何安装和管理这个系统；</a:t>
            </a:r>
            <a:endParaRPr lang="zh-CN" altLang="en-US"/>
          </a:p>
          <a:p>
            <a:r>
              <a:rPr lang="en-US" altLang="zh-CN"/>
              <a:t>3.</a:t>
            </a:r>
            <a:r>
              <a:rPr lang="zh-CN" altLang="en-US"/>
              <a:t>必须描述系统需求和设计；</a:t>
            </a:r>
            <a:endParaRPr lang="zh-CN" altLang="en-US"/>
          </a:p>
          <a:p>
            <a:r>
              <a:rPr lang="en-US" altLang="zh-CN"/>
              <a:t>4.</a:t>
            </a:r>
            <a:r>
              <a:rPr lang="zh-CN" altLang="en-US"/>
              <a:t>必须描述系统的实现和测试</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Notched Right Arrow 46"/>
          <p:cNvSpPr/>
          <p:nvPr/>
        </p:nvSpPr>
        <p:spPr>
          <a:xfrm>
            <a:off x="217594"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52" name="Oval 51"/>
          <p:cNvSpPr>
            <a:spLocks noChangeAspect="1"/>
          </p:cNvSpPr>
          <p:nvPr/>
        </p:nvSpPr>
        <p:spPr>
          <a:xfrm>
            <a:off x="1167011"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62" name="Notched Right Arrow 61"/>
          <p:cNvSpPr/>
          <p:nvPr/>
        </p:nvSpPr>
        <p:spPr>
          <a:xfrm>
            <a:off x="2205551" y="3246391"/>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63" name="Oval 62"/>
          <p:cNvSpPr>
            <a:spLocks noChangeAspect="1"/>
          </p:cNvSpPr>
          <p:nvPr/>
        </p:nvSpPr>
        <p:spPr>
          <a:xfrm>
            <a:off x="3154968"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69" name="Notched Right Arrow 68"/>
          <p:cNvSpPr/>
          <p:nvPr/>
        </p:nvSpPr>
        <p:spPr>
          <a:xfrm>
            <a:off x="4193509"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0" name="Oval 69"/>
          <p:cNvSpPr>
            <a:spLocks noChangeAspect="1"/>
          </p:cNvSpPr>
          <p:nvPr/>
        </p:nvSpPr>
        <p:spPr>
          <a:xfrm>
            <a:off x="5142926"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72" name="Notched Right Arrow 71"/>
          <p:cNvSpPr/>
          <p:nvPr/>
        </p:nvSpPr>
        <p:spPr>
          <a:xfrm>
            <a:off x="6181466" y="3246391"/>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3" name="Oval 72"/>
          <p:cNvSpPr>
            <a:spLocks noChangeAspect="1"/>
          </p:cNvSpPr>
          <p:nvPr/>
        </p:nvSpPr>
        <p:spPr>
          <a:xfrm>
            <a:off x="7130883"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75" name="Notched Right Arrow 74"/>
          <p:cNvSpPr/>
          <p:nvPr/>
        </p:nvSpPr>
        <p:spPr>
          <a:xfrm>
            <a:off x="8169425"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6" name="Oval 75"/>
          <p:cNvSpPr>
            <a:spLocks noChangeAspect="1"/>
          </p:cNvSpPr>
          <p:nvPr/>
        </p:nvSpPr>
        <p:spPr>
          <a:xfrm>
            <a:off x="9118842"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cxnSp>
        <p:nvCxnSpPr>
          <p:cNvPr id="82" name="Straight Connector 81"/>
          <p:cNvCxnSpPr/>
          <p:nvPr/>
        </p:nvCxnSpPr>
        <p:spPr>
          <a:xfrm flipH="1">
            <a:off x="1290298" y="265598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5269802" y="264963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9242258" y="264963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3279257" y="3482202"/>
            <a:ext cx="0"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flipH="1">
            <a:off x="7255491" y="3482202"/>
            <a:ext cx="1"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04076" y="4056274"/>
            <a:ext cx="1371600" cy="276860"/>
          </a:xfrm>
          <a:prstGeom prst="rect">
            <a:avLst/>
          </a:prstGeom>
          <a:noFill/>
        </p:spPr>
        <p:txBody>
          <a:bodyPr wrap="none" lIns="0" tIns="0" rIns="0" bIns="0" rtlCol="0" anchor="t">
            <a:spAutoFit/>
          </a:bodyPr>
          <a:lstStyle/>
          <a:p>
            <a:pPr lvl="0" algn="ctr"/>
            <a:r>
              <a:rPr lang="zh-CN" altLang="en-US" b="1" dirty="0">
                <a:solidFill>
                  <a:srgbClr val="262626"/>
                </a:solidFill>
                <a:latin typeface="微软雅黑" panose="020B0503020204020204" pitchFamily="34" charset="-122"/>
                <a:ea typeface="微软雅黑" panose="020B0503020204020204" pitchFamily="34" charset="-122"/>
              </a:rPr>
              <a:t>库存目录分析</a:t>
            </a: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89" name="TextBox 88"/>
          <p:cNvSpPr txBox="1"/>
          <p:nvPr/>
        </p:nvSpPr>
        <p:spPr>
          <a:xfrm>
            <a:off x="-13970" y="4431665"/>
            <a:ext cx="2643505" cy="129222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分析库存目录，按照业务重要程度、寿命、当前可维护性、预期的修改次数等标准将库中的应用系统排序，从中选出再工程的候选者，然后合理的分配工程所需的资源</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91" name="TextBox 90"/>
          <p:cNvSpPr txBox="1"/>
          <p:nvPr/>
        </p:nvSpPr>
        <p:spPr>
          <a:xfrm>
            <a:off x="4812603" y="4055640"/>
            <a:ext cx="914400" cy="276860"/>
          </a:xfrm>
          <a:prstGeom prst="rect">
            <a:avLst/>
          </a:prstGeom>
          <a:noFill/>
        </p:spPr>
        <p:txBody>
          <a:bodyPr wrap="none" lIns="0" tIns="0" rIns="0" bIns="0" rtlCol="0" anchor="t">
            <a:spAutoFit/>
          </a:bodyPr>
          <a:lstStyle/>
          <a:p>
            <a:pPr lvl="0" algn="ctr"/>
            <a:r>
              <a:rPr lang="zh-CN" altLang="en-US" sz="1800" b="1" dirty="0">
                <a:solidFill>
                  <a:srgbClr val="262626"/>
                </a:solidFill>
                <a:latin typeface="微软雅黑" panose="020B0503020204020204" pitchFamily="34" charset="-122"/>
                <a:ea typeface="微软雅黑" panose="020B0503020204020204" pitchFamily="34" charset="-122"/>
              </a:rPr>
              <a:t>逆向工程</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92" name="TextBox 91"/>
          <p:cNvSpPr txBox="1"/>
          <p:nvPr/>
        </p:nvSpPr>
        <p:spPr>
          <a:xfrm>
            <a:off x="4131310" y="4431665"/>
            <a:ext cx="2311400" cy="64579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分析程序以便在比源代码更高的抽象层次上创建出程序的某种描述过程</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94" name="TextBox 93"/>
          <p:cNvSpPr txBox="1"/>
          <p:nvPr/>
        </p:nvSpPr>
        <p:spPr>
          <a:xfrm>
            <a:off x="8474710" y="3879215"/>
            <a:ext cx="1541145" cy="276860"/>
          </a:xfrm>
          <a:prstGeom prst="rect">
            <a:avLst/>
          </a:prstGeom>
          <a:noFill/>
        </p:spPr>
        <p:txBody>
          <a:bodyPr wrap="square" lIns="0" tIns="0" rIns="0" bIns="0" rtlCol="0" anchor="t">
            <a:spAutoFit/>
          </a:bodyPr>
          <a:lstStyle/>
          <a:p>
            <a:pPr lvl="0" algn="ctr"/>
            <a:r>
              <a:rPr lang="zh-CN" altLang="en-US" sz="1800" b="1" dirty="0">
                <a:solidFill>
                  <a:srgbClr val="262626"/>
                </a:solidFill>
                <a:latin typeface="微软雅黑" panose="020B0503020204020204" pitchFamily="34" charset="-122"/>
                <a:ea typeface="微软雅黑" panose="020B0503020204020204" pitchFamily="34" charset="-122"/>
              </a:rPr>
              <a:t>数据重构</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95" name="TextBox 94"/>
          <p:cNvSpPr txBox="1"/>
          <p:nvPr/>
        </p:nvSpPr>
        <p:spPr>
          <a:xfrm>
            <a:off x="8168640" y="4234180"/>
            <a:ext cx="2152015" cy="1076960"/>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由于数据结构对于程序体系结构及程序中的算法有很大的影响，对数据的修改必然会导致程序体系结构或代码层的改变</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97" name="TextBox 96"/>
          <p:cNvSpPr txBox="1"/>
          <p:nvPr/>
        </p:nvSpPr>
        <p:spPr>
          <a:xfrm>
            <a:off x="2835716" y="1575431"/>
            <a:ext cx="914400" cy="276860"/>
          </a:xfrm>
          <a:prstGeom prst="rect">
            <a:avLst/>
          </a:prstGeom>
          <a:noFill/>
        </p:spPr>
        <p:txBody>
          <a:bodyPr wrap="none" lIns="0" tIns="0" rIns="0" bIns="0" rtlCol="0" anchor="t">
            <a:spAutoFit/>
          </a:bodyPr>
          <a:lstStyle/>
          <a:p>
            <a:pPr lvl="0" algn="ctr"/>
            <a:r>
              <a:rPr lang="zh-CN" sz="1800" b="1" dirty="0">
                <a:solidFill>
                  <a:srgbClr val="262626"/>
                </a:solidFill>
                <a:latin typeface="微软雅黑" panose="020B0503020204020204" pitchFamily="34" charset="-122"/>
                <a:ea typeface="微软雅黑" panose="020B0503020204020204" pitchFamily="34" charset="-122"/>
              </a:rPr>
              <a:t>文档重构</a:t>
            </a:r>
            <a:endParaRPr lang="zh-CN" sz="1600" dirty="0">
              <a:solidFill>
                <a:srgbClr val="262626"/>
              </a:solidFill>
              <a:latin typeface="Bebas Neue" panose="020B0606020202050201" pitchFamily="34" charset="0"/>
              <a:ea typeface="微软雅黑" panose="020B0503020204020204" pitchFamily="34" charset="-122"/>
            </a:endParaRPr>
          </a:p>
        </p:txBody>
      </p:sp>
      <p:sp>
        <p:nvSpPr>
          <p:cNvPr id="98" name="TextBox 97"/>
          <p:cNvSpPr txBox="1"/>
          <p:nvPr/>
        </p:nvSpPr>
        <p:spPr>
          <a:xfrm>
            <a:off x="2261949" y="1865600"/>
            <a:ext cx="1985444" cy="64579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文档需要根据当前软件使用的具体情况进行更新或重制</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100" name="TextBox 99"/>
          <p:cNvSpPr txBox="1"/>
          <p:nvPr/>
        </p:nvSpPr>
        <p:spPr>
          <a:xfrm>
            <a:off x="6786738" y="1652239"/>
            <a:ext cx="914400" cy="276860"/>
          </a:xfrm>
          <a:prstGeom prst="rect">
            <a:avLst/>
          </a:prstGeom>
          <a:noFill/>
        </p:spPr>
        <p:txBody>
          <a:bodyPr wrap="none" lIns="0" tIns="0" rIns="0" bIns="0" rtlCol="0" anchor="t">
            <a:spAutoFit/>
          </a:bodyPr>
          <a:lstStyle/>
          <a:p>
            <a:pPr lvl="0" algn="ctr"/>
            <a:r>
              <a:rPr lang="zh-CN" b="1" dirty="0">
                <a:solidFill>
                  <a:srgbClr val="262626"/>
                </a:solidFill>
                <a:latin typeface="微软雅黑" panose="020B0503020204020204" pitchFamily="34" charset="-122"/>
                <a:ea typeface="微软雅黑" panose="020B0503020204020204" pitchFamily="34" charset="-122"/>
              </a:rPr>
              <a:t>代码重构</a:t>
            </a:r>
            <a:endParaRPr lang="zh-CN" sz="1600" dirty="0">
              <a:solidFill>
                <a:srgbClr val="262626"/>
              </a:solidFill>
              <a:latin typeface="Bebas Neue" panose="020B0606020202050201" pitchFamily="34" charset="0"/>
              <a:ea typeface="微软雅黑" panose="020B0503020204020204" pitchFamily="34" charset="-122"/>
            </a:endParaRPr>
          </a:p>
        </p:txBody>
      </p:sp>
      <p:sp>
        <p:nvSpPr>
          <p:cNvPr id="101" name="TextBox 100"/>
          <p:cNvSpPr txBox="1"/>
          <p:nvPr/>
        </p:nvSpPr>
        <p:spPr>
          <a:xfrm>
            <a:off x="5968365" y="1958340"/>
            <a:ext cx="2551430" cy="64579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一些模块的编码方式难于理解、测试和维护，在这种情况下，可以重构这些模块的代码</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103" name="Teardrop 102"/>
          <p:cNvSpPr/>
          <p:nvPr/>
        </p:nvSpPr>
        <p:spPr>
          <a:xfrm rot="8100000">
            <a:off x="917691" y="1756436"/>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4" name="Freeform 116"/>
          <p:cNvSpPr>
            <a:spLocks noEditPoints="1"/>
          </p:cNvSpPr>
          <p:nvPr/>
        </p:nvSpPr>
        <p:spPr bwMode="auto">
          <a:xfrm>
            <a:off x="1085220" y="1958443"/>
            <a:ext cx="409735" cy="330431"/>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06" name="Teardrop 105"/>
          <p:cNvSpPr/>
          <p:nvPr/>
        </p:nvSpPr>
        <p:spPr>
          <a:xfrm rot="8100000">
            <a:off x="4897195" y="1750085"/>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7" name="Freeform 15"/>
          <p:cNvSpPr>
            <a:spLocks noEditPoints="1"/>
          </p:cNvSpPr>
          <p:nvPr/>
        </p:nvSpPr>
        <p:spPr bwMode="auto">
          <a:xfrm>
            <a:off x="5102163" y="1988922"/>
            <a:ext cx="355600" cy="266700"/>
          </a:xfrm>
          <a:custGeom>
            <a:avLst/>
            <a:gdLst/>
            <a:ahLst/>
            <a:cxnLst>
              <a:cxn ang="0">
                <a:pos x="168" y="126"/>
              </a:cxn>
              <a:cxn ang="0">
                <a:pos x="0" y="126"/>
              </a:cxn>
              <a:cxn ang="0">
                <a:pos x="0" y="0"/>
              </a:cxn>
              <a:cxn ang="0">
                <a:pos x="10" y="0"/>
              </a:cxn>
              <a:cxn ang="0">
                <a:pos x="10" y="115"/>
              </a:cxn>
              <a:cxn ang="0">
                <a:pos x="168" y="115"/>
              </a:cxn>
              <a:cxn ang="0">
                <a:pos x="168" y="126"/>
              </a:cxn>
              <a:cxn ang="0">
                <a:pos x="54" y="104"/>
              </a:cxn>
              <a:cxn ang="0">
                <a:pos x="32" y="104"/>
              </a:cxn>
              <a:cxn ang="0">
                <a:pos x="32" y="63"/>
              </a:cxn>
              <a:cxn ang="0">
                <a:pos x="54" y="63"/>
              </a:cxn>
              <a:cxn ang="0">
                <a:pos x="54" y="104"/>
              </a:cxn>
              <a:cxn ang="0">
                <a:pos x="84" y="104"/>
              </a:cxn>
              <a:cxn ang="0">
                <a:pos x="64" y="104"/>
              </a:cxn>
              <a:cxn ang="0">
                <a:pos x="64" y="19"/>
              </a:cxn>
              <a:cxn ang="0">
                <a:pos x="84" y="19"/>
              </a:cxn>
              <a:cxn ang="0">
                <a:pos x="84" y="104"/>
              </a:cxn>
              <a:cxn ang="0">
                <a:pos x="116" y="104"/>
              </a:cxn>
              <a:cxn ang="0">
                <a:pos x="95" y="104"/>
              </a:cxn>
              <a:cxn ang="0">
                <a:pos x="95" y="41"/>
              </a:cxn>
              <a:cxn ang="0">
                <a:pos x="116" y="41"/>
              </a:cxn>
              <a:cxn ang="0">
                <a:pos x="116" y="104"/>
              </a:cxn>
              <a:cxn ang="0">
                <a:pos x="147" y="104"/>
              </a:cxn>
              <a:cxn ang="0">
                <a:pos x="127" y="104"/>
              </a:cxn>
              <a:cxn ang="0">
                <a:pos x="127" y="9"/>
              </a:cxn>
              <a:cxn ang="0">
                <a:pos x="147" y="9"/>
              </a:cxn>
              <a:cxn ang="0">
                <a:pos x="147" y="104"/>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09" name="Teardrop 108"/>
          <p:cNvSpPr/>
          <p:nvPr/>
        </p:nvSpPr>
        <p:spPr>
          <a:xfrm rot="8100000">
            <a:off x="8869651" y="1750085"/>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0" name="Freeform 152"/>
          <p:cNvSpPr>
            <a:spLocks noEditPoints="1"/>
          </p:cNvSpPr>
          <p:nvPr/>
        </p:nvSpPr>
        <p:spPr bwMode="auto">
          <a:xfrm>
            <a:off x="9053978" y="1997389"/>
            <a:ext cx="368037" cy="340116"/>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2" name="Teardrop 111"/>
          <p:cNvSpPr/>
          <p:nvPr/>
        </p:nvSpPr>
        <p:spPr>
          <a:xfrm rot="18900000">
            <a:off x="6882884" y="4456405"/>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3" name="Freeform 57"/>
          <p:cNvSpPr>
            <a:spLocks noEditPoints="1"/>
          </p:cNvSpPr>
          <p:nvPr/>
        </p:nvSpPr>
        <p:spPr bwMode="auto">
          <a:xfrm>
            <a:off x="7105661" y="4664606"/>
            <a:ext cx="308124" cy="308124"/>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5" name="Teardrop 114"/>
          <p:cNvSpPr/>
          <p:nvPr/>
        </p:nvSpPr>
        <p:spPr>
          <a:xfrm rot="18900000">
            <a:off x="2906649" y="4456405"/>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6" name="Freeform 105"/>
          <p:cNvSpPr>
            <a:spLocks noEditPoints="1"/>
          </p:cNvSpPr>
          <p:nvPr/>
        </p:nvSpPr>
        <p:spPr bwMode="auto">
          <a:xfrm>
            <a:off x="3144720" y="4678194"/>
            <a:ext cx="298867" cy="29453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solidFill>
                <a:schemeClr val="accent3">
                  <a:lumMod val="50000"/>
                </a:schemeClr>
              </a:solidFill>
              <a:latin typeface="微软雅黑" panose="020B0503020204020204" pitchFamily="34" charset="-122"/>
            </a:endParaRPr>
          </a:p>
        </p:txBody>
      </p:sp>
      <p:sp>
        <p:nvSpPr>
          <p:cNvPr id="3" name="文本框 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软件再工程过程</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Notched Right Arrow 61"/>
          <p:cNvSpPr/>
          <p:nvPr/>
        </p:nvSpPr>
        <p:spPr>
          <a:xfrm>
            <a:off x="10118286" y="3247026"/>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9" name="Oval 62"/>
          <p:cNvSpPr>
            <a:spLocks noChangeAspect="1"/>
          </p:cNvSpPr>
          <p:nvPr/>
        </p:nvSpPr>
        <p:spPr>
          <a:xfrm>
            <a:off x="11067703" y="3351229"/>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cxnSp>
        <p:nvCxnSpPr>
          <p:cNvPr id="10" name="Straight Connector 84"/>
          <p:cNvCxnSpPr/>
          <p:nvPr/>
        </p:nvCxnSpPr>
        <p:spPr>
          <a:xfrm flipV="1">
            <a:off x="11191992" y="3482837"/>
            <a:ext cx="0"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 name="Teardrop 114"/>
          <p:cNvSpPr/>
          <p:nvPr/>
        </p:nvSpPr>
        <p:spPr>
          <a:xfrm rot="18900000">
            <a:off x="10819384" y="4457040"/>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2" name="Freeform 105"/>
          <p:cNvSpPr>
            <a:spLocks noEditPoints="1"/>
          </p:cNvSpPr>
          <p:nvPr/>
        </p:nvSpPr>
        <p:spPr bwMode="auto">
          <a:xfrm>
            <a:off x="11057455" y="4678829"/>
            <a:ext cx="298867" cy="29453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solidFill>
                <a:schemeClr val="accent3">
                  <a:lumMod val="50000"/>
                </a:schemeClr>
              </a:solidFill>
              <a:latin typeface="微软雅黑" panose="020B0503020204020204" pitchFamily="34" charset="-122"/>
            </a:endParaRPr>
          </a:p>
        </p:txBody>
      </p:sp>
      <p:sp>
        <p:nvSpPr>
          <p:cNvPr id="13" name="TextBox 93"/>
          <p:cNvSpPr txBox="1"/>
          <p:nvPr/>
        </p:nvSpPr>
        <p:spPr>
          <a:xfrm>
            <a:off x="10320655" y="1602105"/>
            <a:ext cx="1541145" cy="276860"/>
          </a:xfrm>
          <a:prstGeom prst="rect">
            <a:avLst/>
          </a:prstGeom>
          <a:noFill/>
        </p:spPr>
        <p:txBody>
          <a:bodyPr wrap="square" lIns="0" tIns="0" rIns="0" bIns="0" rtlCol="0" anchor="t">
            <a:spAutoFit/>
          </a:bodyPr>
          <a:lstStyle/>
          <a:p>
            <a:pPr lvl="0" algn="ctr"/>
            <a:r>
              <a:rPr lang="zh-CN" altLang="en-US" sz="1800" b="1" dirty="0">
                <a:solidFill>
                  <a:srgbClr val="262626"/>
                </a:solidFill>
                <a:latin typeface="微软雅黑" panose="020B0503020204020204" pitchFamily="34" charset="-122"/>
                <a:ea typeface="微软雅黑" panose="020B0503020204020204" pitchFamily="34" charset="-122"/>
              </a:rPr>
              <a:t>正向工程</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14" name="TextBox 94"/>
          <p:cNvSpPr txBox="1"/>
          <p:nvPr/>
        </p:nvSpPr>
        <p:spPr>
          <a:xfrm>
            <a:off x="10014585" y="1957070"/>
            <a:ext cx="2152015" cy="86169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正向工程过程应用现代软件工程的概念、原理、技术和方法，重新开发现有的某个应用系统</a:t>
            </a:r>
            <a:endParaRPr lang="zh-CN" sz="1400"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466344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编码</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094740" cy="120015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01</a:t>
            </a:r>
            <a:endParaRPr lang="zh-CN" alt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1"/>
          <a:stretch>
            <a:fillRect/>
          </a:stretch>
        </p:blipFill>
        <p:spPr>
          <a:xfrm>
            <a:off x="2081822" y="1171393"/>
            <a:ext cx="8028355" cy="4990380"/>
          </a:xfrm>
          <a:prstGeom prst="rect">
            <a:avLst/>
          </a:prstGeom>
        </p:spPr>
      </p:pic>
      <p:sp>
        <p:nvSpPr>
          <p:cNvPr id="31" name="文本框 30"/>
          <p:cNvSpPr txBox="1"/>
          <p:nvPr/>
        </p:nvSpPr>
        <p:spPr>
          <a:xfrm>
            <a:off x="138332" y="235671"/>
            <a:ext cx="3573576" cy="492443"/>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绩效评定及分工情况</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3840" y="4876800"/>
            <a:ext cx="585216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感谢！</a:t>
            </a:r>
            <a:r>
              <a:rPr lang="en-US" altLang="zh-CN" sz="4400" dirty="0">
                <a:solidFill>
                  <a:srgbClr val="6A5546"/>
                </a:solidFill>
                <a:latin typeface="微软雅黑" panose="020B0503020204020204" pitchFamily="34" charset="-122"/>
                <a:ea typeface="微软雅黑" panose="020B0503020204020204" pitchFamily="34" charset="-122"/>
              </a:rPr>
              <a:t>Q&amp;A</a:t>
            </a:r>
            <a:endParaRPr lang="en-US" altLang="zh-CN" sz="4400" dirty="0">
              <a:solidFill>
                <a:srgbClr val="6A5546"/>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323118" y="4876800"/>
            <a:ext cx="559000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23118" y="5646241"/>
            <a:ext cx="561032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文本框 90"/>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选择程序设计语言</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76275" y="1245235"/>
            <a:ext cx="3841750" cy="2245360"/>
          </a:xfrm>
          <a:prstGeom prst="rect">
            <a:avLst/>
          </a:prstGeom>
          <a:noFill/>
        </p:spPr>
        <p:txBody>
          <a:bodyPr wrap="square" rtlCol="0">
            <a:spAutoFit/>
          </a:bodyPr>
          <a:lstStyle/>
          <a:p>
            <a:r>
              <a:rPr lang="zh-CN" altLang="en-US" sz="2000"/>
              <a:t>总的来说，高级语言明显要优于汇编语言，因此，除了在很特殊的应用领域，或者大型系统中执行时间非常关键的一小部分代码需要用汇编语言书写之外，其他程序设计代码应该一律用高级语言编写。</a:t>
            </a:r>
            <a:endParaRPr lang="zh-CN" altLang="en-US" sz="2000"/>
          </a:p>
        </p:txBody>
      </p:sp>
      <p:sp>
        <p:nvSpPr>
          <p:cNvPr id="12" name="Freeform 6"/>
          <p:cNvSpPr>
            <a:spLocks noEditPoints="1"/>
          </p:cNvSpPr>
          <p:nvPr/>
        </p:nvSpPr>
        <p:spPr bwMode="auto">
          <a:xfrm>
            <a:off x="6990080" y="3919340"/>
            <a:ext cx="1246288" cy="12204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 name="Freeform 6"/>
          <p:cNvSpPr>
            <a:spLocks noEditPoints="1"/>
          </p:cNvSpPr>
          <p:nvPr/>
        </p:nvSpPr>
        <p:spPr bwMode="auto">
          <a:xfrm>
            <a:off x="7924800" y="2472308"/>
            <a:ext cx="2775165" cy="27176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 name="Freeform 6"/>
          <p:cNvSpPr>
            <a:spLocks noEditPoints="1"/>
          </p:cNvSpPr>
          <p:nvPr/>
        </p:nvSpPr>
        <p:spPr bwMode="auto">
          <a:xfrm rot="20736051">
            <a:off x="6348323" y="1928272"/>
            <a:ext cx="1999669" cy="1958232"/>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4" name="Freeform 6"/>
          <p:cNvSpPr>
            <a:spLocks noEditPoints="1"/>
          </p:cNvSpPr>
          <p:nvPr/>
        </p:nvSpPr>
        <p:spPr bwMode="auto">
          <a:xfrm rot="20255988">
            <a:off x="9528588" y="1657412"/>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5" name="Freeform 6"/>
          <p:cNvSpPr>
            <a:spLocks noEditPoints="1"/>
          </p:cNvSpPr>
          <p:nvPr/>
        </p:nvSpPr>
        <p:spPr bwMode="auto">
          <a:xfrm>
            <a:off x="8151442" y="5298236"/>
            <a:ext cx="765909" cy="750037"/>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6" name="Freeform 6"/>
          <p:cNvSpPr>
            <a:spLocks noEditPoints="1"/>
          </p:cNvSpPr>
          <p:nvPr/>
        </p:nvSpPr>
        <p:spPr bwMode="auto">
          <a:xfrm>
            <a:off x="8947574" y="1874617"/>
            <a:ext cx="476957" cy="467073"/>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7" name="Freeform 6"/>
          <p:cNvSpPr>
            <a:spLocks noEditPoints="1"/>
          </p:cNvSpPr>
          <p:nvPr/>
        </p:nvSpPr>
        <p:spPr bwMode="auto">
          <a:xfrm rot="20790614">
            <a:off x="6221633" y="4450431"/>
            <a:ext cx="855575" cy="837844"/>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8" name="Freeform 6"/>
          <p:cNvSpPr>
            <a:spLocks noEditPoints="1"/>
          </p:cNvSpPr>
          <p:nvPr/>
        </p:nvSpPr>
        <p:spPr bwMode="auto">
          <a:xfrm>
            <a:off x="6221634" y="5673255"/>
            <a:ext cx="523340" cy="512495"/>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9" name="Freeform 6"/>
          <p:cNvSpPr>
            <a:spLocks noEditPoints="1"/>
          </p:cNvSpPr>
          <p:nvPr/>
        </p:nvSpPr>
        <p:spPr bwMode="auto">
          <a:xfrm>
            <a:off x="9100333" y="3623481"/>
            <a:ext cx="424111" cy="4153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0" name="Freeform 41"/>
          <p:cNvSpPr>
            <a:spLocks noEditPoints="1"/>
          </p:cNvSpPr>
          <p:nvPr/>
        </p:nvSpPr>
        <p:spPr bwMode="auto">
          <a:xfrm>
            <a:off x="9042400" y="5234629"/>
            <a:ext cx="891197" cy="874603"/>
          </a:xfrm>
          <a:custGeom>
            <a:avLst/>
            <a:gdLst/>
            <a:ahLst/>
            <a:cxnLst>
              <a:cxn ang="0">
                <a:pos x="660" y="562"/>
              </a:cxn>
              <a:cxn ang="0">
                <a:pos x="498" y="400"/>
              </a:cxn>
              <a:cxn ang="0">
                <a:pos x="630" y="268"/>
              </a:cxn>
              <a:cxn ang="0">
                <a:pos x="753" y="233"/>
              </a:cxn>
              <a:cxn ang="0">
                <a:pos x="784" y="98"/>
              </a:cxn>
              <a:cxn ang="0">
                <a:pos x="722" y="160"/>
              </a:cxn>
              <a:cxn ang="0">
                <a:pos x="641" y="158"/>
              </a:cxn>
              <a:cxn ang="0">
                <a:pos x="639" y="77"/>
              </a:cxn>
              <a:cxn ang="0">
                <a:pos x="701" y="15"/>
              </a:cxn>
              <a:cxn ang="0">
                <a:pos x="566" y="46"/>
              </a:cxn>
              <a:cxn ang="0">
                <a:pos x="532" y="169"/>
              </a:cxn>
              <a:cxn ang="0">
                <a:pos x="400" y="301"/>
              </a:cxn>
              <a:cxn ang="0">
                <a:pos x="268" y="169"/>
              </a:cxn>
              <a:cxn ang="0">
                <a:pos x="233" y="46"/>
              </a:cxn>
              <a:cxn ang="0">
                <a:pos x="98" y="15"/>
              </a:cxn>
              <a:cxn ang="0">
                <a:pos x="160" y="77"/>
              </a:cxn>
              <a:cxn ang="0">
                <a:pos x="158" y="158"/>
              </a:cxn>
              <a:cxn ang="0">
                <a:pos x="77" y="160"/>
              </a:cxn>
              <a:cxn ang="0">
                <a:pos x="15" y="98"/>
              </a:cxn>
              <a:cxn ang="0">
                <a:pos x="46" y="233"/>
              </a:cxn>
              <a:cxn ang="0">
                <a:pos x="170" y="268"/>
              </a:cxn>
              <a:cxn ang="0">
                <a:pos x="301" y="400"/>
              </a:cxn>
              <a:cxn ang="0">
                <a:pos x="139" y="562"/>
              </a:cxn>
              <a:cxn ang="0">
                <a:pos x="57" y="592"/>
              </a:cxn>
              <a:cxn ang="0">
                <a:pos x="57" y="743"/>
              </a:cxn>
              <a:cxn ang="0">
                <a:pos x="207" y="743"/>
              </a:cxn>
              <a:cxn ang="0">
                <a:pos x="237" y="660"/>
              </a:cxn>
              <a:cxn ang="0">
                <a:pos x="400" y="498"/>
              </a:cxn>
              <a:cxn ang="0">
                <a:pos x="562" y="660"/>
              </a:cxn>
              <a:cxn ang="0">
                <a:pos x="593" y="743"/>
              </a:cxn>
              <a:cxn ang="0">
                <a:pos x="743" y="743"/>
              </a:cxn>
              <a:cxn ang="0">
                <a:pos x="743" y="593"/>
              </a:cxn>
              <a:cxn ang="0">
                <a:pos x="660" y="562"/>
              </a:cxn>
              <a:cxn ang="0">
                <a:pos x="146" y="722"/>
              </a:cxn>
              <a:cxn ang="0">
                <a:pos x="92" y="707"/>
              </a:cxn>
              <a:cxn ang="0">
                <a:pos x="78" y="653"/>
              </a:cxn>
              <a:cxn ang="0">
                <a:pos x="117" y="614"/>
              </a:cxn>
              <a:cxn ang="0">
                <a:pos x="171" y="628"/>
              </a:cxn>
              <a:cxn ang="0">
                <a:pos x="186" y="682"/>
              </a:cxn>
              <a:cxn ang="0">
                <a:pos x="146" y="722"/>
              </a:cxn>
              <a:cxn ang="0">
                <a:pos x="707" y="707"/>
              </a:cxn>
              <a:cxn ang="0">
                <a:pos x="653" y="722"/>
              </a:cxn>
              <a:cxn ang="0">
                <a:pos x="614" y="682"/>
              </a:cxn>
              <a:cxn ang="0">
                <a:pos x="628" y="628"/>
              </a:cxn>
              <a:cxn ang="0">
                <a:pos x="682" y="614"/>
              </a:cxn>
              <a:cxn ang="0">
                <a:pos x="722" y="653"/>
              </a:cxn>
              <a:cxn ang="0">
                <a:pos x="707" y="707"/>
              </a:cxn>
              <a:cxn ang="0">
                <a:pos x="707" y="707"/>
              </a:cxn>
              <a:cxn ang="0">
                <a:pos x="707" y="707"/>
              </a:cxn>
            </a:cxnLst>
            <a:rect l="0" t="0" r="r" b="b"/>
            <a:pathLst>
              <a:path w="800" h="784">
                <a:moveTo>
                  <a:pt x="660" y="562"/>
                </a:moveTo>
                <a:cubicBezTo>
                  <a:pt x="498" y="400"/>
                  <a:pt x="498" y="400"/>
                  <a:pt x="498" y="400"/>
                </a:cubicBezTo>
                <a:cubicBezTo>
                  <a:pt x="630" y="268"/>
                  <a:pt x="630" y="268"/>
                  <a:pt x="630" y="268"/>
                </a:cubicBezTo>
                <a:cubicBezTo>
                  <a:pt x="673" y="278"/>
                  <a:pt x="720" y="266"/>
                  <a:pt x="753" y="233"/>
                </a:cubicBezTo>
                <a:cubicBezTo>
                  <a:pt x="790" y="196"/>
                  <a:pt x="800" y="144"/>
                  <a:pt x="784" y="98"/>
                </a:cubicBezTo>
                <a:cubicBezTo>
                  <a:pt x="722" y="160"/>
                  <a:pt x="722" y="160"/>
                  <a:pt x="722" y="160"/>
                </a:cubicBezTo>
                <a:cubicBezTo>
                  <a:pt x="700" y="182"/>
                  <a:pt x="664" y="181"/>
                  <a:pt x="641" y="158"/>
                </a:cubicBezTo>
                <a:cubicBezTo>
                  <a:pt x="618" y="135"/>
                  <a:pt x="617" y="99"/>
                  <a:pt x="639" y="77"/>
                </a:cubicBezTo>
                <a:cubicBezTo>
                  <a:pt x="701" y="15"/>
                  <a:pt x="701" y="15"/>
                  <a:pt x="701" y="15"/>
                </a:cubicBezTo>
                <a:cubicBezTo>
                  <a:pt x="656" y="0"/>
                  <a:pt x="603" y="10"/>
                  <a:pt x="566" y="46"/>
                </a:cubicBezTo>
                <a:cubicBezTo>
                  <a:pt x="533" y="80"/>
                  <a:pt x="522" y="126"/>
                  <a:pt x="532" y="169"/>
                </a:cubicBezTo>
                <a:cubicBezTo>
                  <a:pt x="400" y="301"/>
                  <a:pt x="400" y="301"/>
                  <a:pt x="400" y="301"/>
                </a:cubicBezTo>
                <a:cubicBezTo>
                  <a:pt x="268" y="169"/>
                  <a:pt x="268" y="169"/>
                  <a:pt x="268" y="169"/>
                </a:cubicBezTo>
                <a:cubicBezTo>
                  <a:pt x="278" y="127"/>
                  <a:pt x="266" y="80"/>
                  <a:pt x="233" y="46"/>
                </a:cubicBezTo>
                <a:cubicBezTo>
                  <a:pt x="196" y="10"/>
                  <a:pt x="144" y="0"/>
                  <a:pt x="98" y="15"/>
                </a:cubicBezTo>
                <a:cubicBezTo>
                  <a:pt x="160" y="77"/>
                  <a:pt x="160" y="77"/>
                  <a:pt x="160" y="77"/>
                </a:cubicBezTo>
                <a:cubicBezTo>
                  <a:pt x="182" y="99"/>
                  <a:pt x="181" y="135"/>
                  <a:pt x="158" y="158"/>
                </a:cubicBezTo>
                <a:cubicBezTo>
                  <a:pt x="135" y="181"/>
                  <a:pt x="99" y="182"/>
                  <a:pt x="77" y="160"/>
                </a:cubicBezTo>
                <a:cubicBezTo>
                  <a:pt x="15" y="98"/>
                  <a:pt x="15" y="98"/>
                  <a:pt x="15" y="98"/>
                </a:cubicBezTo>
                <a:cubicBezTo>
                  <a:pt x="0" y="144"/>
                  <a:pt x="10" y="196"/>
                  <a:pt x="46" y="233"/>
                </a:cubicBezTo>
                <a:cubicBezTo>
                  <a:pt x="80" y="266"/>
                  <a:pt x="127" y="278"/>
                  <a:pt x="170" y="268"/>
                </a:cubicBezTo>
                <a:cubicBezTo>
                  <a:pt x="301" y="400"/>
                  <a:pt x="301" y="400"/>
                  <a:pt x="301" y="400"/>
                </a:cubicBezTo>
                <a:cubicBezTo>
                  <a:pt x="139" y="562"/>
                  <a:pt x="139" y="562"/>
                  <a:pt x="139" y="562"/>
                </a:cubicBezTo>
                <a:cubicBezTo>
                  <a:pt x="109" y="560"/>
                  <a:pt x="79" y="570"/>
                  <a:pt x="57" y="592"/>
                </a:cubicBezTo>
                <a:cubicBezTo>
                  <a:pt x="15" y="634"/>
                  <a:pt x="15" y="701"/>
                  <a:pt x="57" y="743"/>
                </a:cubicBezTo>
                <a:cubicBezTo>
                  <a:pt x="98" y="784"/>
                  <a:pt x="165" y="784"/>
                  <a:pt x="207" y="743"/>
                </a:cubicBezTo>
                <a:cubicBezTo>
                  <a:pt x="229" y="720"/>
                  <a:pt x="239" y="690"/>
                  <a:pt x="237" y="660"/>
                </a:cubicBezTo>
                <a:cubicBezTo>
                  <a:pt x="400" y="498"/>
                  <a:pt x="400" y="498"/>
                  <a:pt x="400" y="498"/>
                </a:cubicBezTo>
                <a:cubicBezTo>
                  <a:pt x="562" y="660"/>
                  <a:pt x="562" y="660"/>
                  <a:pt x="562" y="660"/>
                </a:cubicBezTo>
                <a:cubicBezTo>
                  <a:pt x="560" y="690"/>
                  <a:pt x="570" y="720"/>
                  <a:pt x="593" y="743"/>
                </a:cubicBezTo>
                <a:cubicBezTo>
                  <a:pt x="634" y="784"/>
                  <a:pt x="701" y="784"/>
                  <a:pt x="743" y="743"/>
                </a:cubicBezTo>
                <a:cubicBezTo>
                  <a:pt x="784" y="701"/>
                  <a:pt x="784" y="634"/>
                  <a:pt x="743" y="593"/>
                </a:cubicBezTo>
                <a:cubicBezTo>
                  <a:pt x="720" y="570"/>
                  <a:pt x="690" y="560"/>
                  <a:pt x="660" y="562"/>
                </a:cubicBezTo>
                <a:close/>
                <a:moveTo>
                  <a:pt x="146" y="722"/>
                </a:moveTo>
                <a:cubicBezTo>
                  <a:pt x="92" y="707"/>
                  <a:pt x="92" y="707"/>
                  <a:pt x="92" y="707"/>
                </a:cubicBezTo>
                <a:cubicBezTo>
                  <a:pt x="78" y="653"/>
                  <a:pt x="78" y="653"/>
                  <a:pt x="78" y="653"/>
                </a:cubicBezTo>
                <a:cubicBezTo>
                  <a:pt x="117" y="614"/>
                  <a:pt x="117" y="614"/>
                  <a:pt x="117" y="614"/>
                </a:cubicBezTo>
                <a:cubicBezTo>
                  <a:pt x="171" y="628"/>
                  <a:pt x="171" y="628"/>
                  <a:pt x="171" y="628"/>
                </a:cubicBezTo>
                <a:cubicBezTo>
                  <a:pt x="186" y="682"/>
                  <a:pt x="186" y="682"/>
                  <a:pt x="186" y="682"/>
                </a:cubicBezTo>
                <a:lnTo>
                  <a:pt x="146" y="722"/>
                </a:lnTo>
                <a:close/>
                <a:moveTo>
                  <a:pt x="707" y="707"/>
                </a:moveTo>
                <a:cubicBezTo>
                  <a:pt x="653" y="722"/>
                  <a:pt x="653" y="722"/>
                  <a:pt x="653" y="722"/>
                </a:cubicBezTo>
                <a:cubicBezTo>
                  <a:pt x="614" y="682"/>
                  <a:pt x="614" y="682"/>
                  <a:pt x="614" y="682"/>
                </a:cubicBezTo>
                <a:cubicBezTo>
                  <a:pt x="628" y="628"/>
                  <a:pt x="628" y="628"/>
                  <a:pt x="628" y="628"/>
                </a:cubicBezTo>
                <a:cubicBezTo>
                  <a:pt x="682" y="614"/>
                  <a:pt x="682" y="614"/>
                  <a:pt x="682" y="614"/>
                </a:cubicBezTo>
                <a:cubicBezTo>
                  <a:pt x="722" y="653"/>
                  <a:pt x="722" y="653"/>
                  <a:pt x="722" y="653"/>
                </a:cubicBezTo>
                <a:lnTo>
                  <a:pt x="707" y="707"/>
                </a:lnTo>
                <a:close/>
                <a:moveTo>
                  <a:pt x="707" y="707"/>
                </a:moveTo>
                <a:cubicBezTo>
                  <a:pt x="707" y="707"/>
                  <a:pt x="707" y="707"/>
                  <a:pt x="707" y="707"/>
                </a:cubicBezTo>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1" name="Freeform 6"/>
          <p:cNvSpPr>
            <a:spLocks noEditPoints="1"/>
          </p:cNvSpPr>
          <p:nvPr/>
        </p:nvSpPr>
        <p:spPr bwMode="auto">
          <a:xfrm>
            <a:off x="6885237" y="5092088"/>
            <a:ext cx="988912" cy="9684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 name="文本框 2"/>
          <p:cNvSpPr txBox="1"/>
          <p:nvPr/>
        </p:nvSpPr>
        <p:spPr>
          <a:xfrm>
            <a:off x="777875" y="3940175"/>
            <a:ext cx="3841750" cy="1938020"/>
          </a:xfrm>
          <a:prstGeom prst="rect">
            <a:avLst/>
          </a:prstGeom>
          <a:noFill/>
        </p:spPr>
        <p:txBody>
          <a:bodyPr wrap="square" rtlCol="0">
            <a:spAutoFit/>
          </a:bodyPr>
          <a:lstStyle/>
          <a:p>
            <a:r>
              <a:rPr lang="zh-CN" altLang="en-US" sz="2000"/>
              <a:t>理想化的高级程序设计语言有良好的模块化机制、可读性好的控制结构与数据结构；语言特点使编译程序能够尽可能多的发现程序中的错误；此外，理想的高级语言还有良好的独立编译机制。</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0" advTm="5000"/>
    </mc:Choice>
    <mc:Fallback>
      <p:transition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Box 315"/>
          <p:cNvSpPr txBox="1"/>
          <p:nvPr/>
        </p:nvSpPr>
        <p:spPr>
          <a:xfrm>
            <a:off x="5690350" y="1736259"/>
            <a:ext cx="8128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工程规模</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47" name="TextBox 46"/>
          <p:cNvSpPr txBox="1"/>
          <p:nvPr/>
        </p:nvSpPr>
        <p:spPr>
          <a:xfrm>
            <a:off x="2778585" y="2535585"/>
            <a:ext cx="1828800" cy="245745"/>
          </a:xfrm>
          <a:prstGeom prst="rect">
            <a:avLst/>
          </a:prstGeom>
          <a:noFill/>
        </p:spPr>
        <p:txBody>
          <a:bodyPr wrap="none" lIns="0" tIns="0" rIns="0" bIns="0" rtlCol="0" anchor="t">
            <a:spAutoFit/>
          </a:bodyPr>
          <a:lstStyle/>
          <a:p>
            <a:pPr lvl="0" algn="r"/>
            <a:r>
              <a:rPr lang="zh-CN" altLang="en-US" sz="1600" b="1" dirty="0">
                <a:solidFill>
                  <a:srgbClr val="262626"/>
                </a:solidFill>
                <a:latin typeface="微软雅黑" panose="020B0503020204020204" pitchFamily="34" charset="-122"/>
                <a:ea typeface="微软雅黑" panose="020B0503020204020204" pitchFamily="34" charset="-122"/>
              </a:rPr>
              <a:t>可以得到的软件工具</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50" name="TextBox 49"/>
          <p:cNvSpPr txBox="1"/>
          <p:nvPr/>
        </p:nvSpPr>
        <p:spPr>
          <a:xfrm>
            <a:off x="2226235" y="3264662"/>
            <a:ext cx="1828800" cy="245745"/>
          </a:xfrm>
          <a:prstGeom prst="rect">
            <a:avLst/>
          </a:prstGeom>
          <a:noFill/>
        </p:spPr>
        <p:txBody>
          <a:bodyPr wrap="none" lIns="0" tIns="0" rIns="0" bIns="0" rtlCol="0" anchor="t">
            <a:spAutoFit/>
          </a:bodyPr>
          <a:lstStyle/>
          <a:p>
            <a:pPr lvl="0" algn="r"/>
            <a:r>
              <a:rPr lang="zh-CN" altLang="en-US" sz="1600" b="1" dirty="0">
                <a:solidFill>
                  <a:srgbClr val="262626"/>
                </a:solidFill>
                <a:latin typeface="微软雅黑" panose="020B0503020204020204" pitchFamily="34" charset="-122"/>
                <a:ea typeface="微软雅黑" panose="020B0503020204020204" pitchFamily="34" charset="-122"/>
              </a:rPr>
              <a:t>可以使用的编译程序</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53" name="TextBox 52"/>
          <p:cNvSpPr txBox="1"/>
          <p:nvPr/>
        </p:nvSpPr>
        <p:spPr>
          <a:xfrm>
            <a:off x="2553556" y="4213843"/>
            <a:ext cx="1422400" cy="245745"/>
          </a:xfrm>
          <a:prstGeom prst="rect">
            <a:avLst/>
          </a:prstGeom>
          <a:noFill/>
        </p:spPr>
        <p:txBody>
          <a:bodyPr wrap="none" lIns="0" tIns="0" rIns="0" bIns="0" rtlCol="0" anchor="t">
            <a:spAutoFit/>
          </a:bodyPr>
          <a:lstStyle/>
          <a:p>
            <a:pPr lvl="0" algn="r"/>
            <a:r>
              <a:rPr lang="zh-CN" altLang="en-US" sz="1600" b="1" dirty="0">
                <a:solidFill>
                  <a:srgbClr val="262626"/>
                </a:solidFill>
                <a:latin typeface="微软雅黑" panose="020B0503020204020204" pitchFamily="34" charset="-122"/>
                <a:ea typeface="微软雅黑" panose="020B0503020204020204" pitchFamily="34" charset="-122"/>
              </a:rPr>
              <a:t>软件用户的要求</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59" name="TextBox 58"/>
          <p:cNvSpPr txBox="1"/>
          <p:nvPr/>
        </p:nvSpPr>
        <p:spPr>
          <a:xfrm>
            <a:off x="7598891" y="2531067"/>
            <a:ext cx="12192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程序员的知识</a:t>
            </a:r>
            <a:endParaRPr lang="en-US" altLang="zh-CN" sz="1600" dirty="0">
              <a:solidFill>
                <a:srgbClr val="262626"/>
              </a:solidFill>
              <a:latin typeface="Bebas Neue" panose="020B0606020202050201" pitchFamily="34" charset="0"/>
              <a:ea typeface="微软雅黑" panose="020B0503020204020204" pitchFamily="34" charset="-122"/>
            </a:endParaRPr>
          </a:p>
        </p:txBody>
      </p:sp>
      <p:grpSp>
        <p:nvGrpSpPr>
          <p:cNvPr id="15" name="Group 245"/>
          <p:cNvGrpSpPr/>
          <p:nvPr/>
        </p:nvGrpSpPr>
        <p:grpSpPr>
          <a:xfrm>
            <a:off x="5037708" y="2861731"/>
            <a:ext cx="2116584" cy="3144640"/>
            <a:chOff x="4168751" y="1735138"/>
            <a:chExt cx="1000125" cy="1485900"/>
          </a:xfrm>
          <a:solidFill>
            <a:srgbClr val="262626"/>
          </a:solidFill>
        </p:grpSpPr>
        <p:sp>
          <p:nvSpPr>
            <p:cNvPr id="242" name="Freeform 123"/>
            <p:cNvSpPr/>
            <p:nvPr/>
          </p:nvSpPr>
          <p:spPr bwMode="auto">
            <a:xfrm>
              <a:off x="4429102" y="3038475"/>
              <a:ext cx="479425" cy="6191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3" name="Freeform 124"/>
            <p:cNvSpPr/>
            <p:nvPr/>
          </p:nvSpPr>
          <p:spPr bwMode="auto">
            <a:xfrm>
              <a:off x="4429102" y="2952750"/>
              <a:ext cx="479425" cy="6191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4" name="Freeform 125"/>
            <p:cNvSpPr/>
            <p:nvPr/>
          </p:nvSpPr>
          <p:spPr bwMode="auto">
            <a:xfrm>
              <a:off x="4470377" y="3125788"/>
              <a:ext cx="379413" cy="95250"/>
            </a:xfrm>
            <a:custGeom>
              <a:avLst/>
              <a:gdLst/>
              <a:ahLst/>
              <a:cxnLst>
                <a:cxn ang="0">
                  <a:pos x="0" y="0"/>
                </a:cxn>
                <a:cxn ang="0">
                  <a:pos x="129" y="0"/>
                </a:cxn>
                <a:cxn ang="0">
                  <a:pos x="63" y="30"/>
                </a:cxn>
                <a:cxn ang="0">
                  <a:pos x="0" y="0"/>
                </a:cxn>
              </a:cxnLst>
              <a:rect l="0" t="0" r="r" b="b"/>
              <a:pathLst>
                <a:path w="129" h="32">
                  <a:moveTo>
                    <a:pt x="0" y="0"/>
                  </a:moveTo>
                  <a:cubicBezTo>
                    <a:pt x="129" y="0"/>
                    <a:pt x="129" y="0"/>
                    <a:pt x="129" y="0"/>
                  </a:cubicBezTo>
                  <a:cubicBezTo>
                    <a:pt x="129" y="0"/>
                    <a:pt x="120" y="32"/>
                    <a:pt x="63" y="30"/>
                  </a:cubicBezTo>
                  <a:cubicBezTo>
                    <a:pt x="17" y="29"/>
                    <a:pt x="0" y="0"/>
                    <a:pt x="0" y="0"/>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5" name="Freeform 237"/>
            <p:cNvSpPr>
              <a:spLocks noEditPoints="1"/>
            </p:cNvSpPr>
            <p:nvPr/>
          </p:nvSpPr>
          <p:spPr bwMode="auto">
            <a:xfrm>
              <a:off x="4168751" y="1735138"/>
              <a:ext cx="1000125" cy="1179513"/>
            </a:xfrm>
            <a:custGeom>
              <a:avLst/>
              <a:gdLst/>
              <a:ahLst/>
              <a:cxnLst>
                <a:cxn ang="0">
                  <a:pos x="175" y="0"/>
                </a:cxn>
                <a:cxn ang="0">
                  <a:pos x="167" y="0"/>
                </a:cxn>
                <a:cxn ang="0">
                  <a:pos x="6" y="165"/>
                </a:cxn>
                <a:cxn ang="0">
                  <a:pos x="67" y="318"/>
                </a:cxn>
                <a:cxn ang="0">
                  <a:pos x="90" y="396"/>
                </a:cxn>
                <a:cxn ang="0">
                  <a:pos x="90" y="396"/>
                </a:cxn>
                <a:cxn ang="0">
                  <a:pos x="99" y="401"/>
                </a:cxn>
                <a:cxn ang="0">
                  <a:pos x="242" y="401"/>
                </a:cxn>
                <a:cxn ang="0">
                  <a:pos x="251" y="396"/>
                </a:cxn>
                <a:cxn ang="0">
                  <a:pos x="251" y="396"/>
                </a:cxn>
                <a:cxn ang="0">
                  <a:pos x="274" y="318"/>
                </a:cxn>
                <a:cxn ang="0">
                  <a:pos x="336" y="165"/>
                </a:cxn>
                <a:cxn ang="0">
                  <a:pos x="175" y="0"/>
                </a:cxn>
                <a:cxn ang="0">
                  <a:pos x="295" y="166"/>
                </a:cxn>
                <a:cxn ang="0">
                  <a:pos x="249" y="282"/>
                </a:cxn>
                <a:cxn ang="0">
                  <a:pos x="231" y="352"/>
                </a:cxn>
                <a:cxn ang="0">
                  <a:pos x="231" y="352"/>
                </a:cxn>
                <a:cxn ang="0">
                  <a:pos x="224" y="356"/>
                </a:cxn>
                <a:cxn ang="0">
                  <a:pos x="117" y="356"/>
                </a:cxn>
                <a:cxn ang="0">
                  <a:pos x="110" y="352"/>
                </a:cxn>
                <a:cxn ang="0">
                  <a:pos x="110" y="352"/>
                </a:cxn>
                <a:cxn ang="0">
                  <a:pos x="93" y="282"/>
                </a:cxn>
                <a:cxn ang="0">
                  <a:pos x="47" y="166"/>
                </a:cxn>
                <a:cxn ang="0">
                  <a:pos x="168" y="43"/>
                </a:cxn>
                <a:cxn ang="0">
                  <a:pos x="174" y="43"/>
                </a:cxn>
                <a:cxn ang="0">
                  <a:pos x="295" y="166"/>
                </a:cxn>
              </a:cxnLst>
              <a:rect l="0" t="0" r="r" b="b"/>
              <a:pathLst>
                <a:path w="341" h="401">
                  <a:moveTo>
                    <a:pt x="175" y="0"/>
                  </a:moveTo>
                  <a:cubicBezTo>
                    <a:pt x="167" y="0"/>
                    <a:pt x="167" y="0"/>
                    <a:pt x="167" y="0"/>
                  </a:cubicBezTo>
                  <a:cubicBezTo>
                    <a:pt x="61" y="7"/>
                    <a:pt x="0" y="83"/>
                    <a:pt x="6" y="165"/>
                  </a:cubicBezTo>
                  <a:cubicBezTo>
                    <a:pt x="12" y="254"/>
                    <a:pt x="61" y="264"/>
                    <a:pt x="67" y="318"/>
                  </a:cubicBezTo>
                  <a:cubicBezTo>
                    <a:pt x="73" y="372"/>
                    <a:pt x="90" y="396"/>
                    <a:pt x="90" y="396"/>
                  </a:cubicBezTo>
                  <a:cubicBezTo>
                    <a:pt x="90" y="396"/>
                    <a:pt x="90" y="396"/>
                    <a:pt x="90" y="396"/>
                  </a:cubicBezTo>
                  <a:cubicBezTo>
                    <a:pt x="92" y="399"/>
                    <a:pt x="96" y="401"/>
                    <a:pt x="99" y="401"/>
                  </a:cubicBezTo>
                  <a:cubicBezTo>
                    <a:pt x="242" y="401"/>
                    <a:pt x="242" y="401"/>
                    <a:pt x="242" y="401"/>
                  </a:cubicBezTo>
                  <a:cubicBezTo>
                    <a:pt x="245" y="401"/>
                    <a:pt x="249" y="399"/>
                    <a:pt x="251" y="396"/>
                  </a:cubicBezTo>
                  <a:cubicBezTo>
                    <a:pt x="251" y="396"/>
                    <a:pt x="251" y="396"/>
                    <a:pt x="251" y="396"/>
                  </a:cubicBezTo>
                  <a:cubicBezTo>
                    <a:pt x="251" y="396"/>
                    <a:pt x="268" y="372"/>
                    <a:pt x="274" y="318"/>
                  </a:cubicBezTo>
                  <a:cubicBezTo>
                    <a:pt x="280" y="264"/>
                    <a:pt x="330" y="254"/>
                    <a:pt x="336" y="165"/>
                  </a:cubicBezTo>
                  <a:cubicBezTo>
                    <a:pt x="341" y="83"/>
                    <a:pt x="280" y="7"/>
                    <a:pt x="175" y="0"/>
                  </a:cubicBezTo>
                  <a:close/>
                  <a:moveTo>
                    <a:pt x="295" y="166"/>
                  </a:moveTo>
                  <a:cubicBezTo>
                    <a:pt x="290" y="234"/>
                    <a:pt x="253" y="241"/>
                    <a:pt x="249" y="282"/>
                  </a:cubicBezTo>
                  <a:cubicBezTo>
                    <a:pt x="244" y="322"/>
                    <a:pt x="231" y="352"/>
                    <a:pt x="231" y="352"/>
                  </a:cubicBezTo>
                  <a:cubicBezTo>
                    <a:pt x="231" y="352"/>
                    <a:pt x="231" y="352"/>
                    <a:pt x="231" y="352"/>
                  </a:cubicBezTo>
                  <a:cubicBezTo>
                    <a:pt x="229" y="354"/>
                    <a:pt x="227" y="356"/>
                    <a:pt x="224" y="356"/>
                  </a:cubicBezTo>
                  <a:cubicBezTo>
                    <a:pt x="117" y="356"/>
                    <a:pt x="117" y="356"/>
                    <a:pt x="117" y="356"/>
                  </a:cubicBezTo>
                  <a:cubicBezTo>
                    <a:pt x="114" y="356"/>
                    <a:pt x="112" y="354"/>
                    <a:pt x="110" y="352"/>
                  </a:cubicBezTo>
                  <a:cubicBezTo>
                    <a:pt x="110" y="352"/>
                    <a:pt x="110" y="352"/>
                    <a:pt x="110" y="352"/>
                  </a:cubicBezTo>
                  <a:cubicBezTo>
                    <a:pt x="110" y="352"/>
                    <a:pt x="98" y="322"/>
                    <a:pt x="93" y="282"/>
                  </a:cubicBezTo>
                  <a:cubicBezTo>
                    <a:pt x="89" y="241"/>
                    <a:pt x="51" y="234"/>
                    <a:pt x="47" y="166"/>
                  </a:cubicBezTo>
                  <a:cubicBezTo>
                    <a:pt x="43" y="105"/>
                    <a:pt x="89" y="48"/>
                    <a:pt x="168" y="43"/>
                  </a:cubicBezTo>
                  <a:cubicBezTo>
                    <a:pt x="174" y="43"/>
                    <a:pt x="174" y="43"/>
                    <a:pt x="174" y="43"/>
                  </a:cubicBezTo>
                  <a:cubicBezTo>
                    <a:pt x="253" y="48"/>
                    <a:pt x="299" y="105"/>
                    <a:pt x="295" y="166"/>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309" name="Oval 308"/>
          <p:cNvSpPr/>
          <p:nvPr/>
        </p:nvSpPr>
        <p:spPr>
          <a:xfrm>
            <a:off x="4773609" y="2337613"/>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67" name="Freeform 64"/>
          <p:cNvSpPr>
            <a:spLocks noEditPoints="1"/>
          </p:cNvSpPr>
          <p:nvPr/>
        </p:nvSpPr>
        <p:spPr bwMode="auto">
          <a:xfrm>
            <a:off x="4925781" y="2510001"/>
            <a:ext cx="353484" cy="294217"/>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92" name="Oval 291"/>
          <p:cNvSpPr/>
          <p:nvPr/>
        </p:nvSpPr>
        <p:spPr>
          <a:xfrm>
            <a:off x="4132415" y="4013116"/>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79" name="Freeform 171"/>
          <p:cNvSpPr/>
          <p:nvPr/>
        </p:nvSpPr>
        <p:spPr bwMode="auto">
          <a:xfrm>
            <a:off x="4315279" y="4226779"/>
            <a:ext cx="292100" cy="211667"/>
          </a:xfrm>
          <a:custGeom>
            <a:avLst/>
            <a:gdLst/>
            <a:ahLst/>
            <a:cxnLst>
              <a:cxn ang="0">
                <a:pos x="64" y="42"/>
              </a:cxn>
              <a:cxn ang="0">
                <a:pos x="62" y="44"/>
              </a:cxn>
              <a:cxn ang="0">
                <a:pos x="61" y="45"/>
              </a:cxn>
              <a:cxn ang="0">
                <a:pos x="60" y="44"/>
              </a:cxn>
              <a:cxn ang="0">
                <a:pos x="45" y="30"/>
              </a:cxn>
              <a:cxn ang="0">
                <a:pos x="45" y="36"/>
              </a:cxn>
              <a:cxn ang="0">
                <a:pos x="35" y="46"/>
              </a:cxn>
              <a:cxn ang="0">
                <a:pos x="10" y="46"/>
              </a:cxn>
              <a:cxn ang="0">
                <a:pos x="0" y="36"/>
              </a:cxn>
              <a:cxn ang="0">
                <a:pos x="0" y="10"/>
              </a:cxn>
              <a:cxn ang="0">
                <a:pos x="10" y="0"/>
              </a:cxn>
              <a:cxn ang="0">
                <a:pos x="35" y="0"/>
              </a:cxn>
              <a:cxn ang="0">
                <a:pos x="45" y="10"/>
              </a:cxn>
              <a:cxn ang="0">
                <a:pos x="45" y="16"/>
              </a:cxn>
              <a:cxn ang="0">
                <a:pos x="60" y="2"/>
              </a:cxn>
              <a:cxn ang="0">
                <a:pos x="61" y="1"/>
              </a:cxn>
              <a:cxn ang="0">
                <a:pos x="62" y="1"/>
              </a:cxn>
              <a:cxn ang="0">
                <a:pos x="64" y="4"/>
              </a:cxn>
              <a:cxn ang="0">
                <a:pos x="64" y="42"/>
              </a:cxn>
            </a:cxnLst>
            <a:rect l="0" t="0" r="r" b="b"/>
            <a:pathLst>
              <a:path w="64" h="46">
                <a:moveTo>
                  <a:pt x="64" y="42"/>
                </a:moveTo>
                <a:cubicBezTo>
                  <a:pt x="64" y="43"/>
                  <a:pt x="63" y="44"/>
                  <a:pt x="62" y="44"/>
                </a:cubicBezTo>
                <a:cubicBezTo>
                  <a:pt x="62" y="45"/>
                  <a:pt x="62" y="45"/>
                  <a:pt x="61" y="45"/>
                </a:cubicBezTo>
                <a:cubicBezTo>
                  <a:pt x="61" y="45"/>
                  <a:pt x="60" y="44"/>
                  <a:pt x="60" y="44"/>
                </a:cubicBezTo>
                <a:cubicBezTo>
                  <a:pt x="45" y="30"/>
                  <a:pt x="45" y="30"/>
                  <a:pt x="45" y="30"/>
                </a:cubicBezTo>
                <a:cubicBezTo>
                  <a:pt x="45" y="36"/>
                  <a:pt x="45" y="36"/>
                  <a:pt x="45" y="36"/>
                </a:cubicBezTo>
                <a:cubicBezTo>
                  <a:pt x="45" y="41"/>
                  <a:pt x="41" y="46"/>
                  <a:pt x="35" y="46"/>
                </a:cubicBezTo>
                <a:cubicBezTo>
                  <a:pt x="10" y="46"/>
                  <a:pt x="10" y="46"/>
                  <a:pt x="10" y="46"/>
                </a:cubicBezTo>
                <a:cubicBezTo>
                  <a:pt x="4" y="46"/>
                  <a:pt x="0" y="41"/>
                  <a:pt x="0" y="36"/>
                </a:cubicBezTo>
                <a:cubicBezTo>
                  <a:pt x="0" y="10"/>
                  <a:pt x="0" y="10"/>
                  <a:pt x="0" y="10"/>
                </a:cubicBezTo>
                <a:cubicBezTo>
                  <a:pt x="0" y="5"/>
                  <a:pt x="4" y="0"/>
                  <a:pt x="10" y="0"/>
                </a:cubicBezTo>
                <a:cubicBezTo>
                  <a:pt x="35" y="0"/>
                  <a:pt x="35" y="0"/>
                  <a:pt x="35" y="0"/>
                </a:cubicBezTo>
                <a:cubicBezTo>
                  <a:pt x="41" y="0"/>
                  <a:pt x="45" y="5"/>
                  <a:pt x="45" y="10"/>
                </a:cubicBezTo>
                <a:cubicBezTo>
                  <a:pt x="45" y="16"/>
                  <a:pt x="45" y="16"/>
                  <a:pt x="45" y="16"/>
                </a:cubicBezTo>
                <a:cubicBezTo>
                  <a:pt x="60" y="2"/>
                  <a:pt x="60" y="2"/>
                  <a:pt x="60" y="2"/>
                </a:cubicBezTo>
                <a:cubicBezTo>
                  <a:pt x="60" y="1"/>
                  <a:pt x="61" y="1"/>
                  <a:pt x="61" y="1"/>
                </a:cubicBezTo>
                <a:cubicBezTo>
                  <a:pt x="62" y="1"/>
                  <a:pt x="62" y="1"/>
                  <a:pt x="62" y="1"/>
                </a:cubicBezTo>
                <a:cubicBezTo>
                  <a:pt x="63" y="2"/>
                  <a:pt x="64" y="3"/>
                  <a:pt x="64" y="4"/>
                </a:cubicBezTo>
                <a:lnTo>
                  <a:pt x="64" y="42"/>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88" name="Oval 287"/>
          <p:cNvSpPr/>
          <p:nvPr/>
        </p:nvSpPr>
        <p:spPr>
          <a:xfrm>
            <a:off x="4187548" y="3092160"/>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81" name="Freeform 115"/>
          <p:cNvSpPr>
            <a:spLocks noEditPoints="1"/>
          </p:cNvSpPr>
          <p:nvPr/>
        </p:nvSpPr>
        <p:spPr bwMode="auto">
          <a:xfrm>
            <a:off x="4370412" y="3264548"/>
            <a:ext cx="292100" cy="294217"/>
          </a:xfrm>
          <a:custGeom>
            <a:avLst/>
            <a:gdLst/>
            <a:ahLst/>
            <a:cxnLst>
              <a:cxn ang="0">
                <a:pos x="64" y="32"/>
              </a:cxn>
              <a:cxn ang="0">
                <a:pos x="32" y="64"/>
              </a:cxn>
              <a:cxn ang="0">
                <a:pos x="0" y="32"/>
              </a:cxn>
              <a:cxn ang="0">
                <a:pos x="32" y="0"/>
              </a:cxn>
              <a:cxn ang="0">
                <a:pos x="64" y="32"/>
              </a:cxn>
              <a:cxn ang="0">
                <a:pos x="14" y="38"/>
              </a:cxn>
              <a:cxn ang="0">
                <a:pos x="13" y="32"/>
              </a:cxn>
              <a:cxn ang="0">
                <a:pos x="14" y="26"/>
              </a:cxn>
              <a:cxn ang="0">
                <a:pos x="8" y="19"/>
              </a:cxn>
              <a:cxn ang="0">
                <a:pos x="4" y="32"/>
              </a:cxn>
              <a:cxn ang="0">
                <a:pos x="8" y="45"/>
              </a:cxn>
              <a:cxn ang="0">
                <a:pos x="14" y="38"/>
              </a:cxn>
              <a:cxn ang="0">
                <a:pos x="45" y="32"/>
              </a:cxn>
              <a:cxn ang="0">
                <a:pos x="32" y="18"/>
              </a:cxn>
              <a:cxn ang="0">
                <a:pos x="18" y="32"/>
              </a:cxn>
              <a:cxn ang="0">
                <a:pos x="32" y="46"/>
              </a:cxn>
              <a:cxn ang="0">
                <a:pos x="45" y="32"/>
              </a:cxn>
              <a:cxn ang="0">
                <a:pos x="19" y="8"/>
              </a:cxn>
              <a:cxn ang="0">
                <a:pos x="26" y="15"/>
              </a:cxn>
              <a:cxn ang="0">
                <a:pos x="32" y="14"/>
              </a:cxn>
              <a:cxn ang="0">
                <a:pos x="38" y="15"/>
              </a:cxn>
              <a:cxn ang="0">
                <a:pos x="45" y="8"/>
              </a:cxn>
              <a:cxn ang="0">
                <a:pos x="32" y="5"/>
              </a:cxn>
              <a:cxn ang="0">
                <a:pos x="19" y="8"/>
              </a:cxn>
              <a:cxn ang="0">
                <a:pos x="45" y="56"/>
              </a:cxn>
              <a:cxn ang="0">
                <a:pos x="38" y="49"/>
              </a:cxn>
              <a:cxn ang="0">
                <a:pos x="32" y="50"/>
              </a:cxn>
              <a:cxn ang="0">
                <a:pos x="26" y="49"/>
              </a:cxn>
              <a:cxn ang="0">
                <a:pos x="19" y="56"/>
              </a:cxn>
              <a:cxn ang="0">
                <a:pos x="32" y="60"/>
              </a:cxn>
              <a:cxn ang="0">
                <a:pos x="45" y="56"/>
              </a:cxn>
              <a:cxn ang="0">
                <a:pos x="56" y="45"/>
              </a:cxn>
              <a:cxn ang="0">
                <a:pos x="59" y="32"/>
              </a:cxn>
              <a:cxn ang="0">
                <a:pos x="56" y="19"/>
              </a:cxn>
              <a:cxn ang="0">
                <a:pos x="49" y="26"/>
              </a:cxn>
              <a:cxn ang="0">
                <a:pos x="50" y="32"/>
              </a:cxn>
              <a:cxn ang="0">
                <a:pos x="49" y="38"/>
              </a:cxn>
              <a:cxn ang="0">
                <a:pos x="56" y="45"/>
              </a:cxn>
            </a:cxnLst>
            <a:rect l="0" t="0" r="r" b="b"/>
            <a:pathLst>
              <a:path w="64" h="64">
                <a:moveTo>
                  <a:pt x="64" y="32"/>
                </a:moveTo>
                <a:cubicBezTo>
                  <a:pt x="64" y="50"/>
                  <a:pt x="49" y="64"/>
                  <a:pt x="32" y="64"/>
                </a:cubicBezTo>
                <a:cubicBezTo>
                  <a:pt x="14" y="64"/>
                  <a:pt x="0" y="50"/>
                  <a:pt x="0" y="32"/>
                </a:cubicBezTo>
                <a:cubicBezTo>
                  <a:pt x="0" y="14"/>
                  <a:pt x="14" y="0"/>
                  <a:pt x="32" y="0"/>
                </a:cubicBezTo>
                <a:cubicBezTo>
                  <a:pt x="49" y="0"/>
                  <a:pt x="64" y="14"/>
                  <a:pt x="64" y="32"/>
                </a:cubicBezTo>
                <a:close/>
                <a:moveTo>
                  <a:pt x="14" y="38"/>
                </a:moveTo>
                <a:cubicBezTo>
                  <a:pt x="14" y="36"/>
                  <a:pt x="13" y="34"/>
                  <a:pt x="13" y="32"/>
                </a:cubicBezTo>
                <a:cubicBezTo>
                  <a:pt x="13" y="30"/>
                  <a:pt x="14" y="28"/>
                  <a:pt x="14" y="26"/>
                </a:cubicBezTo>
                <a:cubicBezTo>
                  <a:pt x="8" y="19"/>
                  <a:pt x="8" y="19"/>
                  <a:pt x="8" y="19"/>
                </a:cubicBezTo>
                <a:cubicBezTo>
                  <a:pt x="6" y="23"/>
                  <a:pt x="4" y="28"/>
                  <a:pt x="4" y="32"/>
                </a:cubicBezTo>
                <a:cubicBezTo>
                  <a:pt x="4" y="37"/>
                  <a:pt x="6" y="41"/>
                  <a:pt x="8" y="45"/>
                </a:cubicBezTo>
                <a:lnTo>
                  <a:pt x="14" y="38"/>
                </a:lnTo>
                <a:close/>
                <a:moveTo>
                  <a:pt x="45" y="32"/>
                </a:moveTo>
                <a:cubicBezTo>
                  <a:pt x="45" y="25"/>
                  <a:pt x="39" y="18"/>
                  <a:pt x="32" y="18"/>
                </a:cubicBezTo>
                <a:cubicBezTo>
                  <a:pt x="24" y="18"/>
                  <a:pt x="18" y="25"/>
                  <a:pt x="18" y="32"/>
                </a:cubicBezTo>
                <a:cubicBezTo>
                  <a:pt x="18" y="40"/>
                  <a:pt x="24" y="46"/>
                  <a:pt x="32" y="46"/>
                </a:cubicBezTo>
                <a:cubicBezTo>
                  <a:pt x="39" y="46"/>
                  <a:pt x="45" y="40"/>
                  <a:pt x="45" y="32"/>
                </a:cubicBezTo>
                <a:close/>
                <a:moveTo>
                  <a:pt x="19" y="8"/>
                </a:moveTo>
                <a:cubicBezTo>
                  <a:pt x="26" y="15"/>
                  <a:pt x="26" y="15"/>
                  <a:pt x="26" y="15"/>
                </a:cubicBezTo>
                <a:cubicBezTo>
                  <a:pt x="28" y="14"/>
                  <a:pt x="30" y="14"/>
                  <a:pt x="32" y="14"/>
                </a:cubicBezTo>
                <a:cubicBezTo>
                  <a:pt x="34" y="14"/>
                  <a:pt x="36" y="14"/>
                  <a:pt x="38" y="15"/>
                </a:cubicBezTo>
                <a:cubicBezTo>
                  <a:pt x="45" y="8"/>
                  <a:pt x="45" y="8"/>
                  <a:pt x="45" y="8"/>
                </a:cubicBezTo>
                <a:cubicBezTo>
                  <a:pt x="41" y="6"/>
                  <a:pt x="36" y="5"/>
                  <a:pt x="32" y="5"/>
                </a:cubicBezTo>
                <a:cubicBezTo>
                  <a:pt x="27" y="5"/>
                  <a:pt x="23" y="6"/>
                  <a:pt x="19" y="8"/>
                </a:cubicBezTo>
                <a:close/>
                <a:moveTo>
                  <a:pt x="45" y="56"/>
                </a:moveTo>
                <a:cubicBezTo>
                  <a:pt x="38" y="49"/>
                  <a:pt x="38" y="49"/>
                  <a:pt x="38" y="49"/>
                </a:cubicBezTo>
                <a:cubicBezTo>
                  <a:pt x="36" y="50"/>
                  <a:pt x="34" y="50"/>
                  <a:pt x="32" y="50"/>
                </a:cubicBezTo>
                <a:cubicBezTo>
                  <a:pt x="30" y="50"/>
                  <a:pt x="28" y="50"/>
                  <a:pt x="26" y="49"/>
                </a:cubicBezTo>
                <a:cubicBezTo>
                  <a:pt x="19" y="56"/>
                  <a:pt x="19" y="56"/>
                  <a:pt x="19" y="56"/>
                </a:cubicBezTo>
                <a:cubicBezTo>
                  <a:pt x="23" y="58"/>
                  <a:pt x="27" y="60"/>
                  <a:pt x="32" y="60"/>
                </a:cubicBezTo>
                <a:cubicBezTo>
                  <a:pt x="36" y="60"/>
                  <a:pt x="41" y="58"/>
                  <a:pt x="45" y="56"/>
                </a:cubicBezTo>
                <a:close/>
                <a:moveTo>
                  <a:pt x="56" y="45"/>
                </a:moveTo>
                <a:cubicBezTo>
                  <a:pt x="58" y="41"/>
                  <a:pt x="59" y="37"/>
                  <a:pt x="59" y="32"/>
                </a:cubicBezTo>
                <a:cubicBezTo>
                  <a:pt x="59" y="28"/>
                  <a:pt x="58" y="23"/>
                  <a:pt x="56" y="19"/>
                </a:cubicBezTo>
                <a:cubicBezTo>
                  <a:pt x="49" y="26"/>
                  <a:pt x="49" y="26"/>
                  <a:pt x="49" y="26"/>
                </a:cubicBezTo>
                <a:cubicBezTo>
                  <a:pt x="50" y="28"/>
                  <a:pt x="50" y="30"/>
                  <a:pt x="50" y="32"/>
                </a:cubicBezTo>
                <a:cubicBezTo>
                  <a:pt x="50" y="34"/>
                  <a:pt x="50" y="36"/>
                  <a:pt x="49" y="38"/>
                </a:cubicBezTo>
                <a:lnTo>
                  <a:pt x="56" y="45"/>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10" name="Oval 309"/>
          <p:cNvSpPr/>
          <p:nvPr/>
        </p:nvSpPr>
        <p:spPr>
          <a:xfrm>
            <a:off x="5767087" y="2069120"/>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3" name="Freeform 24"/>
          <p:cNvSpPr>
            <a:spLocks noEditPoints="1"/>
          </p:cNvSpPr>
          <p:nvPr/>
        </p:nvSpPr>
        <p:spPr bwMode="auto">
          <a:xfrm>
            <a:off x="5960534" y="2241508"/>
            <a:ext cx="270933" cy="294217"/>
          </a:xfrm>
          <a:custGeom>
            <a:avLst/>
            <a:gdLst/>
            <a:ahLst/>
            <a:cxnLst>
              <a:cxn ang="0">
                <a:pos x="55" y="55"/>
              </a:cxn>
              <a:cxn ang="0">
                <a:pos x="39" y="55"/>
              </a:cxn>
              <a:cxn ang="0">
                <a:pos x="30" y="64"/>
              </a:cxn>
              <a:cxn ang="0">
                <a:pos x="21" y="55"/>
              </a:cxn>
              <a:cxn ang="0">
                <a:pos x="5" y="55"/>
              </a:cxn>
              <a:cxn ang="0">
                <a:pos x="0" y="50"/>
              </a:cxn>
              <a:cxn ang="0">
                <a:pos x="11" y="20"/>
              </a:cxn>
              <a:cxn ang="0">
                <a:pos x="27" y="5"/>
              </a:cxn>
              <a:cxn ang="0">
                <a:pos x="26" y="3"/>
              </a:cxn>
              <a:cxn ang="0">
                <a:pos x="30" y="0"/>
              </a:cxn>
              <a:cxn ang="0">
                <a:pos x="33" y="3"/>
              </a:cxn>
              <a:cxn ang="0">
                <a:pos x="33" y="5"/>
              </a:cxn>
              <a:cxn ang="0">
                <a:pos x="48" y="20"/>
              </a:cxn>
              <a:cxn ang="0">
                <a:pos x="59" y="50"/>
              </a:cxn>
              <a:cxn ang="0">
                <a:pos x="55" y="55"/>
              </a:cxn>
              <a:cxn ang="0">
                <a:pos x="30" y="60"/>
              </a:cxn>
              <a:cxn ang="0">
                <a:pos x="25" y="55"/>
              </a:cxn>
              <a:cxn ang="0">
                <a:pos x="24" y="54"/>
              </a:cxn>
              <a:cxn ang="0">
                <a:pos x="23" y="55"/>
              </a:cxn>
              <a:cxn ang="0">
                <a:pos x="30" y="61"/>
              </a:cxn>
              <a:cxn ang="0">
                <a:pos x="30" y="60"/>
              </a:cxn>
              <a:cxn ang="0">
                <a:pos x="30" y="60"/>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0" name="Oval 299"/>
          <p:cNvSpPr/>
          <p:nvPr/>
        </p:nvSpPr>
        <p:spPr>
          <a:xfrm>
            <a:off x="6765608" y="2335408"/>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5" name="Freeform 100"/>
          <p:cNvSpPr>
            <a:spLocks noEditPoints="1"/>
          </p:cNvSpPr>
          <p:nvPr/>
        </p:nvSpPr>
        <p:spPr bwMode="auto">
          <a:xfrm>
            <a:off x="6941063" y="2507796"/>
            <a:ext cx="306917" cy="294217"/>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4" name="Oval 303"/>
          <p:cNvSpPr/>
          <p:nvPr/>
        </p:nvSpPr>
        <p:spPr>
          <a:xfrm>
            <a:off x="7423435" y="3092160"/>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7" name="Freeform 131"/>
          <p:cNvSpPr/>
          <p:nvPr/>
        </p:nvSpPr>
        <p:spPr bwMode="auto">
          <a:xfrm>
            <a:off x="7612648" y="3269840"/>
            <a:ext cx="279400" cy="283633"/>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8" name="Oval 307"/>
          <p:cNvSpPr/>
          <p:nvPr/>
        </p:nvSpPr>
        <p:spPr>
          <a:xfrm>
            <a:off x="7435216" y="4013116"/>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89" name="Freeform 66"/>
          <p:cNvSpPr>
            <a:spLocks noEditPoints="1"/>
          </p:cNvSpPr>
          <p:nvPr/>
        </p:nvSpPr>
        <p:spPr bwMode="auto">
          <a:xfrm>
            <a:off x="7599029" y="4204553"/>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0" name="TextBox 58"/>
          <p:cNvSpPr txBox="1"/>
          <p:nvPr/>
        </p:nvSpPr>
        <p:spPr>
          <a:xfrm>
            <a:off x="8155389" y="3264258"/>
            <a:ext cx="16256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软件可移植性要求</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72" name="TextBox 58"/>
          <p:cNvSpPr txBox="1"/>
          <p:nvPr/>
        </p:nvSpPr>
        <p:spPr>
          <a:xfrm>
            <a:off x="8232121" y="4204264"/>
            <a:ext cx="1422400" cy="245745"/>
          </a:xfrm>
          <a:prstGeom prst="rect">
            <a:avLst/>
          </a:prstGeom>
          <a:noFill/>
        </p:spPr>
        <p:txBody>
          <a:bodyPr wrap="none" lIns="0" tIns="0" rIns="0" bIns="0" rtlCol="0" anchor="t">
            <a:spAutoFit/>
          </a:bodyPr>
          <a:lstStyle/>
          <a:p>
            <a:pPr lvl="0"/>
            <a:r>
              <a:rPr lang="zh-CN" sz="1600" b="1" dirty="0">
                <a:solidFill>
                  <a:srgbClr val="262626"/>
                </a:solidFill>
                <a:latin typeface="微软雅黑" panose="020B0503020204020204" pitchFamily="34" charset="-122"/>
                <a:ea typeface="微软雅黑" panose="020B0503020204020204" pitchFamily="34" charset="-122"/>
              </a:rPr>
              <a:t>软件的应用领域</a:t>
            </a:r>
            <a:endParaRPr lang="zh-CN" sz="1600" dirty="0">
              <a:solidFill>
                <a:srgbClr val="262626"/>
              </a:solidFill>
              <a:latin typeface="Bebas Neue" panose="020B0606020202050201" pitchFamily="34" charset="0"/>
              <a:ea typeface="微软雅黑" panose="020B0503020204020204" pitchFamily="34" charset="-122"/>
            </a:endParaRPr>
          </a:p>
        </p:txBody>
      </p:sp>
      <p:sp>
        <p:nvSpPr>
          <p:cNvPr id="44" name="文本框 43"/>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选择程序设计语言</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09575" y="1090930"/>
            <a:ext cx="4340225" cy="645160"/>
          </a:xfrm>
          <a:prstGeom prst="rect">
            <a:avLst/>
          </a:prstGeom>
          <a:noFill/>
        </p:spPr>
        <p:txBody>
          <a:bodyPr wrap="square" rtlCol="0">
            <a:spAutoFit/>
          </a:bodyPr>
          <a:lstStyle/>
          <a:p>
            <a:r>
              <a:rPr lang="zh-CN" altLang="en-US"/>
              <a:t>实际上在使用的时候不能仅仅使用理想标准，还必须考虑实用方面的各种限制。</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a:off x="5344584" y="1586585"/>
            <a:ext cx="1380067" cy="1981200"/>
          </a:xfrm>
          <a:custGeom>
            <a:avLst/>
            <a:gdLst/>
            <a:ahLst/>
            <a:cxnLst>
              <a:cxn ang="0">
                <a:pos x="224" y="205"/>
              </a:cxn>
              <a:cxn ang="0">
                <a:pos x="207" y="229"/>
              </a:cxn>
              <a:cxn ang="0">
                <a:pos x="201" y="220"/>
              </a:cxn>
              <a:cxn ang="0">
                <a:pos x="179" y="211"/>
              </a:cxn>
              <a:cxn ang="0">
                <a:pos x="156" y="220"/>
              </a:cxn>
              <a:cxn ang="0">
                <a:pos x="147" y="243"/>
              </a:cxn>
              <a:cxn ang="0">
                <a:pos x="156" y="265"/>
              </a:cxn>
              <a:cxn ang="0">
                <a:pos x="175" y="275"/>
              </a:cxn>
              <a:cxn ang="0">
                <a:pos x="141" y="322"/>
              </a:cxn>
              <a:cxn ang="0">
                <a:pos x="122" y="283"/>
              </a:cxn>
              <a:cxn ang="0">
                <a:pos x="102" y="322"/>
              </a:cxn>
              <a:cxn ang="0">
                <a:pos x="63" y="269"/>
              </a:cxn>
              <a:cxn ang="0">
                <a:pos x="54" y="283"/>
              </a:cxn>
              <a:cxn ang="0">
                <a:pos x="32" y="293"/>
              </a:cxn>
              <a:cxn ang="0">
                <a:pos x="9" y="283"/>
              </a:cxn>
              <a:cxn ang="0">
                <a:pos x="0" y="261"/>
              </a:cxn>
              <a:cxn ang="0">
                <a:pos x="9" y="238"/>
              </a:cxn>
              <a:cxn ang="0">
                <a:pos x="32" y="229"/>
              </a:cxn>
              <a:cxn ang="0">
                <a:pos x="33" y="229"/>
              </a:cxn>
              <a:cxn ang="0">
                <a:pos x="15" y="205"/>
              </a:cxn>
              <a:cxn ang="0">
                <a:pos x="122" y="0"/>
              </a:cxn>
              <a:cxn ang="0">
                <a:pos x="224" y="205"/>
              </a:cxn>
            </a:cxnLst>
            <a:rect l="0" t="0" r="r" b="b"/>
            <a:pathLst>
              <a:path w="224" h="322">
                <a:moveTo>
                  <a:pt x="224" y="205"/>
                </a:moveTo>
                <a:cubicBezTo>
                  <a:pt x="207" y="229"/>
                  <a:pt x="207" y="229"/>
                  <a:pt x="207" y="229"/>
                </a:cubicBezTo>
                <a:cubicBezTo>
                  <a:pt x="206" y="226"/>
                  <a:pt x="204" y="223"/>
                  <a:pt x="201" y="220"/>
                </a:cubicBezTo>
                <a:cubicBezTo>
                  <a:pt x="195" y="214"/>
                  <a:pt x="188" y="211"/>
                  <a:pt x="179" y="211"/>
                </a:cubicBezTo>
                <a:cubicBezTo>
                  <a:pt x="170" y="211"/>
                  <a:pt x="163" y="214"/>
                  <a:pt x="156" y="220"/>
                </a:cubicBezTo>
                <a:cubicBezTo>
                  <a:pt x="150" y="227"/>
                  <a:pt x="147" y="234"/>
                  <a:pt x="147" y="243"/>
                </a:cubicBezTo>
                <a:cubicBezTo>
                  <a:pt x="147" y="252"/>
                  <a:pt x="150" y="259"/>
                  <a:pt x="156" y="265"/>
                </a:cubicBezTo>
                <a:cubicBezTo>
                  <a:pt x="162" y="271"/>
                  <a:pt x="168" y="274"/>
                  <a:pt x="175" y="275"/>
                </a:cubicBezTo>
                <a:cubicBezTo>
                  <a:pt x="141" y="322"/>
                  <a:pt x="141" y="322"/>
                  <a:pt x="141" y="322"/>
                </a:cubicBezTo>
                <a:cubicBezTo>
                  <a:pt x="122" y="283"/>
                  <a:pt x="122" y="283"/>
                  <a:pt x="122" y="283"/>
                </a:cubicBezTo>
                <a:cubicBezTo>
                  <a:pt x="102" y="322"/>
                  <a:pt x="102" y="322"/>
                  <a:pt x="102" y="322"/>
                </a:cubicBezTo>
                <a:cubicBezTo>
                  <a:pt x="63" y="269"/>
                  <a:pt x="63" y="269"/>
                  <a:pt x="63" y="269"/>
                </a:cubicBezTo>
                <a:cubicBezTo>
                  <a:pt x="61" y="275"/>
                  <a:pt x="58" y="279"/>
                  <a:pt x="54" y="283"/>
                </a:cubicBezTo>
                <a:cubicBezTo>
                  <a:pt x="48" y="290"/>
                  <a:pt x="41" y="293"/>
                  <a:pt x="32" y="293"/>
                </a:cubicBezTo>
                <a:cubicBezTo>
                  <a:pt x="23" y="293"/>
                  <a:pt x="15" y="290"/>
                  <a:pt x="9" y="283"/>
                </a:cubicBezTo>
                <a:cubicBezTo>
                  <a:pt x="3" y="277"/>
                  <a:pt x="0" y="270"/>
                  <a:pt x="0" y="261"/>
                </a:cubicBezTo>
                <a:cubicBezTo>
                  <a:pt x="0" y="252"/>
                  <a:pt x="3" y="245"/>
                  <a:pt x="9" y="238"/>
                </a:cubicBezTo>
                <a:cubicBezTo>
                  <a:pt x="15" y="232"/>
                  <a:pt x="23" y="229"/>
                  <a:pt x="32" y="229"/>
                </a:cubicBezTo>
                <a:cubicBezTo>
                  <a:pt x="32" y="229"/>
                  <a:pt x="32" y="229"/>
                  <a:pt x="33" y="229"/>
                </a:cubicBezTo>
                <a:cubicBezTo>
                  <a:pt x="15" y="205"/>
                  <a:pt x="15" y="205"/>
                  <a:pt x="15" y="205"/>
                </a:cubicBezTo>
                <a:cubicBezTo>
                  <a:pt x="122" y="0"/>
                  <a:pt x="122" y="0"/>
                  <a:pt x="122" y="0"/>
                </a:cubicBezTo>
                <a:lnTo>
                  <a:pt x="224" y="205"/>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5" name="Freeform 6"/>
          <p:cNvSpPr/>
          <p:nvPr/>
        </p:nvSpPr>
        <p:spPr bwMode="auto">
          <a:xfrm>
            <a:off x="4034368" y="2848119"/>
            <a:ext cx="1938867" cy="1420284"/>
          </a:xfrm>
          <a:custGeom>
            <a:avLst/>
            <a:gdLst/>
            <a:ahLst/>
            <a:cxnLst>
              <a:cxn ang="0">
                <a:pos x="315" y="117"/>
              </a:cxn>
              <a:cxn ang="0">
                <a:pos x="272" y="124"/>
              </a:cxn>
              <a:cxn ang="0">
                <a:pos x="303" y="156"/>
              </a:cxn>
              <a:cxn ang="0">
                <a:pos x="245" y="176"/>
              </a:cxn>
              <a:cxn ang="0">
                <a:pos x="245" y="176"/>
              </a:cxn>
              <a:cxn ang="0">
                <a:pos x="255" y="199"/>
              </a:cxn>
              <a:cxn ang="0">
                <a:pos x="245" y="221"/>
              </a:cxn>
              <a:cxn ang="0">
                <a:pos x="223" y="231"/>
              </a:cxn>
              <a:cxn ang="0">
                <a:pos x="200" y="221"/>
              </a:cxn>
              <a:cxn ang="0">
                <a:pos x="191" y="199"/>
              </a:cxn>
              <a:cxn ang="0">
                <a:pos x="191" y="195"/>
              </a:cxn>
              <a:cxn ang="0">
                <a:pos x="166" y="204"/>
              </a:cxn>
              <a:cxn ang="0">
                <a:pos x="0" y="36"/>
              </a:cxn>
              <a:cxn ang="0">
                <a:pos x="228" y="0"/>
              </a:cxn>
              <a:cxn ang="0">
                <a:pos x="246" y="24"/>
              </a:cxn>
              <a:cxn ang="0">
                <a:pos x="245" y="24"/>
              </a:cxn>
              <a:cxn ang="0">
                <a:pos x="222" y="33"/>
              </a:cxn>
              <a:cxn ang="0">
                <a:pos x="213" y="56"/>
              </a:cxn>
              <a:cxn ang="0">
                <a:pos x="222" y="78"/>
              </a:cxn>
              <a:cxn ang="0">
                <a:pos x="245" y="88"/>
              </a:cxn>
              <a:cxn ang="0">
                <a:pos x="267" y="78"/>
              </a:cxn>
              <a:cxn ang="0">
                <a:pos x="276" y="64"/>
              </a:cxn>
              <a:cxn ang="0">
                <a:pos x="315" y="117"/>
              </a:cxn>
            </a:cxnLst>
            <a:rect l="0" t="0" r="r" b="b"/>
            <a:pathLst>
              <a:path w="315" h="231">
                <a:moveTo>
                  <a:pt x="315" y="117"/>
                </a:moveTo>
                <a:cubicBezTo>
                  <a:pt x="272" y="124"/>
                  <a:pt x="272" y="124"/>
                  <a:pt x="272" y="124"/>
                </a:cubicBezTo>
                <a:cubicBezTo>
                  <a:pt x="303" y="156"/>
                  <a:pt x="303" y="156"/>
                  <a:pt x="303" y="156"/>
                </a:cubicBezTo>
                <a:cubicBezTo>
                  <a:pt x="245" y="176"/>
                  <a:pt x="245" y="176"/>
                  <a:pt x="245" y="176"/>
                </a:cubicBezTo>
                <a:cubicBezTo>
                  <a:pt x="245" y="176"/>
                  <a:pt x="245" y="176"/>
                  <a:pt x="245" y="176"/>
                </a:cubicBezTo>
                <a:cubicBezTo>
                  <a:pt x="251" y="182"/>
                  <a:pt x="255" y="190"/>
                  <a:pt x="255" y="199"/>
                </a:cubicBezTo>
                <a:cubicBezTo>
                  <a:pt x="255" y="208"/>
                  <a:pt x="251" y="215"/>
                  <a:pt x="245" y="221"/>
                </a:cubicBezTo>
                <a:cubicBezTo>
                  <a:pt x="239" y="227"/>
                  <a:pt x="232" y="231"/>
                  <a:pt x="223" y="231"/>
                </a:cubicBezTo>
                <a:cubicBezTo>
                  <a:pt x="214" y="231"/>
                  <a:pt x="206" y="227"/>
                  <a:pt x="200" y="221"/>
                </a:cubicBezTo>
                <a:cubicBezTo>
                  <a:pt x="194" y="215"/>
                  <a:pt x="191" y="208"/>
                  <a:pt x="191" y="199"/>
                </a:cubicBezTo>
                <a:cubicBezTo>
                  <a:pt x="191" y="198"/>
                  <a:pt x="191" y="196"/>
                  <a:pt x="191" y="195"/>
                </a:cubicBezTo>
                <a:cubicBezTo>
                  <a:pt x="166" y="204"/>
                  <a:pt x="166" y="204"/>
                  <a:pt x="166" y="204"/>
                </a:cubicBezTo>
                <a:cubicBezTo>
                  <a:pt x="0" y="36"/>
                  <a:pt x="0" y="36"/>
                  <a:pt x="0" y="36"/>
                </a:cubicBezTo>
                <a:cubicBezTo>
                  <a:pt x="228" y="0"/>
                  <a:pt x="228" y="0"/>
                  <a:pt x="228" y="0"/>
                </a:cubicBezTo>
                <a:cubicBezTo>
                  <a:pt x="246" y="24"/>
                  <a:pt x="246" y="24"/>
                  <a:pt x="246" y="24"/>
                </a:cubicBezTo>
                <a:cubicBezTo>
                  <a:pt x="245" y="24"/>
                  <a:pt x="245" y="24"/>
                  <a:pt x="245" y="24"/>
                </a:cubicBezTo>
                <a:cubicBezTo>
                  <a:pt x="236" y="24"/>
                  <a:pt x="228" y="27"/>
                  <a:pt x="222" y="33"/>
                </a:cubicBezTo>
                <a:cubicBezTo>
                  <a:pt x="216" y="40"/>
                  <a:pt x="213" y="47"/>
                  <a:pt x="213" y="56"/>
                </a:cubicBezTo>
                <a:cubicBezTo>
                  <a:pt x="213" y="65"/>
                  <a:pt x="216" y="72"/>
                  <a:pt x="222" y="78"/>
                </a:cubicBezTo>
                <a:cubicBezTo>
                  <a:pt x="228" y="85"/>
                  <a:pt x="236" y="88"/>
                  <a:pt x="245" y="88"/>
                </a:cubicBezTo>
                <a:cubicBezTo>
                  <a:pt x="254" y="88"/>
                  <a:pt x="261" y="85"/>
                  <a:pt x="267" y="78"/>
                </a:cubicBezTo>
                <a:cubicBezTo>
                  <a:pt x="271" y="74"/>
                  <a:pt x="274" y="70"/>
                  <a:pt x="276" y="64"/>
                </a:cubicBezTo>
                <a:lnTo>
                  <a:pt x="315" y="117"/>
                </a:lnTo>
                <a:close/>
              </a:path>
            </a:pathLst>
          </a:custGeom>
          <a:solidFill>
            <a:srgbClr val="404040"/>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 name="Freeform 7"/>
          <p:cNvSpPr/>
          <p:nvPr/>
        </p:nvSpPr>
        <p:spPr bwMode="auto">
          <a:xfrm>
            <a:off x="4734984" y="3806971"/>
            <a:ext cx="1651000" cy="1809751"/>
          </a:xfrm>
          <a:custGeom>
            <a:avLst/>
            <a:gdLst/>
            <a:ahLst/>
            <a:cxnLst>
              <a:cxn ang="0">
                <a:pos x="189" y="0"/>
              </a:cxn>
              <a:cxn ang="0">
                <a:pos x="179" y="46"/>
              </a:cxn>
              <a:cxn ang="0">
                <a:pos x="221" y="24"/>
              </a:cxn>
              <a:cxn ang="0">
                <a:pos x="219" y="89"/>
              </a:cxn>
              <a:cxn ang="0">
                <a:pos x="236" y="84"/>
              </a:cxn>
              <a:cxn ang="0">
                <a:pos x="258" y="93"/>
              </a:cxn>
              <a:cxn ang="0">
                <a:pos x="268" y="116"/>
              </a:cxn>
              <a:cxn ang="0">
                <a:pos x="258" y="138"/>
              </a:cxn>
              <a:cxn ang="0">
                <a:pos x="236" y="148"/>
              </a:cxn>
              <a:cxn ang="0">
                <a:pos x="218" y="142"/>
              </a:cxn>
              <a:cxn ang="0">
                <a:pos x="218" y="176"/>
              </a:cxn>
              <a:cxn ang="0">
                <a:pos x="0" y="294"/>
              </a:cxn>
              <a:cxn ang="0">
                <a:pos x="52" y="48"/>
              </a:cxn>
              <a:cxn ang="0">
                <a:pos x="77" y="39"/>
              </a:cxn>
              <a:cxn ang="0">
                <a:pos x="77" y="43"/>
              </a:cxn>
              <a:cxn ang="0">
                <a:pos x="86" y="65"/>
              </a:cxn>
              <a:cxn ang="0">
                <a:pos x="109" y="75"/>
              </a:cxn>
              <a:cxn ang="0">
                <a:pos x="131" y="65"/>
              </a:cxn>
              <a:cxn ang="0">
                <a:pos x="141" y="43"/>
              </a:cxn>
              <a:cxn ang="0">
                <a:pos x="131" y="20"/>
              </a:cxn>
              <a:cxn ang="0">
                <a:pos x="131" y="20"/>
              </a:cxn>
              <a:cxn ang="0">
                <a:pos x="189" y="0"/>
              </a:cxn>
            </a:cxnLst>
            <a:rect l="0" t="0" r="r" b="b"/>
            <a:pathLst>
              <a:path w="268" h="294">
                <a:moveTo>
                  <a:pt x="189" y="0"/>
                </a:moveTo>
                <a:cubicBezTo>
                  <a:pt x="179" y="46"/>
                  <a:pt x="179" y="46"/>
                  <a:pt x="179" y="46"/>
                </a:cubicBezTo>
                <a:cubicBezTo>
                  <a:pt x="221" y="24"/>
                  <a:pt x="221" y="24"/>
                  <a:pt x="221" y="24"/>
                </a:cubicBezTo>
                <a:cubicBezTo>
                  <a:pt x="219" y="89"/>
                  <a:pt x="219" y="89"/>
                  <a:pt x="219" y="89"/>
                </a:cubicBezTo>
                <a:cubicBezTo>
                  <a:pt x="224" y="86"/>
                  <a:pt x="230" y="84"/>
                  <a:pt x="236" y="84"/>
                </a:cubicBezTo>
                <a:cubicBezTo>
                  <a:pt x="245" y="84"/>
                  <a:pt x="252" y="87"/>
                  <a:pt x="258" y="93"/>
                </a:cubicBezTo>
                <a:cubicBezTo>
                  <a:pt x="265" y="99"/>
                  <a:pt x="268" y="107"/>
                  <a:pt x="268" y="116"/>
                </a:cubicBezTo>
                <a:cubicBezTo>
                  <a:pt x="268" y="125"/>
                  <a:pt x="265" y="132"/>
                  <a:pt x="258" y="138"/>
                </a:cubicBezTo>
                <a:cubicBezTo>
                  <a:pt x="252" y="144"/>
                  <a:pt x="245" y="148"/>
                  <a:pt x="236" y="148"/>
                </a:cubicBezTo>
                <a:cubicBezTo>
                  <a:pt x="229" y="148"/>
                  <a:pt x="224" y="146"/>
                  <a:pt x="218" y="142"/>
                </a:cubicBezTo>
                <a:cubicBezTo>
                  <a:pt x="218" y="176"/>
                  <a:pt x="218" y="176"/>
                  <a:pt x="218" y="176"/>
                </a:cubicBezTo>
                <a:cubicBezTo>
                  <a:pt x="0" y="294"/>
                  <a:pt x="0" y="294"/>
                  <a:pt x="0" y="294"/>
                </a:cubicBezTo>
                <a:cubicBezTo>
                  <a:pt x="52" y="48"/>
                  <a:pt x="52" y="48"/>
                  <a:pt x="52" y="48"/>
                </a:cubicBezTo>
                <a:cubicBezTo>
                  <a:pt x="77" y="39"/>
                  <a:pt x="77" y="39"/>
                  <a:pt x="77" y="39"/>
                </a:cubicBezTo>
                <a:cubicBezTo>
                  <a:pt x="77" y="40"/>
                  <a:pt x="77" y="42"/>
                  <a:pt x="77" y="43"/>
                </a:cubicBezTo>
                <a:cubicBezTo>
                  <a:pt x="77" y="52"/>
                  <a:pt x="80" y="59"/>
                  <a:pt x="86" y="65"/>
                </a:cubicBezTo>
                <a:cubicBezTo>
                  <a:pt x="92" y="71"/>
                  <a:pt x="100" y="75"/>
                  <a:pt x="109" y="75"/>
                </a:cubicBezTo>
                <a:cubicBezTo>
                  <a:pt x="118" y="75"/>
                  <a:pt x="125" y="71"/>
                  <a:pt x="131" y="65"/>
                </a:cubicBezTo>
                <a:cubicBezTo>
                  <a:pt x="137" y="59"/>
                  <a:pt x="141" y="52"/>
                  <a:pt x="141" y="43"/>
                </a:cubicBezTo>
                <a:cubicBezTo>
                  <a:pt x="141" y="34"/>
                  <a:pt x="137" y="26"/>
                  <a:pt x="131" y="20"/>
                </a:cubicBezTo>
                <a:cubicBezTo>
                  <a:pt x="131" y="20"/>
                  <a:pt x="131" y="20"/>
                  <a:pt x="131" y="20"/>
                </a:cubicBezTo>
                <a:lnTo>
                  <a:pt x="189" y="0"/>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 name="Freeform 8"/>
          <p:cNvSpPr/>
          <p:nvPr/>
        </p:nvSpPr>
        <p:spPr bwMode="auto">
          <a:xfrm>
            <a:off x="6076957" y="3728655"/>
            <a:ext cx="1361017" cy="1875367"/>
          </a:xfrm>
          <a:custGeom>
            <a:avLst/>
            <a:gdLst/>
            <a:ahLst/>
            <a:cxnLst>
              <a:cxn ang="0">
                <a:pos x="3" y="37"/>
              </a:cxn>
              <a:cxn ang="0">
                <a:pos x="44" y="59"/>
              </a:cxn>
              <a:cxn ang="0">
                <a:pos x="35" y="12"/>
              </a:cxn>
              <a:cxn ang="0">
                <a:pos x="94" y="32"/>
              </a:cxn>
              <a:cxn ang="0">
                <a:pos x="94" y="32"/>
              </a:cxn>
              <a:cxn ang="0">
                <a:pos x="103" y="9"/>
              </a:cxn>
              <a:cxn ang="0">
                <a:pos x="126" y="0"/>
              </a:cxn>
              <a:cxn ang="0">
                <a:pos x="148" y="9"/>
              </a:cxn>
              <a:cxn ang="0">
                <a:pos x="158" y="32"/>
              </a:cxn>
              <a:cxn ang="0">
                <a:pos x="151" y="51"/>
              </a:cxn>
              <a:cxn ang="0">
                <a:pos x="173" y="59"/>
              </a:cxn>
              <a:cxn ang="0">
                <a:pos x="174" y="59"/>
              </a:cxn>
              <a:cxn ang="0">
                <a:pos x="221" y="304"/>
              </a:cxn>
              <a:cxn ang="0">
                <a:pos x="220" y="305"/>
              </a:cxn>
              <a:cxn ang="0">
                <a:pos x="0" y="189"/>
              </a:cxn>
              <a:cxn ang="0">
                <a:pos x="0" y="155"/>
              </a:cxn>
              <a:cxn ang="0">
                <a:pos x="18" y="161"/>
              </a:cxn>
              <a:cxn ang="0">
                <a:pos x="40" y="151"/>
              </a:cxn>
              <a:cxn ang="0">
                <a:pos x="50" y="129"/>
              </a:cxn>
              <a:cxn ang="0">
                <a:pos x="40" y="106"/>
              </a:cxn>
              <a:cxn ang="0">
                <a:pos x="18" y="97"/>
              </a:cxn>
              <a:cxn ang="0">
                <a:pos x="1" y="102"/>
              </a:cxn>
              <a:cxn ang="0">
                <a:pos x="3" y="37"/>
              </a:cxn>
            </a:cxnLst>
            <a:rect l="0" t="0" r="r" b="b"/>
            <a:pathLst>
              <a:path w="221" h="305">
                <a:moveTo>
                  <a:pt x="3" y="37"/>
                </a:moveTo>
                <a:cubicBezTo>
                  <a:pt x="44" y="59"/>
                  <a:pt x="44" y="59"/>
                  <a:pt x="44" y="59"/>
                </a:cubicBezTo>
                <a:cubicBezTo>
                  <a:pt x="35" y="12"/>
                  <a:pt x="35" y="12"/>
                  <a:pt x="35" y="12"/>
                </a:cubicBezTo>
                <a:cubicBezTo>
                  <a:pt x="94" y="32"/>
                  <a:pt x="94" y="32"/>
                  <a:pt x="94" y="32"/>
                </a:cubicBezTo>
                <a:cubicBezTo>
                  <a:pt x="94" y="32"/>
                  <a:pt x="94" y="32"/>
                  <a:pt x="94" y="32"/>
                </a:cubicBezTo>
                <a:cubicBezTo>
                  <a:pt x="94" y="23"/>
                  <a:pt x="97" y="15"/>
                  <a:pt x="103" y="9"/>
                </a:cubicBezTo>
                <a:cubicBezTo>
                  <a:pt x="110" y="3"/>
                  <a:pt x="117" y="0"/>
                  <a:pt x="126" y="0"/>
                </a:cubicBezTo>
                <a:cubicBezTo>
                  <a:pt x="135" y="0"/>
                  <a:pt x="142" y="3"/>
                  <a:pt x="148" y="9"/>
                </a:cubicBezTo>
                <a:cubicBezTo>
                  <a:pt x="155" y="15"/>
                  <a:pt x="158" y="23"/>
                  <a:pt x="158" y="32"/>
                </a:cubicBezTo>
                <a:cubicBezTo>
                  <a:pt x="158" y="39"/>
                  <a:pt x="155" y="46"/>
                  <a:pt x="151" y="51"/>
                </a:cubicBezTo>
                <a:cubicBezTo>
                  <a:pt x="173" y="59"/>
                  <a:pt x="173" y="59"/>
                  <a:pt x="173" y="59"/>
                </a:cubicBezTo>
                <a:cubicBezTo>
                  <a:pt x="174" y="59"/>
                  <a:pt x="174" y="59"/>
                  <a:pt x="174" y="59"/>
                </a:cubicBezTo>
                <a:cubicBezTo>
                  <a:pt x="221" y="304"/>
                  <a:pt x="221" y="304"/>
                  <a:pt x="221" y="304"/>
                </a:cubicBezTo>
                <a:cubicBezTo>
                  <a:pt x="220" y="305"/>
                  <a:pt x="220" y="305"/>
                  <a:pt x="220" y="305"/>
                </a:cubicBezTo>
                <a:cubicBezTo>
                  <a:pt x="0" y="189"/>
                  <a:pt x="0" y="189"/>
                  <a:pt x="0" y="189"/>
                </a:cubicBezTo>
                <a:cubicBezTo>
                  <a:pt x="0" y="155"/>
                  <a:pt x="0" y="155"/>
                  <a:pt x="0" y="155"/>
                </a:cubicBezTo>
                <a:cubicBezTo>
                  <a:pt x="6" y="159"/>
                  <a:pt x="11" y="161"/>
                  <a:pt x="18" y="161"/>
                </a:cubicBezTo>
                <a:cubicBezTo>
                  <a:pt x="27" y="161"/>
                  <a:pt x="34" y="157"/>
                  <a:pt x="40" y="151"/>
                </a:cubicBezTo>
                <a:cubicBezTo>
                  <a:pt x="47" y="145"/>
                  <a:pt x="50" y="138"/>
                  <a:pt x="50" y="129"/>
                </a:cubicBezTo>
                <a:cubicBezTo>
                  <a:pt x="50" y="120"/>
                  <a:pt x="47" y="112"/>
                  <a:pt x="40" y="106"/>
                </a:cubicBezTo>
                <a:cubicBezTo>
                  <a:pt x="34" y="100"/>
                  <a:pt x="27" y="97"/>
                  <a:pt x="18" y="97"/>
                </a:cubicBezTo>
                <a:cubicBezTo>
                  <a:pt x="12" y="97"/>
                  <a:pt x="6" y="99"/>
                  <a:pt x="1" y="102"/>
                </a:cubicBezTo>
                <a:lnTo>
                  <a:pt x="3" y="37"/>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9"/>
          <p:cNvSpPr/>
          <p:nvPr/>
        </p:nvSpPr>
        <p:spPr bwMode="auto">
          <a:xfrm>
            <a:off x="6212418" y="2848119"/>
            <a:ext cx="1957917" cy="1242484"/>
          </a:xfrm>
          <a:custGeom>
            <a:avLst/>
            <a:gdLst/>
            <a:ahLst/>
            <a:cxnLst>
              <a:cxn ang="0">
                <a:pos x="13" y="155"/>
              </a:cxn>
              <a:cxn ang="0">
                <a:pos x="45" y="124"/>
              </a:cxn>
              <a:cxn ang="0">
                <a:pos x="0" y="117"/>
              </a:cxn>
              <a:cxn ang="0">
                <a:pos x="34" y="70"/>
              </a:cxn>
              <a:cxn ang="0">
                <a:pos x="15" y="60"/>
              </a:cxn>
              <a:cxn ang="0">
                <a:pos x="6" y="38"/>
              </a:cxn>
              <a:cxn ang="0">
                <a:pos x="15" y="15"/>
              </a:cxn>
              <a:cxn ang="0">
                <a:pos x="38" y="6"/>
              </a:cxn>
              <a:cxn ang="0">
                <a:pos x="60" y="15"/>
              </a:cxn>
              <a:cxn ang="0">
                <a:pos x="66" y="24"/>
              </a:cxn>
              <a:cxn ang="0">
                <a:pos x="83" y="0"/>
              </a:cxn>
              <a:cxn ang="0">
                <a:pos x="318" y="36"/>
              </a:cxn>
              <a:cxn ang="0">
                <a:pos x="151" y="202"/>
              </a:cxn>
              <a:cxn ang="0">
                <a:pos x="129" y="194"/>
              </a:cxn>
              <a:cxn ang="0">
                <a:pos x="136" y="175"/>
              </a:cxn>
              <a:cxn ang="0">
                <a:pos x="126" y="152"/>
              </a:cxn>
              <a:cxn ang="0">
                <a:pos x="104" y="143"/>
              </a:cxn>
              <a:cxn ang="0">
                <a:pos x="81" y="152"/>
              </a:cxn>
              <a:cxn ang="0">
                <a:pos x="72" y="175"/>
              </a:cxn>
              <a:cxn ang="0">
                <a:pos x="72" y="175"/>
              </a:cxn>
              <a:cxn ang="0">
                <a:pos x="13" y="155"/>
              </a:cxn>
            </a:cxnLst>
            <a:rect l="0" t="0" r="r" b="b"/>
            <a:pathLst>
              <a:path w="318" h="202">
                <a:moveTo>
                  <a:pt x="13" y="155"/>
                </a:moveTo>
                <a:cubicBezTo>
                  <a:pt x="45" y="124"/>
                  <a:pt x="45" y="124"/>
                  <a:pt x="45" y="124"/>
                </a:cubicBezTo>
                <a:cubicBezTo>
                  <a:pt x="0" y="117"/>
                  <a:pt x="0" y="117"/>
                  <a:pt x="0" y="117"/>
                </a:cubicBezTo>
                <a:cubicBezTo>
                  <a:pt x="34" y="70"/>
                  <a:pt x="34" y="70"/>
                  <a:pt x="34" y="70"/>
                </a:cubicBezTo>
                <a:cubicBezTo>
                  <a:pt x="27" y="69"/>
                  <a:pt x="21" y="66"/>
                  <a:pt x="15" y="60"/>
                </a:cubicBezTo>
                <a:cubicBezTo>
                  <a:pt x="9" y="54"/>
                  <a:pt x="6" y="47"/>
                  <a:pt x="6" y="38"/>
                </a:cubicBezTo>
                <a:cubicBezTo>
                  <a:pt x="6" y="29"/>
                  <a:pt x="9" y="22"/>
                  <a:pt x="15" y="15"/>
                </a:cubicBezTo>
                <a:cubicBezTo>
                  <a:pt x="22" y="9"/>
                  <a:pt x="29" y="6"/>
                  <a:pt x="38" y="6"/>
                </a:cubicBezTo>
                <a:cubicBezTo>
                  <a:pt x="47" y="6"/>
                  <a:pt x="54" y="9"/>
                  <a:pt x="60" y="15"/>
                </a:cubicBezTo>
                <a:cubicBezTo>
                  <a:pt x="63" y="18"/>
                  <a:pt x="65" y="21"/>
                  <a:pt x="66" y="24"/>
                </a:cubicBezTo>
                <a:cubicBezTo>
                  <a:pt x="83" y="0"/>
                  <a:pt x="83" y="0"/>
                  <a:pt x="83" y="0"/>
                </a:cubicBezTo>
                <a:cubicBezTo>
                  <a:pt x="318" y="36"/>
                  <a:pt x="318" y="36"/>
                  <a:pt x="318" y="36"/>
                </a:cubicBezTo>
                <a:cubicBezTo>
                  <a:pt x="151" y="202"/>
                  <a:pt x="151" y="202"/>
                  <a:pt x="151" y="202"/>
                </a:cubicBezTo>
                <a:cubicBezTo>
                  <a:pt x="129" y="194"/>
                  <a:pt x="129" y="194"/>
                  <a:pt x="129" y="194"/>
                </a:cubicBezTo>
                <a:cubicBezTo>
                  <a:pt x="133" y="189"/>
                  <a:pt x="136" y="182"/>
                  <a:pt x="136" y="175"/>
                </a:cubicBezTo>
                <a:cubicBezTo>
                  <a:pt x="136" y="166"/>
                  <a:pt x="133" y="158"/>
                  <a:pt x="126" y="152"/>
                </a:cubicBezTo>
                <a:cubicBezTo>
                  <a:pt x="120" y="146"/>
                  <a:pt x="113" y="143"/>
                  <a:pt x="104" y="143"/>
                </a:cubicBezTo>
                <a:cubicBezTo>
                  <a:pt x="95" y="143"/>
                  <a:pt x="88" y="146"/>
                  <a:pt x="81" y="152"/>
                </a:cubicBezTo>
                <a:cubicBezTo>
                  <a:pt x="75" y="158"/>
                  <a:pt x="72" y="166"/>
                  <a:pt x="72" y="175"/>
                </a:cubicBezTo>
                <a:cubicBezTo>
                  <a:pt x="72" y="175"/>
                  <a:pt x="72" y="175"/>
                  <a:pt x="72" y="175"/>
                </a:cubicBezTo>
                <a:lnTo>
                  <a:pt x="13" y="155"/>
                </a:lnTo>
                <a:close/>
              </a:path>
            </a:pathLst>
          </a:custGeom>
          <a:solidFill>
            <a:srgbClr val="404040"/>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cxnSp>
        <p:nvCxnSpPr>
          <p:cNvPr id="10" name="Straight Connector 9"/>
          <p:cNvCxnSpPr/>
          <p:nvPr/>
        </p:nvCxnSpPr>
        <p:spPr>
          <a:xfrm flipH="1">
            <a:off x="4284022" y="5203518"/>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3995757" y="5493861"/>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284022" y="3800263"/>
            <a:ext cx="318739" cy="28880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3995757" y="4090606"/>
            <a:ext cx="288267" cy="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563331" y="5203518"/>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82068" y="5493861"/>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563331" y="3800263"/>
            <a:ext cx="318739" cy="28880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882068" y="4090606"/>
            <a:ext cx="288267" cy="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5242770" y="1992600"/>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4954505" y="1991057"/>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39" name="Freeform 181"/>
          <p:cNvSpPr/>
          <p:nvPr/>
        </p:nvSpPr>
        <p:spPr bwMode="auto">
          <a:xfrm>
            <a:off x="5932287" y="2281397"/>
            <a:ext cx="306271" cy="577203"/>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0" name="Freeform 91"/>
          <p:cNvSpPr>
            <a:spLocks noEditPoints="1"/>
          </p:cNvSpPr>
          <p:nvPr/>
        </p:nvSpPr>
        <p:spPr bwMode="auto">
          <a:xfrm>
            <a:off x="4734847" y="3150613"/>
            <a:ext cx="439304" cy="439304"/>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1" name="Freeform 57"/>
          <p:cNvSpPr>
            <a:spLocks noEditPoints="1"/>
          </p:cNvSpPr>
          <p:nvPr/>
        </p:nvSpPr>
        <p:spPr bwMode="auto">
          <a:xfrm>
            <a:off x="5262380" y="4537416"/>
            <a:ext cx="416625" cy="369349"/>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2" name="Freeform 83"/>
          <p:cNvSpPr>
            <a:spLocks noEditPoints="1"/>
          </p:cNvSpPr>
          <p:nvPr/>
        </p:nvSpPr>
        <p:spPr bwMode="auto">
          <a:xfrm>
            <a:off x="6548669" y="4298886"/>
            <a:ext cx="339735" cy="509601"/>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3" name="Freeform 148"/>
          <p:cNvSpPr>
            <a:spLocks noEditPoints="1"/>
          </p:cNvSpPr>
          <p:nvPr/>
        </p:nvSpPr>
        <p:spPr bwMode="auto">
          <a:xfrm>
            <a:off x="6724657" y="3110923"/>
            <a:ext cx="496871" cy="478996"/>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4" name="Text Placeholder 1"/>
          <p:cNvSpPr txBox="1"/>
          <p:nvPr/>
        </p:nvSpPr>
        <p:spPr>
          <a:xfrm>
            <a:off x="8286115" y="5225415"/>
            <a:ext cx="2251710" cy="537210"/>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600" dirty="0">
                <a:solidFill>
                  <a:srgbClr val="262626"/>
                </a:solidFill>
                <a:latin typeface="Arial" panose="020B0604020202020204" pitchFamily="34" charset="0"/>
                <a:ea typeface="微软雅黑" panose="020B0503020204020204" pitchFamily="34" charset="-122"/>
                <a:cs typeface="Arial" panose="020B0604020202020204" pitchFamily="34" charset="0"/>
              </a:rPr>
              <a:t>效率满足用户需求即可</a:t>
            </a:r>
            <a:endParaRPr lang="zh-CN" sz="16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46" name="Text Placeholder 1"/>
          <p:cNvSpPr txBox="1"/>
          <p:nvPr/>
        </p:nvSpPr>
        <p:spPr>
          <a:xfrm>
            <a:off x="8422448" y="3822115"/>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600" dirty="0">
                <a:solidFill>
                  <a:srgbClr val="262626"/>
                </a:solidFill>
                <a:latin typeface="Arial" panose="020B0604020202020204" pitchFamily="34" charset="0"/>
                <a:ea typeface="微软雅黑" panose="020B0503020204020204" pitchFamily="34" charset="-122"/>
                <a:cs typeface="Arial" panose="020B0604020202020204" pitchFamily="34" charset="0"/>
              </a:rPr>
              <a:t>输入输出风格遵守人机界面设计准则</a:t>
            </a:r>
            <a:endParaRPr lang="zh-CN" sz="16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48" name="Rectangle 71"/>
          <p:cNvSpPr/>
          <p:nvPr/>
        </p:nvSpPr>
        <p:spPr>
          <a:xfrm>
            <a:off x="1381760" y="3486785"/>
            <a:ext cx="2518410" cy="1076325"/>
          </a:xfrm>
          <a:prstGeom prst="rect">
            <a:avLst/>
          </a:prstGeom>
        </p:spPr>
        <p:txBody>
          <a:bodyPr wrap="square">
            <a:spAutoFit/>
          </a:bodyPr>
          <a:lstStyle/>
          <a:p>
            <a:pPr algn="r"/>
            <a:r>
              <a:rPr lang="zh-CN" altLang="en-US" sz="1600" dirty="0">
                <a:solidFill>
                  <a:srgbClr val="262626"/>
                </a:solidFill>
                <a:latin typeface="微软雅黑" panose="020B0503020204020204" pitchFamily="34" charset="-122"/>
                <a:ea typeface="微软雅黑" panose="020B0503020204020204" pitchFamily="34" charset="-122"/>
              </a:rPr>
              <a:t>程序内部应该有很好的文档。所谓内部的文档，包括恰当的标识符、适当的注解和程序的视觉组织等</a:t>
            </a:r>
            <a:endParaRPr lang="zh-CN" altLang="en-US" sz="1600" dirty="0">
              <a:solidFill>
                <a:srgbClr val="262626"/>
              </a:solidFill>
              <a:latin typeface="微软雅黑" panose="020B0503020204020204" pitchFamily="34" charset="-122"/>
              <a:ea typeface="微软雅黑" panose="020B0503020204020204" pitchFamily="34" charset="-122"/>
            </a:endParaRPr>
          </a:p>
        </p:txBody>
      </p:sp>
      <p:sp>
        <p:nvSpPr>
          <p:cNvPr id="50" name="Rectangle 71"/>
          <p:cNvSpPr/>
          <p:nvPr/>
        </p:nvSpPr>
        <p:spPr>
          <a:xfrm>
            <a:off x="900430" y="5325745"/>
            <a:ext cx="2999740" cy="337185"/>
          </a:xfrm>
          <a:prstGeom prst="rect">
            <a:avLst/>
          </a:prstGeom>
        </p:spPr>
        <p:txBody>
          <a:bodyPr wrap="square">
            <a:spAutoFit/>
          </a:bodyPr>
          <a:lstStyle/>
          <a:p>
            <a:pPr algn="r"/>
            <a:r>
              <a:rPr lang="zh-CN" sz="1600" dirty="0">
                <a:solidFill>
                  <a:srgbClr val="262626"/>
                </a:solidFill>
                <a:latin typeface="微软雅黑" panose="020B0503020204020204" pitchFamily="34" charset="-122"/>
                <a:ea typeface="微软雅黑" panose="020B0503020204020204" pitchFamily="34" charset="-122"/>
              </a:rPr>
              <a:t>语句构造应该尽可能简单直观</a:t>
            </a:r>
            <a:endParaRPr lang="zh-CN" sz="1600" dirty="0">
              <a:solidFill>
                <a:srgbClr val="262626"/>
              </a:solidFill>
              <a:latin typeface="微软雅黑" panose="020B0503020204020204" pitchFamily="34" charset="-122"/>
              <a:ea typeface="微软雅黑" panose="020B0503020204020204" pitchFamily="34" charset="-122"/>
            </a:endParaRPr>
          </a:p>
        </p:txBody>
      </p:sp>
      <p:sp>
        <p:nvSpPr>
          <p:cNvPr id="52" name="Rectangle 71"/>
          <p:cNvSpPr/>
          <p:nvPr/>
        </p:nvSpPr>
        <p:spPr>
          <a:xfrm>
            <a:off x="2676636" y="1745306"/>
            <a:ext cx="2217191" cy="337185"/>
          </a:xfrm>
          <a:prstGeom prst="rect">
            <a:avLst/>
          </a:prstGeom>
        </p:spPr>
        <p:txBody>
          <a:bodyPr wrap="square">
            <a:spAutoFit/>
          </a:bodyPr>
          <a:lstStyle/>
          <a:p>
            <a:pPr algn="r"/>
            <a:r>
              <a:rPr lang="zh-CN" sz="1600" dirty="0">
                <a:solidFill>
                  <a:srgbClr val="262626"/>
                </a:solidFill>
                <a:latin typeface="微软雅黑" panose="020B0503020204020204" pitchFamily="34" charset="-122"/>
                <a:ea typeface="微软雅黑" panose="020B0503020204020204" pitchFamily="34" charset="-122"/>
              </a:rPr>
              <a:t>数据说明应该浅显易懂</a:t>
            </a:r>
            <a:endParaRPr lang="zh-CN" sz="1600" dirty="0">
              <a:solidFill>
                <a:srgbClr val="26262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编码风格的选择</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41630" y="876300"/>
            <a:ext cx="3832860" cy="645160"/>
          </a:xfrm>
          <a:prstGeom prst="rect">
            <a:avLst/>
          </a:prstGeom>
          <a:noFill/>
        </p:spPr>
        <p:txBody>
          <a:bodyPr wrap="square" rtlCol="0">
            <a:spAutoFit/>
          </a:bodyPr>
          <a:lstStyle/>
          <a:p>
            <a:r>
              <a:rPr lang="zh-CN" altLang="en-US"/>
              <a:t>源程序代码的逻辑简明清晰、易读易懂是好程序的一个重要标准。</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466344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软件测试基础</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02</a:t>
            </a:r>
            <a:endParaRPr lang="zh-CN" alt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文本框 90"/>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软件测试的目的</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76275" y="1245235"/>
            <a:ext cx="3841750" cy="706755"/>
          </a:xfrm>
          <a:prstGeom prst="rect">
            <a:avLst/>
          </a:prstGeom>
          <a:noFill/>
        </p:spPr>
        <p:txBody>
          <a:bodyPr wrap="square" rtlCol="0">
            <a:spAutoFit/>
          </a:bodyPr>
          <a:lstStyle/>
          <a:p>
            <a:r>
              <a:rPr lang="zh-CN" altLang="en-US" sz="2000" b="1"/>
              <a:t>首先明确一个概念，什么是测试？</a:t>
            </a:r>
            <a:endParaRPr lang="zh-CN" altLang="en-US" sz="2000" b="1"/>
          </a:p>
          <a:p>
            <a:r>
              <a:rPr lang="zh-CN" altLang="en-US" sz="2000" b="1"/>
              <a:t>为什么要进行测试？</a:t>
            </a:r>
            <a:endParaRPr lang="zh-CN" altLang="en-US" sz="2000" b="1"/>
          </a:p>
        </p:txBody>
      </p:sp>
      <p:sp>
        <p:nvSpPr>
          <p:cNvPr id="12" name="Freeform 6"/>
          <p:cNvSpPr>
            <a:spLocks noEditPoints="1"/>
          </p:cNvSpPr>
          <p:nvPr/>
        </p:nvSpPr>
        <p:spPr bwMode="auto">
          <a:xfrm>
            <a:off x="6990080" y="3919340"/>
            <a:ext cx="1246288" cy="12204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 name="Freeform 6"/>
          <p:cNvSpPr>
            <a:spLocks noEditPoints="1"/>
          </p:cNvSpPr>
          <p:nvPr/>
        </p:nvSpPr>
        <p:spPr bwMode="auto">
          <a:xfrm>
            <a:off x="7924800" y="2472308"/>
            <a:ext cx="2775165" cy="27176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 name="Freeform 6"/>
          <p:cNvSpPr>
            <a:spLocks noEditPoints="1"/>
          </p:cNvSpPr>
          <p:nvPr/>
        </p:nvSpPr>
        <p:spPr bwMode="auto">
          <a:xfrm rot="20736051">
            <a:off x="6348323" y="1928272"/>
            <a:ext cx="1999669" cy="1958232"/>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4" name="Freeform 6"/>
          <p:cNvSpPr>
            <a:spLocks noEditPoints="1"/>
          </p:cNvSpPr>
          <p:nvPr/>
        </p:nvSpPr>
        <p:spPr bwMode="auto">
          <a:xfrm rot="20255988">
            <a:off x="9528588" y="1657412"/>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5" name="Freeform 6"/>
          <p:cNvSpPr>
            <a:spLocks noEditPoints="1"/>
          </p:cNvSpPr>
          <p:nvPr/>
        </p:nvSpPr>
        <p:spPr bwMode="auto">
          <a:xfrm>
            <a:off x="8151442" y="5298236"/>
            <a:ext cx="765909" cy="750037"/>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6" name="Freeform 6"/>
          <p:cNvSpPr>
            <a:spLocks noEditPoints="1"/>
          </p:cNvSpPr>
          <p:nvPr/>
        </p:nvSpPr>
        <p:spPr bwMode="auto">
          <a:xfrm>
            <a:off x="8947574" y="1874617"/>
            <a:ext cx="476957" cy="467073"/>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7" name="Freeform 6"/>
          <p:cNvSpPr>
            <a:spLocks noEditPoints="1"/>
          </p:cNvSpPr>
          <p:nvPr/>
        </p:nvSpPr>
        <p:spPr bwMode="auto">
          <a:xfrm rot="20790614">
            <a:off x="6221633" y="4450431"/>
            <a:ext cx="855575" cy="837844"/>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8" name="Freeform 6"/>
          <p:cNvSpPr>
            <a:spLocks noEditPoints="1"/>
          </p:cNvSpPr>
          <p:nvPr/>
        </p:nvSpPr>
        <p:spPr bwMode="auto">
          <a:xfrm>
            <a:off x="6221634" y="5673255"/>
            <a:ext cx="523340" cy="512495"/>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9" name="Freeform 6"/>
          <p:cNvSpPr>
            <a:spLocks noEditPoints="1"/>
          </p:cNvSpPr>
          <p:nvPr/>
        </p:nvSpPr>
        <p:spPr bwMode="auto">
          <a:xfrm>
            <a:off x="9100333" y="3623481"/>
            <a:ext cx="424111" cy="4153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0" name="Freeform 41"/>
          <p:cNvSpPr>
            <a:spLocks noEditPoints="1"/>
          </p:cNvSpPr>
          <p:nvPr/>
        </p:nvSpPr>
        <p:spPr bwMode="auto">
          <a:xfrm>
            <a:off x="9042400" y="5234629"/>
            <a:ext cx="891197" cy="874603"/>
          </a:xfrm>
          <a:custGeom>
            <a:avLst/>
            <a:gdLst/>
            <a:ahLst/>
            <a:cxnLst>
              <a:cxn ang="0">
                <a:pos x="660" y="562"/>
              </a:cxn>
              <a:cxn ang="0">
                <a:pos x="498" y="400"/>
              </a:cxn>
              <a:cxn ang="0">
                <a:pos x="630" y="268"/>
              </a:cxn>
              <a:cxn ang="0">
                <a:pos x="753" y="233"/>
              </a:cxn>
              <a:cxn ang="0">
                <a:pos x="784" y="98"/>
              </a:cxn>
              <a:cxn ang="0">
                <a:pos x="722" y="160"/>
              </a:cxn>
              <a:cxn ang="0">
                <a:pos x="641" y="158"/>
              </a:cxn>
              <a:cxn ang="0">
                <a:pos x="639" y="77"/>
              </a:cxn>
              <a:cxn ang="0">
                <a:pos x="701" y="15"/>
              </a:cxn>
              <a:cxn ang="0">
                <a:pos x="566" y="46"/>
              </a:cxn>
              <a:cxn ang="0">
                <a:pos x="532" y="169"/>
              </a:cxn>
              <a:cxn ang="0">
                <a:pos x="400" y="301"/>
              </a:cxn>
              <a:cxn ang="0">
                <a:pos x="268" y="169"/>
              </a:cxn>
              <a:cxn ang="0">
                <a:pos x="233" y="46"/>
              </a:cxn>
              <a:cxn ang="0">
                <a:pos x="98" y="15"/>
              </a:cxn>
              <a:cxn ang="0">
                <a:pos x="160" y="77"/>
              </a:cxn>
              <a:cxn ang="0">
                <a:pos x="158" y="158"/>
              </a:cxn>
              <a:cxn ang="0">
                <a:pos x="77" y="160"/>
              </a:cxn>
              <a:cxn ang="0">
                <a:pos x="15" y="98"/>
              </a:cxn>
              <a:cxn ang="0">
                <a:pos x="46" y="233"/>
              </a:cxn>
              <a:cxn ang="0">
                <a:pos x="170" y="268"/>
              </a:cxn>
              <a:cxn ang="0">
                <a:pos x="301" y="400"/>
              </a:cxn>
              <a:cxn ang="0">
                <a:pos x="139" y="562"/>
              </a:cxn>
              <a:cxn ang="0">
                <a:pos x="57" y="592"/>
              </a:cxn>
              <a:cxn ang="0">
                <a:pos x="57" y="743"/>
              </a:cxn>
              <a:cxn ang="0">
                <a:pos x="207" y="743"/>
              </a:cxn>
              <a:cxn ang="0">
                <a:pos x="237" y="660"/>
              </a:cxn>
              <a:cxn ang="0">
                <a:pos x="400" y="498"/>
              </a:cxn>
              <a:cxn ang="0">
                <a:pos x="562" y="660"/>
              </a:cxn>
              <a:cxn ang="0">
                <a:pos x="593" y="743"/>
              </a:cxn>
              <a:cxn ang="0">
                <a:pos x="743" y="743"/>
              </a:cxn>
              <a:cxn ang="0">
                <a:pos x="743" y="593"/>
              </a:cxn>
              <a:cxn ang="0">
                <a:pos x="660" y="562"/>
              </a:cxn>
              <a:cxn ang="0">
                <a:pos x="146" y="722"/>
              </a:cxn>
              <a:cxn ang="0">
                <a:pos x="92" y="707"/>
              </a:cxn>
              <a:cxn ang="0">
                <a:pos x="78" y="653"/>
              </a:cxn>
              <a:cxn ang="0">
                <a:pos x="117" y="614"/>
              </a:cxn>
              <a:cxn ang="0">
                <a:pos x="171" y="628"/>
              </a:cxn>
              <a:cxn ang="0">
                <a:pos x="186" y="682"/>
              </a:cxn>
              <a:cxn ang="0">
                <a:pos x="146" y="722"/>
              </a:cxn>
              <a:cxn ang="0">
                <a:pos x="707" y="707"/>
              </a:cxn>
              <a:cxn ang="0">
                <a:pos x="653" y="722"/>
              </a:cxn>
              <a:cxn ang="0">
                <a:pos x="614" y="682"/>
              </a:cxn>
              <a:cxn ang="0">
                <a:pos x="628" y="628"/>
              </a:cxn>
              <a:cxn ang="0">
                <a:pos x="682" y="614"/>
              </a:cxn>
              <a:cxn ang="0">
                <a:pos x="722" y="653"/>
              </a:cxn>
              <a:cxn ang="0">
                <a:pos x="707" y="707"/>
              </a:cxn>
              <a:cxn ang="0">
                <a:pos x="707" y="707"/>
              </a:cxn>
              <a:cxn ang="0">
                <a:pos x="707" y="707"/>
              </a:cxn>
            </a:cxnLst>
            <a:rect l="0" t="0" r="r" b="b"/>
            <a:pathLst>
              <a:path w="800" h="784">
                <a:moveTo>
                  <a:pt x="660" y="562"/>
                </a:moveTo>
                <a:cubicBezTo>
                  <a:pt x="498" y="400"/>
                  <a:pt x="498" y="400"/>
                  <a:pt x="498" y="400"/>
                </a:cubicBezTo>
                <a:cubicBezTo>
                  <a:pt x="630" y="268"/>
                  <a:pt x="630" y="268"/>
                  <a:pt x="630" y="268"/>
                </a:cubicBezTo>
                <a:cubicBezTo>
                  <a:pt x="673" y="278"/>
                  <a:pt x="720" y="266"/>
                  <a:pt x="753" y="233"/>
                </a:cubicBezTo>
                <a:cubicBezTo>
                  <a:pt x="790" y="196"/>
                  <a:pt x="800" y="144"/>
                  <a:pt x="784" y="98"/>
                </a:cubicBezTo>
                <a:cubicBezTo>
                  <a:pt x="722" y="160"/>
                  <a:pt x="722" y="160"/>
                  <a:pt x="722" y="160"/>
                </a:cubicBezTo>
                <a:cubicBezTo>
                  <a:pt x="700" y="182"/>
                  <a:pt x="664" y="181"/>
                  <a:pt x="641" y="158"/>
                </a:cubicBezTo>
                <a:cubicBezTo>
                  <a:pt x="618" y="135"/>
                  <a:pt x="617" y="99"/>
                  <a:pt x="639" y="77"/>
                </a:cubicBezTo>
                <a:cubicBezTo>
                  <a:pt x="701" y="15"/>
                  <a:pt x="701" y="15"/>
                  <a:pt x="701" y="15"/>
                </a:cubicBezTo>
                <a:cubicBezTo>
                  <a:pt x="656" y="0"/>
                  <a:pt x="603" y="10"/>
                  <a:pt x="566" y="46"/>
                </a:cubicBezTo>
                <a:cubicBezTo>
                  <a:pt x="533" y="80"/>
                  <a:pt x="522" y="126"/>
                  <a:pt x="532" y="169"/>
                </a:cubicBezTo>
                <a:cubicBezTo>
                  <a:pt x="400" y="301"/>
                  <a:pt x="400" y="301"/>
                  <a:pt x="400" y="301"/>
                </a:cubicBezTo>
                <a:cubicBezTo>
                  <a:pt x="268" y="169"/>
                  <a:pt x="268" y="169"/>
                  <a:pt x="268" y="169"/>
                </a:cubicBezTo>
                <a:cubicBezTo>
                  <a:pt x="278" y="127"/>
                  <a:pt x="266" y="80"/>
                  <a:pt x="233" y="46"/>
                </a:cubicBezTo>
                <a:cubicBezTo>
                  <a:pt x="196" y="10"/>
                  <a:pt x="144" y="0"/>
                  <a:pt x="98" y="15"/>
                </a:cubicBezTo>
                <a:cubicBezTo>
                  <a:pt x="160" y="77"/>
                  <a:pt x="160" y="77"/>
                  <a:pt x="160" y="77"/>
                </a:cubicBezTo>
                <a:cubicBezTo>
                  <a:pt x="182" y="99"/>
                  <a:pt x="181" y="135"/>
                  <a:pt x="158" y="158"/>
                </a:cubicBezTo>
                <a:cubicBezTo>
                  <a:pt x="135" y="181"/>
                  <a:pt x="99" y="182"/>
                  <a:pt x="77" y="160"/>
                </a:cubicBezTo>
                <a:cubicBezTo>
                  <a:pt x="15" y="98"/>
                  <a:pt x="15" y="98"/>
                  <a:pt x="15" y="98"/>
                </a:cubicBezTo>
                <a:cubicBezTo>
                  <a:pt x="0" y="144"/>
                  <a:pt x="10" y="196"/>
                  <a:pt x="46" y="233"/>
                </a:cubicBezTo>
                <a:cubicBezTo>
                  <a:pt x="80" y="266"/>
                  <a:pt x="127" y="278"/>
                  <a:pt x="170" y="268"/>
                </a:cubicBezTo>
                <a:cubicBezTo>
                  <a:pt x="301" y="400"/>
                  <a:pt x="301" y="400"/>
                  <a:pt x="301" y="400"/>
                </a:cubicBezTo>
                <a:cubicBezTo>
                  <a:pt x="139" y="562"/>
                  <a:pt x="139" y="562"/>
                  <a:pt x="139" y="562"/>
                </a:cubicBezTo>
                <a:cubicBezTo>
                  <a:pt x="109" y="560"/>
                  <a:pt x="79" y="570"/>
                  <a:pt x="57" y="592"/>
                </a:cubicBezTo>
                <a:cubicBezTo>
                  <a:pt x="15" y="634"/>
                  <a:pt x="15" y="701"/>
                  <a:pt x="57" y="743"/>
                </a:cubicBezTo>
                <a:cubicBezTo>
                  <a:pt x="98" y="784"/>
                  <a:pt x="165" y="784"/>
                  <a:pt x="207" y="743"/>
                </a:cubicBezTo>
                <a:cubicBezTo>
                  <a:pt x="229" y="720"/>
                  <a:pt x="239" y="690"/>
                  <a:pt x="237" y="660"/>
                </a:cubicBezTo>
                <a:cubicBezTo>
                  <a:pt x="400" y="498"/>
                  <a:pt x="400" y="498"/>
                  <a:pt x="400" y="498"/>
                </a:cubicBezTo>
                <a:cubicBezTo>
                  <a:pt x="562" y="660"/>
                  <a:pt x="562" y="660"/>
                  <a:pt x="562" y="660"/>
                </a:cubicBezTo>
                <a:cubicBezTo>
                  <a:pt x="560" y="690"/>
                  <a:pt x="570" y="720"/>
                  <a:pt x="593" y="743"/>
                </a:cubicBezTo>
                <a:cubicBezTo>
                  <a:pt x="634" y="784"/>
                  <a:pt x="701" y="784"/>
                  <a:pt x="743" y="743"/>
                </a:cubicBezTo>
                <a:cubicBezTo>
                  <a:pt x="784" y="701"/>
                  <a:pt x="784" y="634"/>
                  <a:pt x="743" y="593"/>
                </a:cubicBezTo>
                <a:cubicBezTo>
                  <a:pt x="720" y="570"/>
                  <a:pt x="690" y="560"/>
                  <a:pt x="660" y="562"/>
                </a:cubicBezTo>
                <a:close/>
                <a:moveTo>
                  <a:pt x="146" y="722"/>
                </a:moveTo>
                <a:cubicBezTo>
                  <a:pt x="92" y="707"/>
                  <a:pt x="92" y="707"/>
                  <a:pt x="92" y="707"/>
                </a:cubicBezTo>
                <a:cubicBezTo>
                  <a:pt x="78" y="653"/>
                  <a:pt x="78" y="653"/>
                  <a:pt x="78" y="653"/>
                </a:cubicBezTo>
                <a:cubicBezTo>
                  <a:pt x="117" y="614"/>
                  <a:pt x="117" y="614"/>
                  <a:pt x="117" y="614"/>
                </a:cubicBezTo>
                <a:cubicBezTo>
                  <a:pt x="171" y="628"/>
                  <a:pt x="171" y="628"/>
                  <a:pt x="171" y="628"/>
                </a:cubicBezTo>
                <a:cubicBezTo>
                  <a:pt x="186" y="682"/>
                  <a:pt x="186" y="682"/>
                  <a:pt x="186" y="682"/>
                </a:cubicBezTo>
                <a:lnTo>
                  <a:pt x="146" y="722"/>
                </a:lnTo>
                <a:close/>
                <a:moveTo>
                  <a:pt x="707" y="707"/>
                </a:moveTo>
                <a:cubicBezTo>
                  <a:pt x="653" y="722"/>
                  <a:pt x="653" y="722"/>
                  <a:pt x="653" y="722"/>
                </a:cubicBezTo>
                <a:cubicBezTo>
                  <a:pt x="614" y="682"/>
                  <a:pt x="614" y="682"/>
                  <a:pt x="614" y="682"/>
                </a:cubicBezTo>
                <a:cubicBezTo>
                  <a:pt x="628" y="628"/>
                  <a:pt x="628" y="628"/>
                  <a:pt x="628" y="628"/>
                </a:cubicBezTo>
                <a:cubicBezTo>
                  <a:pt x="682" y="614"/>
                  <a:pt x="682" y="614"/>
                  <a:pt x="682" y="614"/>
                </a:cubicBezTo>
                <a:cubicBezTo>
                  <a:pt x="722" y="653"/>
                  <a:pt x="722" y="653"/>
                  <a:pt x="722" y="653"/>
                </a:cubicBezTo>
                <a:lnTo>
                  <a:pt x="707" y="707"/>
                </a:lnTo>
                <a:close/>
                <a:moveTo>
                  <a:pt x="707" y="707"/>
                </a:moveTo>
                <a:cubicBezTo>
                  <a:pt x="707" y="707"/>
                  <a:pt x="707" y="707"/>
                  <a:pt x="707" y="707"/>
                </a:cubicBezTo>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1" name="Freeform 6"/>
          <p:cNvSpPr>
            <a:spLocks noEditPoints="1"/>
          </p:cNvSpPr>
          <p:nvPr/>
        </p:nvSpPr>
        <p:spPr bwMode="auto">
          <a:xfrm>
            <a:off x="6885237" y="5092088"/>
            <a:ext cx="988912" cy="9684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 name="文本框 2"/>
          <p:cNvSpPr txBox="1"/>
          <p:nvPr/>
        </p:nvSpPr>
        <p:spPr>
          <a:xfrm>
            <a:off x="676275" y="2023745"/>
            <a:ext cx="3841750" cy="2245360"/>
          </a:xfrm>
          <a:prstGeom prst="rect">
            <a:avLst/>
          </a:prstGeom>
          <a:noFill/>
        </p:spPr>
        <p:txBody>
          <a:bodyPr wrap="square" rtlCol="0">
            <a:spAutoFit/>
          </a:bodyPr>
          <a:lstStyle/>
          <a:p>
            <a:r>
              <a:rPr lang="en-US" altLang="zh-CN" sz="2000" dirty="0"/>
              <a:t>1.</a:t>
            </a:r>
            <a:r>
              <a:rPr lang="zh-CN" altLang="en-US" sz="2000" dirty="0"/>
              <a:t>测试是为了发现程序中的错误而执行程序的过程。</a:t>
            </a:r>
            <a:endParaRPr lang="zh-CN" altLang="en-US" sz="2000" dirty="0"/>
          </a:p>
          <a:p>
            <a:r>
              <a:rPr lang="en-US" altLang="zh-CN" sz="2000" dirty="0"/>
              <a:t>2.</a:t>
            </a:r>
            <a:r>
              <a:rPr lang="zh-CN" altLang="en-US" sz="2000" dirty="0"/>
              <a:t>好的测试方案是极可能发现迄今为止尚未发现的错误的测试方案。</a:t>
            </a:r>
            <a:endParaRPr lang="zh-CN" altLang="en-US" sz="2000" dirty="0"/>
          </a:p>
          <a:p>
            <a:r>
              <a:rPr lang="en-US" altLang="zh-CN" sz="2000" dirty="0"/>
              <a:t>3.</a:t>
            </a:r>
            <a:r>
              <a:rPr lang="zh-CN" altLang="en-US" sz="2000" dirty="0"/>
              <a:t>成功的测试是发现了至今为止尚未发现的错误的测试</a:t>
            </a:r>
            <a:endParaRPr lang="zh-CN" altLang="en-US" sz="2000" dirty="0"/>
          </a:p>
        </p:txBody>
      </p:sp>
      <p:sp>
        <p:nvSpPr>
          <p:cNvPr id="5" name="文本框 4"/>
          <p:cNvSpPr txBox="1"/>
          <p:nvPr/>
        </p:nvSpPr>
        <p:spPr>
          <a:xfrm>
            <a:off x="676275" y="4759960"/>
            <a:ext cx="3841750" cy="1198880"/>
          </a:xfrm>
          <a:prstGeom prst="rect">
            <a:avLst/>
          </a:prstGeom>
          <a:noFill/>
        </p:spPr>
        <p:txBody>
          <a:bodyPr wrap="square" rtlCol="0">
            <a:spAutoFit/>
          </a:bodyPr>
          <a:lstStyle/>
          <a:p>
            <a:r>
              <a:rPr lang="zh-CN" sz="2400" dirty="0"/>
              <a:t>综上所述，测试的正确定义是</a:t>
            </a:r>
            <a:r>
              <a:rPr lang="en-US" altLang="zh-CN" sz="2400" dirty="0"/>
              <a:t>“</a:t>
            </a:r>
            <a:r>
              <a:rPr lang="zh-CN" altLang="en-US" sz="2400" dirty="0"/>
              <a:t>为了发现程序中的错误而执行程序的过程</a:t>
            </a:r>
            <a:r>
              <a:rPr lang="en-US" altLang="zh-CN" sz="2400" dirty="0"/>
              <a:t>”</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p14:dur="0" advTm="5000"/>
    </mc:Choice>
    <mc:Fallback>
      <p:transition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tags/tag1.xml><?xml version="1.0" encoding="utf-8"?>
<p:tagLst xmlns:p="http://schemas.openxmlformats.org/presentationml/2006/main">
  <p:tag name="KSO_WM_UNIT_PLACING_PICTURE_USER_VIEWPORT" val="{&quot;height&quot;:7500,&quot;width&quot;:100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6289</Words>
  <Application>WPS 演示</Application>
  <PresentationFormat>宽屏</PresentationFormat>
  <Paragraphs>521</Paragraphs>
  <Slides>41</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41</vt:i4>
      </vt:variant>
    </vt:vector>
  </HeadingPairs>
  <TitlesOfParts>
    <vt:vector size="54" baseType="lpstr">
      <vt:lpstr>Arial</vt:lpstr>
      <vt:lpstr>宋体</vt:lpstr>
      <vt:lpstr>Wingdings</vt:lpstr>
      <vt:lpstr>微软雅黑</vt:lpstr>
      <vt:lpstr>Impact</vt:lpstr>
      <vt:lpstr>Bebas Neue</vt:lpstr>
      <vt:lpstr>FontAwesome</vt:lpstr>
      <vt:lpstr>等线</vt:lpstr>
      <vt:lpstr>Arial Unicode MS</vt:lpstr>
      <vt:lpstr>等线 Light</vt:lpstr>
      <vt:lpstr>Times New Roman</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yun814</dc:creator>
  <cp:lastModifiedBy>WPS_1505052829</cp:lastModifiedBy>
  <cp:revision>29</cp:revision>
  <dcterms:created xsi:type="dcterms:W3CDTF">2017-03-25T04:03:00Z</dcterms:created>
  <dcterms:modified xsi:type="dcterms:W3CDTF">2020-12-20T11:06:21Z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