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02" r:id="rId3"/>
    <p:sldId id="291" r:id="rId4"/>
    <p:sldId id="326" r:id="rId5"/>
    <p:sldId id="303" r:id="rId6"/>
    <p:sldId id="336" r:id="rId7"/>
    <p:sldId id="311" r:id="rId8"/>
    <p:sldId id="337" r:id="rId9"/>
    <p:sldId id="312" r:id="rId10"/>
    <p:sldId id="339" r:id="rId11"/>
    <p:sldId id="340" r:id="rId12"/>
    <p:sldId id="341" r:id="rId13"/>
    <p:sldId id="313" r:id="rId14"/>
    <p:sldId id="343" r:id="rId15"/>
    <p:sldId id="301" r:id="rId16"/>
    <p:sldId id="344" r:id="rId17"/>
    <p:sldId id="314" r:id="rId18"/>
  </p:sldIdLst>
  <p:sldSz cx="9144000" cy="5143500" type="screen16x9"/>
  <p:notesSz cx="6858000" cy="9144000"/>
  <p:embeddedFontLst>
    <p:embeddedFont>
      <p:font typeface="Calibri Light" panose="020F0302020204030204" pitchFamily="34" charset="0"/>
      <p:regular r:id="rId24"/>
      <p:italic r:id="rId25"/>
    </p:embeddedFont>
    <p:embeddedFont>
      <p:font typeface="方正兰亭黑_GBK" panose="02000000000000000000"/>
      <p:regular r:id="rId26"/>
    </p:embeddedFont>
    <p:embeddedFont>
      <p:font typeface="楷体" panose="02010609060101010101" charset="-122"/>
      <p:regular r:id="rId27"/>
    </p:embeddedFont>
    <p:embeddedFont>
      <p:font typeface="微软雅黑" panose="020B0503020204020204" charset="-122"/>
      <p:regular r:id="rId28"/>
    </p:embeddedFont>
    <p:embeddedFont>
      <p:font typeface="Calibri" panose="020F0502020204030204" charset="0"/>
      <p:regular r:id="rId29"/>
      <p:bold r:id="rId30"/>
      <p:italic r:id="rId31"/>
      <p:boldItalic r:id="rId32"/>
    </p:embeddedFont>
    <p:embeddedFont>
      <p:font typeface="微软雅黑 Light" panose="020B0502040204020203" charset="-122"/>
      <p:regular r:id="rId33"/>
    </p:embeddedFont>
  </p:embeddedFont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4864"/>
    <a:srgbClr val="E0E0E0"/>
    <a:srgbClr val="27506E"/>
    <a:srgbClr val="F3F3F3"/>
    <a:srgbClr val="1E3E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 snapToGrid="0" showGuides="1">
      <p:cViewPr varScale="1">
        <p:scale>
          <a:sx n="139" d="100"/>
          <a:sy n="139" d="100"/>
        </p:scale>
        <p:origin x="-852" y="-102"/>
      </p:cViewPr>
      <p:guideLst>
        <p:guide orient="horz" pos="1461"/>
        <p:guide orient="horz" pos="133"/>
        <p:guide orient="horz" pos="3072"/>
        <p:guide pos="5556"/>
        <p:guide pos="19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227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font" Target="fonts/font10.fntdata"/><Relationship Id="rId32" Type="http://schemas.openxmlformats.org/officeDocument/2006/relationships/font" Target="fonts/font9.fntdata"/><Relationship Id="rId31" Type="http://schemas.openxmlformats.org/officeDocument/2006/relationships/font" Target="fonts/font8.fntdata"/><Relationship Id="rId30" Type="http://schemas.openxmlformats.org/officeDocument/2006/relationships/font" Target="fonts/font7.fntdata"/><Relationship Id="rId3" Type="http://schemas.openxmlformats.org/officeDocument/2006/relationships/slide" Target="slides/slide1.xml"/><Relationship Id="rId29" Type="http://schemas.openxmlformats.org/officeDocument/2006/relationships/font" Target="fonts/font6.fntdata"/><Relationship Id="rId28" Type="http://schemas.openxmlformats.org/officeDocument/2006/relationships/font" Target="fonts/font5.fntdata"/><Relationship Id="rId27" Type="http://schemas.openxmlformats.org/officeDocument/2006/relationships/font" Target="fonts/font4.fntdata"/><Relationship Id="rId26" Type="http://schemas.openxmlformats.org/officeDocument/2006/relationships/font" Target="fonts/font3.fntdata"/><Relationship Id="rId25" Type="http://schemas.openxmlformats.org/officeDocument/2006/relationships/font" Target="fonts/font2.fntdata"/><Relationship Id="rId24" Type="http://schemas.openxmlformats.org/officeDocument/2006/relationships/font" Target="fonts/font1.fntdata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C7E0A-FE25-4298-B2A5-F81E4409DC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04E8C-F5F4-4E78-B894-8ABE74AB9AB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B2BC2-E36F-4014-826D-67C3AA5D55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35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..\&#39033;&#30446;&#23454;&#29616;&amp;&#27979;&#35797;\&#25991;&#26723;\SE2020-G16-&#38598;&#25104;&#27979;&#35797;&#25253;&#21578;%20v0.1.docx" TargetMode="External"/><Relationship Id="rId1" Type="http://schemas.openxmlformats.org/officeDocument/2006/relationships/tags" Target="../tags/tag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hyperlink" Target="..\&#20250;&#35758;&#35760;&#24405;\&#20250;&#35758;&#35760;&#24405;12.29.doc" TargetMode="External"/><Relationship Id="rId2" Type="http://schemas.openxmlformats.org/officeDocument/2006/relationships/hyperlink" Target="..\&#20250;&#35758;&#35760;&#24405;\&#20250;&#35758;&#35760;&#24405;12.22.doc" TargetMode="External"/><Relationship Id="rId1" Type="http://schemas.openxmlformats.org/officeDocument/2006/relationships/hyperlink" Target="..\&#20250;&#35758;&#35760;&#24405;\&#20250;&#35758;&#35760;&#24405;12.16.doc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..\&#39033;&#30446;&#23454;&#29616;&amp;&#27979;&#35797;\&#25991;&#26723;\SE2020-G16-&#20195;&#30721;&#36208;&#26597;&#25253;&#21578;%20V0.1.doc" TargetMode="External"/><Relationship Id="rId1" Type="http://schemas.openxmlformats.org/officeDocument/2006/relationships/hyperlink" Target="..\&#39033;&#30446;&#23454;&#29616;&amp;&#27979;&#35797;\&#25991;&#26723;\SE2020-G16-&#32534;&#30721;&#35268;&#33539;.docx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..\&#39033;&#30446;&#23454;&#29616;&amp;&#27979;&#35797;\&#25991;&#26723;\SE2020-G16-&#39033;&#30446;&#27979;&#35797;&#29992;&#20363;.xlsx" TargetMode="Externa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2700000">
            <a:off x="2829120" y="869190"/>
            <a:ext cx="3456507" cy="3456507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 rot="2700000">
            <a:off x="2953469" y="953718"/>
            <a:ext cx="3237063" cy="3237063"/>
          </a:xfrm>
          <a:prstGeom prst="rect">
            <a:avLst/>
          </a:prstGeom>
          <a:noFill/>
          <a:ln w="63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 rot="2700000">
            <a:off x="3092349" y="1090334"/>
            <a:ext cx="2909100" cy="2909100"/>
          </a:xfrm>
          <a:prstGeom prst="rect">
            <a:avLst/>
          </a:prstGeom>
          <a:gradFill>
            <a:gsLst>
              <a:gs pos="0">
                <a:schemeClr val="bg1"/>
              </a:gs>
              <a:gs pos="35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8"/>
          <p:cNvSpPr txBox="1">
            <a:spLocks noChangeArrowheads="1"/>
          </p:cNvSpPr>
          <p:nvPr/>
        </p:nvSpPr>
        <p:spPr bwMode="auto">
          <a:xfrm>
            <a:off x="4098290" y="2979420"/>
            <a:ext cx="876300" cy="229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900" dirty="0">
                <a:solidFill>
                  <a:srgbClr val="2E4864"/>
                </a:solidFill>
                <a:latin typeface="方正兰亭黑_GBK" panose="02000000000000000000"/>
                <a:ea typeface="方正兰亭黑_GBK" panose="02000000000000000000"/>
              </a:rPr>
              <a:t>答辩人</a:t>
            </a:r>
            <a:r>
              <a:rPr lang="zh-CN" altLang="en-US" sz="900" dirty="0" smtClean="0">
                <a:solidFill>
                  <a:srgbClr val="2E4864"/>
                </a:solidFill>
                <a:latin typeface="方正兰亭黑_GBK" panose="02000000000000000000"/>
                <a:ea typeface="方正兰亭黑_GBK" panose="02000000000000000000"/>
              </a:rPr>
              <a:t>：</a:t>
            </a:r>
            <a:r>
              <a:rPr lang="en-US" altLang="zh-CN" sz="900" dirty="0" smtClean="0">
                <a:solidFill>
                  <a:srgbClr val="2E4864"/>
                </a:solidFill>
                <a:latin typeface="方正兰亭黑_GBK" panose="02000000000000000000"/>
                <a:ea typeface="方正兰亭黑_GBK" panose="02000000000000000000"/>
              </a:rPr>
              <a:t>G16</a:t>
            </a:r>
            <a:endParaRPr lang="en-US" altLang="zh-CN" sz="900" dirty="0" smtClean="0">
              <a:solidFill>
                <a:srgbClr val="2E4864"/>
              </a:solidFill>
              <a:latin typeface="方正兰亭黑_GBK" panose="02000000000000000000"/>
              <a:ea typeface="方正兰亭黑_GBK" panose="0200000000000000000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216972" y="1740779"/>
            <a:ext cx="680802" cy="593829"/>
            <a:chOff x="4675188" y="2882900"/>
            <a:chExt cx="360362" cy="314325"/>
          </a:xfrm>
          <a:solidFill>
            <a:srgbClr val="27506E"/>
          </a:solidFill>
        </p:grpSpPr>
        <p:sp>
          <p:nvSpPr>
            <p:cNvPr id="19" name="AutoShape 43"/>
            <p:cNvSpPr/>
            <p:nvPr/>
          </p:nvSpPr>
          <p:spPr bwMode="auto">
            <a:xfrm>
              <a:off x="4675188" y="2882900"/>
              <a:ext cx="360362" cy="2571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951" y="9367"/>
                  </a:moveTo>
                  <a:cubicBezTo>
                    <a:pt x="10901" y="9383"/>
                    <a:pt x="10851" y="9391"/>
                    <a:pt x="10800" y="9391"/>
                  </a:cubicBezTo>
                  <a:cubicBezTo>
                    <a:pt x="10748" y="9391"/>
                    <a:pt x="10698" y="9383"/>
                    <a:pt x="10648" y="9367"/>
                  </a:cubicBezTo>
                  <a:lnTo>
                    <a:pt x="1873" y="6550"/>
                  </a:lnTo>
                  <a:cubicBezTo>
                    <a:pt x="1566" y="6452"/>
                    <a:pt x="1349" y="6072"/>
                    <a:pt x="1349" y="5634"/>
                  </a:cubicBezTo>
                  <a:cubicBezTo>
                    <a:pt x="1349" y="5197"/>
                    <a:pt x="1566" y="4817"/>
                    <a:pt x="1873" y="4719"/>
                  </a:cubicBezTo>
                  <a:lnTo>
                    <a:pt x="10648" y="1902"/>
                  </a:lnTo>
                  <a:cubicBezTo>
                    <a:pt x="10698" y="1886"/>
                    <a:pt x="10748" y="1878"/>
                    <a:pt x="10800" y="1878"/>
                  </a:cubicBezTo>
                  <a:cubicBezTo>
                    <a:pt x="10851" y="1878"/>
                    <a:pt x="10901" y="1886"/>
                    <a:pt x="10951" y="1902"/>
                  </a:cubicBezTo>
                  <a:lnTo>
                    <a:pt x="19726" y="4719"/>
                  </a:lnTo>
                  <a:cubicBezTo>
                    <a:pt x="20033" y="4817"/>
                    <a:pt x="20249" y="5197"/>
                    <a:pt x="20249" y="5634"/>
                  </a:cubicBezTo>
                  <a:cubicBezTo>
                    <a:pt x="20249" y="6072"/>
                    <a:pt x="20033" y="6452"/>
                    <a:pt x="19726" y="6550"/>
                  </a:cubicBezTo>
                  <a:cubicBezTo>
                    <a:pt x="19726" y="6550"/>
                    <a:pt x="10951" y="9367"/>
                    <a:pt x="10951" y="9367"/>
                  </a:cubicBezTo>
                  <a:close/>
                  <a:moveTo>
                    <a:pt x="16874" y="16904"/>
                  </a:moveTo>
                  <a:cubicBezTo>
                    <a:pt x="16874" y="17942"/>
                    <a:pt x="14849" y="19721"/>
                    <a:pt x="10800" y="19721"/>
                  </a:cubicBezTo>
                  <a:cubicBezTo>
                    <a:pt x="6749" y="19721"/>
                    <a:pt x="4724" y="17942"/>
                    <a:pt x="4724" y="16904"/>
                  </a:cubicBezTo>
                  <a:lnTo>
                    <a:pt x="4724" y="9394"/>
                  </a:lnTo>
                  <a:lnTo>
                    <a:pt x="10353" y="11200"/>
                  </a:lnTo>
                  <a:cubicBezTo>
                    <a:pt x="10501" y="11246"/>
                    <a:pt x="10651" y="11269"/>
                    <a:pt x="10800" y="11269"/>
                  </a:cubicBezTo>
                  <a:cubicBezTo>
                    <a:pt x="10949" y="11269"/>
                    <a:pt x="11098" y="11246"/>
                    <a:pt x="11255" y="11198"/>
                  </a:cubicBezTo>
                  <a:lnTo>
                    <a:pt x="16874" y="9394"/>
                  </a:lnTo>
                  <a:cubicBezTo>
                    <a:pt x="16874" y="9394"/>
                    <a:pt x="16874" y="16904"/>
                    <a:pt x="16874" y="16904"/>
                  </a:cubicBezTo>
                  <a:close/>
                  <a:moveTo>
                    <a:pt x="21600" y="5634"/>
                  </a:moveTo>
                  <a:cubicBezTo>
                    <a:pt x="21600" y="4314"/>
                    <a:pt x="20954" y="3185"/>
                    <a:pt x="20030" y="2888"/>
                  </a:cubicBezTo>
                  <a:lnTo>
                    <a:pt x="11246" y="68"/>
                  </a:lnTo>
                  <a:cubicBezTo>
                    <a:pt x="11098" y="22"/>
                    <a:pt x="10949" y="0"/>
                    <a:pt x="10800" y="0"/>
                  </a:cubicBezTo>
                  <a:cubicBezTo>
                    <a:pt x="10651" y="0"/>
                    <a:pt x="10501" y="22"/>
                    <a:pt x="10344" y="71"/>
                  </a:cubicBezTo>
                  <a:lnTo>
                    <a:pt x="1570" y="2888"/>
                  </a:lnTo>
                  <a:cubicBezTo>
                    <a:pt x="645" y="3185"/>
                    <a:pt x="0" y="4314"/>
                    <a:pt x="0" y="5634"/>
                  </a:cubicBezTo>
                  <a:cubicBezTo>
                    <a:pt x="0" y="6955"/>
                    <a:pt x="645" y="8084"/>
                    <a:pt x="1569" y="8380"/>
                  </a:cubicBezTo>
                  <a:lnTo>
                    <a:pt x="3374" y="8960"/>
                  </a:lnTo>
                  <a:lnTo>
                    <a:pt x="3374" y="16904"/>
                  </a:lnTo>
                  <a:cubicBezTo>
                    <a:pt x="3374" y="19397"/>
                    <a:pt x="5425" y="21600"/>
                    <a:pt x="10800" y="21600"/>
                  </a:cubicBezTo>
                  <a:cubicBezTo>
                    <a:pt x="16174" y="21600"/>
                    <a:pt x="18224" y="19397"/>
                    <a:pt x="18224" y="16904"/>
                  </a:cubicBezTo>
                  <a:lnTo>
                    <a:pt x="18224" y="8960"/>
                  </a:lnTo>
                  <a:lnTo>
                    <a:pt x="20030" y="8380"/>
                  </a:lnTo>
                  <a:cubicBezTo>
                    <a:pt x="20954" y="8084"/>
                    <a:pt x="21600" y="6955"/>
                    <a:pt x="21600" y="563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27506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0" name="AutoShape 44"/>
            <p:cNvSpPr/>
            <p:nvPr/>
          </p:nvSpPr>
          <p:spPr bwMode="auto">
            <a:xfrm>
              <a:off x="5000625" y="2994025"/>
              <a:ext cx="22225" cy="1238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963"/>
                  </a:moveTo>
                  <a:lnTo>
                    <a:pt x="0" y="19636"/>
                  </a:lnTo>
                  <a:cubicBezTo>
                    <a:pt x="0" y="20721"/>
                    <a:pt x="4841" y="21599"/>
                    <a:pt x="10800" y="21599"/>
                  </a:cubicBezTo>
                  <a:cubicBezTo>
                    <a:pt x="16758" y="21599"/>
                    <a:pt x="21600" y="20721"/>
                    <a:pt x="21600" y="19636"/>
                  </a:cubicBezTo>
                  <a:lnTo>
                    <a:pt x="21600" y="1963"/>
                  </a:lnTo>
                  <a:cubicBezTo>
                    <a:pt x="21600" y="878"/>
                    <a:pt x="16758" y="0"/>
                    <a:pt x="10800" y="0"/>
                  </a:cubicBezTo>
                  <a:cubicBezTo>
                    <a:pt x="4841" y="0"/>
                    <a:pt x="0" y="878"/>
                    <a:pt x="0" y="196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27506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1" name="AutoShape 45"/>
            <p:cNvSpPr/>
            <p:nvPr/>
          </p:nvSpPr>
          <p:spPr bwMode="auto">
            <a:xfrm>
              <a:off x="4989513" y="3128963"/>
              <a:ext cx="46037" cy="682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10427"/>
                    <a:pt x="0" y="14400"/>
                  </a:cubicBezTo>
                  <a:cubicBezTo>
                    <a:pt x="0" y="18372"/>
                    <a:pt x="4838" y="21599"/>
                    <a:pt x="10800" y="21599"/>
                  </a:cubicBezTo>
                  <a:cubicBezTo>
                    <a:pt x="16761" y="21599"/>
                    <a:pt x="21600" y="18372"/>
                    <a:pt x="21600" y="14400"/>
                  </a:cubicBezTo>
                  <a:cubicBezTo>
                    <a:pt x="21600" y="10427"/>
                    <a:pt x="1676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27506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cxnSp>
        <p:nvCxnSpPr>
          <p:cNvPr id="24" name="直接连接符 23"/>
          <p:cNvCxnSpPr/>
          <p:nvPr/>
        </p:nvCxnSpPr>
        <p:spPr>
          <a:xfrm>
            <a:off x="4147476" y="2863347"/>
            <a:ext cx="79951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3286125" y="2279650"/>
            <a:ext cx="25006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base">
              <a:buClrTx/>
              <a:buSzTx/>
              <a:buFontTx/>
              <a:defRPr/>
            </a:pPr>
            <a:r>
              <a:rPr lang="zh-CN" altLang="en-US" sz="3200" b="1" smtClean="0">
                <a:solidFill>
                  <a:srgbClr val="2E4864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实现&amp;测试</a:t>
            </a:r>
            <a:endParaRPr lang="zh-CN" altLang="en-US" sz="3200" b="1" smtClean="0">
              <a:solidFill>
                <a:srgbClr val="2E4864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6"/>
          <p:cNvSpPr txBox="1">
            <a:spLocks noChangeArrowheads="1"/>
          </p:cNvSpPr>
          <p:nvPr/>
        </p:nvSpPr>
        <p:spPr bwMode="auto">
          <a:xfrm>
            <a:off x="3210618" y="210792"/>
            <a:ext cx="272288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smtClean="0">
                <a:solidFill>
                  <a:srgbClr val="27506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白盒测试用例设计原则</a:t>
            </a:r>
            <a:endParaRPr lang="zh-CN" altLang="en-US" sz="2000" b="1" smtClean="0">
              <a:solidFill>
                <a:srgbClr val="27506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003291" y="901339"/>
            <a:ext cx="1315085" cy="245745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p>
            <a:pPr lvl="0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判定</a:t>
            </a:r>
            <a:r>
              <a:rPr lang="en-US" altLang="zh-CN" sz="1600" b="1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条件覆盖</a:t>
            </a:r>
            <a:endParaRPr lang="zh-CN" altLang="en-US" sz="1600" b="1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18465" y="1192164"/>
            <a:ext cx="2774905" cy="1841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p>
            <a:pPr algn="r" defTabSz="1218565"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同时满足判定覆盖和条件覆盖的标准</a:t>
            </a:r>
            <a:endParaRPr lang="en-US" sz="12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6" name="Oval 295"/>
          <p:cNvSpPr/>
          <p:nvPr/>
        </p:nvSpPr>
        <p:spPr>
          <a:xfrm>
            <a:off x="3380446" y="998609"/>
            <a:ext cx="657827" cy="638993"/>
          </a:xfrm>
          <a:prstGeom prst="ellipse">
            <a:avLst/>
          </a:prstGeom>
          <a:solidFill>
            <a:srgbClr val="6A5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4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77" name="Freeform 145"/>
          <p:cNvSpPr/>
          <p:nvPr/>
        </p:nvSpPr>
        <p:spPr bwMode="auto">
          <a:xfrm>
            <a:off x="3563310" y="1192164"/>
            <a:ext cx="292100" cy="251884"/>
          </a:xfrm>
          <a:custGeom>
            <a:avLst/>
            <a:gdLst/>
            <a:ahLst/>
            <a:cxnLst>
              <a:cxn ang="0">
                <a:pos x="64" y="51"/>
              </a:cxn>
              <a:cxn ang="0">
                <a:pos x="60" y="55"/>
              </a:cxn>
              <a:cxn ang="0">
                <a:pos x="49" y="55"/>
              </a:cxn>
              <a:cxn ang="0">
                <a:pos x="45" y="51"/>
              </a:cxn>
              <a:cxn ang="0">
                <a:pos x="45" y="40"/>
              </a:cxn>
              <a:cxn ang="0">
                <a:pos x="49" y="36"/>
              </a:cxn>
              <a:cxn ang="0">
                <a:pos x="52" y="36"/>
              </a:cxn>
              <a:cxn ang="0">
                <a:pos x="52" y="30"/>
              </a:cxn>
              <a:cxn ang="0">
                <a:pos x="34" y="30"/>
              </a:cxn>
              <a:cxn ang="0">
                <a:pos x="34" y="36"/>
              </a:cxn>
              <a:cxn ang="0">
                <a:pos x="37" y="36"/>
              </a:cxn>
              <a:cxn ang="0">
                <a:pos x="41" y="40"/>
              </a:cxn>
              <a:cxn ang="0">
                <a:pos x="41" y="51"/>
              </a:cxn>
              <a:cxn ang="0">
                <a:pos x="37" y="55"/>
              </a:cxn>
              <a:cxn ang="0">
                <a:pos x="26" y="55"/>
              </a:cxn>
              <a:cxn ang="0">
                <a:pos x="23" y="51"/>
              </a:cxn>
              <a:cxn ang="0">
                <a:pos x="23" y="40"/>
              </a:cxn>
              <a:cxn ang="0">
                <a:pos x="26" y="36"/>
              </a:cxn>
              <a:cxn ang="0">
                <a:pos x="29" y="36"/>
              </a:cxn>
              <a:cxn ang="0">
                <a:pos x="29" y="30"/>
              </a:cxn>
              <a:cxn ang="0">
                <a:pos x="11" y="30"/>
              </a:cxn>
              <a:cxn ang="0">
                <a:pos x="11" y="36"/>
              </a:cxn>
              <a:cxn ang="0">
                <a:pos x="15" y="36"/>
              </a:cxn>
              <a:cxn ang="0">
                <a:pos x="18" y="40"/>
              </a:cxn>
              <a:cxn ang="0">
                <a:pos x="18" y="51"/>
              </a:cxn>
              <a:cxn ang="0">
                <a:pos x="15" y="55"/>
              </a:cxn>
              <a:cxn ang="0">
                <a:pos x="3" y="55"/>
              </a:cxn>
              <a:cxn ang="0">
                <a:pos x="0" y="51"/>
              </a:cxn>
              <a:cxn ang="0">
                <a:pos x="0" y="40"/>
              </a:cxn>
              <a:cxn ang="0">
                <a:pos x="3" y="36"/>
              </a:cxn>
              <a:cxn ang="0">
                <a:pos x="7" y="36"/>
              </a:cxn>
              <a:cxn ang="0">
                <a:pos x="7" y="30"/>
              </a:cxn>
              <a:cxn ang="0">
                <a:pos x="11" y="25"/>
              </a:cxn>
              <a:cxn ang="0">
                <a:pos x="29" y="25"/>
              </a:cxn>
              <a:cxn ang="0">
                <a:pos x="29" y="18"/>
              </a:cxn>
              <a:cxn ang="0">
                <a:pos x="26" y="18"/>
              </a:cxn>
              <a:cxn ang="0">
                <a:pos x="23" y="15"/>
              </a:cxn>
              <a:cxn ang="0">
                <a:pos x="23" y="3"/>
              </a:cxn>
              <a:cxn ang="0">
                <a:pos x="26" y="0"/>
              </a:cxn>
              <a:cxn ang="0">
                <a:pos x="37" y="0"/>
              </a:cxn>
              <a:cxn ang="0">
                <a:pos x="41" y="3"/>
              </a:cxn>
              <a:cxn ang="0">
                <a:pos x="41" y="15"/>
              </a:cxn>
              <a:cxn ang="0">
                <a:pos x="37" y="18"/>
              </a:cxn>
              <a:cxn ang="0">
                <a:pos x="34" y="18"/>
              </a:cxn>
              <a:cxn ang="0">
                <a:pos x="34" y="25"/>
              </a:cxn>
              <a:cxn ang="0">
                <a:pos x="52" y="25"/>
              </a:cxn>
              <a:cxn ang="0">
                <a:pos x="57" y="30"/>
              </a:cxn>
              <a:cxn ang="0">
                <a:pos x="57" y="36"/>
              </a:cxn>
              <a:cxn ang="0">
                <a:pos x="60" y="36"/>
              </a:cxn>
              <a:cxn ang="0">
                <a:pos x="64" y="40"/>
              </a:cxn>
              <a:cxn ang="0">
                <a:pos x="64" y="51"/>
              </a:cxn>
            </a:cxnLst>
            <a:rect l="0" t="0" r="r" b="b"/>
            <a:pathLst>
              <a:path w="64" h="55">
                <a:moveTo>
                  <a:pt x="64" y="51"/>
                </a:moveTo>
                <a:cubicBezTo>
                  <a:pt x="64" y="53"/>
                  <a:pt x="62" y="55"/>
                  <a:pt x="60" y="55"/>
                </a:cubicBezTo>
                <a:cubicBezTo>
                  <a:pt x="49" y="55"/>
                  <a:pt x="49" y="55"/>
                  <a:pt x="49" y="55"/>
                </a:cubicBezTo>
                <a:cubicBezTo>
                  <a:pt x="47" y="55"/>
                  <a:pt x="45" y="53"/>
                  <a:pt x="45" y="51"/>
                </a:cubicBezTo>
                <a:cubicBezTo>
                  <a:pt x="45" y="40"/>
                  <a:pt x="45" y="40"/>
                  <a:pt x="45" y="40"/>
                </a:cubicBezTo>
                <a:cubicBezTo>
                  <a:pt x="45" y="38"/>
                  <a:pt x="47" y="36"/>
                  <a:pt x="49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0"/>
                  <a:pt x="52" y="30"/>
                  <a:pt x="52" y="30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36"/>
                  <a:pt x="34" y="36"/>
                  <a:pt x="34" y="36"/>
                </a:cubicBezTo>
                <a:cubicBezTo>
                  <a:pt x="37" y="36"/>
                  <a:pt x="37" y="36"/>
                  <a:pt x="37" y="36"/>
                </a:cubicBezTo>
                <a:cubicBezTo>
                  <a:pt x="39" y="36"/>
                  <a:pt x="41" y="38"/>
                  <a:pt x="41" y="40"/>
                </a:cubicBezTo>
                <a:cubicBezTo>
                  <a:pt x="41" y="51"/>
                  <a:pt x="41" y="51"/>
                  <a:pt x="41" y="51"/>
                </a:cubicBezTo>
                <a:cubicBezTo>
                  <a:pt x="41" y="53"/>
                  <a:pt x="39" y="55"/>
                  <a:pt x="37" y="55"/>
                </a:cubicBezTo>
                <a:cubicBezTo>
                  <a:pt x="26" y="55"/>
                  <a:pt x="26" y="55"/>
                  <a:pt x="26" y="55"/>
                </a:cubicBezTo>
                <a:cubicBezTo>
                  <a:pt x="24" y="55"/>
                  <a:pt x="23" y="53"/>
                  <a:pt x="23" y="51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38"/>
                  <a:pt x="24" y="36"/>
                  <a:pt x="26" y="36"/>
                </a:cubicBezTo>
                <a:cubicBezTo>
                  <a:pt x="29" y="36"/>
                  <a:pt x="29" y="36"/>
                  <a:pt x="29" y="36"/>
                </a:cubicBezTo>
                <a:cubicBezTo>
                  <a:pt x="29" y="30"/>
                  <a:pt x="29" y="30"/>
                  <a:pt x="29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6"/>
                  <a:pt x="11" y="36"/>
                  <a:pt x="11" y="36"/>
                </a:cubicBezTo>
                <a:cubicBezTo>
                  <a:pt x="15" y="36"/>
                  <a:pt x="15" y="36"/>
                  <a:pt x="15" y="36"/>
                </a:cubicBezTo>
                <a:cubicBezTo>
                  <a:pt x="17" y="36"/>
                  <a:pt x="18" y="38"/>
                  <a:pt x="18" y="40"/>
                </a:cubicBezTo>
                <a:cubicBezTo>
                  <a:pt x="18" y="51"/>
                  <a:pt x="18" y="51"/>
                  <a:pt x="18" y="51"/>
                </a:cubicBezTo>
                <a:cubicBezTo>
                  <a:pt x="18" y="53"/>
                  <a:pt x="17" y="55"/>
                  <a:pt x="15" y="55"/>
                </a:cubicBezTo>
                <a:cubicBezTo>
                  <a:pt x="3" y="55"/>
                  <a:pt x="3" y="55"/>
                  <a:pt x="3" y="55"/>
                </a:cubicBezTo>
                <a:cubicBezTo>
                  <a:pt x="1" y="55"/>
                  <a:pt x="0" y="53"/>
                  <a:pt x="0" y="51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38"/>
                  <a:pt x="1" y="36"/>
                  <a:pt x="3" y="36"/>
                </a:cubicBezTo>
                <a:cubicBezTo>
                  <a:pt x="7" y="36"/>
                  <a:pt x="7" y="36"/>
                  <a:pt x="7" y="36"/>
                </a:cubicBezTo>
                <a:cubicBezTo>
                  <a:pt x="7" y="30"/>
                  <a:pt x="7" y="30"/>
                  <a:pt x="7" y="30"/>
                </a:cubicBezTo>
                <a:cubicBezTo>
                  <a:pt x="7" y="27"/>
                  <a:pt x="9" y="25"/>
                  <a:pt x="11" y="25"/>
                </a:cubicBezTo>
                <a:cubicBezTo>
                  <a:pt x="29" y="25"/>
                  <a:pt x="29" y="25"/>
                  <a:pt x="29" y="25"/>
                </a:cubicBezTo>
                <a:cubicBezTo>
                  <a:pt x="29" y="18"/>
                  <a:pt x="29" y="18"/>
                  <a:pt x="29" y="18"/>
                </a:cubicBezTo>
                <a:cubicBezTo>
                  <a:pt x="26" y="18"/>
                  <a:pt x="26" y="18"/>
                  <a:pt x="26" y="18"/>
                </a:cubicBezTo>
                <a:cubicBezTo>
                  <a:pt x="24" y="18"/>
                  <a:pt x="23" y="17"/>
                  <a:pt x="23" y="15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1"/>
                  <a:pt x="24" y="0"/>
                  <a:pt x="26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9" y="0"/>
                  <a:pt x="41" y="1"/>
                  <a:pt x="41" y="3"/>
                </a:cubicBezTo>
                <a:cubicBezTo>
                  <a:pt x="41" y="15"/>
                  <a:pt x="41" y="15"/>
                  <a:pt x="41" y="15"/>
                </a:cubicBezTo>
                <a:cubicBezTo>
                  <a:pt x="41" y="17"/>
                  <a:pt x="39" y="18"/>
                  <a:pt x="37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25"/>
                  <a:pt x="34" y="25"/>
                  <a:pt x="34" y="25"/>
                </a:cubicBezTo>
                <a:cubicBezTo>
                  <a:pt x="52" y="25"/>
                  <a:pt x="52" y="25"/>
                  <a:pt x="52" y="25"/>
                </a:cubicBezTo>
                <a:cubicBezTo>
                  <a:pt x="55" y="25"/>
                  <a:pt x="57" y="27"/>
                  <a:pt x="57" y="30"/>
                </a:cubicBezTo>
                <a:cubicBezTo>
                  <a:pt x="57" y="36"/>
                  <a:pt x="57" y="36"/>
                  <a:pt x="57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2" y="36"/>
                  <a:pt x="64" y="38"/>
                  <a:pt x="64" y="40"/>
                </a:cubicBezTo>
                <a:lnTo>
                  <a:pt x="64" y="51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p>
            <a:endParaRPr lang="en-US" sz="2400" dirty="0">
              <a:latin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6"/>
          <p:cNvSpPr txBox="1">
            <a:spLocks noChangeArrowheads="1"/>
          </p:cNvSpPr>
          <p:nvPr/>
        </p:nvSpPr>
        <p:spPr bwMode="auto">
          <a:xfrm>
            <a:off x="3353493" y="225397"/>
            <a:ext cx="243713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smtClean="0">
                <a:solidFill>
                  <a:srgbClr val="27506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测试结果</a:t>
            </a:r>
            <a:r>
              <a:rPr lang="en-US" altLang="zh-CN" sz="2000" b="1" smtClean="0">
                <a:solidFill>
                  <a:srgbClr val="27506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--</a:t>
            </a:r>
            <a:r>
              <a:rPr lang="zh-CN" altLang="en-US" sz="2000" b="1" smtClean="0">
                <a:solidFill>
                  <a:srgbClr val="27506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集成测试</a:t>
            </a:r>
            <a:endParaRPr lang="zh-CN" altLang="en-US" sz="2000" b="1" smtClean="0">
              <a:solidFill>
                <a:srgbClr val="27506E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866900" y="975360"/>
          <a:ext cx="5410200" cy="2806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8900"/>
                <a:gridCol w="1350963"/>
                <a:gridCol w="1349375"/>
                <a:gridCol w="1350962"/>
              </a:tblGrid>
              <a:tr h="3175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测试模块</a:t>
                      </a:r>
                      <a:endParaRPr lang="en-US" altLang="en-US" sz="1000" b="1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完成情况</a:t>
                      </a:r>
                      <a:endParaRPr lang="en-US" altLang="en-US" sz="1000" b="1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用例总数</a:t>
                      </a:r>
                      <a:endParaRPr lang="en-US" altLang="en-US" sz="1000" b="1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执行用例数</a:t>
                      </a:r>
                      <a:endParaRPr lang="en-US" altLang="en-US" sz="1000" b="1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登录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完成测试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首页展示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完成测试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已修课程展示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完成测试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选课-筛选条件设置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完成测试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19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19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选课-课程选择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完成测试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14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14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选课-收入课程仓库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完成测试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14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14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选课-课程仓填充到课表上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完成测试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选课-解除课表选中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完成测试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8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8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管理员端-用户管理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完成测试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12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12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管理员端-管理员登录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完成测试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17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17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课程查询-筛选条件设置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完成测试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课程查询-	课程选择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完成测试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5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5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课程查询-已修课程查询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完成测试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9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9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总计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endParaRPr lang="en-US" altLang="en-US" sz="12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103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103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文本框 3">
            <a:hlinkClick r:id="rId2" action="ppaction://hlinkfile"/>
          </p:cNvPr>
          <p:cNvSpPr txBox="1"/>
          <p:nvPr/>
        </p:nvSpPr>
        <p:spPr>
          <a:xfrm>
            <a:off x="3344545" y="4278630"/>
            <a:ext cx="244602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详细文档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rot="2700000">
            <a:off x="2843746" y="883814"/>
            <a:ext cx="3456507" cy="3456507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 rot="2700000">
            <a:off x="3030086" y="1070154"/>
            <a:ext cx="3083826" cy="3083826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 rot="2700000">
            <a:off x="3030086" y="1070155"/>
            <a:ext cx="3083826" cy="3083826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rot="2700000">
            <a:off x="3252115" y="1292183"/>
            <a:ext cx="2639769" cy="2639769"/>
          </a:xfrm>
          <a:prstGeom prst="rect">
            <a:avLst/>
          </a:prstGeom>
          <a:gradFill>
            <a:gsLst>
              <a:gs pos="0">
                <a:schemeClr val="bg1"/>
              </a:gs>
              <a:gs pos="35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rgbClr val="2E4864"/>
            </a:solidFill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AutoShape 112"/>
          <p:cNvSpPr/>
          <p:nvPr/>
        </p:nvSpPr>
        <p:spPr bwMode="auto">
          <a:xfrm>
            <a:off x="4271374" y="1884625"/>
            <a:ext cx="674277" cy="671305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27506E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4388936" y="3438834"/>
            <a:ext cx="43903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6"/>
          <p:cNvSpPr txBox="1">
            <a:spLocks noChangeArrowheads="1"/>
          </p:cNvSpPr>
          <p:nvPr/>
        </p:nvSpPr>
        <p:spPr bwMode="auto">
          <a:xfrm>
            <a:off x="3374448" y="2647922"/>
            <a:ext cx="24688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fontAlgn="base">
              <a:buClrTx/>
              <a:buSzTx/>
              <a:buFontTx/>
              <a:defRPr/>
            </a:pPr>
            <a:r>
              <a:rPr lang="zh-CN" altLang="en-US" sz="2000" smtClean="0">
                <a:solidFill>
                  <a:srgbClr val="27506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用户反馈、文档修订</a:t>
            </a:r>
            <a:endParaRPr lang="zh-CN" altLang="en-US" sz="2000" smtClean="0">
              <a:solidFill>
                <a:srgbClr val="27506E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base">
              <a:buClrTx/>
              <a:buSzTx/>
              <a:buFontTx/>
              <a:defRPr/>
            </a:pPr>
            <a:r>
              <a:rPr lang="zh-CN" altLang="en-US" sz="2000" smtClean="0">
                <a:solidFill>
                  <a:srgbClr val="27506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会议记录、绩效评价</a:t>
            </a:r>
            <a:endParaRPr lang="zh-CN" altLang="en-US" sz="2000" smtClean="0">
              <a:solidFill>
                <a:srgbClr val="27506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文本框 5"/>
          <p:cNvSpPr txBox="1">
            <a:spLocks noChangeArrowheads="1"/>
          </p:cNvSpPr>
          <p:nvPr/>
        </p:nvSpPr>
        <p:spPr bwMode="auto">
          <a:xfrm>
            <a:off x="3870961" y="354801"/>
            <a:ext cx="1402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smtClean="0">
                <a:solidFill>
                  <a:srgbClr val="27506E"/>
                </a:solidFill>
                <a:latin typeface="微软雅黑" panose="020B0503020204020204" charset="-122"/>
                <a:ea typeface="微软雅黑" panose="020B0503020204020204" charset="-122"/>
              </a:rPr>
              <a:t>用户反馈</a:t>
            </a:r>
            <a:endParaRPr lang="zh-CN" altLang="en-US" sz="2400" smtClean="0">
              <a:solidFill>
                <a:srgbClr val="27506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82" name="直接连接符 81"/>
          <p:cNvCxnSpPr/>
          <p:nvPr/>
        </p:nvCxnSpPr>
        <p:spPr>
          <a:xfrm>
            <a:off x="4434104" y="873420"/>
            <a:ext cx="27541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6947684" y="1151540"/>
            <a:ext cx="750598" cy="750598"/>
            <a:chOff x="6780" y="2586"/>
            <a:chExt cx="1182" cy="1182"/>
          </a:xfrm>
        </p:grpSpPr>
        <p:sp>
          <p:nvSpPr>
            <p:cNvPr id="92" name="椭圆 91" descr="e7d195523061f1c09e9d68d7cf438b91ef959ecb14fc25d26BBA7F7DBC18E55DFF4014AF651F0BF2569D4B6C1DA7F1A4683A481403BD872FC687266AD13265C1DE7C373772FD8728ABDD69ADD03BFF5BE2862BC891DBB79EEA6ABFDA2705539C423D9E6A869863D43AC2EBED1DD1EB162B64448B75509C01D19FA967F443D1B5FCE830C8A5DF52D02B41DCFFF314BA0C"/>
            <p:cNvSpPr/>
            <p:nvPr/>
          </p:nvSpPr>
          <p:spPr>
            <a:xfrm>
              <a:off x="6780" y="2586"/>
              <a:ext cx="1182" cy="1182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20" name="AutoShape 59"/>
            <p:cNvSpPr/>
            <p:nvPr/>
          </p:nvSpPr>
          <p:spPr bwMode="auto">
            <a:xfrm>
              <a:off x="7055" y="2894"/>
              <a:ext cx="567" cy="565"/>
            </a:xfrm>
            <a:custGeom>
              <a:avLst/>
              <a:gdLst>
                <a:gd name="T0" fmla="+- 0 10794 23"/>
                <a:gd name="T1" fmla="*/ T0 w 21543"/>
                <a:gd name="T2" fmla="*/ 10800 h 21600"/>
                <a:gd name="T3" fmla="+- 0 10794 23"/>
                <a:gd name="T4" fmla="*/ T3 w 21543"/>
                <a:gd name="T5" fmla="*/ 10800 h 21600"/>
                <a:gd name="T6" fmla="+- 0 10794 23"/>
                <a:gd name="T7" fmla="*/ T6 w 21543"/>
                <a:gd name="T8" fmla="*/ 10800 h 21600"/>
                <a:gd name="T9" fmla="+- 0 10794 23"/>
                <a:gd name="T10" fmla="*/ T9 w 2154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43" h="21600">
                  <a:moveTo>
                    <a:pt x="16976" y="19986"/>
                  </a:moveTo>
                  <a:lnTo>
                    <a:pt x="11226" y="17680"/>
                  </a:lnTo>
                  <a:cubicBezTo>
                    <a:pt x="11088" y="17626"/>
                    <a:pt x="10946" y="17608"/>
                    <a:pt x="10806" y="17600"/>
                  </a:cubicBezTo>
                  <a:lnTo>
                    <a:pt x="19660" y="3837"/>
                  </a:lnTo>
                  <a:cubicBezTo>
                    <a:pt x="19660" y="3837"/>
                    <a:pt x="16976" y="19986"/>
                    <a:pt x="16976" y="19986"/>
                  </a:cubicBezTo>
                  <a:close/>
                  <a:moveTo>
                    <a:pt x="6859" y="16244"/>
                  </a:moveTo>
                  <a:cubicBezTo>
                    <a:pt x="6858" y="16242"/>
                    <a:pt x="6855" y="16240"/>
                    <a:pt x="6854" y="16238"/>
                  </a:cubicBezTo>
                  <a:lnTo>
                    <a:pt x="19606" y="2552"/>
                  </a:lnTo>
                  <a:lnTo>
                    <a:pt x="8735" y="19536"/>
                  </a:lnTo>
                  <a:cubicBezTo>
                    <a:pt x="8735" y="19536"/>
                    <a:pt x="6859" y="16244"/>
                    <a:pt x="6859" y="16244"/>
                  </a:cubicBezTo>
                  <a:close/>
                  <a:moveTo>
                    <a:pt x="2111" y="14024"/>
                  </a:moveTo>
                  <a:lnTo>
                    <a:pt x="17712" y="3595"/>
                  </a:lnTo>
                  <a:lnTo>
                    <a:pt x="6369" y="15770"/>
                  </a:lnTo>
                  <a:cubicBezTo>
                    <a:pt x="6309" y="15734"/>
                    <a:pt x="6256" y="15687"/>
                    <a:pt x="6190" y="15660"/>
                  </a:cubicBezTo>
                  <a:cubicBezTo>
                    <a:pt x="6190" y="15660"/>
                    <a:pt x="2111" y="14024"/>
                    <a:pt x="2111" y="14024"/>
                  </a:cubicBezTo>
                  <a:close/>
                  <a:moveTo>
                    <a:pt x="21234" y="108"/>
                  </a:moveTo>
                  <a:cubicBezTo>
                    <a:pt x="21123" y="35"/>
                    <a:pt x="20996" y="0"/>
                    <a:pt x="20868" y="0"/>
                  </a:cubicBezTo>
                  <a:cubicBezTo>
                    <a:pt x="20738" y="0"/>
                    <a:pt x="20608" y="36"/>
                    <a:pt x="20495" y="113"/>
                  </a:cubicBezTo>
                  <a:lnTo>
                    <a:pt x="299" y="13613"/>
                  </a:lnTo>
                  <a:cubicBezTo>
                    <a:pt x="91" y="13751"/>
                    <a:pt x="-23" y="13995"/>
                    <a:pt x="3" y="14244"/>
                  </a:cubicBezTo>
                  <a:cubicBezTo>
                    <a:pt x="28" y="14494"/>
                    <a:pt x="190" y="14708"/>
                    <a:pt x="422" y="14801"/>
                  </a:cubicBezTo>
                  <a:lnTo>
                    <a:pt x="5689" y="16914"/>
                  </a:lnTo>
                  <a:lnTo>
                    <a:pt x="8166" y="21259"/>
                  </a:lnTo>
                  <a:cubicBezTo>
                    <a:pt x="8284" y="21468"/>
                    <a:pt x="8505" y="21597"/>
                    <a:pt x="8743" y="21599"/>
                  </a:cubicBezTo>
                  <a:lnTo>
                    <a:pt x="8751" y="21599"/>
                  </a:lnTo>
                  <a:cubicBezTo>
                    <a:pt x="8987" y="21599"/>
                    <a:pt x="9206" y="21474"/>
                    <a:pt x="9328" y="21271"/>
                  </a:cubicBezTo>
                  <a:lnTo>
                    <a:pt x="10726" y="18934"/>
                  </a:lnTo>
                  <a:lnTo>
                    <a:pt x="17253" y="21551"/>
                  </a:lnTo>
                  <a:cubicBezTo>
                    <a:pt x="17332" y="21584"/>
                    <a:pt x="17418" y="21599"/>
                    <a:pt x="17502" y="21599"/>
                  </a:cubicBezTo>
                  <a:cubicBezTo>
                    <a:pt x="17617" y="21599"/>
                    <a:pt x="17731" y="21571"/>
                    <a:pt x="17832" y="21512"/>
                  </a:cubicBezTo>
                  <a:cubicBezTo>
                    <a:pt x="18010" y="21412"/>
                    <a:pt x="18133" y="21238"/>
                    <a:pt x="18167" y="21035"/>
                  </a:cubicBezTo>
                  <a:lnTo>
                    <a:pt x="21533" y="785"/>
                  </a:lnTo>
                  <a:cubicBezTo>
                    <a:pt x="21576" y="520"/>
                    <a:pt x="21459" y="254"/>
                    <a:pt x="21234" y="10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070278" y="3699448"/>
            <a:ext cx="750598" cy="750598"/>
            <a:chOff x="5927" y="4196"/>
            <a:chExt cx="1182" cy="1182"/>
          </a:xfrm>
        </p:grpSpPr>
        <p:sp>
          <p:nvSpPr>
            <p:cNvPr id="93" name="椭圆 92" descr="e7d195523061f1c09e9d68d7cf438b91ef959ecb14fc25d26BBA7F7DBC18E55DFF4014AF651F0BF2569D4B6C1DA7F1A4683A481403BD872FC687266AD13265C1DE7C373772FD8728ABDD69ADD03BFF5BE2862BC891DBB79EEA6ABFDA2705539C423D9E6A869863D43AC2EBED1DD1EB162B64448B75509C01D19FA967F443D1B5FCE830C8A5DF52D02B41DCFFF314BA0C"/>
            <p:cNvSpPr/>
            <p:nvPr/>
          </p:nvSpPr>
          <p:spPr>
            <a:xfrm>
              <a:off x="5927" y="4196"/>
              <a:ext cx="1182" cy="1182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21" name="AutoShape 112"/>
            <p:cNvSpPr/>
            <p:nvPr/>
          </p:nvSpPr>
          <p:spPr bwMode="auto">
            <a:xfrm>
              <a:off x="6234" y="4505"/>
              <a:ext cx="568" cy="565"/>
            </a:xfrm>
            <a:custGeom>
              <a:avLst/>
              <a:gdLst>
                <a:gd name="T0" fmla="*/ 10510 w 21020"/>
                <a:gd name="T1" fmla="*/ 10800 h 21600"/>
                <a:gd name="T2" fmla="*/ 10510 w 21020"/>
                <a:gd name="T3" fmla="*/ 10800 h 21600"/>
                <a:gd name="T4" fmla="*/ 10510 w 21020"/>
                <a:gd name="T5" fmla="*/ 10800 h 21600"/>
                <a:gd name="T6" fmla="*/ 10510 w 2102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020" h="21600">
                  <a:moveTo>
                    <a:pt x="18846" y="7946"/>
                  </a:moveTo>
                  <a:lnTo>
                    <a:pt x="17740" y="9091"/>
                  </a:lnTo>
                  <a:cubicBezTo>
                    <a:pt x="17740" y="8939"/>
                    <a:pt x="17758" y="8792"/>
                    <a:pt x="17744" y="8636"/>
                  </a:cubicBezTo>
                  <a:cubicBezTo>
                    <a:pt x="17629" y="7331"/>
                    <a:pt x="17036" y="6068"/>
                    <a:pt x="16074" y="5080"/>
                  </a:cubicBezTo>
                  <a:cubicBezTo>
                    <a:pt x="15004" y="3980"/>
                    <a:pt x="13585" y="3348"/>
                    <a:pt x="12180" y="3345"/>
                  </a:cubicBezTo>
                  <a:lnTo>
                    <a:pt x="13268" y="2218"/>
                  </a:lnTo>
                  <a:cubicBezTo>
                    <a:pt x="13812" y="1659"/>
                    <a:pt x="14572" y="1350"/>
                    <a:pt x="15403" y="1350"/>
                  </a:cubicBezTo>
                  <a:cubicBezTo>
                    <a:pt x="16460" y="1350"/>
                    <a:pt x="17546" y="1840"/>
                    <a:pt x="18381" y="2696"/>
                  </a:cubicBezTo>
                  <a:cubicBezTo>
                    <a:pt x="19165" y="3500"/>
                    <a:pt x="19631" y="4499"/>
                    <a:pt x="19698" y="5510"/>
                  </a:cubicBezTo>
                  <a:cubicBezTo>
                    <a:pt x="19760" y="6453"/>
                    <a:pt x="19457" y="7317"/>
                    <a:pt x="18846" y="7946"/>
                  </a:cubicBezTo>
                  <a:moveTo>
                    <a:pt x="5828" y="19329"/>
                  </a:moveTo>
                  <a:cubicBezTo>
                    <a:pt x="5813" y="18424"/>
                    <a:pt x="5454" y="17481"/>
                    <a:pt x="4730" y="16739"/>
                  </a:cubicBezTo>
                  <a:cubicBezTo>
                    <a:pt x="4046" y="16034"/>
                    <a:pt x="3150" y="15628"/>
                    <a:pt x="2257" y="15592"/>
                  </a:cubicBezTo>
                  <a:lnTo>
                    <a:pt x="2911" y="13157"/>
                  </a:lnTo>
                  <a:cubicBezTo>
                    <a:pt x="2959" y="12995"/>
                    <a:pt x="3052" y="12835"/>
                    <a:pt x="3168" y="12695"/>
                  </a:cubicBezTo>
                  <a:cubicBezTo>
                    <a:pt x="4485" y="11726"/>
                    <a:pt x="6512" y="12012"/>
                    <a:pt x="7920" y="13460"/>
                  </a:cubicBezTo>
                  <a:cubicBezTo>
                    <a:pt x="9409" y="14990"/>
                    <a:pt x="9639" y="17230"/>
                    <a:pt x="8492" y="18568"/>
                  </a:cubicBezTo>
                  <a:cubicBezTo>
                    <a:pt x="8416" y="18609"/>
                    <a:pt x="8339" y="18648"/>
                    <a:pt x="8256" y="18675"/>
                  </a:cubicBezTo>
                  <a:cubicBezTo>
                    <a:pt x="8256" y="18675"/>
                    <a:pt x="5828" y="19329"/>
                    <a:pt x="5828" y="19329"/>
                  </a:cubicBezTo>
                  <a:close/>
                  <a:moveTo>
                    <a:pt x="2737" y="20164"/>
                  </a:moveTo>
                  <a:cubicBezTo>
                    <a:pt x="2665" y="20181"/>
                    <a:pt x="2443" y="20239"/>
                    <a:pt x="2291" y="20249"/>
                  </a:cubicBezTo>
                  <a:cubicBezTo>
                    <a:pt x="1751" y="20244"/>
                    <a:pt x="1313" y="19792"/>
                    <a:pt x="1313" y="19237"/>
                  </a:cubicBezTo>
                  <a:cubicBezTo>
                    <a:pt x="1321" y="19124"/>
                    <a:pt x="1365" y="18929"/>
                    <a:pt x="1380" y="18857"/>
                  </a:cubicBezTo>
                  <a:lnTo>
                    <a:pt x="2071" y="16283"/>
                  </a:lnTo>
                  <a:cubicBezTo>
                    <a:pt x="2822" y="16261"/>
                    <a:pt x="3630" y="16562"/>
                    <a:pt x="4265" y="17215"/>
                  </a:cubicBezTo>
                  <a:cubicBezTo>
                    <a:pt x="4911" y="17878"/>
                    <a:pt x="5214" y="18725"/>
                    <a:pt x="5181" y="19504"/>
                  </a:cubicBezTo>
                  <a:cubicBezTo>
                    <a:pt x="5181" y="19504"/>
                    <a:pt x="2737" y="20164"/>
                    <a:pt x="2737" y="20164"/>
                  </a:cubicBezTo>
                  <a:close/>
                  <a:moveTo>
                    <a:pt x="6888" y="11179"/>
                  </a:moveTo>
                  <a:cubicBezTo>
                    <a:pt x="6280" y="10927"/>
                    <a:pt x="5642" y="10783"/>
                    <a:pt x="5004" y="10774"/>
                  </a:cubicBezTo>
                  <a:lnTo>
                    <a:pt x="10063" y="5536"/>
                  </a:lnTo>
                  <a:cubicBezTo>
                    <a:pt x="10838" y="4759"/>
                    <a:pt x="11966" y="4536"/>
                    <a:pt x="13077" y="4819"/>
                  </a:cubicBezTo>
                  <a:cubicBezTo>
                    <a:pt x="13077" y="4819"/>
                    <a:pt x="6888" y="11179"/>
                    <a:pt x="6888" y="11179"/>
                  </a:cubicBezTo>
                  <a:close/>
                  <a:moveTo>
                    <a:pt x="9717" y="13672"/>
                  </a:moveTo>
                  <a:cubicBezTo>
                    <a:pt x="9473" y="13258"/>
                    <a:pt x="9194" y="12859"/>
                    <a:pt x="8848" y="12505"/>
                  </a:cubicBezTo>
                  <a:cubicBezTo>
                    <a:pt x="8447" y="12093"/>
                    <a:pt x="7986" y="11770"/>
                    <a:pt x="7507" y="11498"/>
                  </a:cubicBezTo>
                  <a:lnTo>
                    <a:pt x="13767" y="5064"/>
                  </a:lnTo>
                  <a:cubicBezTo>
                    <a:pt x="14259" y="5288"/>
                    <a:pt x="14729" y="5607"/>
                    <a:pt x="15145" y="6035"/>
                  </a:cubicBezTo>
                  <a:cubicBezTo>
                    <a:pt x="15500" y="6398"/>
                    <a:pt x="15775" y="6806"/>
                    <a:pt x="15987" y="7229"/>
                  </a:cubicBezTo>
                  <a:cubicBezTo>
                    <a:pt x="15987" y="7229"/>
                    <a:pt x="9717" y="13672"/>
                    <a:pt x="9717" y="13672"/>
                  </a:cubicBezTo>
                  <a:close/>
                  <a:moveTo>
                    <a:pt x="10519" y="16061"/>
                  </a:moveTo>
                  <a:cubicBezTo>
                    <a:pt x="10465" y="15452"/>
                    <a:pt x="10298" y="14854"/>
                    <a:pt x="10047" y="14288"/>
                  </a:cubicBezTo>
                  <a:lnTo>
                    <a:pt x="16257" y="7906"/>
                  </a:lnTo>
                  <a:cubicBezTo>
                    <a:pt x="16637" y="9140"/>
                    <a:pt x="16442" y="10429"/>
                    <a:pt x="15610" y="11284"/>
                  </a:cubicBezTo>
                  <a:cubicBezTo>
                    <a:pt x="15604" y="11290"/>
                    <a:pt x="15598" y="11293"/>
                    <a:pt x="15593" y="11298"/>
                  </a:cubicBezTo>
                  <a:lnTo>
                    <a:pt x="15602" y="11306"/>
                  </a:lnTo>
                  <a:lnTo>
                    <a:pt x="10525" y="16565"/>
                  </a:lnTo>
                  <a:cubicBezTo>
                    <a:pt x="10527" y="16397"/>
                    <a:pt x="10534" y="16232"/>
                    <a:pt x="10519" y="16061"/>
                  </a:cubicBezTo>
                  <a:moveTo>
                    <a:pt x="19308" y="1741"/>
                  </a:moveTo>
                  <a:cubicBezTo>
                    <a:pt x="18228" y="632"/>
                    <a:pt x="16805" y="0"/>
                    <a:pt x="15403" y="0"/>
                  </a:cubicBezTo>
                  <a:cubicBezTo>
                    <a:pt x="14220" y="0"/>
                    <a:pt x="13131" y="450"/>
                    <a:pt x="12335" y="1266"/>
                  </a:cubicBezTo>
                  <a:lnTo>
                    <a:pt x="9138" y="4577"/>
                  </a:lnTo>
                  <a:cubicBezTo>
                    <a:pt x="9129" y="4585"/>
                    <a:pt x="9118" y="4592"/>
                    <a:pt x="9108" y="4602"/>
                  </a:cubicBezTo>
                  <a:cubicBezTo>
                    <a:pt x="9103" y="4608"/>
                    <a:pt x="9100" y="4614"/>
                    <a:pt x="9095" y="4620"/>
                  </a:cubicBezTo>
                  <a:lnTo>
                    <a:pt x="9096" y="4621"/>
                  </a:lnTo>
                  <a:lnTo>
                    <a:pt x="2310" y="11647"/>
                  </a:lnTo>
                  <a:cubicBezTo>
                    <a:pt x="1998" y="11966"/>
                    <a:pt x="1771" y="12364"/>
                    <a:pt x="1645" y="12797"/>
                  </a:cubicBezTo>
                  <a:lnTo>
                    <a:pt x="102" y="18541"/>
                  </a:lnTo>
                  <a:cubicBezTo>
                    <a:pt x="100" y="18557"/>
                    <a:pt x="0" y="19008"/>
                    <a:pt x="0" y="19237"/>
                  </a:cubicBezTo>
                  <a:cubicBezTo>
                    <a:pt x="0" y="20541"/>
                    <a:pt x="1030" y="21599"/>
                    <a:pt x="2302" y="21599"/>
                  </a:cubicBezTo>
                  <a:cubicBezTo>
                    <a:pt x="2554" y="21599"/>
                    <a:pt x="3044" y="21475"/>
                    <a:pt x="3062" y="21473"/>
                  </a:cubicBezTo>
                  <a:lnTo>
                    <a:pt x="8630" y="19969"/>
                  </a:lnTo>
                  <a:cubicBezTo>
                    <a:pt x="9054" y="19839"/>
                    <a:pt x="9439" y="19604"/>
                    <a:pt x="9750" y="19283"/>
                  </a:cubicBezTo>
                  <a:lnTo>
                    <a:pt x="19776" y="8899"/>
                  </a:lnTo>
                  <a:cubicBezTo>
                    <a:pt x="21600" y="7023"/>
                    <a:pt x="21394" y="3881"/>
                    <a:pt x="19308" y="174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069975" y="1151255"/>
            <a:ext cx="750570" cy="750570"/>
            <a:chOff x="6780" y="5782"/>
            <a:chExt cx="1182" cy="1182"/>
          </a:xfrm>
        </p:grpSpPr>
        <p:sp>
          <p:nvSpPr>
            <p:cNvPr id="94" name="椭圆 93" descr="e7d195523061f1c09e9d68d7cf438b91ef959ecb14fc25d26BBA7F7DBC18E55DFF4014AF651F0BF2569D4B6C1DA7F1A4683A481403BD872FC687266AD13265C1DE7C373772FD8728ABDD69ADD03BFF5BE2862BC891DBB79EEA6ABFDA2705539C423D9E6A869863D43AC2EBED1DD1EB162B64448B75509C01D19FA967F443D1B5FCE830C8A5DF52D02B41DCFFF314BA0C"/>
            <p:cNvSpPr/>
            <p:nvPr/>
          </p:nvSpPr>
          <p:spPr>
            <a:xfrm>
              <a:off x="6780" y="5782"/>
              <a:ext cx="1182" cy="1182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7177" y="6090"/>
              <a:ext cx="389" cy="567"/>
              <a:chOff x="2528974" y="2863357"/>
              <a:chExt cx="246811" cy="359779"/>
            </a:xfrm>
            <a:solidFill>
              <a:schemeClr val="bg1"/>
            </a:solidFill>
          </p:grpSpPr>
          <p:sp>
            <p:nvSpPr>
              <p:cNvPr id="23" name="AutoShape 113"/>
              <p:cNvSpPr/>
              <p:nvPr/>
            </p:nvSpPr>
            <p:spPr bwMode="auto">
              <a:xfrm>
                <a:off x="2528974" y="2863357"/>
                <a:ext cx="246811" cy="35977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宋体" panose="02010600030101010101" pitchFamily="2" charset="-122"/>
                  <a:sym typeface="Gill Sans" charset="0"/>
                </a:endParaRPr>
              </a:p>
            </p:txBody>
          </p:sp>
          <p:sp>
            <p:nvSpPr>
              <p:cNvPr id="24" name="AutoShape 114"/>
              <p:cNvSpPr/>
              <p:nvPr/>
            </p:nvSpPr>
            <p:spPr bwMode="auto">
              <a:xfrm>
                <a:off x="2584843" y="2919841"/>
                <a:ext cx="73061" cy="7306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宋体" panose="02010600030101010101" pitchFamily="2" charset="-122"/>
                  <a:sym typeface="Gill Sans" charset="0"/>
                </a:endParaRPr>
              </a:p>
            </p:txBody>
          </p:sp>
        </p:grpSp>
      </p:grpSp>
      <p:grpSp>
        <p:nvGrpSpPr>
          <p:cNvPr id="11" name="组合 10"/>
          <p:cNvGrpSpPr/>
          <p:nvPr/>
        </p:nvGrpSpPr>
        <p:grpSpPr>
          <a:xfrm>
            <a:off x="6947535" y="3699510"/>
            <a:ext cx="750570" cy="750570"/>
            <a:chOff x="10941" y="5826"/>
            <a:chExt cx="1182" cy="1182"/>
          </a:xfrm>
        </p:grpSpPr>
        <p:sp>
          <p:nvSpPr>
            <p:cNvPr id="7" name="椭圆 6" descr="e7d195523061f1c09e9d68d7cf438b91ef959ecb14fc25d26BBA7F7DBC18E55DFF4014AF651F0BF2569D4B6C1DA7F1A4683A481403BD872FC687266AD13265C1DE7C373772FD8728ABDD69ADD03BFF5BE2862BC891DBB79EEA6ABFDA2705539C423D9E6A869863D43AC2EBED1DD1EB162B64448B75509C01D19FA967F443D1B5FCE830C8A5DF52D02B41DCFFF314BA0C"/>
            <p:cNvSpPr/>
            <p:nvPr/>
          </p:nvSpPr>
          <p:spPr>
            <a:xfrm>
              <a:off x="10941" y="5826"/>
              <a:ext cx="1182" cy="1182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grpSp>
          <p:nvGrpSpPr>
            <p:cNvPr id="139" name="组合 138"/>
            <p:cNvGrpSpPr/>
            <p:nvPr/>
          </p:nvGrpSpPr>
          <p:grpSpPr>
            <a:xfrm>
              <a:off x="11249" y="6135"/>
              <a:ext cx="566" cy="566"/>
              <a:chOff x="3191434" y="2145028"/>
              <a:chExt cx="359165" cy="359165"/>
            </a:xfrm>
            <a:solidFill>
              <a:schemeClr val="bg1"/>
            </a:solidFill>
          </p:grpSpPr>
          <p:sp>
            <p:nvSpPr>
              <p:cNvPr id="140" name="AutoShape 123"/>
              <p:cNvSpPr/>
              <p:nvPr/>
            </p:nvSpPr>
            <p:spPr bwMode="auto">
              <a:xfrm>
                <a:off x="3191434" y="2145028"/>
                <a:ext cx="359165" cy="35916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180" y="12132"/>
                    </a:moveTo>
                    <a:cubicBezTo>
                      <a:pt x="17710" y="12226"/>
                      <a:pt x="17327" y="12561"/>
                      <a:pt x="17170" y="13012"/>
                    </a:cubicBezTo>
                    <a:cubicBezTo>
                      <a:pt x="17083" y="13261"/>
                      <a:pt x="16981" y="13503"/>
                      <a:pt x="16868" y="13738"/>
                    </a:cubicBezTo>
                    <a:cubicBezTo>
                      <a:pt x="16658" y="14169"/>
                      <a:pt x="16694" y="14677"/>
                      <a:pt x="16959" y="15075"/>
                    </a:cubicBezTo>
                    <a:lnTo>
                      <a:pt x="18131" y="16833"/>
                    </a:lnTo>
                    <a:lnTo>
                      <a:pt x="16832" y="18132"/>
                    </a:lnTo>
                    <a:lnTo>
                      <a:pt x="15075" y="16960"/>
                    </a:lnTo>
                    <a:cubicBezTo>
                      <a:pt x="14850" y="16810"/>
                      <a:pt x="14589" y="16733"/>
                      <a:pt x="14326" y="16733"/>
                    </a:cubicBezTo>
                    <a:cubicBezTo>
                      <a:pt x="14126" y="16733"/>
                      <a:pt x="13924" y="16778"/>
                      <a:pt x="13738" y="16868"/>
                    </a:cubicBezTo>
                    <a:cubicBezTo>
                      <a:pt x="13504" y="16981"/>
                      <a:pt x="13262" y="17083"/>
                      <a:pt x="13012" y="17170"/>
                    </a:cubicBezTo>
                    <a:cubicBezTo>
                      <a:pt x="12561" y="17327"/>
                      <a:pt x="12226" y="17712"/>
                      <a:pt x="12133" y="18180"/>
                    </a:cubicBezTo>
                    <a:lnTo>
                      <a:pt x="11717" y="20249"/>
                    </a:lnTo>
                    <a:lnTo>
                      <a:pt x="9881" y="20249"/>
                    </a:lnTo>
                    <a:lnTo>
                      <a:pt x="9467" y="18180"/>
                    </a:lnTo>
                    <a:cubicBezTo>
                      <a:pt x="9373" y="17712"/>
                      <a:pt x="9039" y="17327"/>
                      <a:pt x="8588" y="17170"/>
                    </a:cubicBezTo>
                    <a:cubicBezTo>
                      <a:pt x="8339" y="17083"/>
                      <a:pt x="8096" y="16983"/>
                      <a:pt x="7861" y="16869"/>
                    </a:cubicBezTo>
                    <a:cubicBezTo>
                      <a:pt x="7675" y="16778"/>
                      <a:pt x="7474" y="16733"/>
                      <a:pt x="7273" y="16733"/>
                    </a:cubicBezTo>
                    <a:cubicBezTo>
                      <a:pt x="7011" y="16733"/>
                      <a:pt x="6750" y="16810"/>
                      <a:pt x="6525" y="16960"/>
                    </a:cubicBezTo>
                    <a:lnTo>
                      <a:pt x="4767" y="18132"/>
                    </a:lnTo>
                    <a:lnTo>
                      <a:pt x="3468" y="16833"/>
                    </a:lnTo>
                    <a:lnTo>
                      <a:pt x="4639" y="15075"/>
                    </a:lnTo>
                    <a:cubicBezTo>
                      <a:pt x="4904" y="14677"/>
                      <a:pt x="4939" y="14169"/>
                      <a:pt x="4732" y="13738"/>
                    </a:cubicBezTo>
                    <a:cubicBezTo>
                      <a:pt x="4618" y="13504"/>
                      <a:pt x="4516" y="13263"/>
                      <a:pt x="4429" y="13013"/>
                    </a:cubicBezTo>
                    <a:cubicBezTo>
                      <a:pt x="4273" y="12561"/>
                      <a:pt x="3888" y="12227"/>
                      <a:pt x="3419" y="12133"/>
                    </a:cubicBezTo>
                    <a:lnTo>
                      <a:pt x="1350" y="11718"/>
                    </a:lnTo>
                    <a:lnTo>
                      <a:pt x="1349" y="9882"/>
                    </a:lnTo>
                    <a:lnTo>
                      <a:pt x="3419" y="9468"/>
                    </a:lnTo>
                    <a:cubicBezTo>
                      <a:pt x="3888" y="9374"/>
                      <a:pt x="4273" y="9039"/>
                      <a:pt x="4429" y="8588"/>
                    </a:cubicBezTo>
                    <a:cubicBezTo>
                      <a:pt x="4516" y="8338"/>
                      <a:pt x="4617" y="8096"/>
                      <a:pt x="4731" y="7862"/>
                    </a:cubicBezTo>
                    <a:cubicBezTo>
                      <a:pt x="4940" y="7431"/>
                      <a:pt x="4905" y="6923"/>
                      <a:pt x="4639" y="6524"/>
                    </a:cubicBezTo>
                    <a:lnTo>
                      <a:pt x="3468" y="4767"/>
                    </a:lnTo>
                    <a:lnTo>
                      <a:pt x="4767" y="3468"/>
                    </a:lnTo>
                    <a:lnTo>
                      <a:pt x="6525" y="4639"/>
                    </a:lnTo>
                    <a:cubicBezTo>
                      <a:pt x="6750" y="4790"/>
                      <a:pt x="7011" y="4866"/>
                      <a:pt x="7273" y="4866"/>
                    </a:cubicBezTo>
                    <a:cubicBezTo>
                      <a:pt x="7474" y="4866"/>
                      <a:pt x="7674" y="4822"/>
                      <a:pt x="7861" y="4732"/>
                    </a:cubicBezTo>
                    <a:cubicBezTo>
                      <a:pt x="8095" y="4619"/>
                      <a:pt x="8337" y="4517"/>
                      <a:pt x="8586" y="4430"/>
                    </a:cubicBezTo>
                    <a:cubicBezTo>
                      <a:pt x="9039" y="4272"/>
                      <a:pt x="9373" y="3888"/>
                      <a:pt x="9467" y="3420"/>
                    </a:cubicBezTo>
                    <a:lnTo>
                      <a:pt x="9881" y="1350"/>
                    </a:lnTo>
                    <a:lnTo>
                      <a:pt x="11717" y="1350"/>
                    </a:lnTo>
                    <a:lnTo>
                      <a:pt x="12131" y="3420"/>
                    </a:lnTo>
                    <a:cubicBezTo>
                      <a:pt x="12225" y="3888"/>
                      <a:pt x="12560" y="4272"/>
                      <a:pt x="13012" y="4430"/>
                    </a:cubicBezTo>
                    <a:cubicBezTo>
                      <a:pt x="13261" y="4517"/>
                      <a:pt x="13502" y="4617"/>
                      <a:pt x="13737" y="4731"/>
                    </a:cubicBezTo>
                    <a:cubicBezTo>
                      <a:pt x="13924" y="4822"/>
                      <a:pt x="14125" y="4866"/>
                      <a:pt x="14326" y="4866"/>
                    </a:cubicBezTo>
                    <a:cubicBezTo>
                      <a:pt x="14589" y="4866"/>
                      <a:pt x="14850" y="4790"/>
                      <a:pt x="15075" y="4639"/>
                    </a:cubicBezTo>
                    <a:lnTo>
                      <a:pt x="16832" y="3468"/>
                    </a:lnTo>
                    <a:lnTo>
                      <a:pt x="18131" y="4767"/>
                    </a:lnTo>
                    <a:lnTo>
                      <a:pt x="16959" y="6524"/>
                    </a:lnTo>
                    <a:cubicBezTo>
                      <a:pt x="16694" y="6923"/>
                      <a:pt x="16660" y="7431"/>
                      <a:pt x="16867" y="7861"/>
                    </a:cubicBezTo>
                    <a:cubicBezTo>
                      <a:pt x="16980" y="8096"/>
                      <a:pt x="17083" y="8337"/>
                      <a:pt x="17170" y="8587"/>
                    </a:cubicBezTo>
                    <a:cubicBezTo>
                      <a:pt x="17327" y="9039"/>
                      <a:pt x="17710" y="9373"/>
                      <a:pt x="18180" y="9467"/>
                    </a:cubicBezTo>
                    <a:lnTo>
                      <a:pt x="20248" y="9882"/>
                    </a:lnTo>
                    <a:lnTo>
                      <a:pt x="20250" y="11718"/>
                    </a:lnTo>
                    <a:cubicBezTo>
                      <a:pt x="20250" y="11718"/>
                      <a:pt x="18180" y="12132"/>
                      <a:pt x="18180" y="12132"/>
                    </a:cubicBezTo>
                    <a:close/>
                    <a:moveTo>
                      <a:pt x="20513" y="8558"/>
                    </a:moveTo>
                    <a:lnTo>
                      <a:pt x="18445" y="8143"/>
                    </a:lnTo>
                    <a:cubicBezTo>
                      <a:pt x="18341" y="7844"/>
                      <a:pt x="18218" y="7554"/>
                      <a:pt x="18082" y="7273"/>
                    </a:cubicBezTo>
                    <a:lnTo>
                      <a:pt x="19254" y="5516"/>
                    </a:lnTo>
                    <a:cubicBezTo>
                      <a:pt x="19611" y="4980"/>
                      <a:pt x="19540" y="4268"/>
                      <a:pt x="19085" y="3813"/>
                    </a:cubicBezTo>
                    <a:lnTo>
                      <a:pt x="17787" y="2514"/>
                    </a:lnTo>
                    <a:cubicBezTo>
                      <a:pt x="17526" y="2253"/>
                      <a:pt x="17181" y="2118"/>
                      <a:pt x="16831" y="2118"/>
                    </a:cubicBezTo>
                    <a:cubicBezTo>
                      <a:pt x="16573" y="2118"/>
                      <a:pt x="16312" y="2193"/>
                      <a:pt x="16084" y="2345"/>
                    </a:cubicBezTo>
                    <a:lnTo>
                      <a:pt x="14326" y="3516"/>
                    </a:lnTo>
                    <a:cubicBezTo>
                      <a:pt x="14044" y="3380"/>
                      <a:pt x="13754" y="3258"/>
                      <a:pt x="13455" y="3155"/>
                    </a:cubicBezTo>
                    <a:lnTo>
                      <a:pt x="13041" y="1085"/>
                    </a:lnTo>
                    <a:cubicBezTo>
                      <a:pt x="12916" y="454"/>
                      <a:pt x="12361" y="0"/>
                      <a:pt x="11717" y="0"/>
                    </a:cubicBezTo>
                    <a:lnTo>
                      <a:pt x="9881" y="0"/>
                    </a:lnTo>
                    <a:cubicBezTo>
                      <a:pt x="9238" y="0"/>
                      <a:pt x="8684" y="454"/>
                      <a:pt x="8557" y="1085"/>
                    </a:cubicBezTo>
                    <a:lnTo>
                      <a:pt x="8143" y="3155"/>
                    </a:lnTo>
                    <a:cubicBezTo>
                      <a:pt x="7843" y="3258"/>
                      <a:pt x="7554" y="3381"/>
                      <a:pt x="7273" y="3516"/>
                    </a:cubicBezTo>
                    <a:lnTo>
                      <a:pt x="5516" y="2345"/>
                    </a:lnTo>
                    <a:cubicBezTo>
                      <a:pt x="5287" y="2193"/>
                      <a:pt x="5026" y="2118"/>
                      <a:pt x="4767" y="2118"/>
                    </a:cubicBezTo>
                    <a:cubicBezTo>
                      <a:pt x="4419" y="2118"/>
                      <a:pt x="4073" y="2253"/>
                      <a:pt x="3812" y="2514"/>
                    </a:cubicBezTo>
                    <a:lnTo>
                      <a:pt x="2514" y="3813"/>
                    </a:lnTo>
                    <a:cubicBezTo>
                      <a:pt x="2059" y="4268"/>
                      <a:pt x="1988" y="4980"/>
                      <a:pt x="2345" y="5516"/>
                    </a:cubicBezTo>
                    <a:lnTo>
                      <a:pt x="3516" y="7273"/>
                    </a:lnTo>
                    <a:cubicBezTo>
                      <a:pt x="3380" y="7555"/>
                      <a:pt x="3258" y="7844"/>
                      <a:pt x="3154" y="8144"/>
                    </a:cubicBezTo>
                    <a:lnTo>
                      <a:pt x="1085" y="8558"/>
                    </a:lnTo>
                    <a:cubicBezTo>
                      <a:pt x="454" y="8684"/>
                      <a:pt x="0" y="9238"/>
                      <a:pt x="0" y="9882"/>
                    </a:cubicBezTo>
                    <a:lnTo>
                      <a:pt x="0" y="11718"/>
                    </a:lnTo>
                    <a:cubicBezTo>
                      <a:pt x="0" y="12361"/>
                      <a:pt x="454" y="12916"/>
                      <a:pt x="1085" y="13042"/>
                    </a:cubicBezTo>
                    <a:lnTo>
                      <a:pt x="3154" y="13456"/>
                    </a:lnTo>
                    <a:cubicBezTo>
                      <a:pt x="3258" y="13755"/>
                      <a:pt x="3380" y="14046"/>
                      <a:pt x="3516" y="14326"/>
                    </a:cubicBezTo>
                    <a:lnTo>
                      <a:pt x="2345" y="16083"/>
                    </a:lnTo>
                    <a:cubicBezTo>
                      <a:pt x="1988" y="16619"/>
                      <a:pt x="2059" y="17332"/>
                      <a:pt x="2514" y="17787"/>
                    </a:cubicBezTo>
                    <a:lnTo>
                      <a:pt x="3812" y="19086"/>
                    </a:lnTo>
                    <a:cubicBezTo>
                      <a:pt x="4073" y="19346"/>
                      <a:pt x="4419" y="19482"/>
                      <a:pt x="4767" y="19482"/>
                    </a:cubicBezTo>
                    <a:cubicBezTo>
                      <a:pt x="5026" y="19482"/>
                      <a:pt x="5287" y="19406"/>
                      <a:pt x="5516" y="19254"/>
                    </a:cubicBezTo>
                    <a:lnTo>
                      <a:pt x="7273" y="18083"/>
                    </a:lnTo>
                    <a:cubicBezTo>
                      <a:pt x="7554" y="18220"/>
                      <a:pt x="7843" y="18341"/>
                      <a:pt x="8143" y="18445"/>
                    </a:cubicBezTo>
                    <a:lnTo>
                      <a:pt x="8557" y="20514"/>
                    </a:lnTo>
                    <a:cubicBezTo>
                      <a:pt x="8684" y="21146"/>
                      <a:pt x="9238" y="21599"/>
                      <a:pt x="9881" y="21599"/>
                    </a:cubicBezTo>
                    <a:lnTo>
                      <a:pt x="11717" y="21599"/>
                    </a:lnTo>
                    <a:cubicBezTo>
                      <a:pt x="12361" y="21599"/>
                      <a:pt x="12916" y="21146"/>
                      <a:pt x="13041" y="20514"/>
                    </a:cubicBezTo>
                    <a:lnTo>
                      <a:pt x="13456" y="18445"/>
                    </a:lnTo>
                    <a:cubicBezTo>
                      <a:pt x="13755" y="18341"/>
                      <a:pt x="14046" y="18219"/>
                      <a:pt x="14326" y="18083"/>
                    </a:cubicBezTo>
                    <a:lnTo>
                      <a:pt x="16084" y="19254"/>
                    </a:lnTo>
                    <a:cubicBezTo>
                      <a:pt x="16312" y="19406"/>
                      <a:pt x="16573" y="19482"/>
                      <a:pt x="16831" y="19482"/>
                    </a:cubicBezTo>
                    <a:cubicBezTo>
                      <a:pt x="17181" y="19482"/>
                      <a:pt x="17526" y="19346"/>
                      <a:pt x="17787" y="19086"/>
                    </a:cubicBezTo>
                    <a:lnTo>
                      <a:pt x="19085" y="17787"/>
                    </a:lnTo>
                    <a:cubicBezTo>
                      <a:pt x="19540" y="17332"/>
                      <a:pt x="19611" y="16619"/>
                      <a:pt x="19254" y="16083"/>
                    </a:cubicBezTo>
                    <a:lnTo>
                      <a:pt x="18082" y="14326"/>
                    </a:lnTo>
                    <a:cubicBezTo>
                      <a:pt x="18219" y="14045"/>
                      <a:pt x="18341" y="13755"/>
                      <a:pt x="18445" y="13456"/>
                    </a:cubicBezTo>
                    <a:lnTo>
                      <a:pt x="20513" y="13042"/>
                    </a:lnTo>
                    <a:cubicBezTo>
                      <a:pt x="21145" y="12916"/>
                      <a:pt x="21599" y="12361"/>
                      <a:pt x="21599" y="11718"/>
                    </a:cubicBezTo>
                    <a:lnTo>
                      <a:pt x="21599" y="9882"/>
                    </a:lnTo>
                    <a:cubicBezTo>
                      <a:pt x="21599" y="9238"/>
                      <a:pt x="21145" y="8684"/>
                      <a:pt x="20513" y="8558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p>
                <a:pPr marL="0" marR="0" lvl="0" indent="0" algn="ctr" defTabSz="228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宋体" panose="02010600030101010101" pitchFamily="2" charset="-122"/>
                  <a:sym typeface="Gill Sans" charset="0"/>
                </a:endParaRPr>
              </a:p>
            </p:txBody>
          </p:sp>
          <p:sp>
            <p:nvSpPr>
              <p:cNvPr id="141" name="AutoShape 124"/>
              <p:cNvSpPr/>
              <p:nvPr/>
            </p:nvSpPr>
            <p:spPr bwMode="auto">
              <a:xfrm>
                <a:off x="3292736" y="2245717"/>
                <a:ext cx="157173" cy="15717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0250"/>
                    </a:moveTo>
                    <a:cubicBezTo>
                      <a:pt x="5580" y="20250"/>
                      <a:pt x="1350" y="16017"/>
                      <a:pt x="1350" y="10800"/>
                    </a:cubicBezTo>
                    <a:cubicBezTo>
                      <a:pt x="1350" y="5582"/>
                      <a:pt x="5580" y="1349"/>
                      <a:pt x="10800" y="1349"/>
                    </a:cubicBezTo>
                    <a:cubicBezTo>
                      <a:pt x="16016" y="1349"/>
                      <a:pt x="20250" y="5582"/>
                      <a:pt x="20250" y="10800"/>
                    </a:cubicBezTo>
                    <a:cubicBezTo>
                      <a:pt x="20250" y="16017"/>
                      <a:pt x="16016" y="20250"/>
                      <a:pt x="10800" y="20250"/>
                    </a:cubicBezTo>
                    <a:moveTo>
                      <a:pt x="10800" y="0"/>
                    </a:move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3"/>
                      <a:pt x="4836" y="21600"/>
                      <a:pt x="10800" y="21600"/>
                    </a:cubicBezTo>
                    <a:cubicBezTo>
                      <a:pt x="16763" y="21600"/>
                      <a:pt x="21599" y="16763"/>
                      <a:pt x="21599" y="10800"/>
                    </a:cubicBezTo>
                    <a:cubicBezTo>
                      <a:pt x="21599" y="4836"/>
                      <a:pt x="16763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p>
                <a:pPr marL="0" marR="0" lvl="0" indent="0" algn="ctr" defTabSz="228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宋体" panose="02010600030101010101" pitchFamily="2" charset="-122"/>
                  <a:sym typeface="Gill Sans" charset="0"/>
                </a:endParaRPr>
              </a:p>
            </p:txBody>
          </p:sp>
          <p:sp>
            <p:nvSpPr>
              <p:cNvPr id="142" name="AutoShape 125"/>
              <p:cNvSpPr/>
              <p:nvPr/>
            </p:nvSpPr>
            <p:spPr bwMode="auto">
              <a:xfrm>
                <a:off x="3325891" y="2279484"/>
                <a:ext cx="90253" cy="90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900"/>
                    </a:moveTo>
                    <a:cubicBezTo>
                      <a:pt x="6328" y="18900"/>
                      <a:pt x="2699" y="15271"/>
                      <a:pt x="2699" y="10800"/>
                    </a:cubicBezTo>
                    <a:cubicBezTo>
                      <a:pt x="2699" y="6329"/>
                      <a:pt x="6328" y="2700"/>
                      <a:pt x="10800" y="2700"/>
                    </a:cubicBezTo>
                    <a:cubicBezTo>
                      <a:pt x="15271" y="2700"/>
                      <a:pt x="18899" y="6329"/>
                      <a:pt x="18899" y="10800"/>
                    </a:cubicBezTo>
                    <a:cubicBezTo>
                      <a:pt x="18899" y="15271"/>
                      <a:pt x="15271" y="18900"/>
                      <a:pt x="10800" y="18900"/>
                    </a:cubicBezTo>
                    <a:moveTo>
                      <a:pt x="10800" y="0"/>
                    </a:moveTo>
                    <a:cubicBezTo>
                      <a:pt x="4830" y="0"/>
                      <a:pt x="0" y="4833"/>
                      <a:pt x="0" y="10800"/>
                    </a:cubicBezTo>
                    <a:cubicBezTo>
                      <a:pt x="0" y="16766"/>
                      <a:pt x="4830" y="21599"/>
                      <a:pt x="10800" y="21599"/>
                    </a:cubicBezTo>
                    <a:cubicBezTo>
                      <a:pt x="16764" y="21599"/>
                      <a:pt x="21600" y="16766"/>
                      <a:pt x="21600" y="10800"/>
                    </a:cubicBezTo>
                    <a:cubicBezTo>
                      <a:pt x="21600" y="4833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p>
                <a:pPr marL="0" marR="0" lvl="0" indent="0" algn="ctr" defTabSz="228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宋体" panose="02010600030101010101" pitchFamily="2" charset="-122"/>
                  <a:sym typeface="Gill Sans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文本框 5"/>
          <p:cNvSpPr txBox="1">
            <a:spLocks noChangeArrowheads="1"/>
          </p:cNvSpPr>
          <p:nvPr/>
        </p:nvSpPr>
        <p:spPr bwMode="auto">
          <a:xfrm>
            <a:off x="3870961" y="354801"/>
            <a:ext cx="1402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smtClean="0">
                <a:solidFill>
                  <a:srgbClr val="27506E"/>
                </a:solidFill>
                <a:latin typeface="微软雅黑" panose="020B0503020204020204" charset="-122"/>
                <a:ea typeface="微软雅黑" panose="020B0503020204020204" charset="-122"/>
              </a:rPr>
              <a:t>会议纪要</a:t>
            </a:r>
            <a:endParaRPr lang="zh-CN" altLang="en-US" sz="2400" smtClean="0">
              <a:solidFill>
                <a:srgbClr val="27506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82" name="直接连接符 81"/>
          <p:cNvCxnSpPr/>
          <p:nvPr/>
        </p:nvCxnSpPr>
        <p:spPr>
          <a:xfrm>
            <a:off x="4434104" y="873420"/>
            <a:ext cx="27541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环形箭头 7"/>
          <p:cNvSpPr/>
          <p:nvPr/>
        </p:nvSpPr>
        <p:spPr>
          <a:xfrm>
            <a:off x="3830655" y="1261325"/>
            <a:ext cx="1672775" cy="1673031"/>
          </a:xfrm>
          <a:prstGeom prst="circularArrow">
            <a:avLst>
              <a:gd name="adj1" fmla="val 10980"/>
              <a:gd name="adj2" fmla="val 1142322"/>
              <a:gd name="adj3" fmla="val 4500000"/>
              <a:gd name="adj4" fmla="val 10800000"/>
              <a:gd name="adj5" fmla="val 12500"/>
            </a:avLst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形状 9"/>
          <p:cNvSpPr/>
          <p:nvPr/>
        </p:nvSpPr>
        <p:spPr>
          <a:xfrm>
            <a:off x="3366047" y="2222605"/>
            <a:ext cx="1672775" cy="1673031"/>
          </a:xfrm>
          <a:prstGeom prst="leftCircularArrow">
            <a:avLst>
              <a:gd name="adj1" fmla="val 10980"/>
              <a:gd name="adj2" fmla="val 1142322"/>
              <a:gd name="adj3" fmla="val 6300000"/>
              <a:gd name="adj4" fmla="val 18900000"/>
              <a:gd name="adj5" fmla="val 12500"/>
            </a:avLst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空心弧 11"/>
          <p:cNvSpPr/>
          <p:nvPr/>
        </p:nvSpPr>
        <p:spPr>
          <a:xfrm>
            <a:off x="3949712" y="3298920"/>
            <a:ext cx="1437174" cy="1437749"/>
          </a:xfrm>
          <a:prstGeom prst="blockArc">
            <a:avLst>
              <a:gd name="adj1" fmla="val 13500000"/>
              <a:gd name="adj2" fmla="val 10800000"/>
              <a:gd name="adj3" fmla="val 12740"/>
            </a:avLst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" name="组合 2"/>
          <p:cNvGrpSpPr/>
          <p:nvPr/>
        </p:nvGrpSpPr>
        <p:grpSpPr>
          <a:xfrm>
            <a:off x="6947684" y="1151540"/>
            <a:ext cx="750598" cy="750598"/>
            <a:chOff x="6780" y="2586"/>
            <a:chExt cx="1182" cy="1182"/>
          </a:xfrm>
        </p:grpSpPr>
        <p:sp>
          <p:nvSpPr>
            <p:cNvPr id="92" name="椭圆 91" descr="e7d195523061f1c09e9d68d7cf438b91ef959ecb14fc25d26BBA7F7DBC18E55DFF4014AF651F0BF2569D4B6C1DA7F1A4683A481403BD872FC687266AD13265C1DE7C373772FD8728ABDD69ADD03BFF5BE2862BC891DBB79EEA6ABFDA2705539C423D9E6A869863D43AC2EBED1DD1EB162B64448B75509C01D19FA967F443D1B5FCE830C8A5DF52D02B41DCFFF314BA0C"/>
            <p:cNvSpPr/>
            <p:nvPr/>
          </p:nvSpPr>
          <p:spPr>
            <a:xfrm>
              <a:off x="6780" y="2586"/>
              <a:ext cx="1182" cy="1182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20" name="AutoShape 59"/>
            <p:cNvSpPr/>
            <p:nvPr/>
          </p:nvSpPr>
          <p:spPr bwMode="auto">
            <a:xfrm>
              <a:off x="7055" y="2894"/>
              <a:ext cx="567" cy="565"/>
            </a:xfrm>
            <a:custGeom>
              <a:avLst/>
              <a:gdLst>
                <a:gd name="T0" fmla="+- 0 10794 23"/>
                <a:gd name="T1" fmla="*/ T0 w 21543"/>
                <a:gd name="T2" fmla="*/ 10800 h 21600"/>
                <a:gd name="T3" fmla="+- 0 10794 23"/>
                <a:gd name="T4" fmla="*/ T3 w 21543"/>
                <a:gd name="T5" fmla="*/ 10800 h 21600"/>
                <a:gd name="T6" fmla="+- 0 10794 23"/>
                <a:gd name="T7" fmla="*/ T6 w 21543"/>
                <a:gd name="T8" fmla="*/ 10800 h 21600"/>
                <a:gd name="T9" fmla="+- 0 10794 23"/>
                <a:gd name="T10" fmla="*/ T9 w 2154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43" h="21600">
                  <a:moveTo>
                    <a:pt x="16976" y="19986"/>
                  </a:moveTo>
                  <a:lnTo>
                    <a:pt x="11226" y="17680"/>
                  </a:lnTo>
                  <a:cubicBezTo>
                    <a:pt x="11088" y="17626"/>
                    <a:pt x="10946" y="17608"/>
                    <a:pt x="10806" y="17600"/>
                  </a:cubicBezTo>
                  <a:lnTo>
                    <a:pt x="19660" y="3837"/>
                  </a:lnTo>
                  <a:cubicBezTo>
                    <a:pt x="19660" y="3837"/>
                    <a:pt x="16976" y="19986"/>
                    <a:pt x="16976" y="19986"/>
                  </a:cubicBezTo>
                  <a:close/>
                  <a:moveTo>
                    <a:pt x="6859" y="16244"/>
                  </a:moveTo>
                  <a:cubicBezTo>
                    <a:pt x="6858" y="16242"/>
                    <a:pt x="6855" y="16240"/>
                    <a:pt x="6854" y="16238"/>
                  </a:cubicBezTo>
                  <a:lnTo>
                    <a:pt x="19606" y="2552"/>
                  </a:lnTo>
                  <a:lnTo>
                    <a:pt x="8735" y="19536"/>
                  </a:lnTo>
                  <a:cubicBezTo>
                    <a:pt x="8735" y="19536"/>
                    <a:pt x="6859" y="16244"/>
                    <a:pt x="6859" y="16244"/>
                  </a:cubicBezTo>
                  <a:close/>
                  <a:moveTo>
                    <a:pt x="2111" y="14024"/>
                  </a:moveTo>
                  <a:lnTo>
                    <a:pt x="17712" y="3595"/>
                  </a:lnTo>
                  <a:lnTo>
                    <a:pt x="6369" y="15770"/>
                  </a:lnTo>
                  <a:cubicBezTo>
                    <a:pt x="6309" y="15734"/>
                    <a:pt x="6256" y="15687"/>
                    <a:pt x="6190" y="15660"/>
                  </a:cubicBezTo>
                  <a:cubicBezTo>
                    <a:pt x="6190" y="15660"/>
                    <a:pt x="2111" y="14024"/>
                    <a:pt x="2111" y="14024"/>
                  </a:cubicBezTo>
                  <a:close/>
                  <a:moveTo>
                    <a:pt x="21234" y="108"/>
                  </a:moveTo>
                  <a:cubicBezTo>
                    <a:pt x="21123" y="35"/>
                    <a:pt x="20996" y="0"/>
                    <a:pt x="20868" y="0"/>
                  </a:cubicBezTo>
                  <a:cubicBezTo>
                    <a:pt x="20738" y="0"/>
                    <a:pt x="20608" y="36"/>
                    <a:pt x="20495" y="113"/>
                  </a:cubicBezTo>
                  <a:lnTo>
                    <a:pt x="299" y="13613"/>
                  </a:lnTo>
                  <a:cubicBezTo>
                    <a:pt x="91" y="13751"/>
                    <a:pt x="-23" y="13995"/>
                    <a:pt x="3" y="14244"/>
                  </a:cubicBezTo>
                  <a:cubicBezTo>
                    <a:pt x="28" y="14494"/>
                    <a:pt x="190" y="14708"/>
                    <a:pt x="422" y="14801"/>
                  </a:cubicBezTo>
                  <a:lnTo>
                    <a:pt x="5689" y="16914"/>
                  </a:lnTo>
                  <a:lnTo>
                    <a:pt x="8166" y="21259"/>
                  </a:lnTo>
                  <a:cubicBezTo>
                    <a:pt x="8284" y="21468"/>
                    <a:pt x="8505" y="21597"/>
                    <a:pt x="8743" y="21599"/>
                  </a:cubicBezTo>
                  <a:lnTo>
                    <a:pt x="8751" y="21599"/>
                  </a:lnTo>
                  <a:cubicBezTo>
                    <a:pt x="8987" y="21599"/>
                    <a:pt x="9206" y="21474"/>
                    <a:pt x="9328" y="21271"/>
                  </a:cubicBezTo>
                  <a:lnTo>
                    <a:pt x="10726" y="18934"/>
                  </a:lnTo>
                  <a:lnTo>
                    <a:pt x="17253" y="21551"/>
                  </a:lnTo>
                  <a:cubicBezTo>
                    <a:pt x="17332" y="21584"/>
                    <a:pt x="17418" y="21599"/>
                    <a:pt x="17502" y="21599"/>
                  </a:cubicBezTo>
                  <a:cubicBezTo>
                    <a:pt x="17617" y="21599"/>
                    <a:pt x="17731" y="21571"/>
                    <a:pt x="17832" y="21512"/>
                  </a:cubicBezTo>
                  <a:cubicBezTo>
                    <a:pt x="18010" y="21412"/>
                    <a:pt x="18133" y="21238"/>
                    <a:pt x="18167" y="21035"/>
                  </a:cubicBezTo>
                  <a:lnTo>
                    <a:pt x="21533" y="785"/>
                  </a:lnTo>
                  <a:cubicBezTo>
                    <a:pt x="21576" y="520"/>
                    <a:pt x="21459" y="254"/>
                    <a:pt x="21234" y="10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070278" y="3699448"/>
            <a:ext cx="750598" cy="750598"/>
            <a:chOff x="5927" y="4196"/>
            <a:chExt cx="1182" cy="1182"/>
          </a:xfrm>
        </p:grpSpPr>
        <p:sp>
          <p:nvSpPr>
            <p:cNvPr id="93" name="椭圆 92" descr="e7d195523061f1c09e9d68d7cf438b91ef959ecb14fc25d26BBA7F7DBC18E55DFF4014AF651F0BF2569D4B6C1DA7F1A4683A481403BD872FC687266AD13265C1DE7C373772FD8728ABDD69ADD03BFF5BE2862BC891DBB79EEA6ABFDA2705539C423D9E6A869863D43AC2EBED1DD1EB162B64448B75509C01D19FA967F443D1B5FCE830C8A5DF52D02B41DCFFF314BA0C"/>
            <p:cNvSpPr/>
            <p:nvPr/>
          </p:nvSpPr>
          <p:spPr>
            <a:xfrm>
              <a:off x="5927" y="4196"/>
              <a:ext cx="1182" cy="1182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21" name="AutoShape 112"/>
            <p:cNvSpPr/>
            <p:nvPr/>
          </p:nvSpPr>
          <p:spPr bwMode="auto">
            <a:xfrm>
              <a:off x="6234" y="4505"/>
              <a:ext cx="568" cy="565"/>
            </a:xfrm>
            <a:custGeom>
              <a:avLst/>
              <a:gdLst>
                <a:gd name="T0" fmla="*/ 10510 w 21020"/>
                <a:gd name="T1" fmla="*/ 10800 h 21600"/>
                <a:gd name="T2" fmla="*/ 10510 w 21020"/>
                <a:gd name="T3" fmla="*/ 10800 h 21600"/>
                <a:gd name="T4" fmla="*/ 10510 w 21020"/>
                <a:gd name="T5" fmla="*/ 10800 h 21600"/>
                <a:gd name="T6" fmla="*/ 10510 w 2102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020" h="21600">
                  <a:moveTo>
                    <a:pt x="18846" y="7946"/>
                  </a:moveTo>
                  <a:lnTo>
                    <a:pt x="17740" y="9091"/>
                  </a:lnTo>
                  <a:cubicBezTo>
                    <a:pt x="17740" y="8939"/>
                    <a:pt x="17758" y="8792"/>
                    <a:pt x="17744" y="8636"/>
                  </a:cubicBezTo>
                  <a:cubicBezTo>
                    <a:pt x="17629" y="7331"/>
                    <a:pt x="17036" y="6068"/>
                    <a:pt x="16074" y="5080"/>
                  </a:cubicBezTo>
                  <a:cubicBezTo>
                    <a:pt x="15004" y="3980"/>
                    <a:pt x="13585" y="3348"/>
                    <a:pt x="12180" y="3345"/>
                  </a:cubicBezTo>
                  <a:lnTo>
                    <a:pt x="13268" y="2218"/>
                  </a:lnTo>
                  <a:cubicBezTo>
                    <a:pt x="13812" y="1659"/>
                    <a:pt x="14572" y="1350"/>
                    <a:pt x="15403" y="1350"/>
                  </a:cubicBezTo>
                  <a:cubicBezTo>
                    <a:pt x="16460" y="1350"/>
                    <a:pt x="17546" y="1840"/>
                    <a:pt x="18381" y="2696"/>
                  </a:cubicBezTo>
                  <a:cubicBezTo>
                    <a:pt x="19165" y="3500"/>
                    <a:pt x="19631" y="4499"/>
                    <a:pt x="19698" y="5510"/>
                  </a:cubicBezTo>
                  <a:cubicBezTo>
                    <a:pt x="19760" y="6453"/>
                    <a:pt x="19457" y="7317"/>
                    <a:pt x="18846" y="7946"/>
                  </a:cubicBezTo>
                  <a:moveTo>
                    <a:pt x="5828" y="19329"/>
                  </a:moveTo>
                  <a:cubicBezTo>
                    <a:pt x="5813" y="18424"/>
                    <a:pt x="5454" y="17481"/>
                    <a:pt x="4730" y="16739"/>
                  </a:cubicBezTo>
                  <a:cubicBezTo>
                    <a:pt x="4046" y="16034"/>
                    <a:pt x="3150" y="15628"/>
                    <a:pt x="2257" y="15592"/>
                  </a:cubicBezTo>
                  <a:lnTo>
                    <a:pt x="2911" y="13157"/>
                  </a:lnTo>
                  <a:cubicBezTo>
                    <a:pt x="2959" y="12995"/>
                    <a:pt x="3052" y="12835"/>
                    <a:pt x="3168" y="12695"/>
                  </a:cubicBezTo>
                  <a:cubicBezTo>
                    <a:pt x="4485" y="11726"/>
                    <a:pt x="6512" y="12012"/>
                    <a:pt x="7920" y="13460"/>
                  </a:cubicBezTo>
                  <a:cubicBezTo>
                    <a:pt x="9409" y="14990"/>
                    <a:pt x="9639" y="17230"/>
                    <a:pt x="8492" y="18568"/>
                  </a:cubicBezTo>
                  <a:cubicBezTo>
                    <a:pt x="8416" y="18609"/>
                    <a:pt x="8339" y="18648"/>
                    <a:pt x="8256" y="18675"/>
                  </a:cubicBezTo>
                  <a:cubicBezTo>
                    <a:pt x="8256" y="18675"/>
                    <a:pt x="5828" y="19329"/>
                    <a:pt x="5828" y="19329"/>
                  </a:cubicBezTo>
                  <a:close/>
                  <a:moveTo>
                    <a:pt x="2737" y="20164"/>
                  </a:moveTo>
                  <a:cubicBezTo>
                    <a:pt x="2665" y="20181"/>
                    <a:pt x="2443" y="20239"/>
                    <a:pt x="2291" y="20249"/>
                  </a:cubicBezTo>
                  <a:cubicBezTo>
                    <a:pt x="1751" y="20244"/>
                    <a:pt x="1313" y="19792"/>
                    <a:pt x="1313" y="19237"/>
                  </a:cubicBezTo>
                  <a:cubicBezTo>
                    <a:pt x="1321" y="19124"/>
                    <a:pt x="1365" y="18929"/>
                    <a:pt x="1380" y="18857"/>
                  </a:cubicBezTo>
                  <a:lnTo>
                    <a:pt x="2071" y="16283"/>
                  </a:lnTo>
                  <a:cubicBezTo>
                    <a:pt x="2822" y="16261"/>
                    <a:pt x="3630" y="16562"/>
                    <a:pt x="4265" y="17215"/>
                  </a:cubicBezTo>
                  <a:cubicBezTo>
                    <a:pt x="4911" y="17878"/>
                    <a:pt x="5214" y="18725"/>
                    <a:pt x="5181" y="19504"/>
                  </a:cubicBezTo>
                  <a:cubicBezTo>
                    <a:pt x="5181" y="19504"/>
                    <a:pt x="2737" y="20164"/>
                    <a:pt x="2737" y="20164"/>
                  </a:cubicBezTo>
                  <a:close/>
                  <a:moveTo>
                    <a:pt x="6888" y="11179"/>
                  </a:moveTo>
                  <a:cubicBezTo>
                    <a:pt x="6280" y="10927"/>
                    <a:pt x="5642" y="10783"/>
                    <a:pt x="5004" y="10774"/>
                  </a:cubicBezTo>
                  <a:lnTo>
                    <a:pt x="10063" y="5536"/>
                  </a:lnTo>
                  <a:cubicBezTo>
                    <a:pt x="10838" y="4759"/>
                    <a:pt x="11966" y="4536"/>
                    <a:pt x="13077" y="4819"/>
                  </a:cubicBezTo>
                  <a:cubicBezTo>
                    <a:pt x="13077" y="4819"/>
                    <a:pt x="6888" y="11179"/>
                    <a:pt x="6888" y="11179"/>
                  </a:cubicBezTo>
                  <a:close/>
                  <a:moveTo>
                    <a:pt x="9717" y="13672"/>
                  </a:moveTo>
                  <a:cubicBezTo>
                    <a:pt x="9473" y="13258"/>
                    <a:pt x="9194" y="12859"/>
                    <a:pt x="8848" y="12505"/>
                  </a:cubicBezTo>
                  <a:cubicBezTo>
                    <a:pt x="8447" y="12093"/>
                    <a:pt x="7986" y="11770"/>
                    <a:pt x="7507" y="11498"/>
                  </a:cubicBezTo>
                  <a:lnTo>
                    <a:pt x="13767" y="5064"/>
                  </a:lnTo>
                  <a:cubicBezTo>
                    <a:pt x="14259" y="5288"/>
                    <a:pt x="14729" y="5607"/>
                    <a:pt x="15145" y="6035"/>
                  </a:cubicBezTo>
                  <a:cubicBezTo>
                    <a:pt x="15500" y="6398"/>
                    <a:pt x="15775" y="6806"/>
                    <a:pt x="15987" y="7229"/>
                  </a:cubicBezTo>
                  <a:cubicBezTo>
                    <a:pt x="15987" y="7229"/>
                    <a:pt x="9717" y="13672"/>
                    <a:pt x="9717" y="13672"/>
                  </a:cubicBezTo>
                  <a:close/>
                  <a:moveTo>
                    <a:pt x="10519" y="16061"/>
                  </a:moveTo>
                  <a:cubicBezTo>
                    <a:pt x="10465" y="15452"/>
                    <a:pt x="10298" y="14854"/>
                    <a:pt x="10047" y="14288"/>
                  </a:cubicBezTo>
                  <a:lnTo>
                    <a:pt x="16257" y="7906"/>
                  </a:lnTo>
                  <a:cubicBezTo>
                    <a:pt x="16637" y="9140"/>
                    <a:pt x="16442" y="10429"/>
                    <a:pt x="15610" y="11284"/>
                  </a:cubicBezTo>
                  <a:cubicBezTo>
                    <a:pt x="15604" y="11290"/>
                    <a:pt x="15598" y="11293"/>
                    <a:pt x="15593" y="11298"/>
                  </a:cubicBezTo>
                  <a:lnTo>
                    <a:pt x="15602" y="11306"/>
                  </a:lnTo>
                  <a:lnTo>
                    <a:pt x="10525" y="16565"/>
                  </a:lnTo>
                  <a:cubicBezTo>
                    <a:pt x="10527" y="16397"/>
                    <a:pt x="10534" y="16232"/>
                    <a:pt x="10519" y="16061"/>
                  </a:cubicBezTo>
                  <a:moveTo>
                    <a:pt x="19308" y="1741"/>
                  </a:moveTo>
                  <a:cubicBezTo>
                    <a:pt x="18228" y="632"/>
                    <a:pt x="16805" y="0"/>
                    <a:pt x="15403" y="0"/>
                  </a:cubicBezTo>
                  <a:cubicBezTo>
                    <a:pt x="14220" y="0"/>
                    <a:pt x="13131" y="450"/>
                    <a:pt x="12335" y="1266"/>
                  </a:cubicBezTo>
                  <a:lnTo>
                    <a:pt x="9138" y="4577"/>
                  </a:lnTo>
                  <a:cubicBezTo>
                    <a:pt x="9129" y="4585"/>
                    <a:pt x="9118" y="4592"/>
                    <a:pt x="9108" y="4602"/>
                  </a:cubicBezTo>
                  <a:cubicBezTo>
                    <a:pt x="9103" y="4608"/>
                    <a:pt x="9100" y="4614"/>
                    <a:pt x="9095" y="4620"/>
                  </a:cubicBezTo>
                  <a:lnTo>
                    <a:pt x="9096" y="4621"/>
                  </a:lnTo>
                  <a:lnTo>
                    <a:pt x="2310" y="11647"/>
                  </a:lnTo>
                  <a:cubicBezTo>
                    <a:pt x="1998" y="11966"/>
                    <a:pt x="1771" y="12364"/>
                    <a:pt x="1645" y="12797"/>
                  </a:cubicBezTo>
                  <a:lnTo>
                    <a:pt x="102" y="18541"/>
                  </a:lnTo>
                  <a:cubicBezTo>
                    <a:pt x="100" y="18557"/>
                    <a:pt x="0" y="19008"/>
                    <a:pt x="0" y="19237"/>
                  </a:cubicBezTo>
                  <a:cubicBezTo>
                    <a:pt x="0" y="20541"/>
                    <a:pt x="1030" y="21599"/>
                    <a:pt x="2302" y="21599"/>
                  </a:cubicBezTo>
                  <a:cubicBezTo>
                    <a:pt x="2554" y="21599"/>
                    <a:pt x="3044" y="21475"/>
                    <a:pt x="3062" y="21473"/>
                  </a:cubicBezTo>
                  <a:lnTo>
                    <a:pt x="8630" y="19969"/>
                  </a:lnTo>
                  <a:cubicBezTo>
                    <a:pt x="9054" y="19839"/>
                    <a:pt x="9439" y="19604"/>
                    <a:pt x="9750" y="19283"/>
                  </a:cubicBezTo>
                  <a:lnTo>
                    <a:pt x="19776" y="8899"/>
                  </a:lnTo>
                  <a:cubicBezTo>
                    <a:pt x="21600" y="7023"/>
                    <a:pt x="21394" y="3881"/>
                    <a:pt x="19308" y="174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069975" y="1151255"/>
            <a:ext cx="750570" cy="750570"/>
            <a:chOff x="6780" y="5782"/>
            <a:chExt cx="1182" cy="1182"/>
          </a:xfrm>
        </p:grpSpPr>
        <p:sp>
          <p:nvSpPr>
            <p:cNvPr id="94" name="椭圆 93" descr="e7d195523061f1c09e9d68d7cf438b91ef959ecb14fc25d26BBA7F7DBC18E55DFF4014AF651F0BF2569D4B6C1DA7F1A4683A481403BD872FC687266AD13265C1DE7C373772FD8728ABDD69ADD03BFF5BE2862BC891DBB79EEA6ABFDA2705539C423D9E6A869863D43AC2EBED1DD1EB162B64448B75509C01D19FA967F443D1B5FCE830C8A5DF52D02B41DCFFF314BA0C"/>
            <p:cNvSpPr/>
            <p:nvPr/>
          </p:nvSpPr>
          <p:spPr>
            <a:xfrm>
              <a:off x="6780" y="5782"/>
              <a:ext cx="1182" cy="1182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7177" y="6090"/>
              <a:ext cx="389" cy="567"/>
              <a:chOff x="2528974" y="2863357"/>
              <a:chExt cx="246811" cy="359779"/>
            </a:xfrm>
            <a:solidFill>
              <a:schemeClr val="bg1"/>
            </a:solidFill>
          </p:grpSpPr>
          <p:sp>
            <p:nvSpPr>
              <p:cNvPr id="23" name="AutoShape 113"/>
              <p:cNvSpPr/>
              <p:nvPr/>
            </p:nvSpPr>
            <p:spPr bwMode="auto">
              <a:xfrm>
                <a:off x="2528974" y="2863357"/>
                <a:ext cx="246811" cy="35977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宋体" panose="02010600030101010101" pitchFamily="2" charset="-122"/>
                  <a:sym typeface="Gill Sans" charset="0"/>
                </a:endParaRPr>
              </a:p>
            </p:txBody>
          </p:sp>
          <p:sp>
            <p:nvSpPr>
              <p:cNvPr id="24" name="AutoShape 114"/>
              <p:cNvSpPr/>
              <p:nvPr/>
            </p:nvSpPr>
            <p:spPr bwMode="auto">
              <a:xfrm>
                <a:off x="2584843" y="2919841"/>
                <a:ext cx="73061" cy="7306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宋体" panose="02010600030101010101" pitchFamily="2" charset="-122"/>
                  <a:sym typeface="Gill Sans" charset="0"/>
                </a:endParaRPr>
              </a:p>
            </p:txBody>
          </p:sp>
        </p:grpSp>
      </p:grpSp>
      <p:sp>
        <p:nvSpPr>
          <p:cNvPr id="5" name="文本框 4">
            <a:hlinkClick r:id="rId1" action="ppaction://hlinkfile"/>
          </p:cNvPr>
          <p:cNvSpPr txBox="1"/>
          <p:nvPr/>
        </p:nvSpPr>
        <p:spPr>
          <a:xfrm>
            <a:off x="891540" y="2003425"/>
            <a:ext cx="1108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12.16</a:t>
            </a:r>
            <a:endParaRPr lang="en-US" altLang="zh-CN" sz="1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947535" y="3699510"/>
            <a:ext cx="750570" cy="750570"/>
            <a:chOff x="10941" y="5826"/>
            <a:chExt cx="1182" cy="1182"/>
          </a:xfrm>
        </p:grpSpPr>
        <p:sp>
          <p:nvSpPr>
            <p:cNvPr id="7" name="椭圆 6" descr="e7d195523061f1c09e9d68d7cf438b91ef959ecb14fc25d26BBA7F7DBC18E55DFF4014AF651F0BF2569D4B6C1DA7F1A4683A481403BD872FC687266AD13265C1DE7C373772FD8728ABDD69ADD03BFF5BE2862BC891DBB79EEA6ABFDA2705539C423D9E6A869863D43AC2EBED1DD1EB162B64448B75509C01D19FA967F443D1B5FCE830C8A5DF52D02B41DCFFF314BA0C"/>
            <p:cNvSpPr/>
            <p:nvPr/>
          </p:nvSpPr>
          <p:spPr>
            <a:xfrm>
              <a:off x="10941" y="5826"/>
              <a:ext cx="1182" cy="1182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grpSp>
          <p:nvGrpSpPr>
            <p:cNvPr id="139" name="组合 138"/>
            <p:cNvGrpSpPr/>
            <p:nvPr/>
          </p:nvGrpSpPr>
          <p:grpSpPr>
            <a:xfrm>
              <a:off x="11249" y="6135"/>
              <a:ext cx="566" cy="566"/>
              <a:chOff x="3191434" y="2145028"/>
              <a:chExt cx="359165" cy="359165"/>
            </a:xfrm>
            <a:solidFill>
              <a:schemeClr val="bg1"/>
            </a:solidFill>
          </p:grpSpPr>
          <p:sp>
            <p:nvSpPr>
              <p:cNvPr id="140" name="AutoShape 123"/>
              <p:cNvSpPr/>
              <p:nvPr/>
            </p:nvSpPr>
            <p:spPr bwMode="auto">
              <a:xfrm>
                <a:off x="3191434" y="2145028"/>
                <a:ext cx="359165" cy="35916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180" y="12132"/>
                    </a:moveTo>
                    <a:cubicBezTo>
                      <a:pt x="17710" y="12226"/>
                      <a:pt x="17327" y="12561"/>
                      <a:pt x="17170" y="13012"/>
                    </a:cubicBezTo>
                    <a:cubicBezTo>
                      <a:pt x="17083" y="13261"/>
                      <a:pt x="16981" y="13503"/>
                      <a:pt x="16868" y="13738"/>
                    </a:cubicBezTo>
                    <a:cubicBezTo>
                      <a:pt x="16658" y="14169"/>
                      <a:pt x="16694" y="14677"/>
                      <a:pt x="16959" y="15075"/>
                    </a:cubicBezTo>
                    <a:lnTo>
                      <a:pt x="18131" y="16833"/>
                    </a:lnTo>
                    <a:lnTo>
                      <a:pt x="16832" y="18132"/>
                    </a:lnTo>
                    <a:lnTo>
                      <a:pt x="15075" y="16960"/>
                    </a:lnTo>
                    <a:cubicBezTo>
                      <a:pt x="14850" y="16810"/>
                      <a:pt x="14589" y="16733"/>
                      <a:pt x="14326" y="16733"/>
                    </a:cubicBezTo>
                    <a:cubicBezTo>
                      <a:pt x="14126" y="16733"/>
                      <a:pt x="13924" y="16778"/>
                      <a:pt x="13738" y="16868"/>
                    </a:cubicBezTo>
                    <a:cubicBezTo>
                      <a:pt x="13504" y="16981"/>
                      <a:pt x="13262" y="17083"/>
                      <a:pt x="13012" y="17170"/>
                    </a:cubicBezTo>
                    <a:cubicBezTo>
                      <a:pt x="12561" y="17327"/>
                      <a:pt x="12226" y="17712"/>
                      <a:pt x="12133" y="18180"/>
                    </a:cubicBezTo>
                    <a:lnTo>
                      <a:pt x="11717" y="20249"/>
                    </a:lnTo>
                    <a:lnTo>
                      <a:pt x="9881" y="20249"/>
                    </a:lnTo>
                    <a:lnTo>
                      <a:pt x="9467" y="18180"/>
                    </a:lnTo>
                    <a:cubicBezTo>
                      <a:pt x="9373" y="17712"/>
                      <a:pt x="9039" y="17327"/>
                      <a:pt x="8588" y="17170"/>
                    </a:cubicBezTo>
                    <a:cubicBezTo>
                      <a:pt x="8339" y="17083"/>
                      <a:pt x="8096" y="16983"/>
                      <a:pt x="7861" y="16869"/>
                    </a:cubicBezTo>
                    <a:cubicBezTo>
                      <a:pt x="7675" y="16778"/>
                      <a:pt x="7474" y="16733"/>
                      <a:pt x="7273" y="16733"/>
                    </a:cubicBezTo>
                    <a:cubicBezTo>
                      <a:pt x="7011" y="16733"/>
                      <a:pt x="6750" y="16810"/>
                      <a:pt x="6525" y="16960"/>
                    </a:cubicBezTo>
                    <a:lnTo>
                      <a:pt x="4767" y="18132"/>
                    </a:lnTo>
                    <a:lnTo>
                      <a:pt x="3468" y="16833"/>
                    </a:lnTo>
                    <a:lnTo>
                      <a:pt x="4639" y="15075"/>
                    </a:lnTo>
                    <a:cubicBezTo>
                      <a:pt x="4904" y="14677"/>
                      <a:pt x="4939" y="14169"/>
                      <a:pt x="4732" y="13738"/>
                    </a:cubicBezTo>
                    <a:cubicBezTo>
                      <a:pt x="4618" y="13504"/>
                      <a:pt x="4516" y="13263"/>
                      <a:pt x="4429" y="13013"/>
                    </a:cubicBezTo>
                    <a:cubicBezTo>
                      <a:pt x="4273" y="12561"/>
                      <a:pt x="3888" y="12227"/>
                      <a:pt x="3419" y="12133"/>
                    </a:cubicBezTo>
                    <a:lnTo>
                      <a:pt x="1350" y="11718"/>
                    </a:lnTo>
                    <a:lnTo>
                      <a:pt x="1349" y="9882"/>
                    </a:lnTo>
                    <a:lnTo>
                      <a:pt x="3419" y="9468"/>
                    </a:lnTo>
                    <a:cubicBezTo>
                      <a:pt x="3888" y="9374"/>
                      <a:pt x="4273" y="9039"/>
                      <a:pt x="4429" y="8588"/>
                    </a:cubicBezTo>
                    <a:cubicBezTo>
                      <a:pt x="4516" y="8338"/>
                      <a:pt x="4617" y="8096"/>
                      <a:pt x="4731" y="7862"/>
                    </a:cubicBezTo>
                    <a:cubicBezTo>
                      <a:pt x="4940" y="7431"/>
                      <a:pt x="4905" y="6923"/>
                      <a:pt x="4639" y="6524"/>
                    </a:cubicBezTo>
                    <a:lnTo>
                      <a:pt x="3468" y="4767"/>
                    </a:lnTo>
                    <a:lnTo>
                      <a:pt x="4767" y="3468"/>
                    </a:lnTo>
                    <a:lnTo>
                      <a:pt x="6525" y="4639"/>
                    </a:lnTo>
                    <a:cubicBezTo>
                      <a:pt x="6750" y="4790"/>
                      <a:pt x="7011" y="4866"/>
                      <a:pt x="7273" y="4866"/>
                    </a:cubicBezTo>
                    <a:cubicBezTo>
                      <a:pt x="7474" y="4866"/>
                      <a:pt x="7674" y="4822"/>
                      <a:pt x="7861" y="4732"/>
                    </a:cubicBezTo>
                    <a:cubicBezTo>
                      <a:pt x="8095" y="4619"/>
                      <a:pt x="8337" y="4517"/>
                      <a:pt x="8586" y="4430"/>
                    </a:cubicBezTo>
                    <a:cubicBezTo>
                      <a:pt x="9039" y="4272"/>
                      <a:pt x="9373" y="3888"/>
                      <a:pt x="9467" y="3420"/>
                    </a:cubicBezTo>
                    <a:lnTo>
                      <a:pt x="9881" y="1350"/>
                    </a:lnTo>
                    <a:lnTo>
                      <a:pt x="11717" y="1350"/>
                    </a:lnTo>
                    <a:lnTo>
                      <a:pt x="12131" y="3420"/>
                    </a:lnTo>
                    <a:cubicBezTo>
                      <a:pt x="12225" y="3888"/>
                      <a:pt x="12560" y="4272"/>
                      <a:pt x="13012" y="4430"/>
                    </a:cubicBezTo>
                    <a:cubicBezTo>
                      <a:pt x="13261" y="4517"/>
                      <a:pt x="13502" y="4617"/>
                      <a:pt x="13737" y="4731"/>
                    </a:cubicBezTo>
                    <a:cubicBezTo>
                      <a:pt x="13924" y="4822"/>
                      <a:pt x="14125" y="4866"/>
                      <a:pt x="14326" y="4866"/>
                    </a:cubicBezTo>
                    <a:cubicBezTo>
                      <a:pt x="14589" y="4866"/>
                      <a:pt x="14850" y="4790"/>
                      <a:pt x="15075" y="4639"/>
                    </a:cubicBezTo>
                    <a:lnTo>
                      <a:pt x="16832" y="3468"/>
                    </a:lnTo>
                    <a:lnTo>
                      <a:pt x="18131" y="4767"/>
                    </a:lnTo>
                    <a:lnTo>
                      <a:pt x="16959" y="6524"/>
                    </a:lnTo>
                    <a:cubicBezTo>
                      <a:pt x="16694" y="6923"/>
                      <a:pt x="16660" y="7431"/>
                      <a:pt x="16867" y="7861"/>
                    </a:cubicBezTo>
                    <a:cubicBezTo>
                      <a:pt x="16980" y="8096"/>
                      <a:pt x="17083" y="8337"/>
                      <a:pt x="17170" y="8587"/>
                    </a:cubicBezTo>
                    <a:cubicBezTo>
                      <a:pt x="17327" y="9039"/>
                      <a:pt x="17710" y="9373"/>
                      <a:pt x="18180" y="9467"/>
                    </a:cubicBezTo>
                    <a:lnTo>
                      <a:pt x="20248" y="9882"/>
                    </a:lnTo>
                    <a:lnTo>
                      <a:pt x="20250" y="11718"/>
                    </a:lnTo>
                    <a:cubicBezTo>
                      <a:pt x="20250" y="11718"/>
                      <a:pt x="18180" y="12132"/>
                      <a:pt x="18180" y="12132"/>
                    </a:cubicBezTo>
                    <a:close/>
                    <a:moveTo>
                      <a:pt x="20513" y="8558"/>
                    </a:moveTo>
                    <a:lnTo>
                      <a:pt x="18445" y="8143"/>
                    </a:lnTo>
                    <a:cubicBezTo>
                      <a:pt x="18341" y="7844"/>
                      <a:pt x="18218" y="7554"/>
                      <a:pt x="18082" y="7273"/>
                    </a:cubicBezTo>
                    <a:lnTo>
                      <a:pt x="19254" y="5516"/>
                    </a:lnTo>
                    <a:cubicBezTo>
                      <a:pt x="19611" y="4980"/>
                      <a:pt x="19540" y="4268"/>
                      <a:pt x="19085" y="3813"/>
                    </a:cubicBezTo>
                    <a:lnTo>
                      <a:pt x="17787" y="2514"/>
                    </a:lnTo>
                    <a:cubicBezTo>
                      <a:pt x="17526" y="2253"/>
                      <a:pt x="17181" y="2118"/>
                      <a:pt x="16831" y="2118"/>
                    </a:cubicBezTo>
                    <a:cubicBezTo>
                      <a:pt x="16573" y="2118"/>
                      <a:pt x="16312" y="2193"/>
                      <a:pt x="16084" y="2345"/>
                    </a:cubicBezTo>
                    <a:lnTo>
                      <a:pt x="14326" y="3516"/>
                    </a:lnTo>
                    <a:cubicBezTo>
                      <a:pt x="14044" y="3380"/>
                      <a:pt x="13754" y="3258"/>
                      <a:pt x="13455" y="3155"/>
                    </a:cubicBezTo>
                    <a:lnTo>
                      <a:pt x="13041" y="1085"/>
                    </a:lnTo>
                    <a:cubicBezTo>
                      <a:pt x="12916" y="454"/>
                      <a:pt x="12361" y="0"/>
                      <a:pt x="11717" y="0"/>
                    </a:cubicBezTo>
                    <a:lnTo>
                      <a:pt x="9881" y="0"/>
                    </a:lnTo>
                    <a:cubicBezTo>
                      <a:pt x="9238" y="0"/>
                      <a:pt x="8684" y="454"/>
                      <a:pt x="8557" y="1085"/>
                    </a:cubicBezTo>
                    <a:lnTo>
                      <a:pt x="8143" y="3155"/>
                    </a:lnTo>
                    <a:cubicBezTo>
                      <a:pt x="7843" y="3258"/>
                      <a:pt x="7554" y="3381"/>
                      <a:pt x="7273" y="3516"/>
                    </a:cubicBezTo>
                    <a:lnTo>
                      <a:pt x="5516" y="2345"/>
                    </a:lnTo>
                    <a:cubicBezTo>
                      <a:pt x="5287" y="2193"/>
                      <a:pt x="5026" y="2118"/>
                      <a:pt x="4767" y="2118"/>
                    </a:cubicBezTo>
                    <a:cubicBezTo>
                      <a:pt x="4419" y="2118"/>
                      <a:pt x="4073" y="2253"/>
                      <a:pt x="3812" y="2514"/>
                    </a:cubicBezTo>
                    <a:lnTo>
                      <a:pt x="2514" y="3813"/>
                    </a:lnTo>
                    <a:cubicBezTo>
                      <a:pt x="2059" y="4268"/>
                      <a:pt x="1988" y="4980"/>
                      <a:pt x="2345" y="5516"/>
                    </a:cubicBezTo>
                    <a:lnTo>
                      <a:pt x="3516" y="7273"/>
                    </a:lnTo>
                    <a:cubicBezTo>
                      <a:pt x="3380" y="7555"/>
                      <a:pt x="3258" y="7844"/>
                      <a:pt x="3154" y="8144"/>
                    </a:cubicBezTo>
                    <a:lnTo>
                      <a:pt x="1085" y="8558"/>
                    </a:lnTo>
                    <a:cubicBezTo>
                      <a:pt x="454" y="8684"/>
                      <a:pt x="0" y="9238"/>
                      <a:pt x="0" y="9882"/>
                    </a:cubicBezTo>
                    <a:lnTo>
                      <a:pt x="0" y="11718"/>
                    </a:lnTo>
                    <a:cubicBezTo>
                      <a:pt x="0" y="12361"/>
                      <a:pt x="454" y="12916"/>
                      <a:pt x="1085" y="13042"/>
                    </a:cubicBezTo>
                    <a:lnTo>
                      <a:pt x="3154" y="13456"/>
                    </a:lnTo>
                    <a:cubicBezTo>
                      <a:pt x="3258" y="13755"/>
                      <a:pt x="3380" y="14046"/>
                      <a:pt x="3516" y="14326"/>
                    </a:cubicBezTo>
                    <a:lnTo>
                      <a:pt x="2345" y="16083"/>
                    </a:lnTo>
                    <a:cubicBezTo>
                      <a:pt x="1988" y="16619"/>
                      <a:pt x="2059" y="17332"/>
                      <a:pt x="2514" y="17787"/>
                    </a:cubicBezTo>
                    <a:lnTo>
                      <a:pt x="3812" y="19086"/>
                    </a:lnTo>
                    <a:cubicBezTo>
                      <a:pt x="4073" y="19346"/>
                      <a:pt x="4419" y="19482"/>
                      <a:pt x="4767" y="19482"/>
                    </a:cubicBezTo>
                    <a:cubicBezTo>
                      <a:pt x="5026" y="19482"/>
                      <a:pt x="5287" y="19406"/>
                      <a:pt x="5516" y="19254"/>
                    </a:cubicBezTo>
                    <a:lnTo>
                      <a:pt x="7273" y="18083"/>
                    </a:lnTo>
                    <a:cubicBezTo>
                      <a:pt x="7554" y="18220"/>
                      <a:pt x="7843" y="18341"/>
                      <a:pt x="8143" y="18445"/>
                    </a:cubicBezTo>
                    <a:lnTo>
                      <a:pt x="8557" y="20514"/>
                    </a:lnTo>
                    <a:cubicBezTo>
                      <a:pt x="8684" y="21146"/>
                      <a:pt x="9238" y="21599"/>
                      <a:pt x="9881" y="21599"/>
                    </a:cubicBezTo>
                    <a:lnTo>
                      <a:pt x="11717" y="21599"/>
                    </a:lnTo>
                    <a:cubicBezTo>
                      <a:pt x="12361" y="21599"/>
                      <a:pt x="12916" y="21146"/>
                      <a:pt x="13041" y="20514"/>
                    </a:cubicBezTo>
                    <a:lnTo>
                      <a:pt x="13456" y="18445"/>
                    </a:lnTo>
                    <a:cubicBezTo>
                      <a:pt x="13755" y="18341"/>
                      <a:pt x="14046" y="18219"/>
                      <a:pt x="14326" y="18083"/>
                    </a:cubicBezTo>
                    <a:lnTo>
                      <a:pt x="16084" y="19254"/>
                    </a:lnTo>
                    <a:cubicBezTo>
                      <a:pt x="16312" y="19406"/>
                      <a:pt x="16573" y="19482"/>
                      <a:pt x="16831" y="19482"/>
                    </a:cubicBezTo>
                    <a:cubicBezTo>
                      <a:pt x="17181" y="19482"/>
                      <a:pt x="17526" y="19346"/>
                      <a:pt x="17787" y="19086"/>
                    </a:cubicBezTo>
                    <a:lnTo>
                      <a:pt x="19085" y="17787"/>
                    </a:lnTo>
                    <a:cubicBezTo>
                      <a:pt x="19540" y="17332"/>
                      <a:pt x="19611" y="16619"/>
                      <a:pt x="19254" y="16083"/>
                    </a:cubicBezTo>
                    <a:lnTo>
                      <a:pt x="18082" y="14326"/>
                    </a:lnTo>
                    <a:cubicBezTo>
                      <a:pt x="18219" y="14045"/>
                      <a:pt x="18341" y="13755"/>
                      <a:pt x="18445" y="13456"/>
                    </a:cubicBezTo>
                    <a:lnTo>
                      <a:pt x="20513" y="13042"/>
                    </a:lnTo>
                    <a:cubicBezTo>
                      <a:pt x="21145" y="12916"/>
                      <a:pt x="21599" y="12361"/>
                      <a:pt x="21599" y="11718"/>
                    </a:cubicBezTo>
                    <a:lnTo>
                      <a:pt x="21599" y="9882"/>
                    </a:lnTo>
                    <a:cubicBezTo>
                      <a:pt x="21599" y="9238"/>
                      <a:pt x="21145" y="8684"/>
                      <a:pt x="20513" y="8558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p>
                <a:pPr marL="0" marR="0" lvl="0" indent="0" algn="ctr" defTabSz="228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宋体" panose="02010600030101010101" pitchFamily="2" charset="-122"/>
                  <a:sym typeface="Gill Sans" charset="0"/>
                </a:endParaRPr>
              </a:p>
            </p:txBody>
          </p:sp>
          <p:sp>
            <p:nvSpPr>
              <p:cNvPr id="141" name="AutoShape 124"/>
              <p:cNvSpPr/>
              <p:nvPr/>
            </p:nvSpPr>
            <p:spPr bwMode="auto">
              <a:xfrm>
                <a:off x="3292736" y="2245717"/>
                <a:ext cx="157173" cy="15717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0250"/>
                    </a:moveTo>
                    <a:cubicBezTo>
                      <a:pt x="5580" y="20250"/>
                      <a:pt x="1350" y="16017"/>
                      <a:pt x="1350" y="10800"/>
                    </a:cubicBezTo>
                    <a:cubicBezTo>
                      <a:pt x="1350" y="5582"/>
                      <a:pt x="5580" y="1349"/>
                      <a:pt x="10800" y="1349"/>
                    </a:cubicBezTo>
                    <a:cubicBezTo>
                      <a:pt x="16016" y="1349"/>
                      <a:pt x="20250" y="5582"/>
                      <a:pt x="20250" y="10800"/>
                    </a:cubicBezTo>
                    <a:cubicBezTo>
                      <a:pt x="20250" y="16017"/>
                      <a:pt x="16016" y="20250"/>
                      <a:pt x="10800" y="20250"/>
                    </a:cubicBezTo>
                    <a:moveTo>
                      <a:pt x="10800" y="0"/>
                    </a:move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3"/>
                      <a:pt x="4836" y="21600"/>
                      <a:pt x="10800" y="21600"/>
                    </a:cubicBezTo>
                    <a:cubicBezTo>
                      <a:pt x="16763" y="21600"/>
                      <a:pt x="21599" y="16763"/>
                      <a:pt x="21599" y="10800"/>
                    </a:cubicBezTo>
                    <a:cubicBezTo>
                      <a:pt x="21599" y="4836"/>
                      <a:pt x="16763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p>
                <a:pPr marL="0" marR="0" lvl="0" indent="0" algn="ctr" defTabSz="228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宋体" panose="02010600030101010101" pitchFamily="2" charset="-122"/>
                  <a:sym typeface="Gill Sans" charset="0"/>
                </a:endParaRPr>
              </a:p>
            </p:txBody>
          </p:sp>
          <p:sp>
            <p:nvSpPr>
              <p:cNvPr id="142" name="AutoShape 125"/>
              <p:cNvSpPr/>
              <p:nvPr/>
            </p:nvSpPr>
            <p:spPr bwMode="auto">
              <a:xfrm>
                <a:off x="3325891" y="2279484"/>
                <a:ext cx="90253" cy="90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900"/>
                    </a:moveTo>
                    <a:cubicBezTo>
                      <a:pt x="6328" y="18900"/>
                      <a:pt x="2699" y="15271"/>
                      <a:pt x="2699" y="10800"/>
                    </a:cubicBezTo>
                    <a:cubicBezTo>
                      <a:pt x="2699" y="6329"/>
                      <a:pt x="6328" y="2700"/>
                      <a:pt x="10800" y="2700"/>
                    </a:cubicBezTo>
                    <a:cubicBezTo>
                      <a:pt x="15271" y="2700"/>
                      <a:pt x="18899" y="6329"/>
                      <a:pt x="18899" y="10800"/>
                    </a:cubicBezTo>
                    <a:cubicBezTo>
                      <a:pt x="18899" y="15271"/>
                      <a:pt x="15271" y="18900"/>
                      <a:pt x="10800" y="18900"/>
                    </a:cubicBezTo>
                    <a:moveTo>
                      <a:pt x="10800" y="0"/>
                    </a:moveTo>
                    <a:cubicBezTo>
                      <a:pt x="4830" y="0"/>
                      <a:pt x="0" y="4833"/>
                      <a:pt x="0" y="10800"/>
                    </a:cubicBezTo>
                    <a:cubicBezTo>
                      <a:pt x="0" y="16766"/>
                      <a:pt x="4830" y="21599"/>
                      <a:pt x="10800" y="21599"/>
                    </a:cubicBezTo>
                    <a:cubicBezTo>
                      <a:pt x="16764" y="21599"/>
                      <a:pt x="21600" y="16766"/>
                      <a:pt x="21600" y="10800"/>
                    </a:cubicBezTo>
                    <a:cubicBezTo>
                      <a:pt x="21600" y="4833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p>
                <a:pPr marL="0" marR="0" lvl="0" indent="0" algn="ctr" defTabSz="228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宋体" panose="02010600030101010101" pitchFamily="2" charset="-122"/>
                  <a:sym typeface="Gill Sans" charset="0"/>
                </a:endParaRPr>
              </a:p>
            </p:txBody>
          </p:sp>
        </p:grpSp>
      </p:grpSp>
      <p:sp>
        <p:nvSpPr>
          <p:cNvPr id="6" name="文本框 5">
            <a:hlinkClick r:id="rId2" action="ppaction://hlinkfile"/>
          </p:cNvPr>
          <p:cNvSpPr txBox="1"/>
          <p:nvPr/>
        </p:nvSpPr>
        <p:spPr>
          <a:xfrm>
            <a:off x="6605270" y="2038350"/>
            <a:ext cx="139446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12.22</a:t>
            </a:r>
            <a:endParaRPr lang="en-US" altLang="zh-CN" sz="1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>
            <a:hlinkClick r:id="rId3" action="ppaction://hlinkfile"/>
          </p:cNvPr>
          <p:cNvSpPr txBox="1"/>
          <p:nvPr/>
        </p:nvSpPr>
        <p:spPr>
          <a:xfrm>
            <a:off x="748665" y="4565650"/>
            <a:ext cx="1394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12.29</a:t>
            </a:r>
            <a:endParaRPr lang="en-US" altLang="zh-CN" sz="18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" name="文本框 5"/>
          <p:cNvSpPr txBox="1">
            <a:spLocks noChangeArrowheads="1"/>
          </p:cNvSpPr>
          <p:nvPr/>
        </p:nvSpPr>
        <p:spPr bwMode="auto">
          <a:xfrm>
            <a:off x="3870961" y="354801"/>
            <a:ext cx="1402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smtClean="0">
                <a:solidFill>
                  <a:srgbClr val="27506E"/>
                </a:solidFill>
                <a:latin typeface="微软雅黑" panose="020B0503020204020204" charset="-122"/>
                <a:ea typeface="微软雅黑" panose="020B0503020204020204" charset="-122"/>
              </a:rPr>
              <a:t>绩效评定</a:t>
            </a:r>
            <a:endParaRPr lang="zh-CN" altLang="en-US" sz="2400" smtClean="0">
              <a:solidFill>
                <a:srgbClr val="27506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82" name="直接连接符 81"/>
          <p:cNvCxnSpPr/>
          <p:nvPr/>
        </p:nvCxnSpPr>
        <p:spPr>
          <a:xfrm>
            <a:off x="4434104" y="873420"/>
            <a:ext cx="27541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2700000">
            <a:off x="2829120" y="869190"/>
            <a:ext cx="3456507" cy="3456507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 rot="2700000">
            <a:off x="2953469" y="953718"/>
            <a:ext cx="3237063" cy="3237063"/>
          </a:xfrm>
          <a:prstGeom prst="rect">
            <a:avLst/>
          </a:prstGeom>
          <a:noFill/>
          <a:ln w="63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 rot="2700000">
            <a:off x="3092349" y="1090334"/>
            <a:ext cx="2909100" cy="2909100"/>
          </a:xfrm>
          <a:prstGeom prst="rect">
            <a:avLst/>
          </a:prstGeom>
          <a:gradFill>
            <a:gsLst>
              <a:gs pos="0">
                <a:schemeClr val="bg1"/>
              </a:gs>
              <a:gs pos="35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文本框 5"/>
          <p:cNvSpPr txBox="1">
            <a:spLocks noChangeArrowheads="1"/>
          </p:cNvSpPr>
          <p:nvPr/>
        </p:nvSpPr>
        <p:spPr bwMode="auto">
          <a:xfrm>
            <a:off x="4123054" y="2351086"/>
            <a:ext cx="89789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>
                <a:solidFill>
                  <a:srgbClr val="2E4864"/>
                </a:solidFill>
                <a:latin typeface="方正兰亭黑_GBK" panose="02000000000000000000"/>
                <a:ea typeface="方正兰亭黑_GBK" panose="02000000000000000000"/>
              </a:rPr>
              <a:t>感谢</a:t>
            </a:r>
            <a:endParaRPr lang="zh-CN" altLang="en-US" sz="2800" b="1" smtClean="0">
              <a:solidFill>
                <a:srgbClr val="2E4864"/>
              </a:solidFill>
              <a:latin typeface="方正兰亭黑_GBK" panose="02000000000000000000"/>
              <a:ea typeface="方正兰亭黑_GBK" panose="02000000000000000000"/>
            </a:endParaRPr>
          </a:p>
        </p:txBody>
      </p:sp>
      <p:sp>
        <p:nvSpPr>
          <p:cNvPr id="8" name="文本框 8"/>
          <p:cNvSpPr txBox="1">
            <a:spLocks noChangeArrowheads="1"/>
          </p:cNvSpPr>
          <p:nvPr/>
        </p:nvSpPr>
        <p:spPr bwMode="auto">
          <a:xfrm>
            <a:off x="4108768" y="3030855"/>
            <a:ext cx="876300" cy="229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900" dirty="0">
                <a:solidFill>
                  <a:srgbClr val="2E4864"/>
                </a:solidFill>
                <a:latin typeface="方正兰亭黑_GBK" panose="02000000000000000000"/>
                <a:ea typeface="方正兰亭黑_GBK" panose="02000000000000000000"/>
              </a:rPr>
              <a:t>答辩人</a:t>
            </a:r>
            <a:r>
              <a:rPr lang="zh-CN" altLang="en-US" sz="900" dirty="0" smtClean="0">
                <a:solidFill>
                  <a:srgbClr val="2E4864"/>
                </a:solidFill>
                <a:latin typeface="方正兰亭黑_GBK" panose="02000000000000000000"/>
                <a:ea typeface="方正兰亭黑_GBK" panose="02000000000000000000"/>
              </a:rPr>
              <a:t>：</a:t>
            </a:r>
            <a:r>
              <a:rPr lang="en-US" altLang="zh-CN" sz="900" dirty="0" smtClean="0">
                <a:solidFill>
                  <a:srgbClr val="2E4864"/>
                </a:solidFill>
                <a:latin typeface="方正兰亭黑_GBK" panose="02000000000000000000"/>
                <a:ea typeface="方正兰亭黑_GBK" panose="02000000000000000000"/>
              </a:rPr>
              <a:t>G16</a:t>
            </a:r>
            <a:endParaRPr lang="en-US" altLang="zh-CN" sz="900" dirty="0" smtClean="0">
              <a:solidFill>
                <a:srgbClr val="2E4864"/>
              </a:solidFill>
              <a:latin typeface="方正兰亭黑_GBK" panose="02000000000000000000"/>
              <a:ea typeface="方正兰亭黑_GBK" panose="0200000000000000000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196273" y="1762021"/>
            <a:ext cx="680802" cy="593829"/>
            <a:chOff x="4675188" y="2882900"/>
            <a:chExt cx="360362" cy="314325"/>
          </a:xfrm>
          <a:solidFill>
            <a:srgbClr val="27506E"/>
          </a:solidFill>
        </p:grpSpPr>
        <p:sp>
          <p:nvSpPr>
            <p:cNvPr id="19" name="AutoShape 43"/>
            <p:cNvSpPr/>
            <p:nvPr/>
          </p:nvSpPr>
          <p:spPr bwMode="auto">
            <a:xfrm>
              <a:off x="4675188" y="2882900"/>
              <a:ext cx="360362" cy="2571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951" y="9367"/>
                  </a:moveTo>
                  <a:cubicBezTo>
                    <a:pt x="10901" y="9383"/>
                    <a:pt x="10851" y="9391"/>
                    <a:pt x="10800" y="9391"/>
                  </a:cubicBezTo>
                  <a:cubicBezTo>
                    <a:pt x="10748" y="9391"/>
                    <a:pt x="10698" y="9383"/>
                    <a:pt x="10648" y="9367"/>
                  </a:cubicBezTo>
                  <a:lnTo>
                    <a:pt x="1873" y="6550"/>
                  </a:lnTo>
                  <a:cubicBezTo>
                    <a:pt x="1566" y="6452"/>
                    <a:pt x="1349" y="6072"/>
                    <a:pt x="1349" y="5634"/>
                  </a:cubicBezTo>
                  <a:cubicBezTo>
                    <a:pt x="1349" y="5197"/>
                    <a:pt x="1566" y="4817"/>
                    <a:pt x="1873" y="4719"/>
                  </a:cubicBezTo>
                  <a:lnTo>
                    <a:pt x="10648" y="1902"/>
                  </a:lnTo>
                  <a:cubicBezTo>
                    <a:pt x="10698" y="1886"/>
                    <a:pt x="10748" y="1878"/>
                    <a:pt x="10800" y="1878"/>
                  </a:cubicBezTo>
                  <a:cubicBezTo>
                    <a:pt x="10851" y="1878"/>
                    <a:pt x="10901" y="1886"/>
                    <a:pt x="10951" y="1902"/>
                  </a:cubicBezTo>
                  <a:lnTo>
                    <a:pt x="19726" y="4719"/>
                  </a:lnTo>
                  <a:cubicBezTo>
                    <a:pt x="20033" y="4817"/>
                    <a:pt x="20249" y="5197"/>
                    <a:pt x="20249" y="5634"/>
                  </a:cubicBezTo>
                  <a:cubicBezTo>
                    <a:pt x="20249" y="6072"/>
                    <a:pt x="20033" y="6452"/>
                    <a:pt x="19726" y="6550"/>
                  </a:cubicBezTo>
                  <a:cubicBezTo>
                    <a:pt x="19726" y="6550"/>
                    <a:pt x="10951" y="9367"/>
                    <a:pt x="10951" y="9367"/>
                  </a:cubicBezTo>
                  <a:close/>
                  <a:moveTo>
                    <a:pt x="16874" y="16904"/>
                  </a:moveTo>
                  <a:cubicBezTo>
                    <a:pt x="16874" y="17942"/>
                    <a:pt x="14849" y="19721"/>
                    <a:pt x="10800" y="19721"/>
                  </a:cubicBezTo>
                  <a:cubicBezTo>
                    <a:pt x="6749" y="19721"/>
                    <a:pt x="4724" y="17942"/>
                    <a:pt x="4724" y="16904"/>
                  </a:cubicBezTo>
                  <a:lnTo>
                    <a:pt x="4724" y="9394"/>
                  </a:lnTo>
                  <a:lnTo>
                    <a:pt x="10353" y="11200"/>
                  </a:lnTo>
                  <a:cubicBezTo>
                    <a:pt x="10501" y="11246"/>
                    <a:pt x="10651" y="11269"/>
                    <a:pt x="10800" y="11269"/>
                  </a:cubicBezTo>
                  <a:cubicBezTo>
                    <a:pt x="10949" y="11269"/>
                    <a:pt x="11098" y="11246"/>
                    <a:pt x="11255" y="11198"/>
                  </a:cubicBezTo>
                  <a:lnTo>
                    <a:pt x="16874" y="9394"/>
                  </a:lnTo>
                  <a:cubicBezTo>
                    <a:pt x="16874" y="9394"/>
                    <a:pt x="16874" y="16904"/>
                    <a:pt x="16874" y="16904"/>
                  </a:cubicBezTo>
                  <a:close/>
                  <a:moveTo>
                    <a:pt x="21600" y="5634"/>
                  </a:moveTo>
                  <a:cubicBezTo>
                    <a:pt x="21600" y="4314"/>
                    <a:pt x="20954" y="3185"/>
                    <a:pt x="20030" y="2888"/>
                  </a:cubicBezTo>
                  <a:lnTo>
                    <a:pt x="11246" y="68"/>
                  </a:lnTo>
                  <a:cubicBezTo>
                    <a:pt x="11098" y="22"/>
                    <a:pt x="10949" y="0"/>
                    <a:pt x="10800" y="0"/>
                  </a:cubicBezTo>
                  <a:cubicBezTo>
                    <a:pt x="10651" y="0"/>
                    <a:pt x="10501" y="22"/>
                    <a:pt x="10344" y="71"/>
                  </a:cubicBezTo>
                  <a:lnTo>
                    <a:pt x="1570" y="2888"/>
                  </a:lnTo>
                  <a:cubicBezTo>
                    <a:pt x="645" y="3185"/>
                    <a:pt x="0" y="4314"/>
                    <a:pt x="0" y="5634"/>
                  </a:cubicBezTo>
                  <a:cubicBezTo>
                    <a:pt x="0" y="6955"/>
                    <a:pt x="645" y="8084"/>
                    <a:pt x="1569" y="8380"/>
                  </a:cubicBezTo>
                  <a:lnTo>
                    <a:pt x="3374" y="8960"/>
                  </a:lnTo>
                  <a:lnTo>
                    <a:pt x="3374" y="16904"/>
                  </a:lnTo>
                  <a:cubicBezTo>
                    <a:pt x="3374" y="19397"/>
                    <a:pt x="5425" y="21600"/>
                    <a:pt x="10800" y="21600"/>
                  </a:cubicBezTo>
                  <a:cubicBezTo>
                    <a:pt x="16174" y="21600"/>
                    <a:pt x="18224" y="19397"/>
                    <a:pt x="18224" y="16904"/>
                  </a:cubicBezTo>
                  <a:lnTo>
                    <a:pt x="18224" y="8960"/>
                  </a:lnTo>
                  <a:lnTo>
                    <a:pt x="20030" y="8380"/>
                  </a:lnTo>
                  <a:cubicBezTo>
                    <a:pt x="20954" y="8084"/>
                    <a:pt x="21600" y="6955"/>
                    <a:pt x="21600" y="563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27506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0" name="AutoShape 44"/>
            <p:cNvSpPr/>
            <p:nvPr/>
          </p:nvSpPr>
          <p:spPr bwMode="auto">
            <a:xfrm>
              <a:off x="5000625" y="2994025"/>
              <a:ext cx="22225" cy="1238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963"/>
                  </a:moveTo>
                  <a:lnTo>
                    <a:pt x="0" y="19636"/>
                  </a:lnTo>
                  <a:cubicBezTo>
                    <a:pt x="0" y="20721"/>
                    <a:pt x="4841" y="21599"/>
                    <a:pt x="10800" y="21599"/>
                  </a:cubicBezTo>
                  <a:cubicBezTo>
                    <a:pt x="16758" y="21599"/>
                    <a:pt x="21600" y="20721"/>
                    <a:pt x="21600" y="19636"/>
                  </a:cubicBezTo>
                  <a:lnTo>
                    <a:pt x="21600" y="1963"/>
                  </a:lnTo>
                  <a:cubicBezTo>
                    <a:pt x="21600" y="878"/>
                    <a:pt x="16758" y="0"/>
                    <a:pt x="10800" y="0"/>
                  </a:cubicBezTo>
                  <a:cubicBezTo>
                    <a:pt x="4841" y="0"/>
                    <a:pt x="0" y="878"/>
                    <a:pt x="0" y="196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27506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1" name="AutoShape 45"/>
            <p:cNvSpPr/>
            <p:nvPr/>
          </p:nvSpPr>
          <p:spPr bwMode="auto">
            <a:xfrm>
              <a:off x="4989513" y="3128963"/>
              <a:ext cx="46037" cy="682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10427"/>
                    <a:pt x="0" y="14400"/>
                  </a:cubicBezTo>
                  <a:cubicBezTo>
                    <a:pt x="0" y="18372"/>
                    <a:pt x="4838" y="21599"/>
                    <a:pt x="10800" y="21599"/>
                  </a:cubicBezTo>
                  <a:cubicBezTo>
                    <a:pt x="16761" y="21599"/>
                    <a:pt x="21600" y="18372"/>
                    <a:pt x="21600" y="14400"/>
                  </a:cubicBezTo>
                  <a:cubicBezTo>
                    <a:pt x="21600" y="10427"/>
                    <a:pt x="1676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27506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cxnSp>
        <p:nvCxnSpPr>
          <p:cNvPr id="15" name="直接连接符 14"/>
          <p:cNvCxnSpPr/>
          <p:nvPr/>
        </p:nvCxnSpPr>
        <p:spPr>
          <a:xfrm>
            <a:off x="4158271" y="2872872"/>
            <a:ext cx="79951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5044322" y="886777"/>
            <a:ext cx="741221" cy="741221"/>
            <a:chOff x="973554" y="1904522"/>
            <a:chExt cx="837665" cy="837665"/>
          </a:xfrm>
        </p:grpSpPr>
        <p:sp>
          <p:nvSpPr>
            <p:cNvPr id="21" name="椭圆 20"/>
            <p:cNvSpPr/>
            <p:nvPr/>
          </p:nvSpPr>
          <p:spPr>
            <a:xfrm>
              <a:off x="973554" y="1904522"/>
              <a:ext cx="837665" cy="837665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3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2" name="文本框 5"/>
            <p:cNvSpPr txBox="1">
              <a:spLocks noChangeArrowheads="1"/>
            </p:cNvSpPr>
            <p:nvPr/>
          </p:nvSpPr>
          <p:spPr bwMode="auto">
            <a:xfrm>
              <a:off x="1110899" y="2092522"/>
              <a:ext cx="56297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400" b="1" smtClean="0">
                  <a:solidFill>
                    <a:srgbClr val="27506E"/>
                  </a:solidFill>
                  <a:latin typeface="方正兰亭黑_GBK" panose="02000000000000000000"/>
                  <a:ea typeface="方正兰亭黑_GBK" panose="02000000000000000000"/>
                </a:rPr>
                <a:t>01</a:t>
              </a:r>
              <a:endParaRPr lang="zh-CN" altLang="en-US" sz="2400" b="1">
                <a:solidFill>
                  <a:srgbClr val="27506E"/>
                </a:solidFill>
                <a:latin typeface="方正兰亭黑_GBK" panose="02000000000000000000"/>
                <a:ea typeface="方正兰亭黑_GBK" panose="02000000000000000000"/>
              </a:endParaRPr>
            </a:p>
          </p:txBody>
        </p:sp>
      </p:grpSp>
      <p:sp>
        <p:nvSpPr>
          <p:cNvPr id="23" name="文本框 6"/>
          <p:cNvSpPr txBox="1">
            <a:spLocks noChangeArrowheads="1"/>
          </p:cNvSpPr>
          <p:nvPr/>
        </p:nvSpPr>
        <p:spPr bwMode="auto">
          <a:xfrm>
            <a:off x="5849678" y="1088362"/>
            <a:ext cx="119888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smtClean="0">
                <a:solidFill>
                  <a:srgbClr val="27506E"/>
                </a:solidFill>
                <a:latin typeface="微软雅黑" panose="020B0503020204020204" charset="-122"/>
                <a:ea typeface="微软雅黑" panose="020B0503020204020204" charset="-122"/>
              </a:rPr>
              <a:t>程序清单</a:t>
            </a:r>
            <a:endParaRPr lang="zh-CN" altLang="en-US" sz="2000" smtClean="0">
              <a:solidFill>
                <a:srgbClr val="27506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5044322" y="1900185"/>
            <a:ext cx="741221" cy="741221"/>
            <a:chOff x="4713657" y="1932023"/>
            <a:chExt cx="837665" cy="837665"/>
          </a:xfrm>
        </p:grpSpPr>
        <p:sp>
          <p:nvSpPr>
            <p:cNvPr id="26" name="椭圆 25"/>
            <p:cNvSpPr/>
            <p:nvPr/>
          </p:nvSpPr>
          <p:spPr>
            <a:xfrm>
              <a:off x="4713657" y="1932023"/>
              <a:ext cx="837665" cy="837665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3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7" name="文本框 5"/>
            <p:cNvSpPr txBox="1">
              <a:spLocks noChangeArrowheads="1"/>
            </p:cNvSpPr>
            <p:nvPr/>
          </p:nvSpPr>
          <p:spPr bwMode="auto">
            <a:xfrm>
              <a:off x="4846532" y="2120023"/>
              <a:ext cx="55816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400" b="1" smtClean="0">
                  <a:solidFill>
                    <a:srgbClr val="27506E"/>
                  </a:solidFill>
                  <a:latin typeface="方正兰亭黑_GBK" panose="02000000000000000000"/>
                  <a:ea typeface="方正兰亭黑_GBK" panose="02000000000000000000"/>
                </a:rPr>
                <a:t>02</a:t>
              </a:r>
              <a:endParaRPr lang="zh-CN" altLang="en-US" sz="2400" b="1">
                <a:solidFill>
                  <a:srgbClr val="27506E"/>
                </a:solidFill>
                <a:latin typeface="方正兰亭黑_GBK" panose="02000000000000000000"/>
                <a:ea typeface="方正兰亭黑_GBK" panose="02000000000000000000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044322" y="2913593"/>
            <a:ext cx="741221" cy="741221"/>
            <a:chOff x="973554" y="1904522"/>
            <a:chExt cx="837665" cy="837665"/>
          </a:xfrm>
        </p:grpSpPr>
        <p:sp>
          <p:nvSpPr>
            <p:cNvPr id="35" name="椭圆 34"/>
            <p:cNvSpPr/>
            <p:nvPr/>
          </p:nvSpPr>
          <p:spPr>
            <a:xfrm>
              <a:off x="973554" y="1904522"/>
              <a:ext cx="837665" cy="837665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3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36" name="文本框 5"/>
            <p:cNvSpPr txBox="1">
              <a:spLocks noChangeArrowheads="1"/>
            </p:cNvSpPr>
            <p:nvPr/>
          </p:nvSpPr>
          <p:spPr bwMode="auto">
            <a:xfrm>
              <a:off x="1110899" y="2092522"/>
              <a:ext cx="56297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400" b="1" smtClean="0">
                  <a:solidFill>
                    <a:srgbClr val="27506E"/>
                  </a:solidFill>
                  <a:latin typeface="方正兰亭黑_GBK" panose="02000000000000000000"/>
                  <a:ea typeface="方正兰亭黑_GBK" panose="02000000000000000000"/>
                </a:rPr>
                <a:t>03</a:t>
              </a:r>
              <a:endParaRPr lang="zh-CN" altLang="en-US" sz="2400" b="1">
                <a:solidFill>
                  <a:srgbClr val="27506E"/>
                </a:solidFill>
                <a:latin typeface="方正兰亭黑_GBK" panose="02000000000000000000"/>
                <a:ea typeface="方正兰亭黑_GBK" panose="0200000000000000000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044322" y="3927002"/>
            <a:ext cx="741221" cy="741221"/>
            <a:chOff x="4713657" y="1932023"/>
            <a:chExt cx="837665" cy="837665"/>
          </a:xfrm>
        </p:grpSpPr>
        <p:sp>
          <p:nvSpPr>
            <p:cNvPr id="38" name="椭圆 37"/>
            <p:cNvSpPr/>
            <p:nvPr/>
          </p:nvSpPr>
          <p:spPr>
            <a:xfrm>
              <a:off x="4713657" y="1932023"/>
              <a:ext cx="837665" cy="837665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3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39" name="文本框 5"/>
            <p:cNvSpPr txBox="1">
              <a:spLocks noChangeArrowheads="1"/>
            </p:cNvSpPr>
            <p:nvPr/>
          </p:nvSpPr>
          <p:spPr bwMode="auto">
            <a:xfrm>
              <a:off x="4846532" y="2120023"/>
              <a:ext cx="55816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400" b="1" smtClean="0">
                  <a:solidFill>
                    <a:srgbClr val="27506E"/>
                  </a:solidFill>
                  <a:latin typeface="方正兰亭黑_GBK" panose="02000000000000000000"/>
                  <a:ea typeface="方正兰亭黑_GBK" panose="02000000000000000000"/>
                </a:rPr>
                <a:t>04</a:t>
              </a:r>
              <a:endParaRPr lang="zh-CN" altLang="en-US" sz="2400" b="1">
                <a:solidFill>
                  <a:srgbClr val="27506E"/>
                </a:solidFill>
                <a:latin typeface="方正兰亭黑_GBK" panose="02000000000000000000"/>
                <a:ea typeface="方正兰亭黑_GBK" panose="02000000000000000000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 rot="2700000">
            <a:off x="1082724" y="1578646"/>
            <a:ext cx="2689092" cy="2689092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 rot="2700000">
            <a:off x="1218764" y="1699854"/>
            <a:ext cx="2417013" cy="2417013"/>
          </a:xfrm>
          <a:prstGeom prst="rect">
            <a:avLst/>
          </a:prstGeom>
          <a:gradFill>
            <a:gsLst>
              <a:gs pos="0">
                <a:schemeClr val="bg1"/>
              </a:gs>
              <a:gs pos="35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5"/>
          <p:cNvSpPr txBox="1">
            <a:spLocks noChangeArrowheads="1"/>
          </p:cNvSpPr>
          <p:nvPr/>
        </p:nvSpPr>
        <p:spPr bwMode="auto">
          <a:xfrm>
            <a:off x="1865257" y="2249873"/>
            <a:ext cx="112402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smtClean="0">
                <a:solidFill>
                  <a:srgbClr val="27506E"/>
                </a:solidFill>
                <a:latin typeface="方正兰亭黑_GBK" panose="02000000000000000000"/>
                <a:ea typeface="方正兰亭黑_GBK" panose="02000000000000000000"/>
              </a:rPr>
              <a:t>目 录</a:t>
            </a:r>
            <a:endParaRPr lang="zh-CN" altLang="en-US" sz="3200" b="1">
              <a:solidFill>
                <a:srgbClr val="27506E"/>
              </a:solidFill>
              <a:latin typeface="方正兰亭黑_GBK" panose="02000000000000000000"/>
              <a:ea typeface="方正兰亭黑_GBK" panose="02000000000000000000"/>
            </a:endParaRPr>
          </a:p>
        </p:txBody>
      </p:sp>
      <p:sp>
        <p:nvSpPr>
          <p:cNvPr id="16" name="文本框 5"/>
          <p:cNvSpPr txBox="1">
            <a:spLocks noChangeArrowheads="1"/>
          </p:cNvSpPr>
          <p:nvPr/>
        </p:nvSpPr>
        <p:spPr bwMode="auto">
          <a:xfrm>
            <a:off x="1796328" y="2757060"/>
            <a:ext cx="12618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smtClean="0">
                <a:solidFill>
                  <a:srgbClr val="27506E"/>
                </a:solidFill>
                <a:latin typeface="方正兰亭黑_GBK" panose="02000000000000000000"/>
                <a:ea typeface="方正兰亭黑_GBK" panose="02000000000000000000"/>
              </a:rPr>
              <a:t>CONTENTS</a:t>
            </a:r>
            <a:endParaRPr lang="zh-CN" altLang="en-US" sz="1400">
              <a:solidFill>
                <a:srgbClr val="27506E"/>
              </a:solidFill>
              <a:latin typeface="方正兰亭黑_GBK" panose="02000000000000000000"/>
              <a:ea typeface="方正兰亭黑_GBK" panose="02000000000000000000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2207754" y="3064837"/>
            <a:ext cx="43903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 rot="2700000">
            <a:off x="1284256" y="1765345"/>
            <a:ext cx="2286029" cy="2286029"/>
          </a:xfrm>
          <a:prstGeom prst="rect">
            <a:avLst/>
          </a:prstGeom>
          <a:noFill/>
          <a:ln>
            <a:solidFill>
              <a:srgbClr val="2E486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655391" y="3120977"/>
            <a:ext cx="1656361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50">
                <a:solidFill>
                  <a:prstClr val="black">
                    <a:lumMod val="85000"/>
                    <a:lumOff val="15000"/>
                  </a:prstClr>
                </a:solidFill>
              </a:rPr>
              <a:t>Lorem ipsum dolor sit amet, consectetur adipiscing elit. </a:t>
            </a:r>
            <a:endParaRPr lang="zh-CN" altLang="en-US"/>
          </a:p>
        </p:txBody>
      </p:sp>
      <p:sp>
        <p:nvSpPr>
          <p:cNvPr id="2" name="文本框 6"/>
          <p:cNvSpPr txBox="1">
            <a:spLocks noChangeArrowheads="1"/>
          </p:cNvSpPr>
          <p:nvPr/>
        </p:nvSpPr>
        <p:spPr bwMode="auto">
          <a:xfrm>
            <a:off x="5849678" y="2071342"/>
            <a:ext cx="246888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smtClean="0">
                <a:solidFill>
                  <a:srgbClr val="27506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编码规范及走查报告</a:t>
            </a:r>
            <a:endParaRPr lang="zh-CN" altLang="en-US" sz="2000" dirty="0" smtClean="0">
              <a:solidFill>
                <a:srgbClr val="27506E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6"/>
          <p:cNvSpPr txBox="1">
            <a:spLocks noChangeArrowheads="1"/>
          </p:cNvSpPr>
          <p:nvPr/>
        </p:nvSpPr>
        <p:spPr bwMode="auto">
          <a:xfrm>
            <a:off x="5849678" y="3084802"/>
            <a:ext cx="246888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smtClean="0">
                <a:solidFill>
                  <a:srgbClr val="27506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测试计划及测试用例</a:t>
            </a:r>
            <a:endParaRPr lang="zh-CN" altLang="en-US" sz="2000" smtClean="0">
              <a:solidFill>
                <a:srgbClr val="27506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6"/>
          <p:cNvSpPr txBox="1">
            <a:spLocks noChangeArrowheads="1"/>
          </p:cNvSpPr>
          <p:nvPr/>
        </p:nvSpPr>
        <p:spPr bwMode="auto">
          <a:xfrm>
            <a:off x="5849678" y="3943957"/>
            <a:ext cx="24688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fontAlgn="base">
              <a:buClrTx/>
              <a:buSzTx/>
              <a:buFontTx/>
              <a:defRPr/>
            </a:pPr>
            <a:r>
              <a:rPr lang="zh-CN" altLang="en-US" sz="2000" smtClean="0">
                <a:solidFill>
                  <a:srgbClr val="27506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用户反馈、文档修订</a:t>
            </a:r>
            <a:endParaRPr lang="zh-CN" altLang="en-US" sz="2000" smtClean="0">
              <a:solidFill>
                <a:srgbClr val="27506E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base">
              <a:buClrTx/>
              <a:buSzTx/>
              <a:buFontTx/>
              <a:defRPr/>
            </a:pPr>
            <a:r>
              <a:rPr lang="zh-CN" altLang="en-US" sz="2000" smtClean="0">
                <a:solidFill>
                  <a:srgbClr val="27506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会议记录、绩效评价</a:t>
            </a:r>
            <a:endParaRPr lang="zh-CN" altLang="en-US" sz="2000" smtClean="0">
              <a:solidFill>
                <a:srgbClr val="27506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8"/>
          <p:cNvSpPr txBox="1">
            <a:spLocks noChangeArrowheads="1"/>
          </p:cNvSpPr>
          <p:nvPr/>
        </p:nvSpPr>
        <p:spPr bwMode="auto">
          <a:xfrm>
            <a:off x="3656013" y="625475"/>
            <a:ext cx="180848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</a:rPr>
              <a:t>引用文件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</a:endParaRPr>
          </a:p>
        </p:txBody>
      </p:sp>
      <p:sp>
        <p:nvSpPr>
          <p:cNvPr id="14345" name="文本框 3"/>
          <p:cNvSpPr txBox="1"/>
          <p:nvPr/>
        </p:nvSpPr>
        <p:spPr>
          <a:xfrm>
            <a:off x="1077595" y="1209040"/>
            <a:ext cx="3355975" cy="33153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>
              <a:spcAft>
                <a:spcPts val="700"/>
              </a:spcAft>
            </a:pPr>
            <a:r>
              <a:rPr lang="en-US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GB/T-8567-2006</a:t>
            </a:r>
            <a:r>
              <a:rPr lang="zh-CN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系统</a:t>
            </a:r>
            <a:r>
              <a:rPr lang="en-US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(</a:t>
            </a:r>
            <a:r>
              <a:rPr lang="zh-CN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子系统</a:t>
            </a:r>
            <a:r>
              <a:rPr lang="en-US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)</a:t>
            </a:r>
            <a:r>
              <a:rPr lang="zh-CN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设计</a:t>
            </a:r>
            <a:r>
              <a:rPr lang="en-US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(</a:t>
            </a:r>
            <a:r>
              <a:rPr lang="zh-CN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结构设计</a:t>
            </a:r>
            <a:r>
              <a:rPr lang="en-US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)</a:t>
            </a:r>
            <a:r>
              <a:rPr lang="zh-CN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说明</a:t>
            </a:r>
            <a:r>
              <a:rPr lang="en-US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(SSDD)</a:t>
            </a:r>
            <a:endParaRPr lang="en-US" altLang="zh-CN" sz="1800" dirty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algn="ctr">
              <a:spcAft>
                <a:spcPts val="700"/>
              </a:spcAft>
            </a:pPr>
            <a:r>
              <a:rPr lang="en-US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SE2020-G16-编码规范</a:t>
            </a:r>
            <a:r>
              <a:rPr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SE2020-G16-代码走查报告 V0.1</a:t>
            </a:r>
            <a:endParaRPr altLang="zh-CN" sz="1800" dirty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SE2020-G16-集成测试报告 v0.1</a:t>
            </a:r>
            <a:endParaRPr lang="zh-CN" altLang="zh-CN" sz="1800" dirty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SE2020-G16-软件需求规格说明(SRS)v1.8</a:t>
            </a:r>
            <a:endParaRPr lang="zh-CN" altLang="zh-CN" sz="1800" dirty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SE2020-G16-项目计划-v1.8</a:t>
            </a:r>
            <a:endParaRPr lang="zh-CN" altLang="zh-CN" sz="1800" dirty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zh-CN" sz="1800" dirty="0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SE2020-G16-项目测试用例</a:t>
            </a:r>
            <a:endParaRPr lang="zh-CN" altLang="zh-CN" sz="1800" dirty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4346" name="文本框 3"/>
          <p:cNvSpPr txBox="1"/>
          <p:nvPr/>
        </p:nvSpPr>
        <p:spPr>
          <a:xfrm>
            <a:off x="4859655" y="1209040"/>
            <a:ext cx="3379470" cy="38639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>
              <a:spcAft>
                <a:spcPts val="700"/>
              </a:spcAft>
            </a:pPr>
            <a:r>
              <a:rPr lang="zh-CN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SE2020-G16-可行性分析(研究)报告(FAR) </a:t>
            </a:r>
            <a:endParaRPr lang="zh-CN" altLang="zh-CN" sz="1800" dirty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algn="ctr">
              <a:spcAft>
                <a:spcPts val="700"/>
              </a:spcAft>
            </a:pPr>
            <a:r>
              <a:rPr lang="zh-CN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SE2020-G16-软件测试报告(STR) v0.3</a:t>
            </a:r>
            <a:endParaRPr lang="zh-CN" altLang="zh-CN" sz="1800" dirty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algn="ctr">
              <a:spcAft>
                <a:spcPts val="700"/>
              </a:spcAft>
            </a:pPr>
            <a:r>
              <a:rPr lang="zh-CN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张海蕃</a:t>
            </a:r>
            <a:r>
              <a:rPr lang="en-US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,</a:t>
            </a:r>
            <a:r>
              <a:rPr lang="zh-CN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牟永敏</a:t>
            </a:r>
            <a:r>
              <a:rPr lang="en-US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.</a:t>
            </a:r>
            <a:r>
              <a:rPr lang="zh-CN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《软件工程导论》</a:t>
            </a:r>
            <a:r>
              <a:rPr lang="en-US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(</a:t>
            </a:r>
            <a:r>
              <a:rPr lang="zh-CN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第六版</a:t>
            </a:r>
            <a:r>
              <a:rPr lang="en-US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). </a:t>
            </a:r>
            <a:r>
              <a:rPr lang="zh-CN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北京</a:t>
            </a:r>
            <a:r>
              <a:rPr lang="en-US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:</a:t>
            </a:r>
            <a:r>
              <a:rPr lang="zh-CN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清华大学出版社</a:t>
            </a:r>
            <a:r>
              <a:rPr lang="en-US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,2013</a:t>
            </a:r>
            <a:endParaRPr lang="zh-CN" altLang="zh-CN" sz="1800" dirty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algn="ctr">
              <a:spcAft>
                <a:spcPts val="700"/>
              </a:spcAft>
            </a:pPr>
            <a:r>
              <a:rPr lang="zh-CN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SE2020-G16-软件测试计划(STP)-v1.2</a:t>
            </a:r>
            <a:endParaRPr lang="zh-CN" altLang="zh-CN" sz="1800" dirty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algn="ctr">
              <a:spcAft>
                <a:spcPts val="700"/>
              </a:spcAft>
            </a:pPr>
            <a:r>
              <a:rPr lang="zh-CN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SE2020-G16-软件用户手册(SUM)-v1.0</a:t>
            </a:r>
            <a:endParaRPr lang="zh-CN" altLang="zh-CN" sz="1800" dirty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algn="ctr">
              <a:spcAft>
                <a:spcPts val="700"/>
              </a:spcAft>
            </a:pPr>
            <a:endParaRPr lang="zh-CN" altLang="zh-CN" sz="1800" dirty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rot="2700000">
            <a:off x="2843746" y="883814"/>
            <a:ext cx="3456507" cy="3456507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rot="2700000">
            <a:off x="3030086" y="1070154"/>
            <a:ext cx="3083826" cy="3083826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rot="2700000">
            <a:off x="3030086" y="1070155"/>
            <a:ext cx="3083826" cy="3083826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2700000">
            <a:off x="3252115" y="1292183"/>
            <a:ext cx="2639769" cy="2639769"/>
          </a:xfrm>
          <a:prstGeom prst="rect">
            <a:avLst/>
          </a:prstGeom>
          <a:gradFill>
            <a:gsLst>
              <a:gs pos="0">
                <a:schemeClr val="bg1"/>
              </a:gs>
              <a:gs pos="35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rgbClr val="2E4864"/>
            </a:solidFill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5"/>
          <p:cNvSpPr txBox="1">
            <a:spLocks noChangeArrowheads="1"/>
          </p:cNvSpPr>
          <p:nvPr/>
        </p:nvSpPr>
        <p:spPr bwMode="auto">
          <a:xfrm>
            <a:off x="3907472" y="2571130"/>
            <a:ext cx="1402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smtClean="0">
                <a:solidFill>
                  <a:srgbClr val="27506E"/>
                </a:solidFill>
                <a:latin typeface="微软雅黑" panose="020B0503020204020204" charset="-122"/>
                <a:ea typeface="微软雅黑" panose="020B0503020204020204" charset="-122"/>
              </a:rPr>
              <a:t>程序清单</a:t>
            </a:r>
            <a:endParaRPr lang="zh-CN" altLang="en-US" sz="2400" b="1" smtClean="0">
              <a:solidFill>
                <a:srgbClr val="27506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AutoShape 59"/>
          <p:cNvSpPr/>
          <p:nvPr/>
        </p:nvSpPr>
        <p:spPr bwMode="auto">
          <a:xfrm>
            <a:off x="4205523" y="1828980"/>
            <a:ext cx="732952" cy="729725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rgbClr val="27506E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4388301" y="3020369"/>
            <a:ext cx="43903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rot="2700000">
            <a:off x="2843746" y="883814"/>
            <a:ext cx="3456507" cy="3456507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 rot="2700000">
            <a:off x="3030086" y="1070154"/>
            <a:ext cx="3083826" cy="3083826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 rot="2700000">
            <a:off x="3030086" y="1070155"/>
            <a:ext cx="3083826" cy="3083826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rot="2700000">
            <a:off x="3252115" y="1292183"/>
            <a:ext cx="2639769" cy="2639769"/>
          </a:xfrm>
          <a:prstGeom prst="rect">
            <a:avLst/>
          </a:prstGeom>
          <a:gradFill>
            <a:gsLst>
              <a:gs pos="0">
                <a:schemeClr val="bg1"/>
              </a:gs>
              <a:gs pos="35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rgbClr val="2E4864"/>
            </a:solidFill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 bwMode="auto">
          <a:xfrm rot="18900000">
            <a:off x="4212565" y="1867050"/>
            <a:ext cx="718867" cy="722046"/>
            <a:chOff x="5394325" y="2859088"/>
            <a:chExt cx="358775" cy="360362"/>
          </a:xfrm>
          <a:solidFill>
            <a:srgbClr val="27506E"/>
          </a:solidFill>
        </p:grpSpPr>
        <p:sp>
          <p:nvSpPr>
            <p:cNvPr id="19" name="AutoShape 37"/>
            <p:cNvSpPr/>
            <p:nvPr/>
          </p:nvSpPr>
          <p:spPr bwMode="auto">
            <a:xfrm>
              <a:off x="5394485" y="2892265"/>
              <a:ext cx="327025" cy="325438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0" name="AutoShape 38"/>
            <p:cNvSpPr/>
            <p:nvPr/>
          </p:nvSpPr>
          <p:spPr bwMode="auto">
            <a:xfrm>
              <a:off x="5552105" y="3033377"/>
              <a:ext cx="55563" cy="5556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1" name="AutoShape 39"/>
            <p:cNvSpPr/>
            <p:nvPr/>
          </p:nvSpPr>
          <p:spPr bwMode="auto">
            <a:xfrm>
              <a:off x="5696350" y="2852417"/>
              <a:ext cx="55563" cy="571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2" name="AutoShape 40"/>
            <p:cNvSpPr/>
            <p:nvPr/>
          </p:nvSpPr>
          <p:spPr bwMode="auto">
            <a:xfrm>
              <a:off x="5483342" y="3020412"/>
              <a:ext cx="46038" cy="444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3" name="AutoShape 41"/>
            <p:cNvSpPr/>
            <p:nvPr/>
          </p:nvSpPr>
          <p:spPr bwMode="auto">
            <a:xfrm>
              <a:off x="5526118" y="3100560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4" name="AutoShape 42"/>
            <p:cNvSpPr/>
            <p:nvPr/>
          </p:nvSpPr>
          <p:spPr bwMode="auto">
            <a:xfrm>
              <a:off x="5707968" y="2932180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>
            <a:off x="4388301" y="3020369"/>
            <a:ext cx="43903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6"/>
          <p:cNvSpPr txBox="1">
            <a:spLocks noChangeArrowheads="1"/>
          </p:cNvSpPr>
          <p:nvPr/>
        </p:nvSpPr>
        <p:spPr bwMode="auto">
          <a:xfrm>
            <a:off x="3337618" y="2548227"/>
            <a:ext cx="246888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smtClean="0">
                <a:solidFill>
                  <a:srgbClr val="27506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编码规范及走查报告</a:t>
            </a:r>
            <a:endParaRPr lang="zh-CN" altLang="en-US" sz="2000" b="1" dirty="0" smtClean="0">
              <a:solidFill>
                <a:srgbClr val="27506E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1" name="Group 112"/>
          <p:cNvGrpSpPr/>
          <p:nvPr/>
        </p:nvGrpSpPr>
        <p:grpSpPr>
          <a:xfrm>
            <a:off x="2091055" y="2210435"/>
            <a:ext cx="826770" cy="782320"/>
            <a:chOff x="5368132" y="3540125"/>
            <a:chExt cx="465138" cy="435769"/>
          </a:xfrm>
          <a:solidFill>
            <a:srgbClr val="27506E"/>
          </a:solidFill>
        </p:grpSpPr>
        <p:sp>
          <p:nvSpPr>
            <p:cNvPr id="122" name="AutoShape 110"/>
            <p:cNvSpPr/>
            <p:nvPr/>
          </p:nvSpPr>
          <p:spPr bwMode="auto">
            <a:xfrm>
              <a:off x="5426869" y="3598069"/>
              <a:ext cx="347663" cy="2325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699" y="20255"/>
                  </a:moveTo>
                  <a:lnTo>
                    <a:pt x="899" y="20255"/>
                  </a:lnTo>
                  <a:lnTo>
                    <a:pt x="899" y="1350"/>
                  </a:lnTo>
                  <a:lnTo>
                    <a:pt x="20699" y="1350"/>
                  </a:lnTo>
                  <a:cubicBezTo>
                    <a:pt x="20699" y="1350"/>
                    <a:pt x="20699" y="20255"/>
                    <a:pt x="20699" y="20255"/>
                  </a:cubicBezTo>
                  <a:close/>
                  <a:moveTo>
                    <a:pt x="20699" y="0"/>
                  </a:moveTo>
                  <a:lnTo>
                    <a:pt x="899" y="5"/>
                  </a:lnTo>
                  <a:cubicBezTo>
                    <a:pt x="402" y="5"/>
                    <a:pt x="0" y="603"/>
                    <a:pt x="0" y="1350"/>
                  </a:cubicBezTo>
                  <a:lnTo>
                    <a:pt x="0" y="20249"/>
                  </a:lnTo>
                  <a:cubicBezTo>
                    <a:pt x="0" y="20996"/>
                    <a:pt x="402" y="21599"/>
                    <a:pt x="899" y="21599"/>
                  </a:cubicBezTo>
                  <a:lnTo>
                    <a:pt x="20699" y="21599"/>
                  </a:lnTo>
                  <a:cubicBezTo>
                    <a:pt x="21197" y="21599"/>
                    <a:pt x="21600" y="20996"/>
                    <a:pt x="21600" y="20249"/>
                  </a:cubicBezTo>
                  <a:lnTo>
                    <a:pt x="21600" y="1350"/>
                  </a:lnTo>
                  <a:cubicBezTo>
                    <a:pt x="21600" y="603"/>
                    <a:pt x="21197" y="0"/>
                    <a:pt x="206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123" name="AutoShape 111"/>
            <p:cNvSpPr/>
            <p:nvPr/>
          </p:nvSpPr>
          <p:spPr bwMode="auto">
            <a:xfrm>
              <a:off x="5368132" y="3540125"/>
              <a:ext cx="465138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6562"/>
                  </a:moveTo>
                  <a:cubicBezTo>
                    <a:pt x="20249" y="16959"/>
                    <a:pt x="19946" y="17282"/>
                    <a:pt x="19575" y="17282"/>
                  </a:cubicBezTo>
                  <a:lnTo>
                    <a:pt x="13499" y="17282"/>
                  </a:lnTo>
                  <a:lnTo>
                    <a:pt x="8099" y="17282"/>
                  </a:lnTo>
                  <a:lnTo>
                    <a:pt x="2024" y="17282"/>
                  </a:lnTo>
                  <a:cubicBezTo>
                    <a:pt x="1651" y="17282"/>
                    <a:pt x="1349" y="16959"/>
                    <a:pt x="1349" y="16562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9575" y="1440"/>
                  </a:lnTo>
                  <a:cubicBezTo>
                    <a:pt x="19946" y="1440"/>
                    <a:pt x="20249" y="1762"/>
                    <a:pt x="20249" y="2160"/>
                  </a:cubicBezTo>
                  <a:cubicBezTo>
                    <a:pt x="20249" y="2160"/>
                    <a:pt x="20249" y="16562"/>
                    <a:pt x="20249" y="16562"/>
                  </a:cubicBezTo>
                  <a:close/>
                  <a:moveTo>
                    <a:pt x="19575" y="0"/>
                  </a:moveTo>
                  <a:lnTo>
                    <a:pt x="2024" y="0"/>
                  </a:lnTo>
                  <a:cubicBezTo>
                    <a:pt x="905" y="0"/>
                    <a:pt x="0" y="966"/>
                    <a:pt x="0" y="2160"/>
                  </a:cubicBezTo>
                  <a:lnTo>
                    <a:pt x="0" y="16562"/>
                  </a:lnTo>
                  <a:cubicBezTo>
                    <a:pt x="0" y="17753"/>
                    <a:pt x="903" y="18718"/>
                    <a:pt x="2018" y="18721"/>
                  </a:cubicBezTo>
                  <a:lnTo>
                    <a:pt x="8774" y="18721"/>
                  </a:lnTo>
                  <a:lnTo>
                    <a:pt x="8774" y="19597"/>
                  </a:lnTo>
                  <a:lnTo>
                    <a:pt x="4561" y="20181"/>
                  </a:lnTo>
                  <a:cubicBezTo>
                    <a:pt x="4260" y="20262"/>
                    <a:pt x="4049" y="20549"/>
                    <a:pt x="4049" y="20879"/>
                  </a:cubicBezTo>
                  <a:cubicBezTo>
                    <a:pt x="4049" y="21277"/>
                    <a:pt x="4351" y="21599"/>
                    <a:pt x="4724" y="21599"/>
                  </a:cubicBezTo>
                  <a:lnTo>
                    <a:pt x="16874" y="21599"/>
                  </a:lnTo>
                  <a:cubicBezTo>
                    <a:pt x="17248" y="21599"/>
                    <a:pt x="17549" y="21277"/>
                    <a:pt x="17549" y="20879"/>
                  </a:cubicBezTo>
                  <a:cubicBezTo>
                    <a:pt x="17549" y="20549"/>
                    <a:pt x="17339" y="20262"/>
                    <a:pt x="17038" y="20181"/>
                  </a:cubicBezTo>
                  <a:lnTo>
                    <a:pt x="12824" y="19597"/>
                  </a:lnTo>
                  <a:lnTo>
                    <a:pt x="12824" y="18721"/>
                  </a:lnTo>
                  <a:lnTo>
                    <a:pt x="19581" y="18721"/>
                  </a:lnTo>
                  <a:cubicBezTo>
                    <a:pt x="20696" y="18718"/>
                    <a:pt x="21600" y="17753"/>
                    <a:pt x="21600" y="16562"/>
                  </a:cubicBezTo>
                  <a:lnTo>
                    <a:pt x="21600" y="2160"/>
                  </a:lnTo>
                  <a:cubicBezTo>
                    <a:pt x="21600" y="966"/>
                    <a:pt x="20692" y="0"/>
                    <a:pt x="19575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sp>
        <p:nvSpPr>
          <p:cNvPr id="2" name="文本框 6"/>
          <p:cNvSpPr txBox="1">
            <a:spLocks noChangeArrowheads="1"/>
          </p:cNvSpPr>
          <p:nvPr/>
        </p:nvSpPr>
        <p:spPr bwMode="auto">
          <a:xfrm>
            <a:off x="3337618" y="254607"/>
            <a:ext cx="246888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smtClean="0">
                <a:solidFill>
                  <a:srgbClr val="27506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编码规范及走查报告</a:t>
            </a:r>
            <a:endParaRPr lang="zh-CN" altLang="en-US" sz="2000" b="1" dirty="0" smtClean="0">
              <a:solidFill>
                <a:srgbClr val="27506E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07" name="组合 106"/>
          <p:cNvGrpSpPr/>
          <p:nvPr/>
        </p:nvGrpSpPr>
        <p:grpSpPr>
          <a:xfrm>
            <a:off x="6150610" y="2110105"/>
            <a:ext cx="671830" cy="826135"/>
            <a:chOff x="3965575" y="3582988"/>
            <a:chExt cx="247650" cy="358775"/>
          </a:xfrm>
          <a:solidFill>
            <a:srgbClr val="27506E"/>
          </a:solidFill>
        </p:grpSpPr>
        <p:sp>
          <p:nvSpPr>
            <p:cNvPr id="108" name="AutoShape 97"/>
            <p:cNvSpPr/>
            <p:nvPr/>
          </p:nvSpPr>
          <p:spPr bwMode="auto">
            <a:xfrm>
              <a:off x="3965575" y="3582988"/>
              <a:ext cx="247650" cy="3587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636" y="3374"/>
                  </a:moveTo>
                  <a:lnTo>
                    <a:pt x="1963" y="3375"/>
                  </a:lnTo>
                  <a:lnTo>
                    <a:pt x="1963" y="2025"/>
                  </a:lnTo>
                  <a:cubicBezTo>
                    <a:pt x="1963" y="1653"/>
                    <a:pt x="2402" y="1350"/>
                    <a:pt x="2945" y="1350"/>
                  </a:cubicBezTo>
                  <a:lnTo>
                    <a:pt x="18654" y="1349"/>
                  </a:lnTo>
                  <a:cubicBezTo>
                    <a:pt x="19195" y="1349"/>
                    <a:pt x="19636" y="1652"/>
                    <a:pt x="19636" y="2024"/>
                  </a:cubicBezTo>
                  <a:cubicBezTo>
                    <a:pt x="19636" y="2024"/>
                    <a:pt x="19636" y="3374"/>
                    <a:pt x="19636" y="3374"/>
                  </a:cubicBezTo>
                  <a:close/>
                  <a:moveTo>
                    <a:pt x="19636" y="17546"/>
                  </a:moveTo>
                  <a:lnTo>
                    <a:pt x="1963" y="17547"/>
                  </a:lnTo>
                  <a:lnTo>
                    <a:pt x="1963" y="4050"/>
                  </a:lnTo>
                  <a:lnTo>
                    <a:pt x="19636" y="4049"/>
                  </a:lnTo>
                  <a:cubicBezTo>
                    <a:pt x="19636" y="4049"/>
                    <a:pt x="19636" y="17546"/>
                    <a:pt x="19636" y="17546"/>
                  </a:cubicBezTo>
                  <a:close/>
                  <a:moveTo>
                    <a:pt x="19636" y="19574"/>
                  </a:moveTo>
                  <a:cubicBezTo>
                    <a:pt x="19636" y="19946"/>
                    <a:pt x="19195" y="20249"/>
                    <a:pt x="18654" y="20249"/>
                  </a:cubicBezTo>
                  <a:lnTo>
                    <a:pt x="2945" y="20250"/>
                  </a:lnTo>
                  <a:cubicBezTo>
                    <a:pt x="2402" y="20250"/>
                    <a:pt x="1963" y="19947"/>
                    <a:pt x="1963" y="19575"/>
                  </a:cubicBezTo>
                  <a:lnTo>
                    <a:pt x="1963" y="18222"/>
                  </a:lnTo>
                  <a:lnTo>
                    <a:pt x="19636" y="18221"/>
                  </a:lnTo>
                  <a:cubicBezTo>
                    <a:pt x="19636" y="18221"/>
                    <a:pt x="19636" y="19574"/>
                    <a:pt x="19636" y="19574"/>
                  </a:cubicBezTo>
                  <a:close/>
                  <a:moveTo>
                    <a:pt x="18654" y="0"/>
                  </a:moveTo>
                  <a:lnTo>
                    <a:pt x="2945" y="0"/>
                  </a:lnTo>
                  <a:cubicBezTo>
                    <a:pt x="1317" y="0"/>
                    <a:pt x="0" y="907"/>
                    <a:pt x="0" y="2025"/>
                  </a:cubicBezTo>
                  <a:lnTo>
                    <a:pt x="0" y="19575"/>
                  </a:lnTo>
                  <a:cubicBezTo>
                    <a:pt x="0" y="20693"/>
                    <a:pt x="1317" y="21600"/>
                    <a:pt x="2945" y="21600"/>
                  </a:cubicBezTo>
                  <a:lnTo>
                    <a:pt x="18654" y="21599"/>
                  </a:lnTo>
                  <a:cubicBezTo>
                    <a:pt x="20280" y="21599"/>
                    <a:pt x="21600" y="20693"/>
                    <a:pt x="21600" y="19574"/>
                  </a:cubicBezTo>
                  <a:lnTo>
                    <a:pt x="21600" y="2024"/>
                  </a:lnTo>
                  <a:cubicBezTo>
                    <a:pt x="21600" y="906"/>
                    <a:pt x="20280" y="0"/>
                    <a:pt x="18654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109" name="AutoShape 98"/>
            <p:cNvSpPr/>
            <p:nvPr/>
          </p:nvSpPr>
          <p:spPr bwMode="auto">
            <a:xfrm>
              <a:off x="4067175" y="3616325"/>
              <a:ext cx="44450" cy="1111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58"/>
                    <a:pt x="20387" y="21599"/>
                    <a:pt x="18899" y="21599"/>
                  </a:cubicBezTo>
                  <a:lnTo>
                    <a:pt x="2699" y="21599"/>
                  </a:lnTo>
                  <a:cubicBezTo>
                    <a:pt x="1202" y="21599"/>
                    <a:pt x="0" y="16758"/>
                    <a:pt x="0" y="10800"/>
                  </a:cubicBezTo>
                  <a:cubicBezTo>
                    <a:pt x="0" y="4841"/>
                    <a:pt x="1202" y="0"/>
                    <a:pt x="2699" y="0"/>
                  </a:cubicBezTo>
                  <a:lnTo>
                    <a:pt x="18899" y="0"/>
                  </a:lnTo>
                  <a:cubicBezTo>
                    <a:pt x="20387" y="0"/>
                    <a:pt x="21600" y="4841"/>
                    <a:pt x="21600" y="108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110" name="AutoShape 99"/>
            <p:cNvSpPr/>
            <p:nvPr/>
          </p:nvSpPr>
          <p:spPr bwMode="auto">
            <a:xfrm>
              <a:off x="4078288" y="3897313"/>
              <a:ext cx="22225" cy="11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9"/>
                    <a:pt x="19174" y="21599"/>
                    <a:pt x="16199" y="21599"/>
                  </a:cubicBezTo>
                  <a:lnTo>
                    <a:pt x="5399" y="21599"/>
                  </a:lnTo>
                  <a:cubicBezTo>
                    <a:pt x="2404" y="21599"/>
                    <a:pt x="0" y="16769"/>
                    <a:pt x="0" y="10800"/>
                  </a:cubicBezTo>
                  <a:cubicBezTo>
                    <a:pt x="0" y="4830"/>
                    <a:pt x="2404" y="0"/>
                    <a:pt x="5399" y="0"/>
                  </a:cubicBezTo>
                  <a:lnTo>
                    <a:pt x="16199" y="0"/>
                  </a:lnTo>
                  <a:cubicBezTo>
                    <a:pt x="19174" y="0"/>
                    <a:pt x="21600" y="4830"/>
                    <a:pt x="21600" y="108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sp>
        <p:nvSpPr>
          <p:cNvPr id="3" name="文本框 2">
            <a:hlinkClick r:id="rId1" action="ppaction://hlinkfile"/>
          </p:cNvPr>
          <p:cNvSpPr txBox="1"/>
          <p:nvPr/>
        </p:nvSpPr>
        <p:spPr>
          <a:xfrm>
            <a:off x="1753235" y="3052445"/>
            <a:ext cx="1502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 sz="1800"/>
              <a:t>代码规范</a:t>
            </a:r>
            <a:endParaRPr lang="zh-CN" altLang="zh-CN" sz="1800"/>
          </a:p>
        </p:txBody>
      </p:sp>
      <p:sp>
        <p:nvSpPr>
          <p:cNvPr id="8" name="文本框 7">
            <a:hlinkClick r:id="rId2" action="ppaction://hlinkfile"/>
          </p:cNvPr>
          <p:cNvSpPr txBox="1"/>
          <p:nvPr/>
        </p:nvSpPr>
        <p:spPr>
          <a:xfrm>
            <a:off x="5621020" y="2992755"/>
            <a:ext cx="1732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 sz="1800"/>
              <a:t>内部走查报告</a:t>
            </a:r>
            <a:endParaRPr lang="zh-CN" altLang="zh-CN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rot="2700000">
            <a:off x="2843746" y="883814"/>
            <a:ext cx="3456507" cy="3456507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 rot="2700000">
            <a:off x="3030086" y="1070154"/>
            <a:ext cx="3083826" cy="3083826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 rot="2700000">
            <a:off x="3030086" y="1070155"/>
            <a:ext cx="3083826" cy="3083826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rot="2700000">
            <a:off x="3252115" y="1292183"/>
            <a:ext cx="2639769" cy="2639769"/>
          </a:xfrm>
          <a:prstGeom prst="rect">
            <a:avLst/>
          </a:prstGeom>
          <a:gradFill>
            <a:gsLst>
              <a:gs pos="0">
                <a:schemeClr val="bg1"/>
              </a:gs>
              <a:gs pos="35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rgbClr val="2E4864"/>
            </a:solidFill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4277346" y="1695266"/>
            <a:ext cx="589306" cy="859041"/>
            <a:chOff x="2528974" y="2863357"/>
            <a:chExt cx="246811" cy="359779"/>
          </a:xfrm>
          <a:solidFill>
            <a:srgbClr val="27506E"/>
          </a:solidFill>
        </p:grpSpPr>
        <p:sp>
          <p:nvSpPr>
            <p:cNvPr id="26" name="AutoShape 113"/>
            <p:cNvSpPr/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7" name="AutoShape 114"/>
            <p:cNvSpPr/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cxnSp>
        <p:nvCxnSpPr>
          <p:cNvPr id="28" name="直接连接符 27"/>
          <p:cNvCxnSpPr/>
          <p:nvPr/>
        </p:nvCxnSpPr>
        <p:spPr>
          <a:xfrm>
            <a:off x="4388301" y="3020369"/>
            <a:ext cx="43903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6"/>
          <p:cNvSpPr txBox="1">
            <a:spLocks noChangeArrowheads="1"/>
          </p:cNvSpPr>
          <p:nvPr/>
        </p:nvSpPr>
        <p:spPr bwMode="auto">
          <a:xfrm>
            <a:off x="3336983" y="2554577"/>
            <a:ext cx="246888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smtClean="0">
                <a:solidFill>
                  <a:srgbClr val="27506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测试计划及测试用例</a:t>
            </a:r>
            <a:endParaRPr lang="zh-CN" altLang="en-US" sz="2000" b="1" smtClean="0">
              <a:solidFill>
                <a:srgbClr val="27506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6"/>
          <p:cNvSpPr txBox="1">
            <a:spLocks noChangeArrowheads="1"/>
          </p:cNvSpPr>
          <p:nvPr/>
        </p:nvSpPr>
        <p:spPr bwMode="auto">
          <a:xfrm>
            <a:off x="3337618" y="210792"/>
            <a:ext cx="246888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smtClean="0">
                <a:solidFill>
                  <a:srgbClr val="27506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单元测试用例及工具</a:t>
            </a:r>
            <a:endParaRPr lang="zh-CN" altLang="en-US" sz="2000" b="1" smtClean="0">
              <a:solidFill>
                <a:srgbClr val="27506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098233" y="695230"/>
          <a:ext cx="2764155" cy="4406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40"/>
                <a:gridCol w="228600"/>
                <a:gridCol w="142240"/>
                <a:gridCol w="324485"/>
                <a:gridCol w="316230"/>
                <a:gridCol w="142240"/>
                <a:gridCol w="142240"/>
                <a:gridCol w="389890"/>
                <a:gridCol w="367030"/>
                <a:gridCol w="142240"/>
                <a:gridCol w="142240"/>
                <a:gridCol w="142240"/>
                <a:gridCol w="142240"/>
              </a:tblGrid>
              <a:tr h="180340">
                <a:tc gridSpan="13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[基于Vue+SpringBoot框架的</a:t>
                      </a:r>
                      <a:endParaRPr lang="zh-CN" sz="4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zh-CN" sz="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个性化选课网站]项目测试用例</a:t>
                      </a:r>
                      <a:endParaRPr lang="en-US" altLang="en-US" sz="4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</a:tcPr>
                </a:tc>
                <a:tc hMerge="1">
                  <a:tcPr>
                    <a:lnT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</a:tcPr>
                </a:tc>
                <a:tc hMerge="1">
                  <a:tcPr>
                    <a:lnT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</a:tcPr>
                </a:tc>
                <a:tc hMerge="1">
                  <a:tcPr>
                    <a:lnT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</a:tcPr>
                </a:tc>
                <a:tc hMerge="1">
                  <a:tcPr>
                    <a:lnT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</a:tcPr>
                </a:tc>
                <a:tc hMerge="1">
                  <a:tcPr>
                    <a:lnT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</a:tcPr>
                </a:tc>
                <a:tc hMerge="1">
                  <a:tcPr>
                    <a:lnT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</a:tcPr>
                </a:tc>
                <a:tc hMerge="1">
                  <a:tcPr>
                    <a:lnT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</a:tcPr>
                </a:tc>
                <a:tc hMerge="1">
                  <a:tcPr>
                    <a:lnT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</a:tcPr>
                </a:tc>
                <a:tc hMerge="1">
                  <a:tcPr>
                    <a:lnT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</a:tcPr>
                </a:tc>
                <a:tc hMerge="1">
                  <a:tcPr>
                    <a:lnT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</a:tcPr>
                </a:tc>
                <a:tc hMerge="1">
                  <a:tcPr>
                    <a:lnR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</a:tcPr>
                </a:tc>
              </a:tr>
              <a:tr h="0">
                <a:tc gridSpan="13">
                  <a:txBody>
                    <a:bodyPr/>
                    <a:p>
                      <a:pPr indent="0" algn="r">
                        <a:buNone/>
                      </a:pPr>
                      <a:r>
                        <a:rPr lang="zh-CN" sz="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编辑者：朱涵</a:t>
                      </a:r>
                      <a:r>
                        <a:rPr lang="en-US" sz="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  </a:t>
                      </a:r>
                      <a:r>
                        <a:rPr lang="zh-CN" sz="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编辑日期：2020/12/27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>
                    <a:lnL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系统模块</a:t>
                      </a:r>
                      <a:endParaRPr lang="en-US" altLang="en-US" sz="2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功能点</a:t>
                      </a:r>
                      <a:endParaRPr lang="en-US" altLang="en-US" sz="2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用例编号</a:t>
                      </a:r>
                      <a:endParaRPr lang="en-US" altLang="en-US" sz="2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用例说明</a:t>
                      </a:r>
                      <a:endParaRPr lang="en-US" altLang="en-US" sz="2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前置条件</a:t>
                      </a:r>
                      <a:endParaRPr lang="en-US" altLang="en-US" sz="2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方法</a:t>
                      </a:r>
                      <a:endParaRPr lang="en-US" altLang="en-US" sz="2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数据</a:t>
                      </a:r>
                      <a:endParaRPr lang="en-US" altLang="en-US" sz="2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输入</a:t>
                      </a:r>
                      <a:endParaRPr lang="en-US" altLang="en-US" sz="2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预期结果</a:t>
                      </a:r>
                      <a:endParaRPr lang="en-US" altLang="en-US" sz="2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测试结果</a:t>
                      </a:r>
                      <a:endParaRPr lang="en-US" altLang="en-US" sz="2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失败原因</a:t>
                      </a:r>
                      <a:endParaRPr lang="en-US" altLang="en-US" sz="2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测试者</a:t>
                      </a:r>
                      <a:endParaRPr lang="en-US" altLang="en-US" sz="2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审查者</a:t>
                      </a:r>
                      <a:endParaRPr lang="en-US" altLang="en-US" sz="2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0">
                <a:tc row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 登陆</a:t>
                      </a:r>
                      <a:endParaRPr lang="en-US" altLang="en-US" sz="2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1.1 用户登陆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1.1.1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用户输入账号密码登录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成功进入网页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输入正确的账号密码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显示登录成功并可以进行账号绑定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1.2 用户账号绑定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1.2.1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用户输入选课网账号密码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用户登录成功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输入正确的选课网账号密码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显示绑定成功并可以进行选课及查看已修课程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1.3用户设置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1.3.1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用户修改相关账户信息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用户登录成功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输入正确的用户信息格式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显示秀改成功并更新到数据库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rowSpan="11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 选课调整课表</a:t>
                      </a:r>
                      <a:endParaRPr lang="en-US" altLang="en-US" sz="2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2.1 筛选条件设置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2.1.1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能否正确选择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已登陆，点击选课事件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选择筛选条件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能够成功选择并在之后能筛选出来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p>
                      <a:pPr indent="0">
                        <a:buNone/>
                      </a:pPr>
                      <a:r>
                        <a:rPr lang="zh-CN" sz="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2.2 课程选择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2.2.1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输入交互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已登陆，已进行筛选条件选择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输入课程名称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在搜索框下面弹出应该选择结束的符合条件的课程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2.2.2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交互提示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已登陆，已筛选成功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修改筛选条件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修改筛选条件之后重新点击搜索键可以重新进行筛选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row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2.3 收入课程仓库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2.3.1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交互提示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已登陆，已进行筛选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无输入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在搜索框下面弹出符合条件的课程并且进行列表下拉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464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2.3.2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交互提示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已登陆，已得到想要的筛选课程，点击列表下拉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无输入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得到下拉列表中的课程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655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2.3.3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交互提示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已登陆，已得到筛选结果，点击下拉菜单中的课程后面的加入课程按钮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无输入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点击之后课程加入课程仓库，原先的课程仓库键变为灰色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rowSpan="4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2.4 课程仓填充到课表上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2.4.1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交互提示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已将课程收入课程仓库中，点击课程名可预览在课表中的位置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无输入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课表会预览在课程表上，直观表现出来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2.4.2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交互提示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已将课程收入课程仓库中，点击移出课程仓库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无输入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在课程仓库中删除这一待选课程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2.4.3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交互提示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已将课程收入课程仓库中，点击旁边的锁键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无输入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课程将无法被移出，防止错误操作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684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2.4.4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交互提示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已将课程收入课程仓库中，预览成功后点击加入课表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课程会显示在右边的课表预览中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2.5 解除课表选中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2.5.1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交互提示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已将课程收入课程仓库中，已查看预览，点击课表下面的重设选中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可以将预览的位置清除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rowSpan="7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 管理员端</a:t>
                      </a:r>
                      <a:endParaRPr lang="en-US" altLang="en-US" sz="2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rowSpan="5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3.1 用户管理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3.1.1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输入交互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已登录管理员账号，在搜索框中输入想要搜索的用户信息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输入二到四个汉字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输入内容点击搜索可以弹出与所搜名字相同的用户信息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3.1.2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交互提示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已登陆管理员账户，选择不同的账户筛选条件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无输入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选择之后可以得到符合筛选条件的账户信息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3.1.3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交互提示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已登陆管理员账户，点击管理员权限开关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无输入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可以修改某个用户的管理员权限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3.1.4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输入交互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已登陆管理员账户，点击用户信息最后一栏的编辑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输入若干汉字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可以修改低于当前权限的用户的所有信息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3.1.5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输入交互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已登录管理员账户，点击+号按钮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输入相关信息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可以添加新的用户或管理员用户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p>
                      <a:pPr indent="0">
                        <a:buNone/>
                      </a:pPr>
                      <a:r>
                        <a:rPr lang="zh-CN" sz="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3.2 管理员登录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3.2.1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输入交互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已登陆登录管理员账户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输入管理员账户密码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比普通用户多一项管理界面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3.3.2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交互提示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已登陆管理员账户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无输入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弹出管理员登录成功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rowSpan="6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 课程查询</a:t>
                      </a:r>
                      <a:endParaRPr lang="en-US" altLang="en-US" sz="2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4.1 筛选条件设置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4.1.1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能否正确选择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已登陆，点击选课事件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选择筛选条件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能够成功选择并在之后能筛选出来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p>
                      <a:pPr indent="0">
                        <a:buNone/>
                      </a:pPr>
                      <a:r>
                        <a:rPr lang="zh-CN" sz="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4.2 课程选择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4.2.1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输入交互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已登陆，已进行筛选条件选择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输入课程名称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在搜索框下面弹出应该选择结束的符合条件的课程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4.2.2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交互提示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已登陆，已筛选成功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修改筛选条件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修改筛选条件之后重新点击搜索键可以重新进行筛选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row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4.3 已修课程查询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4.3.1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输入交互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已登陆，点击已修课程查询事件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无输入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输入内容后显示标记已修读的课程内容的查询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4.3.2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交互提示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已登陆，选择筛选条件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无输入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选择筛选条件之后弹出符合条件的筛选内容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4.3.3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交互提示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已登陆，已筛选成功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修改筛选条件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修改筛选条件之后重新点击搜索键可以重新进行筛选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1130">
                <a:tc row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 导出课表</a:t>
                      </a:r>
                      <a:endParaRPr lang="en-US" altLang="en-US" sz="2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5.1 课表定制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5.1.1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交互提示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已登录，课程已选择完毕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无输入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弹出用户确认按钮，确认是否导出，点击取消就返回前一个页面，点击确认就继续操作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684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5.2 课表微调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5.2.1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交互提示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已登录，课程已确认完毕，课程样式已选择完毕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无输入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选择系统给定的几种课表样式，可以自行选择系统给的还是自己创建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113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5.3 课表格式选择导出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5.3.1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交互提示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已登录，课程已确认完毕，课程样式已选择完毕，课程微调已完毕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无输入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选择课表导出时确定的格式，弹出提示框，点击确认之后可以进行导出课表，点击取消返回上一个页面</a:t>
                      </a: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4506595" y="2168525"/>
            <a:ext cx="285369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工具：</a:t>
            </a:r>
            <a:r>
              <a:rPr lang="en-US" altLang="zh-CN"/>
              <a:t>Junit&amp;postman</a:t>
            </a:r>
            <a:endParaRPr lang="en-US" altLang="zh-CN"/>
          </a:p>
        </p:txBody>
      </p:sp>
      <p:sp>
        <p:nvSpPr>
          <p:cNvPr id="5" name="文本框 4">
            <a:hlinkClick r:id="rId2" action="ppaction://hlinkfile"/>
          </p:cNvPr>
          <p:cNvSpPr txBox="1"/>
          <p:nvPr/>
        </p:nvSpPr>
        <p:spPr>
          <a:xfrm>
            <a:off x="4506595" y="2748915"/>
            <a:ext cx="288226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测试用例详细文档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a5f5f0f1-d5db-4943-bf88-8cf64e60601c}"/>
</p:tagLst>
</file>

<file path=ppt/tags/tag2.xml><?xml version="1.0" encoding="utf-8"?>
<p:tagLst xmlns:p="http://schemas.openxmlformats.org/presentationml/2006/main">
  <p:tag name="KSO_WM_UNIT_TABLE_BEAUTIFY" val="smartTable{c8204365-4809-41b1-baa5-43eb4dff294b}"/>
</p:tagLst>
</file>

<file path=ppt/theme/theme1.xml><?xml version="1.0" encoding="utf-8"?>
<a:theme xmlns:a="http://schemas.openxmlformats.org/drawingml/2006/main" name="Office 主题">
  <a:themeElements>
    <a:clrScheme name="简约质感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7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2">
      <a:majorFont>
        <a:latin typeface="方正兰亭黑_GBK"/>
        <a:ea typeface="方正兰亭黑_GBK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3595</Words>
  <Application>WPS 演示</Application>
  <PresentationFormat>全屏显示(16:9)</PresentationFormat>
  <Paragraphs>717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2" baseType="lpstr">
      <vt:lpstr>Arial</vt:lpstr>
      <vt:lpstr>宋体</vt:lpstr>
      <vt:lpstr>Wingdings</vt:lpstr>
      <vt:lpstr>Calibri Light</vt:lpstr>
      <vt:lpstr>方正宋刻本秀楷简体</vt:lpstr>
      <vt:lpstr>方正兰亭黑_GBK</vt:lpstr>
      <vt:lpstr>Gill Sans</vt:lpstr>
      <vt:lpstr>楷体</vt:lpstr>
      <vt:lpstr>微软雅黑</vt:lpstr>
      <vt:lpstr>Calibri</vt:lpstr>
      <vt:lpstr>Bebas Neue</vt:lpstr>
      <vt:lpstr>FontAwesome</vt:lpstr>
      <vt:lpstr>Arial Unicode MS</vt:lpstr>
      <vt:lpstr>微软雅黑 Light</vt:lpstr>
      <vt:lpstr>Segoe Print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熊猫设计</dc:creator>
  <cp:lastModifiedBy>WPS_1505052829</cp:lastModifiedBy>
  <cp:revision>414</cp:revision>
  <dcterms:created xsi:type="dcterms:W3CDTF">2016-04-24T15:52:00Z</dcterms:created>
  <dcterms:modified xsi:type="dcterms:W3CDTF">2021-01-03T03:06:35Z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