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258" r:id="rId3"/>
    <p:sldId id="257" r:id="rId4"/>
    <p:sldId id="262" r:id="rId5"/>
    <p:sldId id="532" r:id="rId6"/>
    <p:sldId id="699" r:id="rId7"/>
    <p:sldId id="700" r:id="rId8"/>
    <p:sldId id="326" r:id="rId9"/>
    <p:sldId id="328" r:id="rId10"/>
    <p:sldId id="710" r:id="rId11"/>
    <p:sldId id="711" r:id="rId12"/>
    <p:sldId id="325" r:id="rId13"/>
    <p:sldId id="687" r:id="rId14"/>
    <p:sldId id="712" r:id="rId15"/>
    <p:sldId id="689" r:id="rId16"/>
    <p:sldId id="259" r:id="rId17"/>
    <p:sldId id="690" r:id="rId18"/>
    <p:sldId id="698" r:id="rId19"/>
    <p:sldId id="260" r:id="rId20"/>
    <p:sldId id="713" r:id="rId21"/>
    <p:sldId id="714" r:id="rId22"/>
    <p:sldId id="701" r:id="rId23"/>
    <p:sldId id="702" r:id="rId24"/>
    <p:sldId id="703" r:id="rId25"/>
    <p:sldId id="704" r:id="rId26"/>
    <p:sldId id="705" r:id="rId27"/>
    <p:sldId id="715" r:id="rId28"/>
    <p:sldId id="706" r:id="rId29"/>
    <p:sldId id="707" r:id="rId30"/>
    <p:sldId id="708" r:id="rId31"/>
    <p:sldId id="261" r:id="rId32"/>
    <p:sldId id="459" r:id="rId33"/>
    <p:sldId id="709" r:id="rId34"/>
    <p:sldId id="27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8">
          <p15:clr>
            <a:srgbClr val="A4A3A4"/>
          </p15:clr>
        </p15:guide>
        <p15:guide id="2" pos="3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103DF-F0A2-4971-AA9B-5ED0AA5819B8}" v="29" dt="2021-06-07T17:42:39.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3593" autoAdjust="0"/>
  </p:normalViewPr>
  <p:slideViewPr>
    <p:cSldViewPr snapToGrid="0">
      <p:cViewPr varScale="1">
        <p:scale>
          <a:sx n="106" d="100"/>
          <a:sy n="106" d="100"/>
        </p:scale>
        <p:origin x="486" y="114"/>
      </p:cViewPr>
      <p:guideLst>
        <p:guide orient="horz" pos="2308"/>
        <p:guide pos="391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庄 博伟" userId="75d9fe41a2bdcf93" providerId="LiveId" clId="{E18103DF-F0A2-4971-AA9B-5ED0AA5819B8}"/>
    <pc:docChg chg="modSld">
      <pc:chgData name="庄 博伟" userId="75d9fe41a2bdcf93" providerId="LiveId" clId="{E18103DF-F0A2-4971-AA9B-5ED0AA5819B8}" dt="2021-06-07T17:42:39.888" v="45"/>
      <pc:docMkLst>
        <pc:docMk/>
      </pc:docMkLst>
      <pc:sldChg chg="modSp mod">
        <pc:chgData name="庄 博伟" userId="75d9fe41a2bdcf93" providerId="LiveId" clId="{E18103DF-F0A2-4971-AA9B-5ED0AA5819B8}" dt="2021-06-07T17:42:39.888" v="45"/>
        <pc:sldMkLst>
          <pc:docMk/>
          <pc:sldMk cId="0" sldId="698"/>
        </pc:sldMkLst>
        <pc:spChg chg="mod">
          <ac:chgData name="庄 博伟" userId="75d9fe41a2bdcf93" providerId="LiveId" clId="{E18103DF-F0A2-4971-AA9B-5ED0AA5819B8}" dt="2021-06-07T17:42:28.689" v="31" actId="20577"/>
          <ac:spMkLst>
            <pc:docMk/>
            <pc:sldMk cId="0" sldId="698"/>
            <ac:spMk id="42" creationId="{00000000-0000-0000-0000-000000000000}"/>
          </ac:spMkLst>
        </pc:spChg>
        <pc:spChg chg="mod">
          <ac:chgData name="庄 博伟" userId="75d9fe41a2bdcf93" providerId="LiveId" clId="{E18103DF-F0A2-4971-AA9B-5ED0AA5819B8}" dt="2021-06-07T17:42:39.888" v="45"/>
          <ac:spMkLst>
            <pc:docMk/>
            <pc:sldMk cId="0" sldId="698"/>
            <ac:spMk id="4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2021/6/8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t>2021/6/8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28</a:t>
            </a:fld>
            <a:endParaRPr lang="zh-CN" altLang="en-US"/>
          </a:p>
        </p:txBody>
      </p:sp>
    </p:spTree>
    <p:extLst>
      <p:ext uri="{BB962C8B-B14F-4D97-AF65-F5344CB8AC3E}">
        <p14:creationId xmlns:p14="http://schemas.microsoft.com/office/powerpoint/2010/main" val="304991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21</a:t>
            </a:fld>
            <a:endParaRPr lang="zh-CN" altLang="en-US"/>
          </a:p>
        </p:txBody>
      </p:sp>
    </p:spTree>
    <p:extLst>
      <p:ext uri="{BB962C8B-B14F-4D97-AF65-F5344CB8AC3E}">
        <p14:creationId xmlns:p14="http://schemas.microsoft.com/office/powerpoint/2010/main" val="69257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22</a:t>
            </a:fld>
            <a:endParaRPr lang="zh-CN" altLang="en-US"/>
          </a:p>
        </p:txBody>
      </p:sp>
    </p:spTree>
    <p:extLst>
      <p:ext uri="{BB962C8B-B14F-4D97-AF65-F5344CB8AC3E}">
        <p14:creationId xmlns:p14="http://schemas.microsoft.com/office/powerpoint/2010/main" val="39245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27</a:t>
            </a:fld>
            <a:endParaRPr lang="zh-CN" altLang="en-US"/>
          </a:p>
        </p:txBody>
      </p:sp>
    </p:spTree>
    <p:extLst>
      <p:ext uri="{BB962C8B-B14F-4D97-AF65-F5344CB8AC3E}">
        <p14:creationId xmlns:p14="http://schemas.microsoft.com/office/powerpoint/2010/main" val="246995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5817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515390" y="1713468"/>
            <a:ext cx="7267277" cy="1568450"/>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翻转课堂（六）</a:t>
            </a:r>
            <a:endParaRPr lang="en-US" altLang="zh-CN" sz="4800" b="1" dirty="0">
              <a:solidFill>
                <a:srgbClr val="3099D6"/>
              </a:solidFill>
              <a:latin typeface="微软雅黑" panose="020B0503020204020204" pitchFamily="34" charset="-122"/>
              <a:ea typeface="微软雅黑" panose="020B0503020204020204" pitchFamily="34" charset="-122"/>
            </a:endParaRPr>
          </a:p>
          <a:p>
            <a:pPr algn="r"/>
            <a:r>
              <a:rPr lang="en-US" altLang="zh-CN" sz="4800" b="1" dirty="0">
                <a:solidFill>
                  <a:srgbClr val="3099D6"/>
                </a:solidFill>
                <a:latin typeface="微软雅黑" panose="020B0503020204020204" pitchFamily="34" charset="-122"/>
                <a:ea typeface="微软雅黑" panose="020B0503020204020204" pitchFamily="34" charset="-122"/>
              </a:rPr>
              <a:t>	—— </a:t>
            </a:r>
            <a:r>
              <a:rPr lang="en-US" altLang="zh-CN" sz="3600" b="1" dirty="0">
                <a:solidFill>
                  <a:srgbClr val="3099D6"/>
                </a:solidFill>
                <a:latin typeface="微软雅黑" panose="020B0503020204020204" pitchFamily="34" charset="-122"/>
                <a:ea typeface="微软雅黑" panose="020B0503020204020204" pitchFamily="34" charset="-122"/>
              </a:rPr>
              <a:t>UML</a:t>
            </a:r>
            <a:r>
              <a:rPr lang="zh-CN" altLang="en-US" sz="3600" b="1" dirty="0">
                <a:solidFill>
                  <a:srgbClr val="3099D6"/>
                </a:solidFill>
                <a:latin typeface="微软雅黑" panose="020B0503020204020204" pitchFamily="34" charset="-122"/>
                <a:ea typeface="微软雅黑" panose="020B0503020204020204" pitchFamily="34" charset="-122"/>
              </a:rPr>
              <a:t>在项目中的应用</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管理员用例图</a:t>
            </a:r>
          </a:p>
        </p:txBody>
      </p:sp>
      <p:sp>
        <p:nvSpPr>
          <p:cNvPr id="44" name="文本框 43"/>
          <p:cNvSpPr txBox="1"/>
          <p:nvPr/>
        </p:nvSpPr>
        <p:spPr>
          <a:xfrm>
            <a:off x="492807" y="1463374"/>
            <a:ext cx="10577164" cy="1569660"/>
          </a:xfrm>
          <a:prstGeom prst="rect">
            <a:avLst/>
          </a:prstGeom>
          <a:noFill/>
        </p:spPr>
        <p:txBody>
          <a:bodyPr wrap="square">
            <a:spAutoFit/>
          </a:bodyPr>
          <a:lstStyle/>
          <a:p>
            <a:pPr algn="just"/>
            <a:r>
              <a:rPr lang="zh-CN" altLang="en-US" sz="2400" dirty="0">
                <a:ea typeface="宋体" panose="02010600030101010101" pitchFamily="2" charset="-122"/>
              </a:rPr>
              <a:t>管理员用户的功能主要有：管理员用户登录、查看管理界面、管理用户、封禁知识库、处理举报信息等功能。</a:t>
            </a:r>
            <a:endParaRPr lang="en-US" altLang="zh-CN" sz="2400" dirty="0">
              <a:ea typeface="宋体" panose="02010600030101010101" pitchFamily="2" charset="-122"/>
            </a:endParaRP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其中管理用户功能如下图所示</a:t>
            </a:r>
          </a:p>
        </p:txBody>
      </p:sp>
      <p:pic>
        <p:nvPicPr>
          <p:cNvPr id="46" name="图片 45" descr="7">
            <a:extLst>
              <a:ext uri="{FF2B5EF4-FFF2-40B4-BE49-F238E27FC236}">
                <a16:creationId xmlns:a16="http://schemas.microsoft.com/office/drawing/2014/main" id="{9B249C1B-98C6-4022-9693-CB3C2164D685}"/>
              </a:ext>
            </a:extLst>
          </p:cNvPr>
          <p:cNvPicPr/>
          <p:nvPr/>
        </p:nvPicPr>
        <p:blipFill>
          <a:blip r:embed="rId2"/>
          <a:stretch>
            <a:fillRect/>
          </a:stretch>
        </p:blipFill>
        <p:spPr>
          <a:xfrm>
            <a:off x="1739221" y="3310881"/>
            <a:ext cx="8495230" cy="2243612"/>
          </a:xfrm>
          <a:prstGeom prst="rect">
            <a:avLst/>
          </a:prstGeom>
          <a:noFill/>
          <a:ln>
            <a:noFill/>
          </a:ln>
        </p:spPr>
      </p:pic>
    </p:spTree>
    <p:extLst>
      <p:ext uri="{BB962C8B-B14F-4D97-AF65-F5344CB8AC3E}">
        <p14:creationId xmlns:p14="http://schemas.microsoft.com/office/powerpoint/2010/main" val="44398106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系统用例图</a:t>
            </a:r>
          </a:p>
        </p:txBody>
      </p:sp>
      <p:pic>
        <p:nvPicPr>
          <p:cNvPr id="43" name="图片 42" descr="未命名绘图">
            <a:extLst>
              <a:ext uri="{FF2B5EF4-FFF2-40B4-BE49-F238E27FC236}">
                <a16:creationId xmlns:a16="http://schemas.microsoft.com/office/drawing/2014/main" id="{48ADCE71-8E1B-4B78-9FCA-60C60001862F}"/>
              </a:ext>
            </a:extLst>
          </p:cNvPr>
          <p:cNvPicPr/>
          <p:nvPr/>
        </p:nvPicPr>
        <p:blipFill>
          <a:blip r:embed="rId2"/>
          <a:stretch>
            <a:fillRect/>
          </a:stretch>
        </p:blipFill>
        <p:spPr>
          <a:xfrm>
            <a:off x="3090217" y="1375214"/>
            <a:ext cx="6011566" cy="5332324"/>
          </a:xfrm>
          <a:prstGeom prst="rect">
            <a:avLst/>
          </a:prstGeom>
        </p:spPr>
      </p:pic>
    </p:spTree>
    <p:extLst>
      <p:ext uri="{BB962C8B-B14F-4D97-AF65-F5344CB8AC3E}">
        <p14:creationId xmlns:p14="http://schemas.microsoft.com/office/powerpoint/2010/main" val="418956067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p>
          </p:txBody>
        </p:sp>
      </p:grpSp>
      <p:sp>
        <p:nvSpPr>
          <p:cNvPr id="49" name="文本框 48"/>
          <p:cNvSpPr txBox="1"/>
          <p:nvPr/>
        </p:nvSpPr>
        <p:spPr>
          <a:xfrm>
            <a:off x="1393022" y="470562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类图</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4" name="文本框 43"/>
          <p:cNvSpPr txBox="1"/>
          <p:nvPr/>
        </p:nvSpPr>
        <p:spPr>
          <a:xfrm>
            <a:off x="1756646" y="2417876"/>
            <a:ext cx="4339354" cy="2677656"/>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知识库类图如右图所示，图中包含知识库</a:t>
            </a:r>
            <a:r>
              <a:rPr lang="en-US" altLang="zh-CN" sz="2400" dirty="0">
                <a:ea typeface="宋体" panose="02010600030101010101" pitchFamily="2" charset="-122"/>
              </a:rPr>
              <a:t>id</a:t>
            </a:r>
            <a:r>
              <a:rPr lang="zh-CN" altLang="en-US" sz="2400" dirty="0">
                <a:ea typeface="宋体" panose="02010600030101010101" pitchFamily="2" charset="-122"/>
              </a:rPr>
              <a:t>、根目录</a:t>
            </a:r>
            <a:r>
              <a:rPr lang="en-US" altLang="zh-CN" sz="2400" dirty="0">
                <a:ea typeface="宋体" panose="02010600030101010101" pitchFamily="2" charset="-122"/>
              </a:rPr>
              <a:t>id</a:t>
            </a:r>
            <a:r>
              <a:rPr lang="zh-CN" altLang="en-US" sz="2400" dirty="0">
                <a:ea typeface="宋体" panose="02010600030101010101" pitchFamily="2" charset="-122"/>
              </a:rPr>
              <a:t>、知识库名称、知识库创建时间、最后一次更新时间、知识库状态等属性和设置名称、设置状态、设置更新时间、获取根目录</a:t>
            </a:r>
            <a:r>
              <a:rPr lang="en-US" altLang="zh-CN" sz="2400" dirty="0">
                <a:ea typeface="宋体" panose="02010600030101010101" pitchFamily="2" charset="-122"/>
              </a:rPr>
              <a:t>id</a:t>
            </a:r>
            <a:r>
              <a:rPr lang="zh-CN" altLang="en-US" sz="2400" dirty="0">
                <a:ea typeface="宋体" panose="02010600030101010101" pitchFamily="2" charset="-122"/>
              </a:rPr>
              <a:t>等操作</a:t>
            </a:r>
          </a:p>
        </p:txBody>
      </p:sp>
      <p:pic>
        <p:nvPicPr>
          <p:cNvPr id="42" name="图片 41">
            <a:extLst>
              <a:ext uri="{FF2B5EF4-FFF2-40B4-BE49-F238E27FC236}">
                <a16:creationId xmlns:a16="http://schemas.microsoft.com/office/drawing/2014/main" id="{25D5C98E-1059-401A-AB18-4B3510B54306}"/>
              </a:ext>
            </a:extLst>
          </p:cNvPr>
          <p:cNvPicPr/>
          <p:nvPr/>
        </p:nvPicPr>
        <p:blipFill>
          <a:blip r:embed="rId2"/>
          <a:stretch>
            <a:fillRect/>
          </a:stretch>
        </p:blipFill>
        <p:spPr>
          <a:xfrm>
            <a:off x="7446996" y="542969"/>
            <a:ext cx="2971327" cy="5709099"/>
          </a:xfrm>
          <a:prstGeom prst="rect">
            <a:avLst/>
          </a:prstGeom>
          <a:noFill/>
          <a:ln>
            <a:noFill/>
          </a:ln>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4" name="文本框 43"/>
          <p:cNvSpPr txBox="1"/>
          <p:nvPr/>
        </p:nvSpPr>
        <p:spPr>
          <a:xfrm>
            <a:off x="2160280" y="1514089"/>
            <a:ext cx="6341694" cy="830997"/>
          </a:xfrm>
          <a:prstGeom prst="rect">
            <a:avLst/>
          </a:prstGeom>
          <a:noFill/>
        </p:spPr>
        <p:txBody>
          <a:bodyPr wrap="square">
            <a:spAutoFit/>
          </a:bodyPr>
          <a:lstStyle/>
          <a:p>
            <a:pPr algn="just"/>
            <a:r>
              <a:rPr lang="zh-CN" altLang="en-US" sz="2400" dirty="0">
                <a:ea typeface="宋体" panose="02010600030101010101" pitchFamily="2" charset="-122"/>
              </a:rPr>
              <a:t>类之间的关系：</a:t>
            </a:r>
            <a:endParaRPr lang="en-US" altLang="zh-CN" sz="2400" dirty="0">
              <a:ea typeface="宋体" panose="02010600030101010101" pitchFamily="2" charset="-122"/>
            </a:endParaRPr>
          </a:p>
          <a:p>
            <a:pPr algn="just"/>
            <a:r>
              <a:rPr lang="zh-CN" altLang="en-US" sz="2400" dirty="0">
                <a:ea typeface="宋体" panose="02010600030101010101" pitchFamily="2" charset="-122"/>
              </a:rPr>
              <a:t>以管理员封禁知识库为例，如图所示</a:t>
            </a:r>
          </a:p>
        </p:txBody>
      </p:sp>
      <p:pic>
        <p:nvPicPr>
          <p:cNvPr id="43" name="图片 42" descr="未命名绘图1">
            <a:extLst>
              <a:ext uri="{FF2B5EF4-FFF2-40B4-BE49-F238E27FC236}">
                <a16:creationId xmlns:a16="http://schemas.microsoft.com/office/drawing/2014/main" id="{F39E1329-F97A-4CA3-A042-D991D1094361}"/>
              </a:ext>
            </a:extLst>
          </p:cNvPr>
          <p:cNvPicPr/>
          <p:nvPr/>
        </p:nvPicPr>
        <p:blipFill>
          <a:blip r:embed="rId2"/>
          <a:stretch>
            <a:fillRect/>
          </a:stretch>
        </p:blipFill>
        <p:spPr>
          <a:xfrm>
            <a:off x="1861740" y="2559710"/>
            <a:ext cx="7839754" cy="3985995"/>
          </a:xfrm>
          <a:prstGeom prst="rect">
            <a:avLst/>
          </a:prstGeom>
        </p:spPr>
      </p:pic>
    </p:spTree>
    <p:extLst>
      <p:ext uri="{BB962C8B-B14F-4D97-AF65-F5344CB8AC3E}">
        <p14:creationId xmlns:p14="http://schemas.microsoft.com/office/powerpoint/2010/main" val="18487266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242898" y="1682456"/>
            <a:ext cx="10124349" cy="954107"/>
          </a:xfrm>
          <a:prstGeom prst="rect">
            <a:avLst/>
          </a:prstGeom>
          <a:noFill/>
          <a:ln w="9525">
            <a:noFill/>
          </a:ln>
        </p:spPr>
        <p:txBody>
          <a:bodyPr wrap="square">
            <a:spAutoFit/>
          </a:bodyPr>
          <a:lstStyle/>
          <a:p>
            <a:r>
              <a:rPr lang="zh-CN" altLang="en-US" sz="2800" dirty="0">
                <a:ea typeface="宋体" panose="02010600030101010101" pitchFamily="2" charset="-122"/>
              </a:rPr>
              <a:t>问题：下图中</a:t>
            </a:r>
            <a:r>
              <a:rPr lang="en-US" altLang="zh-CN" sz="2800" dirty="0">
                <a:ea typeface="宋体" panose="02010600030101010101" pitchFamily="2" charset="-122"/>
              </a:rPr>
              <a:t>admin</a:t>
            </a:r>
            <a:r>
              <a:rPr lang="zh-CN" altLang="en-US" sz="2800" dirty="0">
                <a:ea typeface="宋体" panose="02010600030101010101" pitchFamily="2" charset="-122"/>
              </a:rPr>
              <a:t>与</a:t>
            </a:r>
            <a:r>
              <a:rPr lang="en-US" altLang="zh-CN" sz="2800" dirty="0">
                <a:ea typeface="宋体" panose="02010600030101010101" pitchFamily="2" charset="-122"/>
              </a:rPr>
              <a:t>ban</a:t>
            </a:r>
            <a:r>
              <a:rPr lang="zh-CN" altLang="en-US" sz="2800" dirty="0">
                <a:ea typeface="宋体" panose="02010600030101010101" pitchFamily="2" charset="-122"/>
              </a:rPr>
              <a:t>以及</a:t>
            </a:r>
            <a:r>
              <a:rPr lang="en-US" altLang="zh-CN" sz="2800" dirty="0">
                <a:ea typeface="宋体" panose="02010600030101010101" pitchFamily="2" charset="-122"/>
              </a:rPr>
              <a:t>ban</a:t>
            </a:r>
            <a:r>
              <a:rPr lang="zh-CN" altLang="en-US" sz="2800" dirty="0">
                <a:ea typeface="宋体" panose="02010600030101010101" pitchFamily="2" charset="-122"/>
              </a:rPr>
              <a:t>与</a:t>
            </a:r>
            <a:r>
              <a:rPr lang="en-US" altLang="zh-CN" sz="2800" dirty="0" err="1">
                <a:ea typeface="宋体" panose="02010600030101010101" pitchFamily="2" charset="-122"/>
              </a:rPr>
              <a:t>KnowledgeBase</a:t>
            </a:r>
            <a:r>
              <a:rPr lang="zh-CN" altLang="en-US" sz="2800" dirty="0">
                <a:ea typeface="宋体" panose="02010600030101010101" pitchFamily="2" charset="-122"/>
              </a:rPr>
              <a:t>之间的关系是怎么样的</a:t>
            </a:r>
          </a:p>
        </p:txBody>
      </p:sp>
      <p:sp>
        <p:nvSpPr>
          <p:cNvPr id="43" name="文本框 42"/>
          <p:cNvSpPr txBox="1"/>
          <p:nvPr/>
        </p:nvSpPr>
        <p:spPr>
          <a:xfrm>
            <a:off x="392944" y="3574674"/>
            <a:ext cx="3534672" cy="2062103"/>
          </a:xfrm>
          <a:prstGeom prst="rect">
            <a:avLst/>
          </a:prstGeom>
          <a:noFill/>
        </p:spPr>
        <p:txBody>
          <a:bodyPr wrap="square">
            <a:spAutoFit/>
          </a:bodyPr>
          <a:lstStyle/>
          <a:p>
            <a:r>
              <a:rPr lang="zh-CN" altLang="en-US" sz="3200" dirty="0"/>
              <a:t>答案：</a:t>
            </a:r>
            <a:r>
              <a:rPr lang="en-US" altLang="zh-CN" sz="3200" dirty="0">
                <a:solidFill>
                  <a:srgbClr val="FF0000"/>
                </a:solidFill>
              </a:rPr>
              <a:t>admin</a:t>
            </a:r>
            <a:r>
              <a:rPr lang="zh-CN" altLang="en-US" sz="3200" dirty="0">
                <a:solidFill>
                  <a:srgbClr val="FF0000"/>
                </a:solidFill>
              </a:rPr>
              <a:t>与</a:t>
            </a:r>
            <a:r>
              <a:rPr lang="en-US" altLang="zh-CN" sz="3200" dirty="0">
                <a:solidFill>
                  <a:srgbClr val="FF0000"/>
                </a:solidFill>
              </a:rPr>
              <a:t>ban</a:t>
            </a:r>
            <a:r>
              <a:rPr lang="zh-CN" altLang="en-US" sz="3200" dirty="0">
                <a:solidFill>
                  <a:srgbClr val="FF0000"/>
                </a:solidFill>
              </a:rPr>
              <a:t>是一对多，</a:t>
            </a:r>
            <a:r>
              <a:rPr lang="en-US" altLang="zh-CN" sz="3200" dirty="0">
                <a:solidFill>
                  <a:srgbClr val="FF0000"/>
                </a:solidFill>
              </a:rPr>
              <a:t>ban</a:t>
            </a:r>
            <a:r>
              <a:rPr lang="zh-CN" altLang="en-US" sz="3200" dirty="0">
                <a:solidFill>
                  <a:srgbClr val="FF0000"/>
                </a:solidFill>
              </a:rPr>
              <a:t>和</a:t>
            </a:r>
            <a:r>
              <a:rPr lang="en-US" altLang="zh-CN" sz="3200" dirty="0" err="1">
                <a:solidFill>
                  <a:srgbClr val="FF0000"/>
                </a:solidFill>
              </a:rPr>
              <a:t>KnowledgeBase</a:t>
            </a:r>
            <a:r>
              <a:rPr lang="zh-CN" altLang="en-US" sz="3200" dirty="0">
                <a:solidFill>
                  <a:srgbClr val="FF0000"/>
                </a:solidFill>
              </a:rPr>
              <a:t>也是一对多关系</a:t>
            </a:r>
            <a:endParaRPr lang="en-US" altLang="zh-CN" sz="3200" dirty="0">
              <a:solidFill>
                <a:srgbClr val="FF0000"/>
              </a:solidFill>
            </a:endParaRPr>
          </a:p>
        </p:txBody>
      </p:sp>
      <p:pic>
        <p:nvPicPr>
          <p:cNvPr id="44" name="图片 43" descr="未命名绘图1">
            <a:extLst>
              <a:ext uri="{FF2B5EF4-FFF2-40B4-BE49-F238E27FC236}">
                <a16:creationId xmlns:a16="http://schemas.microsoft.com/office/drawing/2014/main" id="{BADBEA38-E5CE-4463-87FD-F3095314FC23}"/>
              </a:ext>
            </a:extLst>
          </p:cNvPr>
          <p:cNvPicPr/>
          <p:nvPr/>
        </p:nvPicPr>
        <p:blipFill>
          <a:blip r:embed="rId2"/>
          <a:stretch>
            <a:fillRect/>
          </a:stretch>
        </p:blipFill>
        <p:spPr>
          <a:xfrm>
            <a:off x="4050484" y="2588893"/>
            <a:ext cx="7839754" cy="398599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顺序图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p>
        </p:txBody>
      </p:sp>
      <p:sp>
        <p:nvSpPr>
          <p:cNvPr id="44" name="文本框 43"/>
          <p:cNvSpPr txBox="1"/>
          <p:nvPr/>
        </p:nvSpPr>
        <p:spPr>
          <a:xfrm>
            <a:off x="892454" y="1477035"/>
            <a:ext cx="9303810" cy="830997"/>
          </a:xfrm>
          <a:prstGeom prst="rect">
            <a:avLst/>
          </a:prstGeom>
          <a:noFill/>
        </p:spPr>
        <p:txBody>
          <a:bodyPr wrap="square">
            <a:spAutoFit/>
          </a:bodyPr>
          <a:lstStyle/>
          <a:p>
            <a:pPr algn="just"/>
            <a:r>
              <a:rPr lang="zh-CN" altLang="en-US" sz="2400" dirty="0">
                <a:ea typeface="宋体" panose="02010600030101010101" pitchFamily="2" charset="-122"/>
              </a:rPr>
              <a:t>在用户修改文档时，顺序图中涉及三个对象，即登录、修改文档和数据库模块。具体场景如下：</a:t>
            </a:r>
          </a:p>
        </p:txBody>
      </p:sp>
      <p:sp>
        <p:nvSpPr>
          <p:cNvPr id="42" name="文本框 41">
            <a:extLst>
              <a:ext uri="{FF2B5EF4-FFF2-40B4-BE49-F238E27FC236}">
                <a16:creationId xmlns:a16="http://schemas.microsoft.com/office/drawing/2014/main" id="{DAD3CC5F-FCC7-4C43-A726-6225A55F1C98}"/>
              </a:ext>
            </a:extLst>
          </p:cNvPr>
          <p:cNvSpPr txBox="1"/>
          <p:nvPr/>
        </p:nvSpPr>
        <p:spPr>
          <a:xfrm>
            <a:off x="892454" y="2677752"/>
            <a:ext cx="3578747" cy="3477875"/>
          </a:xfrm>
          <a:prstGeom prst="rect">
            <a:avLst/>
          </a:prstGeom>
          <a:noFill/>
        </p:spPr>
        <p:txBody>
          <a:bodyPr wrap="square">
            <a:spAutoFit/>
          </a:bodyPr>
          <a:lstStyle/>
          <a:p>
            <a:pPr algn="just"/>
            <a:r>
              <a:rPr lang="en-US" altLang="zh-CN" sz="2000" dirty="0">
                <a:ea typeface="宋体" panose="02010600030101010101" pitchFamily="2" charset="-122"/>
              </a:rPr>
              <a:t>1. </a:t>
            </a:r>
            <a:r>
              <a:rPr lang="zh-CN" altLang="en-US" sz="2000" dirty="0">
                <a:ea typeface="宋体" panose="02010600030101010101" pitchFamily="2" charset="-122"/>
              </a:rPr>
              <a:t>用户输入用户名和密码进行登录</a:t>
            </a:r>
          </a:p>
          <a:p>
            <a:pPr algn="just"/>
            <a:r>
              <a:rPr lang="en-US" altLang="zh-CN" sz="2000" dirty="0">
                <a:ea typeface="宋体" panose="02010600030101010101" pitchFamily="2" charset="-122"/>
              </a:rPr>
              <a:t>2. </a:t>
            </a:r>
            <a:r>
              <a:rPr lang="zh-CN" altLang="en-US" sz="2000" dirty="0">
                <a:ea typeface="宋体" panose="02010600030101010101" pitchFamily="2" charset="-122"/>
              </a:rPr>
              <a:t>登录成功后提交修改文档的请求</a:t>
            </a:r>
          </a:p>
          <a:p>
            <a:pPr algn="just"/>
            <a:r>
              <a:rPr lang="en-US" altLang="zh-CN" sz="2000" dirty="0">
                <a:ea typeface="宋体" panose="02010600030101010101" pitchFamily="2" charset="-122"/>
              </a:rPr>
              <a:t>3. </a:t>
            </a:r>
            <a:r>
              <a:rPr lang="zh-CN" altLang="en-US" sz="2000" dirty="0">
                <a:ea typeface="宋体" panose="02010600030101010101" pitchFamily="2" charset="-122"/>
              </a:rPr>
              <a:t>修改文档对象展示文档编辑页面</a:t>
            </a:r>
          </a:p>
          <a:p>
            <a:pPr algn="just"/>
            <a:r>
              <a:rPr lang="en-US" altLang="zh-CN" sz="2000" dirty="0">
                <a:ea typeface="宋体" panose="02010600030101010101" pitchFamily="2" charset="-122"/>
              </a:rPr>
              <a:t>4. </a:t>
            </a:r>
            <a:r>
              <a:rPr lang="zh-CN" altLang="en-US" sz="2000" dirty="0">
                <a:ea typeface="宋体" panose="02010600030101010101" pitchFamily="2" charset="-122"/>
              </a:rPr>
              <a:t>用户输入要修改的文档内容</a:t>
            </a:r>
          </a:p>
          <a:p>
            <a:pPr algn="just"/>
            <a:r>
              <a:rPr lang="en-US" altLang="zh-CN" sz="2000" dirty="0">
                <a:ea typeface="宋体" panose="02010600030101010101" pitchFamily="2" charset="-122"/>
              </a:rPr>
              <a:t>5. </a:t>
            </a:r>
            <a:r>
              <a:rPr lang="zh-CN" altLang="en-US" sz="2000" dirty="0">
                <a:ea typeface="宋体" panose="02010600030101010101" pitchFamily="2" charset="-122"/>
              </a:rPr>
              <a:t>修改文档对象会将输入的内容提交给数据库</a:t>
            </a:r>
          </a:p>
          <a:p>
            <a:pPr algn="just"/>
            <a:r>
              <a:rPr lang="en-US" altLang="zh-CN" sz="2000" dirty="0">
                <a:ea typeface="宋体" panose="02010600030101010101" pitchFamily="2" charset="-122"/>
              </a:rPr>
              <a:t>6. </a:t>
            </a:r>
            <a:r>
              <a:rPr lang="zh-CN" altLang="en-US" sz="2000" dirty="0">
                <a:ea typeface="宋体" panose="02010600030101010101" pitchFamily="2" charset="-122"/>
              </a:rPr>
              <a:t>数据库添加成功后会返回给输入者（用户）成功的信息</a:t>
            </a:r>
          </a:p>
        </p:txBody>
      </p:sp>
      <p:pic>
        <p:nvPicPr>
          <p:cNvPr id="43" name="图片 42" descr="图示&#10;&#10;描述已自动生成">
            <a:extLst>
              <a:ext uri="{FF2B5EF4-FFF2-40B4-BE49-F238E27FC236}">
                <a16:creationId xmlns:a16="http://schemas.microsoft.com/office/drawing/2014/main" id="{30F16733-26F4-42FC-85A2-026096FC15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33096" y="2034307"/>
            <a:ext cx="6005074" cy="4687506"/>
          </a:xfrm>
          <a:prstGeom prst="rect">
            <a:avLst/>
          </a:prstGeom>
          <a:noFill/>
          <a:ln>
            <a:noFill/>
          </a:ln>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883630" y="1956006"/>
            <a:ext cx="7569409" cy="954107"/>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UML</a:t>
            </a:r>
            <a:r>
              <a:rPr lang="zh-CN" altLang="en-US" sz="2800" dirty="0">
                <a:ea typeface="宋体" panose="02010600030101010101" pitchFamily="2" charset="-122"/>
              </a:rPr>
              <a:t>提供两类交互图，请说出这两类图的名字</a:t>
            </a:r>
          </a:p>
        </p:txBody>
      </p:sp>
      <p:sp>
        <p:nvSpPr>
          <p:cNvPr id="43" name="文本框 42"/>
          <p:cNvSpPr txBox="1"/>
          <p:nvPr/>
        </p:nvSpPr>
        <p:spPr>
          <a:xfrm>
            <a:off x="1861740" y="3869845"/>
            <a:ext cx="7111890" cy="584775"/>
          </a:xfrm>
          <a:prstGeom prst="rect">
            <a:avLst/>
          </a:prstGeom>
          <a:noFill/>
        </p:spPr>
        <p:txBody>
          <a:bodyPr wrap="square">
            <a:spAutoFit/>
          </a:bodyPr>
          <a:lstStyle/>
          <a:p>
            <a:r>
              <a:rPr lang="zh-CN" altLang="en-US" sz="3200" dirty="0"/>
              <a:t>答案：</a:t>
            </a:r>
            <a:r>
              <a:rPr lang="zh-CN" altLang="en-US" sz="3200" dirty="0">
                <a:solidFill>
                  <a:srgbClr val="FF0000"/>
                </a:solidFill>
              </a:rPr>
              <a:t>顺序图和通信图。</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通信图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741907" y="720748"/>
            <a:ext cx="3787455" cy="869951"/>
            <a:chOff x="7777200" y="1351861"/>
            <a:chExt cx="3787455" cy="869950"/>
          </a:xfrm>
        </p:grpSpPr>
        <p:sp>
          <p:nvSpPr>
            <p:cNvPr id="59" name="文本框 58"/>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待添加</a:t>
              </a: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3798984" y="1914043"/>
            <a:ext cx="3017547" cy="869951"/>
            <a:chOff x="7777200" y="1351861"/>
            <a:chExt cx="3017547" cy="869950"/>
          </a:xfrm>
        </p:grpSpPr>
        <p:sp>
          <p:nvSpPr>
            <p:cNvPr id="86" name="文本框 85"/>
            <p:cNvSpPr txBox="1"/>
            <p:nvPr/>
          </p:nvSpPr>
          <p:spPr>
            <a:xfrm>
              <a:off x="9032369" y="1513120"/>
              <a:ext cx="1762378"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用例图</a:t>
              </a: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3798984" y="720749"/>
            <a:ext cx="3694506" cy="869951"/>
            <a:chOff x="7777200" y="1351861"/>
            <a:chExt cx="3694505" cy="869950"/>
          </a:xfrm>
        </p:grpSpPr>
        <p:sp>
          <p:nvSpPr>
            <p:cNvPr id="92" name="文本框 91"/>
            <p:cNvSpPr txBox="1"/>
            <p:nvPr/>
          </p:nvSpPr>
          <p:spPr>
            <a:xfrm>
              <a:off x="9032113" y="1502617"/>
              <a:ext cx="243959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系统需求说明</a:t>
              </a: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3798984" y="3107337"/>
            <a:ext cx="3263622" cy="869951"/>
            <a:chOff x="7777200" y="1351861"/>
            <a:chExt cx="3263622" cy="869950"/>
          </a:xfrm>
        </p:grpSpPr>
        <p:sp>
          <p:nvSpPr>
            <p:cNvPr id="98" name="文本框 97"/>
            <p:cNvSpPr txBox="1"/>
            <p:nvPr/>
          </p:nvSpPr>
          <p:spPr>
            <a:xfrm>
              <a:off x="9032248" y="1525821"/>
              <a:ext cx="2008574"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3798984" y="4300631"/>
            <a:ext cx="3263486" cy="869950"/>
            <a:chOff x="7777200" y="1351861"/>
            <a:chExt cx="3263486" cy="869950"/>
          </a:xfrm>
        </p:grpSpPr>
        <p:sp>
          <p:nvSpPr>
            <p:cNvPr id="105" name="文本框 104"/>
            <p:cNvSpPr txBox="1"/>
            <p:nvPr/>
          </p:nvSpPr>
          <p:spPr>
            <a:xfrm>
              <a:off x="9032112" y="1548953"/>
              <a:ext cx="200857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10" name="组合 109"/>
          <p:cNvGrpSpPr/>
          <p:nvPr/>
        </p:nvGrpSpPr>
        <p:grpSpPr>
          <a:xfrm>
            <a:off x="7741907" y="1910854"/>
            <a:ext cx="3916680" cy="869951"/>
            <a:chOff x="7777200" y="1351861"/>
            <a:chExt cx="3916680" cy="869950"/>
          </a:xfrm>
        </p:grpSpPr>
        <p:sp>
          <p:nvSpPr>
            <p:cNvPr id="111" name="文本框 110"/>
            <p:cNvSpPr txBox="1"/>
            <p:nvPr/>
          </p:nvSpPr>
          <p:spPr>
            <a:xfrm>
              <a:off x="8883370" y="1486481"/>
              <a:ext cx="2810510"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grpSp>
          <p:nvGrpSpPr>
            <p:cNvPr id="112" name="组合 111"/>
            <p:cNvGrpSpPr/>
            <p:nvPr/>
          </p:nvGrpSpPr>
          <p:grpSpPr>
            <a:xfrm>
              <a:off x="7777200" y="1351861"/>
              <a:ext cx="977286" cy="869950"/>
              <a:chOff x="6427571" y="704222"/>
              <a:chExt cx="1268294" cy="1123736"/>
            </a:xfrm>
          </p:grpSpPr>
          <p:sp>
            <p:nvSpPr>
              <p:cNvPr id="11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5" name="文本框 114"/>
              <p:cNvSpPr txBox="1"/>
              <p:nvPr/>
            </p:nvSpPr>
            <p:spPr>
              <a:xfrm>
                <a:off x="6604771" y="898630"/>
                <a:ext cx="913897" cy="675855"/>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07</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60" name="组合 59">
            <a:extLst>
              <a:ext uri="{FF2B5EF4-FFF2-40B4-BE49-F238E27FC236}">
                <a16:creationId xmlns:a16="http://schemas.microsoft.com/office/drawing/2014/main" id="{4ADB9D2E-E50B-4E91-9442-63C4D0900C60}"/>
              </a:ext>
            </a:extLst>
          </p:cNvPr>
          <p:cNvGrpSpPr/>
          <p:nvPr/>
        </p:nvGrpSpPr>
        <p:grpSpPr>
          <a:xfrm>
            <a:off x="7741907" y="5407261"/>
            <a:ext cx="3787454" cy="954107"/>
            <a:chOff x="7777200" y="1277949"/>
            <a:chExt cx="3787454" cy="954106"/>
          </a:xfrm>
        </p:grpSpPr>
        <p:sp>
          <p:nvSpPr>
            <p:cNvPr id="61" name="文本框 60">
              <a:extLst>
                <a:ext uri="{FF2B5EF4-FFF2-40B4-BE49-F238E27FC236}">
                  <a16:creationId xmlns:a16="http://schemas.microsoft.com/office/drawing/2014/main" id="{18242DC9-8DBC-4F85-BFAC-8B5A107025BB}"/>
                </a:ext>
              </a:extLst>
            </p:cNvPr>
            <p:cNvSpPr txBox="1"/>
            <p:nvPr/>
          </p:nvSpPr>
          <p:spPr>
            <a:xfrm>
              <a:off x="8883369" y="1277949"/>
              <a:ext cx="2681285" cy="954106"/>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参考资料与</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小组成员评价</a:t>
              </a:r>
            </a:p>
          </p:txBody>
        </p:sp>
        <p:grpSp>
          <p:nvGrpSpPr>
            <p:cNvPr id="62" name="组合 61">
              <a:extLst>
                <a:ext uri="{FF2B5EF4-FFF2-40B4-BE49-F238E27FC236}">
                  <a16:creationId xmlns:a16="http://schemas.microsoft.com/office/drawing/2014/main" id="{5250F543-7C36-462D-BBC5-0FB95FAFD04F}"/>
                </a:ext>
              </a:extLst>
            </p:cNvPr>
            <p:cNvGrpSpPr/>
            <p:nvPr/>
          </p:nvGrpSpPr>
          <p:grpSpPr>
            <a:xfrm>
              <a:off x="7777200" y="1351861"/>
              <a:ext cx="977286" cy="869950"/>
              <a:chOff x="6427571" y="704222"/>
              <a:chExt cx="1268294" cy="1123736"/>
            </a:xfrm>
          </p:grpSpPr>
          <p:sp>
            <p:nvSpPr>
              <p:cNvPr id="63" name="Freeform 5">
                <a:extLst>
                  <a:ext uri="{FF2B5EF4-FFF2-40B4-BE49-F238E27FC236}">
                    <a16:creationId xmlns:a16="http://schemas.microsoft.com/office/drawing/2014/main" id="{E60D59CD-5BC9-4F8D-809E-E7D292BD2392}"/>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8" name="Freeform 5">
                <a:extLst>
                  <a:ext uri="{FF2B5EF4-FFF2-40B4-BE49-F238E27FC236}">
                    <a16:creationId xmlns:a16="http://schemas.microsoft.com/office/drawing/2014/main" id="{67D071A0-02D7-4129-BA77-829B4F466432}"/>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9" name="文本框 68">
                <a:extLst>
                  <a:ext uri="{FF2B5EF4-FFF2-40B4-BE49-F238E27FC236}">
                    <a16:creationId xmlns:a16="http://schemas.microsoft.com/office/drawing/2014/main" id="{5B7AD1DD-0F9A-4B9E-B614-56EFFB830A6E}"/>
                  </a:ext>
                </a:extLst>
              </p:cNvPr>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10</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70" name="组合 69">
            <a:extLst>
              <a:ext uri="{FF2B5EF4-FFF2-40B4-BE49-F238E27FC236}">
                <a16:creationId xmlns:a16="http://schemas.microsoft.com/office/drawing/2014/main" id="{1104930C-1154-4CA7-B730-1ADA92521242}"/>
              </a:ext>
            </a:extLst>
          </p:cNvPr>
          <p:cNvGrpSpPr/>
          <p:nvPr/>
        </p:nvGrpSpPr>
        <p:grpSpPr>
          <a:xfrm>
            <a:off x="7741907" y="4291066"/>
            <a:ext cx="3787455" cy="869951"/>
            <a:chOff x="7777200" y="1351861"/>
            <a:chExt cx="3787455" cy="869950"/>
          </a:xfrm>
        </p:grpSpPr>
        <p:sp>
          <p:nvSpPr>
            <p:cNvPr id="71" name="文本框 70">
              <a:extLst>
                <a:ext uri="{FF2B5EF4-FFF2-40B4-BE49-F238E27FC236}">
                  <a16:creationId xmlns:a16="http://schemas.microsoft.com/office/drawing/2014/main" id="{99FE9880-F559-45B8-B3CB-3B26AEC7219C}"/>
                </a:ext>
              </a:extLst>
            </p:cNvPr>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p>
          </p:txBody>
        </p:sp>
        <p:grpSp>
          <p:nvGrpSpPr>
            <p:cNvPr id="72" name="组合 71">
              <a:extLst>
                <a:ext uri="{FF2B5EF4-FFF2-40B4-BE49-F238E27FC236}">
                  <a16:creationId xmlns:a16="http://schemas.microsoft.com/office/drawing/2014/main" id="{565F761B-1C6A-4723-929A-99D2E0D35624}"/>
                </a:ext>
              </a:extLst>
            </p:cNvPr>
            <p:cNvGrpSpPr/>
            <p:nvPr/>
          </p:nvGrpSpPr>
          <p:grpSpPr>
            <a:xfrm>
              <a:off x="7777200" y="1351861"/>
              <a:ext cx="977286" cy="869950"/>
              <a:chOff x="6427571" y="704222"/>
              <a:chExt cx="1268294" cy="1123736"/>
            </a:xfrm>
          </p:grpSpPr>
          <p:sp>
            <p:nvSpPr>
              <p:cNvPr id="73" name="Freeform 5">
                <a:extLst>
                  <a:ext uri="{FF2B5EF4-FFF2-40B4-BE49-F238E27FC236}">
                    <a16:creationId xmlns:a16="http://schemas.microsoft.com/office/drawing/2014/main" id="{D9078BBB-5A0F-4C9F-8FD4-D15CF2038B3C}"/>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74" name="Freeform 5">
                <a:extLst>
                  <a:ext uri="{FF2B5EF4-FFF2-40B4-BE49-F238E27FC236}">
                    <a16:creationId xmlns:a16="http://schemas.microsoft.com/office/drawing/2014/main" id="{D4C94F53-D13F-413C-8FF4-66DFB2278280}"/>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75" name="文本框 74">
                <a:extLst>
                  <a:ext uri="{FF2B5EF4-FFF2-40B4-BE49-F238E27FC236}">
                    <a16:creationId xmlns:a16="http://schemas.microsoft.com/office/drawing/2014/main" id="{4D96FBB5-F15C-4741-9F9F-3DCD959F6517}"/>
                  </a:ext>
                </a:extLst>
              </p:cNvPr>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09</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76" name="组合 75">
            <a:extLst>
              <a:ext uri="{FF2B5EF4-FFF2-40B4-BE49-F238E27FC236}">
                <a16:creationId xmlns:a16="http://schemas.microsoft.com/office/drawing/2014/main" id="{FCF9FAC8-F0C9-4F4D-BE38-072B1543D3B6}"/>
              </a:ext>
            </a:extLst>
          </p:cNvPr>
          <p:cNvGrpSpPr/>
          <p:nvPr/>
        </p:nvGrpSpPr>
        <p:grpSpPr>
          <a:xfrm>
            <a:off x="7741907" y="3100960"/>
            <a:ext cx="3787455" cy="869951"/>
            <a:chOff x="7777200" y="1351861"/>
            <a:chExt cx="3787455" cy="869950"/>
          </a:xfrm>
        </p:grpSpPr>
        <p:sp>
          <p:nvSpPr>
            <p:cNvPr id="77" name="文本框 76">
              <a:extLst>
                <a:ext uri="{FF2B5EF4-FFF2-40B4-BE49-F238E27FC236}">
                  <a16:creationId xmlns:a16="http://schemas.microsoft.com/office/drawing/2014/main" id="{6D6CB7BE-73F2-41A0-9EB3-86A0C299B854}"/>
                </a:ext>
              </a:extLst>
            </p:cNvPr>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待添加</a:t>
              </a:r>
            </a:p>
          </p:txBody>
        </p:sp>
        <p:grpSp>
          <p:nvGrpSpPr>
            <p:cNvPr id="78" name="组合 77">
              <a:extLst>
                <a:ext uri="{FF2B5EF4-FFF2-40B4-BE49-F238E27FC236}">
                  <a16:creationId xmlns:a16="http://schemas.microsoft.com/office/drawing/2014/main" id="{DE4A54E1-F50E-4830-AA3A-EFB7D43C63BC}"/>
                </a:ext>
              </a:extLst>
            </p:cNvPr>
            <p:cNvGrpSpPr/>
            <p:nvPr/>
          </p:nvGrpSpPr>
          <p:grpSpPr>
            <a:xfrm>
              <a:off x="7777200" y="1351861"/>
              <a:ext cx="977286" cy="869950"/>
              <a:chOff x="6427571" y="704222"/>
              <a:chExt cx="1268294" cy="1123736"/>
            </a:xfrm>
          </p:grpSpPr>
          <p:sp>
            <p:nvSpPr>
              <p:cNvPr id="79" name="Freeform 5">
                <a:extLst>
                  <a:ext uri="{FF2B5EF4-FFF2-40B4-BE49-F238E27FC236}">
                    <a16:creationId xmlns:a16="http://schemas.microsoft.com/office/drawing/2014/main" id="{7C70A9A8-6274-4400-A647-865D7A50B08D}"/>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0" name="Freeform 5">
                <a:extLst>
                  <a:ext uri="{FF2B5EF4-FFF2-40B4-BE49-F238E27FC236}">
                    <a16:creationId xmlns:a16="http://schemas.microsoft.com/office/drawing/2014/main" id="{805389FC-A77A-4376-8BD7-FC4EEBED088F}"/>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81" name="文本框 80">
                <a:extLst>
                  <a:ext uri="{FF2B5EF4-FFF2-40B4-BE49-F238E27FC236}">
                    <a16:creationId xmlns:a16="http://schemas.microsoft.com/office/drawing/2014/main" id="{D133333E-84F1-4EAC-A2C8-F7BD3E89E58F}"/>
                  </a:ext>
                </a:extLst>
              </p:cNvPr>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08</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2" name="组合 81">
            <a:extLst>
              <a:ext uri="{FF2B5EF4-FFF2-40B4-BE49-F238E27FC236}">
                <a16:creationId xmlns:a16="http://schemas.microsoft.com/office/drawing/2014/main" id="{D2340D11-8E71-472A-B678-C9209D884589}"/>
              </a:ext>
            </a:extLst>
          </p:cNvPr>
          <p:cNvGrpSpPr/>
          <p:nvPr/>
        </p:nvGrpSpPr>
        <p:grpSpPr>
          <a:xfrm>
            <a:off x="3798984" y="5493924"/>
            <a:ext cx="3263486" cy="869950"/>
            <a:chOff x="7777200" y="1351861"/>
            <a:chExt cx="3263486" cy="869950"/>
          </a:xfrm>
        </p:grpSpPr>
        <p:sp>
          <p:nvSpPr>
            <p:cNvPr id="83" name="文本框 82">
              <a:extLst>
                <a:ext uri="{FF2B5EF4-FFF2-40B4-BE49-F238E27FC236}">
                  <a16:creationId xmlns:a16="http://schemas.microsoft.com/office/drawing/2014/main" id="{F321F6C9-B2F8-431B-8AE9-7B0503EA695E}"/>
                </a:ext>
              </a:extLst>
            </p:cNvPr>
            <p:cNvSpPr txBox="1"/>
            <p:nvPr/>
          </p:nvSpPr>
          <p:spPr>
            <a:xfrm>
              <a:off x="9032112" y="1511529"/>
              <a:ext cx="200857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grpSp>
          <p:nvGrpSpPr>
            <p:cNvPr id="84" name="组合 83">
              <a:extLst>
                <a:ext uri="{FF2B5EF4-FFF2-40B4-BE49-F238E27FC236}">
                  <a16:creationId xmlns:a16="http://schemas.microsoft.com/office/drawing/2014/main" id="{A4507872-B76B-4A7E-8DA5-021D7EAAC1C3}"/>
                </a:ext>
              </a:extLst>
            </p:cNvPr>
            <p:cNvGrpSpPr/>
            <p:nvPr/>
          </p:nvGrpSpPr>
          <p:grpSpPr>
            <a:xfrm>
              <a:off x="7777200" y="1351861"/>
              <a:ext cx="977286" cy="869950"/>
              <a:chOff x="6427571" y="704222"/>
              <a:chExt cx="1268294" cy="1123736"/>
            </a:xfrm>
          </p:grpSpPr>
          <p:sp>
            <p:nvSpPr>
              <p:cNvPr id="103" name="Freeform 5">
                <a:extLst>
                  <a:ext uri="{FF2B5EF4-FFF2-40B4-BE49-F238E27FC236}">
                    <a16:creationId xmlns:a16="http://schemas.microsoft.com/office/drawing/2014/main" id="{9FDFD00A-D2B0-4B04-8AEA-86DB60FA3665}"/>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6" name="Freeform 5">
                <a:extLst>
                  <a:ext uri="{FF2B5EF4-FFF2-40B4-BE49-F238E27FC236}">
                    <a16:creationId xmlns:a16="http://schemas.microsoft.com/office/drawing/2014/main" id="{EBB66EBF-F604-45E0-BB24-CC5905B05323}"/>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7" name="文本框 116">
                <a:extLst>
                  <a:ext uri="{FF2B5EF4-FFF2-40B4-BE49-F238E27FC236}">
                    <a16:creationId xmlns:a16="http://schemas.microsoft.com/office/drawing/2014/main" id="{5516E11D-C542-4EA5-9803-D01749A5CA4F}"/>
                  </a:ext>
                </a:extLst>
              </p:cNvPr>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44" name="文本框 43"/>
          <p:cNvSpPr txBox="1"/>
          <p:nvPr/>
        </p:nvSpPr>
        <p:spPr>
          <a:xfrm>
            <a:off x="892454" y="1477035"/>
            <a:ext cx="2930516" cy="4524315"/>
          </a:xfrm>
          <a:prstGeom prst="rect">
            <a:avLst/>
          </a:prstGeom>
          <a:noFill/>
        </p:spPr>
        <p:txBody>
          <a:bodyPr wrap="square">
            <a:spAutoFit/>
          </a:bodyPr>
          <a:lstStyle/>
          <a:p>
            <a:pPr algn="just"/>
            <a:r>
              <a:rPr lang="en-US" altLang="zh-CN" sz="2400" dirty="0">
                <a:ea typeface="宋体" panose="02010600030101010101" pitchFamily="2" charset="-122"/>
              </a:rPr>
              <a:t>	UML</a:t>
            </a:r>
            <a:r>
              <a:rPr lang="zh-CN" altLang="en-US" sz="2400" dirty="0">
                <a:ea typeface="宋体" panose="02010600030101010101" pitchFamily="2" charset="-122"/>
              </a:rPr>
              <a:t>提供两类交互图：顺序图和通信图。它们实现一个用例或用例中的一个特殊场景。通信图描述对象间的协作关系，通信图与顺序图相似，显示对象间的动态合作关系。除显示交换信息外，通信图还显示对象及他们之间的关系。</a:t>
            </a:r>
          </a:p>
        </p:txBody>
      </p:sp>
      <p:pic>
        <p:nvPicPr>
          <p:cNvPr id="45" name="图片 44">
            <a:extLst>
              <a:ext uri="{FF2B5EF4-FFF2-40B4-BE49-F238E27FC236}">
                <a16:creationId xmlns:a16="http://schemas.microsoft.com/office/drawing/2014/main" id="{5C4E4831-724E-451F-ACA3-2550F528F0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5782" y="1514089"/>
            <a:ext cx="6193432" cy="4622234"/>
          </a:xfrm>
          <a:prstGeom prst="rect">
            <a:avLst/>
          </a:prstGeom>
          <a:noFill/>
          <a:ln>
            <a:noFill/>
          </a:ln>
        </p:spPr>
      </p:pic>
    </p:spTree>
    <p:extLst>
      <p:ext uri="{BB962C8B-B14F-4D97-AF65-F5344CB8AC3E}">
        <p14:creationId xmlns:p14="http://schemas.microsoft.com/office/powerpoint/2010/main" val="186091420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@bbg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9160981"/>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7</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系统的活动图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5911133"/>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sp>
        <p:nvSpPr>
          <p:cNvPr id="44" name="文本框 43"/>
          <p:cNvSpPr txBox="1"/>
          <p:nvPr/>
        </p:nvSpPr>
        <p:spPr>
          <a:xfrm>
            <a:off x="1352905" y="2568271"/>
            <a:ext cx="9303810" cy="1569660"/>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活动图是状态机图的一个变体，用来描述执行算法的工作流程中涉及的活动。活动图描述了一组顺序或并发的活动。</a:t>
            </a:r>
          </a:p>
          <a:p>
            <a:pPr algn="just"/>
            <a:r>
              <a:rPr lang="en-US" altLang="zh-CN" sz="2400" dirty="0">
                <a:ea typeface="宋体" panose="02010600030101010101" pitchFamily="2" charset="-122"/>
              </a:rPr>
              <a:t>	</a:t>
            </a:r>
            <a:r>
              <a:rPr lang="zh-CN" altLang="en-US" sz="2400" dirty="0">
                <a:ea typeface="宋体" panose="02010600030101010101" pitchFamily="2" charset="-122"/>
              </a:rPr>
              <a:t>在“知否”的管理员系统中，与管理员用户有关的活动主要有用户举报管理员封禁活动图和管理员用户管理活动图。</a:t>
            </a:r>
          </a:p>
        </p:txBody>
      </p:sp>
    </p:spTree>
    <p:extLst>
      <p:ext uri="{BB962C8B-B14F-4D97-AF65-F5344CB8AC3E}">
        <p14:creationId xmlns:p14="http://schemas.microsoft.com/office/powerpoint/2010/main" val="2321861508"/>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sp>
        <p:nvSpPr>
          <p:cNvPr id="44" name="文本框 43"/>
          <p:cNvSpPr txBox="1"/>
          <p:nvPr/>
        </p:nvSpPr>
        <p:spPr>
          <a:xfrm>
            <a:off x="1317813" y="1471804"/>
            <a:ext cx="9303810" cy="830997"/>
          </a:xfrm>
          <a:prstGeom prst="rect">
            <a:avLst/>
          </a:prstGeom>
          <a:noFill/>
        </p:spPr>
        <p:txBody>
          <a:bodyPr wrap="square">
            <a:spAutoFit/>
          </a:bodyPr>
          <a:lstStyle/>
          <a:p>
            <a:pPr algn="just"/>
            <a:r>
              <a:rPr lang="zh-CN" altLang="en-US" sz="2400" dirty="0">
                <a:ea typeface="宋体" panose="02010600030101010101" pitchFamily="2" charset="-122"/>
              </a:rPr>
              <a:t>用户举报管理员封禁活动图：</a:t>
            </a:r>
          </a:p>
          <a:p>
            <a:pPr algn="just"/>
            <a:r>
              <a:rPr lang="zh-CN" altLang="en-US" sz="2400" dirty="0">
                <a:ea typeface="宋体" panose="02010600030101010101" pitchFamily="2" charset="-122"/>
              </a:rPr>
              <a:t>普通用户在进行文档查看时举报，管理员核实后进行封禁处理：</a:t>
            </a:r>
          </a:p>
        </p:txBody>
      </p:sp>
      <p:pic>
        <p:nvPicPr>
          <p:cNvPr id="42" name="图片 41" descr="活动图1">
            <a:extLst>
              <a:ext uri="{FF2B5EF4-FFF2-40B4-BE49-F238E27FC236}">
                <a16:creationId xmlns:a16="http://schemas.microsoft.com/office/drawing/2014/main" id="{F9938073-E77B-4473-ABB7-11D6156739DA}"/>
              </a:ext>
            </a:extLst>
          </p:cNvPr>
          <p:cNvPicPr/>
          <p:nvPr/>
        </p:nvPicPr>
        <p:blipFill>
          <a:blip r:embed="rId2"/>
          <a:stretch>
            <a:fillRect/>
          </a:stretch>
        </p:blipFill>
        <p:spPr>
          <a:xfrm>
            <a:off x="3143455" y="2494987"/>
            <a:ext cx="4391660" cy="3725545"/>
          </a:xfrm>
          <a:prstGeom prst="rect">
            <a:avLst/>
          </a:prstGeom>
          <a:solidFill>
            <a:schemeClr val="bg1"/>
          </a:solidFill>
          <a:ln w="0">
            <a:noFill/>
          </a:ln>
        </p:spPr>
      </p:pic>
    </p:spTree>
    <p:extLst>
      <p:ext uri="{BB962C8B-B14F-4D97-AF65-F5344CB8AC3E}">
        <p14:creationId xmlns:p14="http://schemas.microsoft.com/office/powerpoint/2010/main" val="87435580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系统的活动图</a:t>
            </a:r>
          </a:p>
        </p:txBody>
      </p:sp>
      <p:sp>
        <p:nvSpPr>
          <p:cNvPr id="44" name="文本框 43"/>
          <p:cNvSpPr txBox="1"/>
          <p:nvPr/>
        </p:nvSpPr>
        <p:spPr>
          <a:xfrm>
            <a:off x="1219429" y="2819371"/>
            <a:ext cx="3789208" cy="1569660"/>
          </a:xfrm>
          <a:prstGeom prst="rect">
            <a:avLst/>
          </a:prstGeom>
          <a:noFill/>
        </p:spPr>
        <p:txBody>
          <a:bodyPr wrap="square">
            <a:spAutoFit/>
          </a:bodyPr>
          <a:lstStyle/>
          <a:p>
            <a:pPr algn="just"/>
            <a:r>
              <a:rPr lang="zh-CN" altLang="en-US" sz="2400" dirty="0">
                <a:ea typeface="宋体" panose="02010600030101010101" pitchFamily="2" charset="-122"/>
              </a:rPr>
              <a:t>管理员用户管理活动图：</a:t>
            </a:r>
          </a:p>
          <a:p>
            <a:pPr algn="just"/>
            <a:r>
              <a:rPr lang="zh-CN" altLang="en-US" sz="2400" dirty="0">
                <a:ea typeface="宋体" panose="02010600030101010101" pitchFamily="2" charset="-122"/>
              </a:rPr>
              <a:t>管理员登陆系统查询所要处理的用户进行相应的处理：</a:t>
            </a:r>
          </a:p>
        </p:txBody>
      </p:sp>
      <p:pic>
        <p:nvPicPr>
          <p:cNvPr id="43" name="图片 42" descr="122">
            <a:extLst>
              <a:ext uri="{FF2B5EF4-FFF2-40B4-BE49-F238E27FC236}">
                <a16:creationId xmlns:a16="http://schemas.microsoft.com/office/drawing/2014/main" id="{6A607E16-D4E7-4590-8F83-8CC5BEEB4654}"/>
              </a:ext>
            </a:extLst>
          </p:cNvPr>
          <p:cNvPicPr/>
          <p:nvPr/>
        </p:nvPicPr>
        <p:blipFill>
          <a:blip r:embed="rId2"/>
          <a:stretch>
            <a:fillRect/>
          </a:stretch>
        </p:blipFill>
        <p:spPr>
          <a:xfrm>
            <a:off x="6420256" y="264139"/>
            <a:ext cx="4435811" cy="6412746"/>
          </a:xfrm>
          <a:prstGeom prst="rect">
            <a:avLst/>
          </a:prstGeom>
          <a:solidFill>
            <a:schemeClr val="bg1"/>
          </a:solidFill>
        </p:spPr>
      </p:pic>
    </p:spTree>
    <p:extLst>
      <p:ext uri="{BB962C8B-B14F-4D97-AF65-F5344CB8AC3E}">
        <p14:creationId xmlns:p14="http://schemas.microsoft.com/office/powerpoint/2010/main" val="2277393091"/>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883630" y="1956006"/>
            <a:ext cx="7569409" cy="2677656"/>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 </a:t>
            </a:r>
            <a:r>
              <a:rPr lang="zh-CN" altLang="en-US" sz="2800" dirty="0">
                <a:ea typeface="宋体" panose="02010600030101010101" pitchFamily="2" charset="-122"/>
              </a:rPr>
              <a:t>下列属于活动图的应用表现的是（）。</a:t>
            </a:r>
          </a:p>
          <a:p>
            <a:r>
              <a:rPr lang="en-US" altLang="zh-CN" sz="2800" dirty="0">
                <a:ea typeface="宋体" panose="02010600030101010101" pitchFamily="2" charset="-122"/>
              </a:rPr>
              <a:t>A.</a:t>
            </a:r>
            <a:r>
              <a:rPr lang="zh-CN" altLang="en-US" sz="2800" dirty="0">
                <a:ea typeface="宋体" panose="02010600030101010101" pitchFamily="2" charset="-122"/>
              </a:rPr>
              <a:t>对系统的上下文建模</a:t>
            </a:r>
          </a:p>
          <a:p>
            <a:r>
              <a:rPr lang="en-US" altLang="zh-CN" sz="2800" dirty="0">
                <a:ea typeface="宋体" panose="02010600030101010101" pitchFamily="2" charset="-122"/>
              </a:rPr>
              <a:t>B.</a:t>
            </a:r>
            <a:r>
              <a:rPr lang="zh-CN" altLang="en-US" sz="2800" dirty="0">
                <a:ea typeface="宋体" panose="02010600030101010101" pitchFamily="2" charset="-122"/>
              </a:rPr>
              <a:t>对简单的协作建模</a:t>
            </a:r>
          </a:p>
          <a:p>
            <a:r>
              <a:rPr lang="en-US" altLang="zh-CN" sz="2800" dirty="0">
                <a:ea typeface="宋体" panose="02010600030101010101" pitchFamily="2" charset="-122"/>
              </a:rPr>
              <a:t>C.</a:t>
            </a:r>
            <a:r>
              <a:rPr lang="zh-CN" altLang="en-US" sz="2800" dirty="0">
                <a:ea typeface="宋体" panose="02010600030101010101" pitchFamily="2" charset="-122"/>
              </a:rPr>
              <a:t>对工作流建模</a:t>
            </a:r>
          </a:p>
          <a:p>
            <a:r>
              <a:rPr lang="en-US" altLang="zh-CN" sz="2800" dirty="0">
                <a:ea typeface="宋体" panose="02010600030101010101" pitchFamily="2" charset="-122"/>
              </a:rPr>
              <a:t>D.</a:t>
            </a:r>
            <a:r>
              <a:rPr lang="zh-CN" altLang="en-US" sz="2800" dirty="0">
                <a:ea typeface="宋体" panose="02010600030101010101" pitchFamily="2" charset="-122"/>
              </a:rPr>
              <a:t>对操作过程建模</a:t>
            </a:r>
          </a:p>
          <a:p>
            <a:endParaRPr lang="zh-CN" altLang="en-US" sz="2800" dirty="0">
              <a:ea typeface="宋体" panose="02010600030101010101" pitchFamily="2" charset="-122"/>
            </a:endParaRPr>
          </a:p>
        </p:txBody>
      </p:sp>
      <p:sp>
        <p:nvSpPr>
          <p:cNvPr id="43" name="文本框 42"/>
          <p:cNvSpPr txBox="1"/>
          <p:nvPr/>
        </p:nvSpPr>
        <p:spPr>
          <a:xfrm>
            <a:off x="1883630" y="4633662"/>
            <a:ext cx="7111890" cy="584775"/>
          </a:xfrm>
          <a:prstGeom prst="rect">
            <a:avLst/>
          </a:prstGeom>
          <a:noFill/>
        </p:spPr>
        <p:txBody>
          <a:bodyPr wrap="square">
            <a:spAutoFit/>
          </a:bodyPr>
          <a:lstStyle/>
          <a:p>
            <a:r>
              <a:rPr lang="zh-CN" altLang="en-US" sz="3200" dirty="0"/>
              <a:t>答案：</a:t>
            </a:r>
            <a:r>
              <a:rPr lang="en-US" altLang="zh-CN" sz="3200" dirty="0">
                <a:solidFill>
                  <a:srgbClr val="FF0000"/>
                </a:solidFill>
              </a:rPr>
              <a:t>CD</a:t>
            </a:r>
          </a:p>
        </p:txBody>
      </p:sp>
    </p:spTree>
    <p:extLst>
      <p:ext uri="{BB962C8B-B14F-4D97-AF65-F5344CB8AC3E}">
        <p14:creationId xmlns:p14="http://schemas.microsoft.com/office/powerpoint/2010/main" val="22944173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8</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@bbg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3597468"/>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9</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系统的配置图</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6929624"/>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9</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p>
        </p:txBody>
      </p:sp>
      <p:sp>
        <p:nvSpPr>
          <p:cNvPr id="44" name="文本框 43"/>
          <p:cNvSpPr txBox="1"/>
          <p:nvPr/>
        </p:nvSpPr>
        <p:spPr>
          <a:xfrm>
            <a:off x="1122029" y="2105747"/>
            <a:ext cx="9896806" cy="3416320"/>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根据本系统功能需要，“知否”系统在实际运行环境中，有如下软件和硬件的参与：后台数据库、服务器、用户使用平台、管理员平台，具体如下图所示：</a:t>
            </a:r>
          </a:p>
          <a:p>
            <a:pPr algn="just"/>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）系统应用服务器：负责整个系统的总体协调工作</a:t>
            </a:r>
          </a:p>
          <a:p>
            <a:pPr algn="just"/>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）后台数据库：负责用户数据、知识库数据、小记数据等等数据的存储和管理。</a:t>
            </a:r>
          </a:p>
          <a:p>
            <a:pPr algn="just"/>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）用户使用平台：为用户提供服务，包括登陆注册、个人信息管理、知识库、小记、</a:t>
            </a:r>
            <a:r>
              <a:rPr lang="en-US" altLang="zh-CN" sz="2400" dirty="0">
                <a:ea typeface="宋体" panose="02010600030101010101" pitchFamily="2" charset="-122"/>
              </a:rPr>
              <a:t>QA</a:t>
            </a:r>
            <a:r>
              <a:rPr lang="zh-CN" altLang="en-US" sz="2400" dirty="0">
                <a:ea typeface="宋体" panose="02010600030101010101" pitchFamily="2" charset="-122"/>
              </a:rPr>
              <a:t>库五大功能模块。</a:t>
            </a:r>
          </a:p>
          <a:p>
            <a:pPr algn="just"/>
            <a:r>
              <a:rPr lang="zh-CN" altLang="en-US" sz="2400" dirty="0">
                <a:ea typeface="宋体" panose="02010600030101010101" pitchFamily="2" charset="-122"/>
              </a:rPr>
              <a:t>（</a:t>
            </a:r>
            <a:r>
              <a:rPr lang="en-US" altLang="zh-CN" sz="2400" dirty="0">
                <a:ea typeface="宋体" panose="02010600030101010101" pitchFamily="2" charset="-122"/>
              </a:rPr>
              <a:t>4</a:t>
            </a:r>
            <a:r>
              <a:rPr lang="zh-CN" altLang="en-US" sz="2400" dirty="0">
                <a:ea typeface="宋体" panose="02010600030101010101" pitchFamily="2" charset="-122"/>
              </a:rPr>
              <a:t>）管理员平台：为管理员提供用户管理等功能。</a:t>
            </a:r>
          </a:p>
        </p:txBody>
      </p:sp>
    </p:spTree>
    <p:extLst>
      <p:ext uri="{BB962C8B-B14F-4D97-AF65-F5344CB8AC3E}">
        <p14:creationId xmlns:p14="http://schemas.microsoft.com/office/powerpoint/2010/main" val="355071428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系统需求说明</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9</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系统的配置图</a:t>
            </a:r>
          </a:p>
        </p:txBody>
      </p:sp>
      <p:pic>
        <p:nvPicPr>
          <p:cNvPr id="42" name="图片 41" descr="配置图">
            <a:extLst>
              <a:ext uri="{FF2B5EF4-FFF2-40B4-BE49-F238E27FC236}">
                <a16:creationId xmlns:a16="http://schemas.microsoft.com/office/drawing/2014/main" id="{81854AF2-D0C1-475C-8E7A-A628569A35F1}"/>
              </a:ext>
            </a:extLst>
          </p:cNvPr>
          <p:cNvPicPr/>
          <p:nvPr/>
        </p:nvPicPr>
        <p:blipFill>
          <a:blip r:embed="rId2"/>
          <a:stretch>
            <a:fillRect/>
          </a:stretch>
        </p:blipFill>
        <p:spPr>
          <a:xfrm>
            <a:off x="3678630" y="1655519"/>
            <a:ext cx="4497182" cy="4369435"/>
          </a:xfrm>
          <a:prstGeom prst="rect">
            <a:avLst/>
          </a:prstGeom>
          <a:solidFill>
            <a:schemeClr val="bg1"/>
          </a:solidFill>
        </p:spPr>
      </p:pic>
    </p:spTree>
    <p:extLst>
      <p:ext uri="{BB962C8B-B14F-4D97-AF65-F5344CB8AC3E}">
        <p14:creationId xmlns:p14="http://schemas.microsoft.com/office/powerpoint/2010/main" val="486365505"/>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79713"/>
            <a:ext cx="3999080" cy="3346526"/>
            <a:chOff x="3688300" y="1122612"/>
            <a:chExt cx="3999080" cy="3346526"/>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45505" y="1780661"/>
              <a:ext cx="2780480" cy="1862048"/>
            </a:xfrm>
            <a:prstGeom prst="rect">
              <a:avLst/>
            </a:prstGeom>
            <a:noFill/>
          </p:spPr>
          <p:txBody>
            <a:bodyPr wrap="square" rtlCol="0">
              <a:spAutoFit/>
            </a:bodyPr>
            <a:lstStyle/>
            <a:p>
              <a:pPr algn="ctr"/>
              <a:r>
                <a:rPr lang="en-US" altLang="zh-CN" sz="11500" b="1" dirty="0">
                  <a:solidFill>
                    <a:srgbClr val="3099D6"/>
                  </a:solidFill>
                  <a:latin typeface="微软雅黑" panose="020B0503020204020204" pitchFamily="34" charset="-122"/>
                  <a:ea typeface="微软雅黑" panose="020B0503020204020204" pitchFamily="34" charset="-122"/>
                </a:rPr>
                <a:t>10</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参考资料与小组成员评价</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10</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p>
        </p:txBody>
      </p:sp>
      <p:sp>
        <p:nvSpPr>
          <p:cNvPr id="43" name="文本框 42">
            <a:extLst>
              <a:ext uri="{FF2B5EF4-FFF2-40B4-BE49-F238E27FC236}">
                <a16:creationId xmlns:a16="http://schemas.microsoft.com/office/drawing/2014/main" id="{B5E6C970-AC13-4AE8-ACB5-AC72708A8D36}"/>
              </a:ext>
            </a:extLst>
          </p:cNvPr>
          <p:cNvSpPr txBox="1"/>
          <p:nvPr/>
        </p:nvSpPr>
        <p:spPr>
          <a:xfrm>
            <a:off x="2600110" y="2305832"/>
            <a:ext cx="6339609" cy="461665"/>
          </a:xfrm>
          <a:prstGeom prst="rect">
            <a:avLst/>
          </a:prstGeom>
          <a:noFill/>
        </p:spPr>
        <p:txBody>
          <a:bodyPr wrap="square">
            <a:spAutoFit/>
          </a:bodyPr>
          <a:lstStyle/>
          <a:p>
            <a:pPr algn="just"/>
            <a:r>
              <a:rPr lang="en-US" altLang="zh-CN" sz="2400" dirty="0">
                <a:ea typeface="宋体" panose="02010600030101010101" pitchFamily="2" charset="-122"/>
              </a:rPr>
              <a:t>[1] </a:t>
            </a:r>
            <a:r>
              <a:rPr lang="zh-CN" altLang="en-US" sz="2400" dirty="0">
                <a:ea typeface="宋体" panose="02010600030101010101" pitchFamily="2" charset="-122"/>
              </a:rPr>
              <a:t>杨弘平，</a:t>
            </a:r>
            <a:r>
              <a:rPr lang="en-US" altLang="zh-CN" sz="2400" dirty="0">
                <a:ea typeface="宋体" panose="02010600030101010101" pitchFamily="2" charset="-122"/>
              </a:rPr>
              <a:t>《UML2</a:t>
            </a:r>
            <a:r>
              <a:rPr lang="zh-CN" altLang="en-US" sz="2400" dirty="0">
                <a:ea typeface="宋体" panose="02010600030101010101" pitchFamily="2" charset="-122"/>
              </a:rPr>
              <a:t>基础、建模与设计教程</a:t>
            </a:r>
            <a:r>
              <a:rPr lang="en-US" altLang="zh-CN" sz="2400" dirty="0">
                <a:ea typeface="宋体" panose="02010600030101010101" pitchFamily="2" charset="-122"/>
              </a:rPr>
              <a:t>》</a:t>
            </a:r>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10</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小组成员评价</a:t>
            </a:r>
          </a:p>
        </p:txBody>
      </p:sp>
      <p:sp>
        <p:nvSpPr>
          <p:cNvPr id="41" name="矩形 40">
            <a:extLst>
              <a:ext uri="{FF2B5EF4-FFF2-40B4-BE49-F238E27FC236}">
                <a16:creationId xmlns:a16="http://schemas.microsoft.com/office/drawing/2014/main" id="{A9AF2692-D753-448B-9F86-64436966FD64}"/>
              </a:ext>
            </a:extLst>
          </p:cNvPr>
          <p:cNvSpPr/>
          <p:nvPr/>
        </p:nvSpPr>
        <p:spPr>
          <a:xfrm>
            <a:off x="2067472" y="2967335"/>
            <a:ext cx="7375738" cy="1569660"/>
          </a:xfrm>
          <a:prstGeom prst="rect">
            <a:avLst/>
          </a:prstGeom>
          <a:noFill/>
        </p:spPr>
        <p:txBody>
          <a:bodyPr wrap="none" lIns="91440" tIns="45720" rIns="91440" bIns="45720">
            <a:spAutoFit/>
          </a:bodyPr>
          <a:lstStyle/>
          <a:p>
            <a:pPr algn="ctr"/>
            <a:r>
              <a:rPr lang="en-US" altLang="zh-CN" sz="9600" dirty="0">
                <a:ln w="0"/>
                <a:effectLst>
                  <a:outerShdw blurRad="38100" dist="19050" dir="2700000" algn="tl" rotWithShape="0">
                    <a:schemeClr val="dk1">
                      <a:alpha val="40000"/>
                    </a:schemeClr>
                  </a:outerShdw>
                </a:effectLst>
              </a:rPr>
              <a:t>@BBG </a:t>
            </a:r>
            <a:r>
              <a:rPr lang="zh-CN" altLang="en-US" sz="9600" dirty="0">
                <a:ln w="0"/>
                <a:effectLst>
                  <a:outerShdw blurRad="38100" dist="19050" dir="2700000" algn="tl" rotWithShape="0">
                    <a:schemeClr val="dk1">
                      <a:alpha val="40000"/>
                    </a:schemeClr>
                  </a:outerShdw>
                </a:effectLst>
              </a:rPr>
              <a:t>记得加</a:t>
            </a:r>
          </a:p>
        </p:txBody>
      </p:sp>
    </p:spTree>
    <p:extLst>
      <p:ext uri="{BB962C8B-B14F-4D97-AF65-F5344CB8AC3E}">
        <p14:creationId xmlns:p14="http://schemas.microsoft.com/office/powerpoint/2010/main" val="3479592909"/>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系统的功能需求</a:t>
            </a:r>
          </a:p>
        </p:txBody>
      </p:sp>
      <p:sp>
        <p:nvSpPr>
          <p:cNvPr id="42" name="文本框 41"/>
          <p:cNvSpPr txBox="1"/>
          <p:nvPr/>
        </p:nvSpPr>
        <p:spPr>
          <a:xfrm>
            <a:off x="1162667" y="1570949"/>
            <a:ext cx="9944063" cy="4893647"/>
          </a:xfrm>
          <a:prstGeom prst="rect">
            <a:avLst/>
          </a:prstGeom>
          <a:noFill/>
          <a:ln w="9525">
            <a:noFill/>
          </a:ln>
        </p:spPr>
        <p:txBody>
          <a:bodyPr wrap="square">
            <a:spAutoFit/>
          </a:bodyPr>
          <a:lstStyle/>
          <a:p>
            <a:r>
              <a:rPr lang="zh-CN" altLang="en-US" sz="2400" dirty="0">
                <a:ea typeface="宋体" panose="02010600030101010101" pitchFamily="2" charset="-122"/>
              </a:rPr>
              <a:t>“知否”是一款云端知识库系统，是一款涵盖团队、个人的知识管理和记录工具。</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“知否”主要的功能模块有登陆注册、个人信息管理、知识库、小记、</a:t>
            </a:r>
            <a:r>
              <a:rPr lang="en-US" altLang="zh-CN" sz="2400" dirty="0">
                <a:ea typeface="宋体" panose="02010600030101010101" pitchFamily="2" charset="-122"/>
              </a:rPr>
              <a:t>QA</a:t>
            </a:r>
            <a:r>
              <a:rPr lang="zh-CN" altLang="en-US" sz="2400" dirty="0">
                <a:ea typeface="宋体" panose="02010600030101010101" pitchFamily="2" charset="-122"/>
              </a:rPr>
              <a:t>库五个，另外为管理员用户提供管理员模块用于用户管理。</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b="1" dirty="0">
                <a:ea typeface="宋体" panose="02010600030101010101" pitchFamily="2" charset="-122"/>
              </a:rPr>
              <a:t>登录注册模块</a:t>
            </a:r>
            <a:r>
              <a:rPr lang="zh-CN" altLang="en-US" sz="2400" dirty="0">
                <a:ea typeface="宋体" panose="02010600030101010101" pitchFamily="2" charset="-122"/>
              </a:rPr>
              <a:t>主要是游客注册以及用户登录功能；</a:t>
            </a:r>
          </a:p>
          <a:p>
            <a:r>
              <a:rPr lang="zh-CN" altLang="en-US" sz="2400" b="1" dirty="0">
                <a:ea typeface="宋体" panose="02010600030101010101" pitchFamily="2" charset="-122"/>
              </a:rPr>
              <a:t>个人信息模块</a:t>
            </a:r>
            <a:r>
              <a:rPr lang="zh-CN" altLang="en-US" sz="2400" dirty="0">
                <a:ea typeface="宋体" panose="02010600030101010101" pitchFamily="2" charset="-122"/>
              </a:rPr>
              <a:t>主要是个人信息管理和账户管理功能；</a:t>
            </a:r>
          </a:p>
          <a:p>
            <a:r>
              <a:rPr lang="zh-CN" altLang="en-US" sz="2400" b="1" dirty="0">
                <a:ea typeface="宋体" panose="02010600030101010101" pitchFamily="2" charset="-122"/>
              </a:rPr>
              <a:t>知识库模块</a:t>
            </a:r>
            <a:r>
              <a:rPr lang="zh-CN" altLang="en-US" sz="2400" dirty="0">
                <a:ea typeface="宋体" panose="02010600030101010101" pitchFamily="2" charset="-122"/>
              </a:rPr>
              <a:t>主要是知识库的增删改查点赞收藏以及对所属文档的增删改查功能；</a:t>
            </a:r>
          </a:p>
          <a:p>
            <a:r>
              <a:rPr lang="zh-CN" altLang="en-US" sz="2400" b="1" dirty="0">
                <a:ea typeface="宋体" panose="02010600030101010101" pitchFamily="2" charset="-122"/>
              </a:rPr>
              <a:t>小记模块</a:t>
            </a:r>
            <a:r>
              <a:rPr lang="zh-CN" altLang="en-US" sz="2400" dirty="0">
                <a:ea typeface="宋体" panose="02010600030101010101" pitchFamily="2" charset="-122"/>
              </a:rPr>
              <a:t>主要是小记的增删改以及浏览功能；</a:t>
            </a:r>
          </a:p>
          <a:p>
            <a:r>
              <a:rPr lang="en-US" altLang="zh-CN" sz="2400" b="1" dirty="0">
                <a:ea typeface="宋体" panose="02010600030101010101" pitchFamily="2" charset="-122"/>
              </a:rPr>
              <a:t>QA</a:t>
            </a:r>
            <a:r>
              <a:rPr lang="zh-CN" altLang="en-US" sz="2400" b="1" dirty="0">
                <a:ea typeface="宋体" panose="02010600030101010101" pitchFamily="2" charset="-122"/>
              </a:rPr>
              <a:t>库</a:t>
            </a:r>
            <a:r>
              <a:rPr lang="zh-CN" altLang="en-US" sz="2400" dirty="0">
                <a:ea typeface="宋体" panose="02010600030101010101" pitchFamily="2" charset="-122"/>
              </a:rPr>
              <a:t>主要是问题的创建、搜索、查看以及回复功能；</a:t>
            </a:r>
          </a:p>
          <a:p>
            <a:r>
              <a:rPr lang="zh-CN" altLang="en-US" sz="2400" b="1" dirty="0">
                <a:ea typeface="宋体" panose="02010600030101010101" pitchFamily="2" charset="-122"/>
              </a:rPr>
              <a:t>管理员模块</a:t>
            </a:r>
            <a:r>
              <a:rPr lang="zh-CN" altLang="en-US" sz="2400" dirty="0">
                <a:ea typeface="宋体" panose="02010600030101010101" pitchFamily="2" charset="-122"/>
              </a:rPr>
              <a:t>是管理员用户所有的模块，主要是用户管理和知识库封禁。</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功能模块图</a:t>
            </a:r>
          </a:p>
        </p:txBody>
      </p:sp>
      <p:pic>
        <p:nvPicPr>
          <p:cNvPr id="46" name="图片 45" descr="“知否”个人知识库系统">
            <a:extLst>
              <a:ext uri="{FF2B5EF4-FFF2-40B4-BE49-F238E27FC236}">
                <a16:creationId xmlns:a16="http://schemas.microsoft.com/office/drawing/2014/main" id="{378AA4A4-B7B7-4734-9B43-5B8C35543493}"/>
              </a:ext>
            </a:extLst>
          </p:cNvPr>
          <p:cNvPicPr/>
          <p:nvPr/>
        </p:nvPicPr>
        <p:blipFill>
          <a:blip r:embed="rId2"/>
          <a:stretch>
            <a:fillRect/>
          </a:stretch>
        </p:blipFill>
        <p:spPr>
          <a:xfrm>
            <a:off x="119268" y="2392398"/>
            <a:ext cx="11638211" cy="1570001"/>
          </a:xfrm>
          <a:prstGeom prst="rect">
            <a:avLst/>
          </a:prstGeom>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a:t>
            </a:r>
            <a:r>
              <a:rPr lang="zh-CN" altLang="en-US" sz="2800" b="1" dirty="0">
                <a:solidFill>
                  <a:schemeClr val="bg1"/>
                </a:solidFill>
                <a:latin typeface="微软雅黑" panose="020B0503020204020204" pitchFamily="34" charset="-122"/>
                <a:ea typeface="微软雅黑" panose="020B0503020204020204" pitchFamily="34" charset="-122"/>
              </a:rPr>
              <a:t>对系统需求分析的支持</a:t>
            </a:r>
          </a:p>
        </p:txBody>
      </p:sp>
      <p:sp>
        <p:nvSpPr>
          <p:cNvPr id="83" name="文本框 82">
            <a:extLst>
              <a:ext uri="{FF2B5EF4-FFF2-40B4-BE49-F238E27FC236}">
                <a16:creationId xmlns:a16="http://schemas.microsoft.com/office/drawing/2014/main" id="{27977F54-B6F6-41B0-8E83-479F73AACD06}"/>
              </a:ext>
            </a:extLst>
          </p:cNvPr>
          <p:cNvSpPr txBox="1"/>
          <p:nvPr/>
        </p:nvSpPr>
        <p:spPr>
          <a:xfrm>
            <a:off x="1162667" y="2459504"/>
            <a:ext cx="9944063" cy="1938992"/>
          </a:xfrm>
          <a:prstGeom prst="rect">
            <a:avLst/>
          </a:prstGeom>
          <a:noFill/>
          <a:ln w="9525">
            <a:noFill/>
          </a:ln>
        </p:spPr>
        <p:txBody>
          <a:bodyPr wrap="square">
            <a:spAutoFit/>
          </a:bodyPr>
          <a:lstStyle/>
          <a:p>
            <a:r>
              <a:rPr lang="en-US" altLang="zh-CN" sz="2400" dirty="0">
                <a:ea typeface="宋体" panose="02010600030101010101" pitchFamily="2" charset="-122"/>
              </a:rPr>
              <a:t>UML</a:t>
            </a:r>
            <a:r>
              <a:rPr lang="zh-CN" altLang="en-US" sz="2400" dirty="0">
                <a:ea typeface="宋体" panose="02010600030101010101" pitchFamily="2" charset="-122"/>
              </a:rPr>
              <a:t>作为一种强大的图形化建模语言，是理想的需求描述和建模分析工具。</a:t>
            </a:r>
          </a:p>
          <a:p>
            <a:endParaRPr lang="en-US" altLang="zh-CN"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）提供有力的工具和灵活的机制，为控制需求提供强有力的手段。</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）提供统一的平台，解决人员交流、通信障碍问题。</a:t>
            </a:r>
          </a:p>
        </p:txBody>
      </p:sp>
    </p:spTree>
    <p:extLst>
      <p:ext uri="{BB962C8B-B14F-4D97-AF65-F5344CB8AC3E}">
        <p14:creationId xmlns:p14="http://schemas.microsoft.com/office/powerpoint/2010/main" val="2328530144"/>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利用</a:t>
            </a:r>
            <a:r>
              <a:rPr lang="en-US" altLang="zh-CN" sz="2800" b="1" dirty="0">
                <a:solidFill>
                  <a:schemeClr val="bg1"/>
                </a:solidFill>
                <a:latin typeface="微软雅黑" panose="020B0503020204020204" pitchFamily="34" charset="-122"/>
                <a:ea typeface="微软雅黑" panose="020B0503020204020204" pitchFamily="34" charset="-122"/>
              </a:rPr>
              <a:t>UML</a:t>
            </a:r>
            <a:r>
              <a:rPr lang="zh-CN" altLang="en-US" sz="2800" b="1" dirty="0">
                <a:solidFill>
                  <a:schemeClr val="bg1"/>
                </a:solidFill>
                <a:latin typeface="微软雅黑" panose="020B0503020204020204" pitchFamily="34" charset="-122"/>
                <a:ea typeface="微软雅黑" panose="020B0503020204020204" pitchFamily="34" charset="-122"/>
              </a:rPr>
              <a:t>模型构造软件体系结构</a:t>
            </a:r>
          </a:p>
        </p:txBody>
      </p:sp>
      <p:sp>
        <p:nvSpPr>
          <p:cNvPr id="83" name="文本框 82">
            <a:extLst>
              <a:ext uri="{FF2B5EF4-FFF2-40B4-BE49-F238E27FC236}">
                <a16:creationId xmlns:a16="http://schemas.microsoft.com/office/drawing/2014/main" id="{27977F54-B6F6-41B0-8E83-479F73AACD06}"/>
              </a:ext>
            </a:extLst>
          </p:cNvPr>
          <p:cNvSpPr txBox="1"/>
          <p:nvPr/>
        </p:nvSpPr>
        <p:spPr>
          <a:xfrm>
            <a:off x="1162667" y="2459504"/>
            <a:ext cx="9944063" cy="2677656"/>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大型系统总是被分解成一些子系统，这些子系统提供一些相关的服务。初始设计过程 的任务是要识别出这些子系统并建立起子系统控制和通信的框架，这个过程叫作体系结构 设计，其输岀是软件体系结构的描述。</a:t>
            </a:r>
          </a:p>
          <a:p>
            <a:r>
              <a:rPr lang="en-US" altLang="zh-CN" sz="2400" dirty="0">
                <a:ea typeface="宋体" panose="02010600030101010101" pitchFamily="2" charset="-122"/>
              </a:rPr>
              <a:t>	UML</a:t>
            </a:r>
            <a:r>
              <a:rPr lang="zh-CN" altLang="en-US" sz="2400" dirty="0">
                <a:ea typeface="宋体" panose="02010600030101010101" pitchFamily="2" charset="-122"/>
              </a:rPr>
              <a:t>定义 了一组丰富的模型元素以建模组件、接口、关系和约束。对于每种体系结构的构造，在</a:t>
            </a:r>
            <a:r>
              <a:rPr lang="en-US" altLang="zh-CN" sz="2400" dirty="0">
                <a:ea typeface="宋体" panose="02010600030101010101" pitchFamily="2" charset="-122"/>
              </a:rPr>
              <a:t>UML</a:t>
            </a:r>
            <a:r>
              <a:rPr lang="zh-CN" altLang="en-US" sz="2400" dirty="0">
                <a:ea typeface="宋体" panose="02010600030101010101" pitchFamily="2" charset="-122"/>
              </a:rPr>
              <a:t>中都可以找到相应的元素与之对应。因此可以把</a:t>
            </a:r>
            <a:r>
              <a:rPr lang="en-US" altLang="zh-CN" sz="2400" dirty="0">
                <a:ea typeface="宋体" panose="02010600030101010101" pitchFamily="2" charset="-122"/>
              </a:rPr>
              <a:t>UML</a:t>
            </a:r>
            <a:r>
              <a:rPr lang="zh-CN" altLang="en-US" sz="2400" dirty="0">
                <a:ea typeface="宋体" panose="02010600030101010101" pitchFamily="2" charset="-122"/>
              </a:rPr>
              <a:t>看作一种体系结构建模语言</a:t>
            </a:r>
          </a:p>
        </p:txBody>
      </p:sp>
    </p:spTree>
    <p:extLst>
      <p:ext uri="{BB962C8B-B14F-4D97-AF65-F5344CB8AC3E}">
        <p14:creationId xmlns:p14="http://schemas.microsoft.com/office/powerpoint/2010/main" val="6510063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用例图</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一般用户用例图</a:t>
            </a:r>
          </a:p>
        </p:txBody>
      </p:sp>
      <p:sp>
        <p:nvSpPr>
          <p:cNvPr id="44" name="文本框 43"/>
          <p:cNvSpPr txBox="1"/>
          <p:nvPr/>
        </p:nvSpPr>
        <p:spPr>
          <a:xfrm>
            <a:off x="492807" y="1463374"/>
            <a:ext cx="5822079" cy="5262979"/>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一般用户主要有游客注册、浏览知识库、浏览文档、登录、查看首页、修改个人信息、找回密码、使用小记、查看知识库、浏览文档、编辑文档、编排目录、管理所创建知识库的权限、修改所管理知识库的名称、修改所管理知识库的说明、管理所管理协作知识库的版本、删除所创建知识库、删除所创建知识库时的文件迁移导引、编辑其有编辑权限的知识库、添加知识库标签、删除知识库标签、创建知识库、分享知识库、分享文档、搜索知识库、对知识库搜索结果排序、邀请其他用户协作编辑其管理的知识库、生成知识库的思维导图等功能</a:t>
            </a:r>
          </a:p>
        </p:txBody>
      </p:sp>
      <p:pic>
        <p:nvPicPr>
          <p:cNvPr id="43" name="图片 42" descr="查看首页">
            <a:extLst>
              <a:ext uri="{FF2B5EF4-FFF2-40B4-BE49-F238E27FC236}">
                <a16:creationId xmlns:a16="http://schemas.microsoft.com/office/drawing/2014/main" id="{303534C8-88AC-4B54-96BE-AB91B4A2A39C}"/>
              </a:ext>
            </a:extLst>
          </p:cNvPr>
          <p:cNvPicPr/>
          <p:nvPr/>
        </p:nvPicPr>
        <p:blipFill>
          <a:blip r:embed="rId2"/>
          <a:stretch>
            <a:fillRect/>
          </a:stretch>
        </p:blipFill>
        <p:spPr>
          <a:xfrm>
            <a:off x="7116443" y="2990171"/>
            <a:ext cx="4153535" cy="3324860"/>
          </a:xfrm>
          <a:prstGeom prst="rect">
            <a:avLst/>
          </a:prstGeom>
          <a:solidFill>
            <a:schemeClr val="bg1"/>
          </a:solidFill>
        </p:spPr>
      </p:pic>
      <p:sp>
        <p:nvSpPr>
          <p:cNvPr id="45" name="文本框 44">
            <a:extLst>
              <a:ext uri="{FF2B5EF4-FFF2-40B4-BE49-F238E27FC236}">
                <a16:creationId xmlns:a16="http://schemas.microsoft.com/office/drawing/2014/main" id="{4820116E-5C6A-4074-BA2D-5081B180D3A9}"/>
              </a:ext>
            </a:extLst>
          </p:cNvPr>
          <p:cNvSpPr txBox="1"/>
          <p:nvPr/>
        </p:nvSpPr>
        <p:spPr>
          <a:xfrm>
            <a:off x="6907983" y="2207914"/>
            <a:ext cx="4570454" cy="461665"/>
          </a:xfrm>
          <a:prstGeom prst="rect">
            <a:avLst/>
          </a:prstGeom>
          <a:noFill/>
        </p:spPr>
        <p:txBody>
          <a:bodyPr wrap="square">
            <a:spAutoFit/>
          </a:bodyPr>
          <a:lstStyle/>
          <a:p>
            <a:pPr algn="just"/>
            <a:r>
              <a:rPr lang="zh-CN" altLang="en-US" sz="2400" dirty="0">
                <a:ea typeface="宋体" panose="02010600030101010101" pitchFamily="2" charset="-122"/>
              </a:rPr>
              <a:t>使用小记功能用例图如下图所示</a:t>
            </a:r>
          </a:p>
        </p:txBody>
      </p:sp>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1255</Words>
  <Application>Microsoft Office PowerPoint</Application>
  <PresentationFormat>宽屏</PresentationFormat>
  <Paragraphs>158</Paragraphs>
  <Slides>34</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庄 博伟</cp:lastModifiedBy>
  <cp:revision>712</cp:revision>
  <dcterms:created xsi:type="dcterms:W3CDTF">2021-06-01T07:03:06Z</dcterms:created>
  <dcterms:modified xsi:type="dcterms:W3CDTF">2021-06-07T17:42:43Z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F4B0B486CCB5468EA4241B061CB08185</vt:lpwstr>
  </property>
</Properties>
</file>