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56" r:id="rId2"/>
    <p:sldId id="258" r:id="rId3"/>
    <p:sldId id="257" r:id="rId4"/>
    <p:sldId id="262" r:id="rId5"/>
    <p:sldId id="461" r:id="rId6"/>
    <p:sldId id="462" r:id="rId7"/>
    <p:sldId id="463" r:id="rId8"/>
    <p:sldId id="464" r:id="rId9"/>
    <p:sldId id="465" r:id="rId10"/>
    <p:sldId id="466" r:id="rId11"/>
    <p:sldId id="467" r:id="rId12"/>
    <p:sldId id="468" r:id="rId13"/>
    <p:sldId id="326" r:id="rId14"/>
    <p:sldId id="328" r:id="rId15"/>
    <p:sldId id="469" r:id="rId16"/>
    <p:sldId id="470" r:id="rId17"/>
    <p:sldId id="325" r:id="rId18"/>
    <p:sldId id="327" r:id="rId19"/>
    <p:sldId id="471" r:id="rId20"/>
    <p:sldId id="472" r:id="rId21"/>
    <p:sldId id="473" r:id="rId22"/>
    <p:sldId id="259" r:id="rId23"/>
    <p:sldId id="357" r:id="rId24"/>
    <p:sldId id="474" r:id="rId25"/>
    <p:sldId id="486" r:id="rId26"/>
    <p:sldId id="477" r:id="rId27"/>
    <p:sldId id="475" r:id="rId28"/>
    <p:sldId id="476" r:id="rId29"/>
    <p:sldId id="478" r:id="rId30"/>
    <p:sldId id="479" r:id="rId31"/>
    <p:sldId id="488" r:id="rId32"/>
    <p:sldId id="480" r:id="rId33"/>
    <p:sldId id="481" r:id="rId34"/>
    <p:sldId id="487" r:id="rId35"/>
    <p:sldId id="484" r:id="rId36"/>
    <p:sldId id="485" r:id="rId37"/>
    <p:sldId id="489" r:id="rId38"/>
    <p:sldId id="483" r:id="rId39"/>
    <p:sldId id="260" r:id="rId40"/>
    <p:sldId id="367" r:id="rId41"/>
    <p:sldId id="491" r:id="rId42"/>
    <p:sldId id="492" r:id="rId43"/>
    <p:sldId id="493" r:id="rId44"/>
    <p:sldId id="261" r:id="rId45"/>
    <p:sldId id="494" r:id="rId46"/>
    <p:sldId id="495" r:id="rId47"/>
    <p:sldId id="496" r:id="rId48"/>
    <p:sldId id="497" r:id="rId49"/>
    <p:sldId id="498" r:id="rId50"/>
    <p:sldId id="499" r:id="rId51"/>
    <p:sldId id="500" r:id="rId52"/>
    <p:sldId id="501" r:id="rId53"/>
    <p:sldId id="460" r:id="rId54"/>
    <p:sldId id="459" r:id="rId55"/>
    <p:sldId id="278"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3593" autoAdjust="0"/>
  </p:normalViewPr>
  <p:slideViewPr>
    <p:cSldViewPr snapToGrid="0">
      <p:cViewPr varScale="1">
        <p:scale>
          <a:sx n="107" d="100"/>
          <a:sy n="107" d="100"/>
        </p:scale>
        <p:origin x="576" y="102"/>
      </p:cViewPr>
      <p:guideLst>
        <p:guide orient="horz" pos="2301"/>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t>2021/4/4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22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44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55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2021/4/4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t>2021/4/4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5817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515390" y="1713468"/>
            <a:ext cx="7267277" cy="2123658"/>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翻转课堂（二）</a:t>
            </a:r>
            <a:endParaRPr lang="en-US" altLang="zh-CN" sz="4800" b="1" dirty="0">
              <a:solidFill>
                <a:srgbClr val="3099D6"/>
              </a:solidFill>
              <a:latin typeface="微软雅黑" panose="020B0503020204020204" pitchFamily="34" charset="-122"/>
              <a:ea typeface="微软雅黑" panose="020B0503020204020204" pitchFamily="34" charset="-122"/>
            </a:endParaRPr>
          </a:p>
          <a:p>
            <a:pPr algn="r"/>
            <a:r>
              <a:rPr lang="en-US" altLang="zh-CN" sz="4800" b="1" dirty="0">
                <a:solidFill>
                  <a:srgbClr val="3099D6"/>
                </a:solidFill>
                <a:latin typeface="微软雅黑" panose="020B0503020204020204" pitchFamily="34" charset="-122"/>
                <a:ea typeface="微软雅黑" panose="020B0503020204020204" pitchFamily="34" charset="-122"/>
              </a:rPr>
              <a:t>	—— </a:t>
            </a:r>
            <a:r>
              <a:rPr lang="zh-CN" altLang="en-US" sz="3600" b="1" dirty="0">
                <a:solidFill>
                  <a:srgbClr val="3099D6"/>
                </a:solidFill>
                <a:latin typeface="微软雅黑" panose="020B0503020204020204" pitchFamily="34" charset="-122"/>
                <a:ea typeface="微软雅黑" panose="020B0503020204020204" pitchFamily="34" charset="-122"/>
              </a:rPr>
              <a:t>面向对象技术及</a:t>
            </a:r>
            <a:endParaRPr lang="en-US" altLang="zh-CN" sz="3600" b="1" dirty="0">
              <a:solidFill>
                <a:srgbClr val="3099D6"/>
              </a:solidFill>
              <a:latin typeface="微软雅黑" panose="020B0503020204020204" pitchFamily="34" charset="-122"/>
              <a:ea typeface="微软雅黑" panose="020B0503020204020204" pitchFamily="34" charset="-122"/>
            </a:endParaRPr>
          </a:p>
          <a:p>
            <a:pPr algn="r"/>
            <a:r>
              <a:rPr lang="en-US" altLang="zh-CN" sz="3600" b="1" dirty="0">
                <a:solidFill>
                  <a:srgbClr val="3099D6"/>
                </a:solidFill>
                <a:latin typeface="微软雅黑" panose="020B0503020204020204" pitchFamily="34" charset="-122"/>
                <a:ea typeface="微软雅黑" panose="020B0503020204020204" pitchFamily="34" charset="-122"/>
              </a:rPr>
              <a:t>UML</a:t>
            </a:r>
            <a:r>
              <a:rPr lang="zh-CN" altLang="en-US" sz="3600" b="1" dirty="0">
                <a:solidFill>
                  <a:srgbClr val="3099D6"/>
                </a:solidFill>
                <a:latin typeface="微软雅黑" panose="020B0503020204020204" pitchFamily="34" charset="-122"/>
                <a:ea typeface="微软雅黑" panose="020B0503020204020204" pitchFamily="34" charset="-122"/>
              </a:rPr>
              <a:t>工具使用</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多态</a:t>
            </a:r>
          </a:p>
        </p:txBody>
      </p:sp>
      <p:sp>
        <p:nvSpPr>
          <p:cNvPr id="42" name="文本框 41"/>
          <p:cNvSpPr txBox="1"/>
          <p:nvPr/>
        </p:nvSpPr>
        <p:spPr>
          <a:xfrm>
            <a:off x="1477311" y="2459504"/>
            <a:ext cx="8903818" cy="1938992"/>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b="1" dirty="0">
                <a:ea typeface="宋体" panose="02010600030101010101" pitchFamily="2" charset="-122"/>
              </a:rPr>
              <a:t>多态</a:t>
            </a:r>
            <a:r>
              <a:rPr lang="zh-CN" altLang="en-US" sz="2400" dirty="0">
                <a:ea typeface="宋体" panose="02010600030101010101" pitchFamily="2" charset="-122"/>
              </a:rPr>
              <a:t>是指类中同一函数名对应多个功能相似的不同函数，可以使用相同的调用方式来调用这些具有不同功能的同名函数，这些同名的函数可以是参数的个数或是类型不同，但是函数名相同，当进行调用的时候，根据所传的数据选定相应的函数，从而去执行不同的功能。</a:t>
            </a:r>
          </a:p>
        </p:txBody>
      </p:sp>
    </p:spTree>
    <p:extLst>
      <p:ext uri="{BB962C8B-B14F-4D97-AF65-F5344CB8AC3E}">
        <p14:creationId xmlns:p14="http://schemas.microsoft.com/office/powerpoint/2010/main" val="242987512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2" name="文本框 41"/>
          <p:cNvSpPr txBox="1"/>
          <p:nvPr/>
        </p:nvSpPr>
        <p:spPr>
          <a:xfrm>
            <a:off x="1477311" y="1552502"/>
            <a:ext cx="8903818" cy="3170099"/>
          </a:xfrm>
          <a:prstGeom prst="rect">
            <a:avLst/>
          </a:prstGeom>
          <a:noFill/>
          <a:ln w="9525">
            <a:noFill/>
          </a:ln>
        </p:spPr>
        <p:txBody>
          <a:bodyPr wrap="square">
            <a:spAutoFit/>
          </a:bodyPr>
          <a:lstStyle/>
          <a:p>
            <a:r>
              <a:rPr lang="en-US" altLang="zh-CN" sz="2000" dirty="0">
                <a:ea typeface="宋体" panose="02010600030101010101" pitchFamily="2" charset="-122"/>
              </a:rPr>
              <a:t>	</a:t>
            </a:r>
            <a:r>
              <a:rPr lang="zh-CN" altLang="en-US" sz="2000" dirty="0">
                <a:ea typeface="宋体" panose="02010600030101010101" pitchFamily="2" charset="-122"/>
              </a:rPr>
              <a:t>对象之间是通过消息进行通信的，多个对象之间通过传递消息来请求或提供服务，从而使一个软件具有更强大的功能。</a:t>
            </a:r>
          </a:p>
          <a:p>
            <a:r>
              <a:rPr lang="en-US" altLang="zh-CN" sz="2000" dirty="0">
                <a:ea typeface="宋体" panose="02010600030101010101" pitchFamily="2" charset="-122"/>
              </a:rPr>
              <a:t>	</a:t>
            </a:r>
            <a:r>
              <a:rPr lang="zh-CN" altLang="en-US" sz="2000" dirty="0">
                <a:ea typeface="宋体" panose="02010600030101010101" pitchFamily="2" charset="-122"/>
              </a:rPr>
              <a:t>在面向对象的系统中，把“请求”或“命令”抽象成“消息”，</a:t>
            </a:r>
            <a:r>
              <a:rPr lang="en-US" altLang="zh-CN" sz="2000" dirty="0">
                <a:ea typeface="宋体" panose="02010600030101010101" pitchFamily="2" charset="-122"/>
              </a:rPr>
              <a:t>	</a:t>
            </a:r>
            <a:r>
              <a:rPr lang="zh-CN" altLang="en-US" sz="2000" dirty="0">
                <a:ea typeface="宋体" panose="02010600030101010101" pitchFamily="2" charset="-122"/>
              </a:rPr>
              <a:t>当系统中的其他对象请求这个 对象执行某个服务时，就将一个消息发送给另一个对象，接收到消息的对象将消息进行解释，然后响应这个请求，完成指定的服务。</a:t>
            </a:r>
            <a:endParaRPr lang="en-US" altLang="zh-CN" sz="2000" dirty="0">
              <a:ea typeface="宋体" panose="02010600030101010101" pitchFamily="2" charset="-122"/>
            </a:endParaRPr>
          </a:p>
          <a:p>
            <a:r>
              <a:rPr lang="en-US" altLang="zh-CN" sz="2000" dirty="0">
                <a:ea typeface="宋体" panose="02010600030101010101" pitchFamily="2" charset="-122"/>
              </a:rPr>
              <a:t>	</a:t>
            </a:r>
            <a:r>
              <a:rPr lang="zh-CN" altLang="en-US" sz="2000" dirty="0">
                <a:ea typeface="宋体" panose="02010600030101010101" pitchFamily="2" charset="-122"/>
              </a:rPr>
              <a:t>通常，把发送消息的对象称为发送者，把接收消息的对象称为接收者。消息是实现对象之间进行通信的一种机制，一个对象可以接收不同形式的多个消息，并产生不同的结果；相同形式的消息可以发送给不同的对象，并产生不同的结果；对象可以对消息做出响应，也可以拒绝消息。</a:t>
            </a:r>
          </a:p>
        </p:txBody>
      </p:sp>
      <p:sp>
        <p:nvSpPr>
          <p:cNvPr id="43" name="文本框 42">
            <a:extLst>
              <a:ext uri="{FF2B5EF4-FFF2-40B4-BE49-F238E27FC236}">
                <a16:creationId xmlns:a16="http://schemas.microsoft.com/office/drawing/2014/main" id="{F600CEAE-5A76-482C-A0D7-E48B96C3A3ED}"/>
              </a:ext>
            </a:extLst>
          </p:cNvPr>
          <p:cNvSpPr txBox="1"/>
          <p:nvPr/>
        </p:nvSpPr>
        <p:spPr>
          <a:xfrm>
            <a:off x="3128665" y="4722601"/>
            <a:ext cx="6096000" cy="1938992"/>
          </a:xfrm>
          <a:prstGeom prst="rect">
            <a:avLst/>
          </a:prstGeom>
          <a:noFill/>
        </p:spPr>
        <p:txBody>
          <a:bodyPr wrap="square">
            <a:spAutoFit/>
          </a:bodyPr>
          <a:lstStyle/>
          <a:p>
            <a:r>
              <a:rPr lang="zh-CN" altLang="en-US" sz="2400" b="1" dirty="0">
                <a:ea typeface="宋体" panose="02010600030101010101" pitchFamily="2" charset="-122"/>
              </a:rPr>
              <a:t>通常，一个消息由以下几部分组成：</a:t>
            </a:r>
          </a:p>
          <a:p>
            <a:pPr marL="285750" indent="-285750">
              <a:buFont typeface="Arial" panose="020B0604020202020204" pitchFamily="34" charset="0"/>
              <a:buChar char="•"/>
            </a:pPr>
            <a:r>
              <a:rPr lang="zh-CN" altLang="en-US" sz="2400" dirty="0">
                <a:ea typeface="宋体" panose="02010600030101010101" pitchFamily="2" charset="-122"/>
              </a:rPr>
              <a:t>提供服务的对象名。</a:t>
            </a:r>
          </a:p>
          <a:p>
            <a:pPr marL="285750" indent="-285750">
              <a:buFont typeface="Arial" panose="020B0604020202020204" pitchFamily="34" charset="0"/>
              <a:buChar char="•"/>
            </a:pPr>
            <a:r>
              <a:rPr lang="zh-CN" altLang="en-US" sz="2400" dirty="0">
                <a:ea typeface="宋体" panose="02010600030101010101" pitchFamily="2" charset="-122"/>
              </a:rPr>
              <a:t>服务的标识，即方法名。</a:t>
            </a:r>
          </a:p>
          <a:p>
            <a:pPr marL="285750" indent="-285750">
              <a:buFont typeface="Arial" panose="020B0604020202020204" pitchFamily="34" charset="0"/>
              <a:buChar char="•"/>
            </a:pPr>
            <a:r>
              <a:rPr lang="zh-CN" altLang="en-US" sz="2400" dirty="0">
                <a:ea typeface="宋体" panose="02010600030101010101" pitchFamily="2" charset="-122"/>
              </a:rPr>
              <a:t>输入信息，即实际参数。</a:t>
            </a:r>
          </a:p>
          <a:p>
            <a:pPr marL="285750" indent="-285750">
              <a:buFont typeface="Arial" panose="020B0604020202020204" pitchFamily="34" charset="0"/>
              <a:buChar char="•"/>
            </a:pPr>
            <a:r>
              <a:rPr lang="zh-CN" altLang="en-US" sz="2400" dirty="0">
                <a:ea typeface="宋体" panose="02010600030101010101" pitchFamily="2" charset="-122"/>
              </a:rPr>
              <a:t>响应结果，即返回值或操作结果。</a:t>
            </a:r>
          </a:p>
        </p:txBody>
      </p:sp>
    </p:spTree>
    <p:extLst>
      <p:ext uri="{BB962C8B-B14F-4D97-AF65-F5344CB8AC3E}">
        <p14:creationId xmlns:p14="http://schemas.microsoft.com/office/powerpoint/2010/main" val="1459728410"/>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2295832" y="1982808"/>
            <a:ext cx="6151654" cy="2323713"/>
          </a:xfrm>
          <a:prstGeom prst="rect">
            <a:avLst/>
          </a:prstGeom>
          <a:noFill/>
          <a:ln w="9525">
            <a:noFill/>
          </a:ln>
        </p:spPr>
        <p:txBody>
          <a:bodyPr wrap="square">
            <a:spAutoFit/>
          </a:bodyPr>
          <a:lstStyle/>
          <a:p>
            <a:pPr algn="just">
              <a:spcAft>
                <a:spcPts val="600"/>
              </a:spcAft>
            </a:pPr>
            <a:r>
              <a:rPr lang="zh-CN" altLang="en-US" sz="2000" dirty="0">
                <a:ea typeface="宋体" panose="02010600030101010101" pitchFamily="2" charset="-122"/>
              </a:rPr>
              <a:t>问题：面向对象技术中，封装性是一种（）</a:t>
            </a:r>
            <a:endParaRPr lang="en-US" altLang="zh-CN" sz="2000" dirty="0">
              <a:ea typeface="宋体" panose="02010600030101010101" pitchFamily="2" charset="-122"/>
            </a:endParaRPr>
          </a:p>
          <a:p>
            <a:pPr algn="just">
              <a:spcAft>
                <a:spcPts val="600"/>
              </a:spcAft>
            </a:pPr>
            <a:endParaRPr lang="zh-CN" altLang="en-US" sz="2000" dirty="0">
              <a:ea typeface="宋体" panose="02010600030101010101" pitchFamily="2" charset="-122"/>
            </a:endParaRPr>
          </a:p>
          <a:p>
            <a:pPr algn="just">
              <a:spcAft>
                <a:spcPts val="600"/>
              </a:spcAft>
            </a:pPr>
            <a:r>
              <a:rPr lang="en-US" altLang="zh-CN" sz="2000" dirty="0">
                <a:ea typeface="宋体" panose="02010600030101010101" pitchFamily="2" charset="-122"/>
              </a:rPr>
              <a:t>A. </a:t>
            </a:r>
            <a:r>
              <a:rPr lang="zh-CN" altLang="en-US" sz="2000" dirty="0">
                <a:ea typeface="宋体" panose="02010600030101010101" pitchFamily="2" charset="-122"/>
              </a:rPr>
              <a:t>封装技术</a:t>
            </a:r>
          </a:p>
          <a:p>
            <a:pPr algn="just">
              <a:spcAft>
                <a:spcPts val="600"/>
              </a:spcAft>
            </a:pPr>
            <a:r>
              <a:rPr lang="en-US" altLang="zh-CN" sz="2000" dirty="0">
                <a:ea typeface="宋体" panose="02010600030101010101" pitchFamily="2" charset="-122"/>
              </a:rPr>
              <a:t>B. </a:t>
            </a:r>
            <a:r>
              <a:rPr lang="zh-CN" altLang="en-US" sz="2000" dirty="0">
                <a:ea typeface="宋体" panose="02010600030101010101" pitchFamily="2" charset="-122"/>
              </a:rPr>
              <a:t>信息隐蔽技术</a:t>
            </a:r>
          </a:p>
          <a:p>
            <a:pPr algn="just">
              <a:spcAft>
                <a:spcPts val="600"/>
              </a:spcAft>
            </a:pPr>
            <a:r>
              <a:rPr lang="en-US" altLang="zh-CN" sz="2000" dirty="0">
                <a:ea typeface="宋体" panose="02010600030101010101" pitchFamily="2" charset="-122"/>
              </a:rPr>
              <a:t>C. </a:t>
            </a:r>
            <a:r>
              <a:rPr lang="zh-CN" altLang="en-US" sz="2000" dirty="0">
                <a:ea typeface="宋体" panose="02010600030101010101" pitchFamily="2" charset="-122"/>
              </a:rPr>
              <a:t>组合技术</a:t>
            </a:r>
          </a:p>
          <a:p>
            <a:pPr algn="just">
              <a:spcAft>
                <a:spcPts val="600"/>
              </a:spcAft>
            </a:pPr>
            <a:r>
              <a:rPr lang="en-US" altLang="zh-CN" sz="2000" dirty="0">
                <a:ea typeface="宋体" panose="02010600030101010101" pitchFamily="2" charset="-122"/>
              </a:rPr>
              <a:t>D. </a:t>
            </a:r>
            <a:r>
              <a:rPr lang="zh-CN" altLang="en-US" sz="2000" dirty="0">
                <a:ea typeface="宋体" panose="02010600030101010101" pitchFamily="2" charset="-122"/>
              </a:rPr>
              <a:t>传递技术</a:t>
            </a:r>
          </a:p>
        </p:txBody>
      </p:sp>
      <p:sp>
        <p:nvSpPr>
          <p:cNvPr id="44" name="文本框 43">
            <a:extLst>
              <a:ext uri="{FF2B5EF4-FFF2-40B4-BE49-F238E27FC236}">
                <a16:creationId xmlns:a16="http://schemas.microsoft.com/office/drawing/2014/main" id="{9FC8A1AC-4E3C-46D7-B4B9-7CC02941BCA9}"/>
              </a:ext>
            </a:extLst>
          </p:cNvPr>
          <p:cNvSpPr txBox="1"/>
          <p:nvPr/>
        </p:nvSpPr>
        <p:spPr>
          <a:xfrm>
            <a:off x="2295832" y="4652700"/>
            <a:ext cx="6096000" cy="1323439"/>
          </a:xfrm>
          <a:prstGeom prst="rect">
            <a:avLst/>
          </a:prstGeom>
          <a:noFill/>
        </p:spPr>
        <p:txBody>
          <a:bodyPr wrap="square">
            <a:spAutoFit/>
          </a:bodyPr>
          <a:lstStyle/>
          <a:p>
            <a:r>
              <a:rPr lang="zh-CN" altLang="en-US" sz="2000" dirty="0">
                <a:ea typeface="宋体" panose="02010600030101010101" pitchFamily="2" charset="-122"/>
              </a:rPr>
              <a:t>答案：</a:t>
            </a:r>
            <a:r>
              <a:rPr lang="en-US" altLang="zh-CN" sz="2000" dirty="0">
                <a:ea typeface="宋体" panose="02010600030101010101" pitchFamily="2" charset="-122"/>
              </a:rPr>
              <a:t>A</a:t>
            </a:r>
          </a:p>
          <a:p>
            <a:r>
              <a:rPr lang="zh-CN" altLang="en-US" sz="2000" dirty="0">
                <a:ea typeface="宋体" panose="02010600030101010101" pitchFamily="2" charset="-122"/>
              </a:rPr>
              <a:t>分析：</a:t>
            </a:r>
            <a:r>
              <a:rPr lang="zh-CN" altLang="zh-CN" sz="2000" dirty="0">
                <a:ea typeface="宋体" panose="02010600030101010101" pitchFamily="2" charset="-122"/>
              </a:rPr>
              <a:t>封装就是把一个对象的方法和属性组合成一个独立的单位，并尽可能隐蔽对象的属性、方法和实现细节的过程，仅仅将接口进行对外公开。</a:t>
            </a:r>
            <a:endParaRPr lang="zh-CN" altLang="en-US" sz="2000" dirty="0">
              <a:ea typeface="宋体" panose="02010600030101010101" pitchFamily="2" charset="-122"/>
            </a:endParaRPr>
          </a:p>
        </p:txBody>
      </p:sp>
    </p:spTree>
    <p:extLst>
      <p:ext uri="{BB962C8B-B14F-4D97-AF65-F5344CB8AC3E}">
        <p14:creationId xmlns:p14="http://schemas.microsoft.com/office/powerpoint/2010/main" val="318648627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面向对象开发</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面向对象开发</a:t>
            </a:r>
          </a:p>
        </p:txBody>
      </p:sp>
      <p:sp>
        <p:nvSpPr>
          <p:cNvPr id="42" name="文本框 41"/>
          <p:cNvSpPr txBox="1"/>
          <p:nvPr/>
        </p:nvSpPr>
        <p:spPr>
          <a:xfrm>
            <a:off x="1829481" y="2500445"/>
            <a:ext cx="8247380" cy="2308324"/>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如果遵照面向对象方法的思想进行软件系统的开发，其过程共分成以下</a:t>
            </a:r>
            <a:r>
              <a:rPr lang="en-US" altLang="zh-CN" sz="2400" dirty="0">
                <a:ea typeface="宋体" panose="02010600030101010101" pitchFamily="2" charset="-122"/>
              </a:rPr>
              <a:t>4</a:t>
            </a:r>
            <a:r>
              <a:rPr lang="zh-CN" altLang="en-US" sz="2400" dirty="0">
                <a:ea typeface="宋体" panose="02010600030101010101" pitchFamily="2" charset="-122"/>
              </a:rPr>
              <a:t>个阶段：</a:t>
            </a:r>
            <a:endParaRPr lang="en-US" altLang="zh-CN" sz="2400" dirty="0">
              <a:ea typeface="宋体" panose="02010600030101010101" pitchFamily="2" charset="-122"/>
            </a:endParaRPr>
          </a:p>
          <a:p>
            <a:pPr marL="342900" indent="-342900">
              <a:buFont typeface="Arial" panose="020B0604020202020204" pitchFamily="34" charset="0"/>
              <a:buChar char="•"/>
            </a:pPr>
            <a:r>
              <a:rPr lang="zh-CN" altLang="en-US" sz="2400" b="1" dirty="0">
                <a:ea typeface="宋体" panose="02010600030101010101" pitchFamily="2" charset="-122"/>
              </a:rPr>
              <a:t>系统调査和需求分析，分析问题并求解。</a:t>
            </a:r>
          </a:p>
          <a:p>
            <a:pPr marL="342900" indent="-342900">
              <a:buFont typeface="Arial" panose="020B0604020202020204" pitchFamily="34" charset="0"/>
              <a:buChar char="•"/>
            </a:pPr>
            <a:r>
              <a:rPr lang="zh-CN" altLang="en-US" sz="2400" b="1" dirty="0">
                <a:ea typeface="宋体" panose="02010600030101010101" pitchFamily="2" charset="-122"/>
              </a:rPr>
              <a:t>整理问题（对第一阶段的结果进一步抽象、归类整理）</a:t>
            </a:r>
          </a:p>
          <a:p>
            <a:pPr marL="342900" indent="-342900">
              <a:buFont typeface="Arial" panose="020B0604020202020204" pitchFamily="34" charset="0"/>
              <a:buChar char="•"/>
            </a:pPr>
            <a:r>
              <a:rPr lang="zh-CN" altLang="en-US" sz="2400" b="1" dirty="0">
                <a:ea typeface="宋体" panose="02010600030101010101" pitchFamily="2" charset="-122"/>
              </a:rPr>
              <a:t>程序实现</a:t>
            </a:r>
          </a:p>
          <a:p>
            <a:pPr marL="342900" indent="-342900">
              <a:buFont typeface="Arial" panose="020B0604020202020204" pitchFamily="34" charset="0"/>
              <a:buChar char="•"/>
            </a:pPr>
            <a:r>
              <a:rPr lang="zh-CN" altLang="en-US" sz="2400" b="1" dirty="0">
                <a:ea typeface="宋体" panose="02010600030101010101" pitchFamily="2" charset="-122"/>
              </a:rPr>
              <a:t>系统测试</a:t>
            </a:r>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面向对象开发</a:t>
            </a:r>
          </a:p>
        </p:txBody>
      </p:sp>
      <p:sp>
        <p:nvSpPr>
          <p:cNvPr id="42" name="文本框 41"/>
          <p:cNvSpPr txBox="1"/>
          <p:nvPr/>
        </p:nvSpPr>
        <p:spPr>
          <a:xfrm>
            <a:off x="1739221" y="1852271"/>
            <a:ext cx="8247380" cy="4462760"/>
          </a:xfrm>
          <a:prstGeom prst="rect">
            <a:avLst/>
          </a:prstGeom>
          <a:noFill/>
          <a:ln w="9525">
            <a:noFill/>
          </a:ln>
        </p:spPr>
        <p:txBody>
          <a:bodyPr wrap="square">
            <a:spAutoFit/>
          </a:bodyPr>
          <a:lstStyle/>
          <a:p>
            <a:r>
              <a:rPr lang="en-US" altLang="zh-CN" sz="2400" dirty="0">
                <a:ea typeface="宋体" panose="02010600030101010101" pitchFamily="2" charset="-122"/>
              </a:rPr>
              <a:t>1. </a:t>
            </a:r>
            <a:r>
              <a:rPr lang="zh-CN" altLang="en-US" sz="2400" b="1" dirty="0">
                <a:ea typeface="宋体" panose="02010600030101010101" pitchFamily="2" charset="-122"/>
              </a:rPr>
              <a:t>系统调查和需求分析</a:t>
            </a:r>
          </a:p>
          <a:p>
            <a:r>
              <a:rPr lang="en-US" altLang="zh-CN" sz="2400" dirty="0">
                <a:ea typeface="宋体" panose="02010600030101010101" pitchFamily="2" charset="-122"/>
              </a:rPr>
              <a:t>	</a:t>
            </a:r>
            <a:r>
              <a:rPr lang="zh-CN" altLang="en-US" sz="2000" dirty="0">
                <a:ea typeface="宋体" panose="02010600030101010101" pitchFamily="2" charset="-122"/>
              </a:rPr>
              <a:t>面向对象的系统调查和需求分析阶段主要是提取系统的需求，也就是要分析出为了满足用户的需求，系统必须“做什么”（系统能提供的功能），而不是“怎么做”（系统如何实现）。</a:t>
            </a:r>
          </a:p>
          <a:p>
            <a:r>
              <a:rPr lang="en-US" altLang="zh-CN" sz="2400" dirty="0">
                <a:ea typeface="宋体" panose="02010600030101010101" pitchFamily="2" charset="-122"/>
              </a:rPr>
              <a:t>2. </a:t>
            </a:r>
            <a:r>
              <a:rPr lang="zh-CN" altLang="en-US" sz="2400" b="1" dirty="0">
                <a:ea typeface="宋体" panose="02010600030101010101" pitchFamily="2" charset="-122"/>
              </a:rPr>
              <a:t>面向对象分析方法</a:t>
            </a:r>
          </a:p>
          <a:p>
            <a:r>
              <a:rPr lang="en-US" altLang="zh-CN" sz="2400" dirty="0">
                <a:ea typeface="宋体" panose="02010600030101010101" pitchFamily="2" charset="-122"/>
              </a:rPr>
              <a:t>	</a:t>
            </a:r>
            <a:r>
              <a:rPr lang="zh-CN" altLang="en-US" sz="2000" dirty="0">
                <a:ea typeface="宋体" panose="02010600030101010101" pitchFamily="2" charset="-122"/>
              </a:rPr>
              <a:t>面向对象的分析方法，指的是按照面向对象的概念和方法，在对任务的分析中，根据客观存在的事物以及事物之间的关系，归纳出相关的对象，包括对象的属性、行为及对象之间的联系，并将具有共同属性和行为的对象用一个类来表示。</a:t>
            </a:r>
          </a:p>
          <a:p>
            <a:r>
              <a:rPr lang="en-US" altLang="zh-CN" sz="2400" dirty="0">
                <a:ea typeface="宋体" panose="02010600030101010101" pitchFamily="2" charset="-122"/>
              </a:rPr>
              <a:t>3. </a:t>
            </a:r>
            <a:r>
              <a:rPr lang="zh-CN" altLang="en-US" sz="2400" b="1" dirty="0">
                <a:ea typeface="宋体" panose="02010600030101010101" pitchFamily="2" charset="-122"/>
              </a:rPr>
              <a:t>面向对象设计方法</a:t>
            </a:r>
          </a:p>
          <a:p>
            <a:r>
              <a:rPr lang="en-US" altLang="zh-CN" sz="2400" dirty="0">
                <a:ea typeface="宋体" panose="02010600030101010101" pitchFamily="2" charset="-122"/>
              </a:rPr>
              <a:t>	</a:t>
            </a:r>
            <a:r>
              <a:rPr lang="zh-CN" altLang="en-US" sz="2000" dirty="0">
                <a:ea typeface="宋体" panose="02010600030101010101" pitchFamily="2" charset="-122"/>
              </a:rPr>
              <a:t>面向对象的设计方法是面向对象方法中的一个中间过渡环节。其主要作用是对</a:t>
            </a:r>
            <a:r>
              <a:rPr lang="en-US" altLang="zh-CN" sz="2000" dirty="0">
                <a:ea typeface="宋体" panose="02010600030101010101" pitchFamily="2" charset="-122"/>
              </a:rPr>
              <a:t>OOA</a:t>
            </a:r>
            <a:r>
              <a:rPr lang="zh-CN" altLang="en-US" sz="2000" dirty="0">
                <a:ea typeface="宋体" panose="02010600030101010101" pitchFamily="2" charset="-122"/>
              </a:rPr>
              <a:t>分析的结果进行规范化的整理，以便为面向对象程序设计阶段打下基础。</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260902859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710338" y="1680249"/>
            <a:ext cx="8247380" cy="3416320"/>
          </a:xfrm>
          <a:prstGeom prst="rect">
            <a:avLst/>
          </a:prstGeom>
          <a:noFill/>
          <a:ln w="9525">
            <a:noFill/>
          </a:ln>
        </p:spPr>
        <p:txBody>
          <a:bodyPr wrap="square">
            <a:spAutoFit/>
          </a:bodyPr>
          <a:lstStyle/>
          <a:p>
            <a:r>
              <a:rPr lang="zh-CN" altLang="en-US" sz="2400" dirty="0">
                <a:ea typeface="宋体" panose="02010600030101010101" pitchFamily="2" charset="-122"/>
              </a:rPr>
              <a:t>问题：面向对象方法的开发过程是（）</a:t>
            </a:r>
          </a:p>
          <a:p>
            <a:r>
              <a:rPr lang="en-US" altLang="zh-CN" sz="2400" dirty="0">
                <a:ea typeface="宋体" panose="02010600030101010101" pitchFamily="2" charset="-122"/>
              </a:rPr>
              <a:t>A.  </a:t>
            </a:r>
            <a:r>
              <a:rPr lang="zh-CN" altLang="en-US" sz="2400" dirty="0">
                <a:ea typeface="宋体" panose="02010600030101010101" pitchFamily="2" charset="-122"/>
              </a:rPr>
              <a:t>先从面向对象设计（</a:t>
            </a:r>
            <a:r>
              <a:rPr lang="en-US" altLang="zh-CN" sz="2400" dirty="0">
                <a:ea typeface="宋体" panose="02010600030101010101" pitchFamily="2" charset="-122"/>
              </a:rPr>
              <a:t>OOD</a:t>
            </a:r>
            <a:r>
              <a:rPr lang="zh-CN" altLang="en-US" sz="2400" dirty="0">
                <a:ea typeface="宋体" panose="02010600030101010101" pitchFamily="2" charset="-122"/>
              </a:rPr>
              <a:t>）到面向对象分析（</a:t>
            </a:r>
            <a:r>
              <a:rPr lang="en-US" altLang="zh-CN" sz="2400" dirty="0">
                <a:ea typeface="宋体" panose="02010600030101010101" pitchFamily="2" charset="-122"/>
              </a:rPr>
              <a:t>OOA</a:t>
            </a:r>
            <a:r>
              <a:rPr lang="zh-CN" altLang="en-US" sz="2400" dirty="0">
                <a:ea typeface="宋体" panose="02010600030101010101" pitchFamily="2" charset="-122"/>
              </a:rPr>
              <a:t>）再到面向对象编程（</a:t>
            </a:r>
            <a:r>
              <a:rPr lang="en-US" altLang="zh-CN" sz="2400" dirty="0">
                <a:ea typeface="宋体" panose="02010600030101010101" pitchFamily="2" charset="-122"/>
              </a:rPr>
              <a:t>OOP</a:t>
            </a:r>
            <a:r>
              <a:rPr lang="zh-CN" altLang="en-US" sz="2400" dirty="0">
                <a:ea typeface="宋体" panose="02010600030101010101" pitchFamily="2" charset="-122"/>
              </a:rPr>
              <a:t>）</a:t>
            </a:r>
          </a:p>
          <a:p>
            <a:r>
              <a:rPr lang="en-US" altLang="zh-CN" sz="2400" dirty="0">
                <a:ea typeface="宋体" panose="02010600030101010101" pitchFamily="2" charset="-122"/>
              </a:rPr>
              <a:t>B. </a:t>
            </a:r>
            <a:r>
              <a:rPr lang="zh-CN" altLang="en-US" sz="2400" dirty="0">
                <a:ea typeface="宋体" panose="02010600030101010101" pitchFamily="2" charset="-122"/>
              </a:rPr>
              <a:t>先从面向对象分析（</a:t>
            </a:r>
            <a:r>
              <a:rPr lang="en-US" altLang="zh-CN" sz="2400" dirty="0">
                <a:ea typeface="宋体" panose="02010600030101010101" pitchFamily="2" charset="-122"/>
              </a:rPr>
              <a:t>OOA</a:t>
            </a:r>
            <a:r>
              <a:rPr lang="zh-CN" altLang="en-US" sz="2400" dirty="0">
                <a:ea typeface="宋体" panose="02010600030101010101" pitchFamily="2" charset="-122"/>
              </a:rPr>
              <a:t>）到面向对象设计（</a:t>
            </a:r>
            <a:r>
              <a:rPr lang="en-US" altLang="zh-CN" sz="2400" dirty="0">
                <a:ea typeface="宋体" panose="02010600030101010101" pitchFamily="2" charset="-122"/>
              </a:rPr>
              <a:t>OOD</a:t>
            </a:r>
            <a:r>
              <a:rPr lang="zh-CN" altLang="en-US" sz="2400" dirty="0">
                <a:ea typeface="宋体" panose="02010600030101010101" pitchFamily="2" charset="-122"/>
              </a:rPr>
              <a:t>）再到面向对象编程（</a:t>
            </a:r>
            <a:r>
              <a:rPr lang="en-US" altLang="zh-CN" sz="2400" dirty="0">
                <a:ea typeface="宋体" panose="02010600030101010101" pitchFamily="2" charset="-122"/>
              </a:rPr>
              <a:t>OOP</a:t>
            </a:r>
            <a:r>
              <a:rPr lang="zh-CN" altLang="en-US" sz="2400" dirty="0">
                <a:ea typeface="宋体" panose="02010600030101010101" pitchFamily="2" charset="-122"/>
              </a:rPr>
              <a:t>）</a:t>
            </a:r>
          </a:p>
          <a:p>
            <a:r>
              <a:rPr lang="en-US" altLang="zh-CN" sz="2400" dirty="0">
                <a:ea typeface="宋体" panose="02010600030101010101" pitchFamily="2" charset="-122"/>
              </a:rPr>
              <a:t>C. </a:t>
            </a:r>
            <a:r>
              <a:rPr lang="zh-CN" altLang="en-US" sz="2400" dirty="0">
                <a:ea typeface="宋体" panose="02010600030101010101" pitchFamily="2" charset="-122"/>
              </a:rPr>
              <a:t>先从面向对象编程（</a:t>
            </a:r>
            <a:r>
              <a:rPr lang="en-US" altLang="zh-CN" sz="2400" dirty="0">
                <a:ea typeface="宋体" panose="02010600030101010101" pitchFamily="2" charset="-122"/>
              </a:rPr>
              <a:t>OOP</a:t>
            </a:r>
            <a:r>
              <a:rPr lang="zh-CN" altLang="en-US" sz="2400" dirty="0">
                <a:ea typeface="宋体" panose="02010600030101010101" pitchFamily="2" charset="-122"/>
              </a:rPr>
              <a:t>）到面向对象设计（</a:t>
            </a:r>
            <a:r>
              <a:rPr lang="en-US" altLang="zh-CN" sz="2400" dirty="0">
                <a:ea typeface="宋体" panose="02010600030101010101" pitchFamily="2" charset="-122"/>
              </a:rPr>
              <a:t>OOD</a:t>
            </a:r>
            <a:r>
              <a:rPr lang="zh-CN" altLang="en-US" sz="2400" dirty="0">
                <a:ea typeface="宋体" panose="02010600030101010101" pitchFamily="2" charset="-122"/>
              </a:rPr>
              <a:t>）再到面向对象分析（</a:t>
            </a:r>
            <a:r>
              <a:rPr lang="en-US" altLang="zh-CN" sz="2400" dirty="0">
                <a:ea typeface="宋体" panose="02010600030101010101" pitchFamily="2" charset="-122"/>
              </a:rPr>
              <a:t>OOA</a:t>
            </a:r>
            <a:r>
              <a:rPr lang="zh-CN" altLang="en-US" sz="2400" dirty="0">
                <a:ea typeface="宋体" panose="02010600030101010101" pitchFamily="2" charset="-122"/>
              </a:rPr>
              <a:t>）</a:t>
            </a:r>
          </a:p>
          <a:p>
            <a:r>
              <a:rPr lang="en-US" altLang="zh-CN" sz="2400" dirty="0">
                <a:ea typeface="宋体" panose="02010600030101010101" pitchFamily="2" charset="-122"/>
              </a:rPr>
              <a:t>D. </a:t>
            </a:r>
            <a:r>
              <a:rPr lang="zh-CN" altLang="en-US" sz="2400" dirty="0">
                <a:ea typeface="宋体" panose="02010600030101010101" pitchFamily="2" charset="-122"/>
              </a:rPr>
              <a:t>先从面向对象编程（</a:t>
            </a:r>
            <a:r>
              <a:rPr lang="en-US" altLang="zh-CN" sz="2400" dirty="0">
                <a:ea typeface="宋体" panose="02010600030101010101" pitchFamily="2" charset="-122"/>
              </a:rPr>
              <a:t>OOP</a:t>
            </a:r>
            <a:r>
              <a:rPr lang="zh-CN" altLang="en-US" sz="2400" dirty="0">
                <a:ea typeface="宋体" panose="02010600030101010101" pitchFamily="2" charset="-122"/>
              </a:rPr>
              <a:t>）到面向对象分析（</a:t>
            </a:r>
            <a:r>
              <a:rPr lang="en-US" altLang="zh-CN" sz="2400" dirty="0">
                <a:ea typeface="宋体" panose="02010600030101010101" pitchFamily="2" charset="-122"/>
              </a:rPr>
              <a:t>OOA</a:t>
            </a:r>
            <a:r>
              <a:rPr lang="zh-CN" altLang="en-US" sz="2400" dirty="0">
                <a:ea typeface="宋体" panose="02010600030101010101" pitchFamily="2" charset="-122"/>
              </a:rPr>
              <a:t>）再到面向对象设计（</a:t>
            </a:r>
            <a:r>
              <a:rPr lang="en-US" altLang="zh-CN" sz="2400" dirty="0">
                <a:ea typeface="宋体" panose="02010600030101010101" pitchFamily="2" charset="-122"/>
              </a:rPr>
              <a:t>OOD</a:t>
            </a:r>
            <a:r>
              <a:rPr lang="zh-CN" altLang="en-US" sz="2400" dirty="0">
                <a:ea typeface="宋体" panose="02010600030101010101" pitchFamily="2" charset="-122"/>
              </a:rPr>
              <a:t>）</a:t>
            </a:r>
          </a:p>
        </p:txBody>
      </p:sp>
      <p:sp>
        <p:nvSpPr>
          <p:cNvPr id="43" name="文本框 42">
            <a:extLst>
              <a:ext uri="{FF2B5EF4-FFF2-40B4-BE49-F238E27FC236}">
                <a16:creationId xmlns:a16="http://schemas.microsoft.com/office/drawing/2014/main" id="{72BAE480-8B66-4F93-BFEE-45B3D42BB1F0}"/>
              </a:ext>
            </a:extLst>
          </p:cNvPr>
          <p:cNvSpPr txBox="1"/>
          <p:nvPr/>
        </p:nvSpPr>
        <p:spPr>
          <a:xfrm>
            <a:off x="1772239" y="5497200"/>
            <a:ext cx="6096000" cy="461665"/>
          </a:xfrm>
          <a:prstGeom prst="rect">
            <a:avLst/>
          </a:prstGeom>
          <a:noFill/>
        </p:spPr>
        <p:txBody>
          <a:bodyPr wrap="square">
            <a:spAutoFit/>
          </a:bodyPr>
          <a:lstStyle/>
          <a:p>
            <a:r>
              <a:rPr lang="zh-CN" altLang="en-US" sz="2400" dirty="0">
                <a:ea typeface="宋体" panose="02010600030101010101" pitchFamily="2" charset="-122"/>
              </a:rPr>
              <a:t>答案：</a:t>
            </a:r>
            <a:r>
              <a:rPr lang="en-US" altLang="zh-CN" sz="2400" dirty="0">
                <a:ea typeface="宋体" panose="02010600030101010101" pitchFamily="2" charset="-122"/>
              </a:rPr>
              <a:t>B</a:t>
            </a:r>
          </a:p>
        </p:txBody>
      </p:sp>
    </p:spTree>
    <p:extLst>
      <p:ext uri="{BB962C8B-B14F-4D97-AF65-F5344CB8AC3E}">
        <p14:creationId xmlns:p14="http://schemas.microsoft.com/office/powerpoint/2010/main" val="299894654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软件建模概述</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软件建模概述</a:t>
            </a:r>
          </a:p>
        </p:txBody>
      </p:sp>
      <p:sp>
        <p:nvSpPr>
          <p:cNvPr id="45" name="文本框 44"/>
          <p:cNvSpPr txBox="1"/>
          <p:nvPr/>
        </p:nvSpPr>
        <p:spPr>
          <a:xfrm>
            <a:off x="1802171" y="1888892"/>
            <a:ext cx="8571264" cy="3785652"/>
          </a:xfrm>
          <a:prstGeom prst="rect">
            <a:avLst/>
          </a:prstGeom>
          <a:noFill/>
        </p:spPr>
        <p:txBody>
          <a:bodyPr wrap="square">
            <a:spAutoFit/>
          </a:bodyPr>
          <a:lstStyle/>
          <a:p>
            <a:pPr algn="l"/>
            <a:r>
              <a:rPr lang="zh-CN" altLang="en-US" sz="2400" b="1" dirty="0">
                <a:ea typeface="宋体" panose="02010600030101010101" pitchFamily="2" charset="-122"/>
              </a:rPr>
              <a:t>什么是软件建模</a:t>
            </a:r>
            <a:r>
              <a:rPr lang="zh-CN" altLang="en-US" sz="2400" dirty="0">
                <a:ea typeface="宋体" panose="02010600030101010101" pitchFamily="2" charset="-122"/>
              </a:rPr>
              <a:t>：</a:t>
            </a:r>
            <a:r>
              <a:rPr lang="en-US" altLang="zh-CN" sz="2400" dirty="0">
                <a:ea typeface="宋体" panose="02010600030101010101" pitchFamily="2" charset="-122"/>
              </a:rPr>
              <a:t>	</a:t>
            </a:r>
          </a:p>
          <a:p>
            <a:pPr algn="l"/>
            <a:r>
              <a:rPr lang="en-US" altLang="zh-CN" sz="2400" dirty="0">
                <a:ea typeface="宋体" panose="02010600030101010101" pitchFamily="2" charset="-122"/>
              </a:rPr>
              <a:t>	</a:t>
            </a:r>
            <a:r>
              <a:rPr lang="zh-CN" altLang="en-US" sz="2400" dirty="0">
                <a:ea typeface="宋体" panose="02010600030101010101" pitchFamily="2" charset="-122"/>
              </a:rPr>
              <a:t>为建立复杂的软件系统，必须抽象出系统的不同视图，使用精确的符号建立模型，验证这些模型是否满足系统的需求，并逐渐添加细节信息把这些模型转变为实现。这就是软件建模。</a:t>
            </a:r>
            <a:endParaRPr lang="en-US" altLang="zh-CN" sz="2400" dirty="0">
              <a:ea typeface="宋体" panose="02010600030101010101" pitchFamily="2" charset="-122"/>
            </a:endParaRPr>
          </a:p>
          <a:p>
            <a:pPr algn="l"/>
            <a:r>
              <a:rPr lang="zh-CN" altLang="en-US" sz="2400" b="1" dirty="0">
                <a:ea typeface="宋体" panose="02010600030101010101" pitchFamily="2" charset="-122"/>
              </a:rPr>
              <a:t>为什么要进行软件建模</a:t>
            </a:r>
            <a:r>
              <a:rPr lang="zh-CN" altLang="en-US" sz="2400" dirty="0">
                <a:ea typeface="宋体" panose="02010600030101010101" pitchFamily="2" charset="-122"/>
              </a:rPr>
              <a:t>：</a:t>
            </a:r>
            <a:endParaRPr lang="en-US" altLang="zh-CN" sz="2400" dirty="0">
              <a:ea typeface="宋体" panose="02010600030101010101" pitchFamily="2" charset="-122"/>
            </a:endParaRPr>
          </a:p>
          <a:p>
            <a:pPr marL="342900" indent="-342900" algn="l">
              <a:buFont typeface="Arial" panose="020B0604020202020204" pitchFamily="34" charset="0"/>
              <a:buChar char="•"/>
            </a:pPr>
            <a:r>
              <a:rPr lang="zh-CN" altLang="en-US" sz="2400" dirty="0">
                <a:ea typeface="宋体" panose="02010600030101010101" pitchFamily="2" charset="-122"/>
              </a:rPr>
              <a:t>模型有助于按照实际情况或按照所需要的样式对系统进行可视化。</a:t>
            </a:r>
          </a:p>
          <a:p>
            <a:pPr marL="342900" indent="-342900" algn="l">
              <a:buFont typeface="Arial" panose="020B0604020202020204" pitchFamily="34" charset="0"/>
              <a:buChar char="•"/>
            </a:pPr>
            <a:r>
              <a:rPr lang="zh-CN" altLang="en-US" sz="2400" dirty="0">
                <a:ea typeface="宋体" panose="02010600030101010101" pitchFamily="2" charset="-122"/>
              </a:rPr>
              <a:t>模型能够规约系统的结构或行为。</a:t>
            </a:r>
          </a:p>
          <a:p>
            <a:pPr marL="342900" indent="-342900" algn="l">
              <a:buFont typeface="Arial" panose="020B0604020202020204" pitchFamily="34" charset="0"/>
              <a:buChar char="•"/>
            </a:pPr>
            <a:r>
              <a:rPr lang="zh-CN" altLang="en-US" sz="2400" dirty="0">
                <a:ea typeface="宋体" panose="02010600030101010101" pitchFamily="2" charset="-122"/>
              </a:rPr>
              <a:t>模型给出了指导构造系统的模板。</a:t>
            </a:r>
          </a:p>
          <a:p>
            <a:pPr marL="342900" indent="-342900" algn="l">
              <a:buFont typeface="Arial" panose="020B0604020202020204" pitchFamily="34" charset="0"/>
              <a:buChar char="•"/>
            </a:pPr>
            <a:r>
              <a:rPr lang="zh-CN" altLang="en-US" sz="2400" dirty="0">
                <a:ea typeface="宋体" panose="02010600030101010101" pitchFamily="2" charset="-122"/>
              </a:rPr>
              <a:t>模型对做出的决策进行文档化。</a:t>
            </a: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软件建模概述</a:t>
            </a:r>
          </a:p>
        </p:txBody>
      </p:sp>
      <p:sp>
        <p:nvSpPr>
          <p:cNvPr id="45" name="文本框 44"/>
          <p:cNvSpPr txBox="1"/>
          <p:nvPr/>
        </p:nvSpPr>
        <p:spPr>
          <a:xfrm>
            <a:off x="1802171" y="1535444"/>
            <a:ext cx="8571264" cy="4524315"/>
          </a:xfrm>
          <a:prstGeom prst="rect">
            <a:avLst/>
          </a:prstGeom>
          <a:noFill/>
        </p:spPr>
        <p:txBody>
          <a:bodyPr wrap="square">
            <a:spAutoFit/>
          </a:bodyPr>
          <a:lstStyle/>
          <a:p>
            <a:pPr algn="l"/>
            <a:r>
              <a:rPr lang="zh-CN" altLang="en-US" sz="2400" b="1" dirty="0">
                <a:ea typeface="宋体" panose="02010600030101010101" pitchFamily="2" charset="-122"/>
              </a:rPr>
              <a:t>软件建模的用途</a:t>
            </a:r>
            <a:r>
              <a:rPr lang="zh-CN" altLang="en-US" sz="2400" dirty="0">
                <a:ea typeface="宋体" panose="02010600030101010101" pitchFamily="2" charset="-122"/>
              </a:rPr>
              <a:t>：</a:t>
            </a:r>
            <a:r>
              <a:rPr lang="en-US" altLang="zh-CN" sz="2400" dirty="0">
                <a:ea typeface="宋体" panose="02010600030101010101" pitchFamily="2" charset="-122"/>
              </a:rPr>
              <a:t>	</a:t>
            </a:r>
          </a:p>
          <a:p>
            <a:pPr algn="l"/>
            <a:r>
              <a:rPr lang="en-US" altLang="zh-CN" sz="2400" dirty="0">
                <a:ea typeface="宋体" panose="02010600030101010101" pitchFamily="2" charset="-122"/>
              </a:rPr>
              <a:t>	</a:t>
            </a:r>
            <a:r>
              <a:rPr lang="zh-CN" altLang="en-US" sz="2400" dirty="0">
                <a:ea typeface="宋体" panose="02010600030101010101" pitchFamily="2" charset="-122"/>
              </a:rPr>
              <a:t>软件模型就是对复杂问题进行分层，从而更好地解决问题。有效的软件模型有利于分工与专业化生产，从而节省生产成本。为了降低软件的复杂程度，便于提早看到软件的将来，便于设计人员和开发人员交流从而使用了软件建模技术。</a:t>
            </a:r>
            <a:endParaRPr lang="en-US" altLang="zh-CN" sz="2400" dirty="0">
              <a:ea typeface="宋体" panose="02010600030101010101" pitchFamily="2" charset="-122"/>
            </a:endParaRPr>
          </a:p>
          <a:p>
            <a:pPr algn="l"/>
            <a:r>
              <a:rPr lang="zh-CN" altLang="en-US" sz="2400" b="1" dirty="0">
                <a:ea typeface="宋体" panose="02010600030101010101" pitchFamily="2" charset="-122"/>
              </a:rPr>
              <a:t>软件建模的优点</a:t>
            </a:r>
            <a:r>
              <a:rPr lang="zh-CN" altLang="en-US" sz="2400" dirty="0">
                <a:ea typeface="宋体" panose="02010600030101010101" pitchFamily="2" charset="-122"/>
              </a:rPr>
              <a:t>：</a:t>
            </a:r>
            <a:endParaRPr lang="en-US" altLang="zh-CN" sz="2400" dirty="0">
              <a:ea typeface="宋体" panose="02010600030101010101" pitchFamily="2" charset="-122"/>
            </a:endParaRPr>
          </a:p>
          <a:p>
            <a:pPr marL="342900" indent="-342900" algn="l">
              <a:buFont typeface="Arial" panose="020B0604020202020204" pitchFamily="34" charset="0"/>
              <a:buChar char="•"/>
            </a:pPr>
            <a:r>
              <a:rPr lang="zh-CN" altLang="en-US" sz="2400" dirty="0">
                <a:ea typeface="宋体" panose="02010600030101010101" pitchFamily="2" charset="-122"/>
              </a:rPr>
              <a:t>便于从整体上、宏观上把握问题，以便更好地解决问题。</a:t>
            </a:r>
          </a:p>
          <a:p>
            <a:pPr marL="342900" indent="-342900" algn="l">
              <a:buFont typeface="Arial" panose="020B0604020202020204" pitchFamily="34" charset="0"/>
              <a:buChar char="•"/>
            </a:pPr>
            <a:r>
              <a:rPr lang="zh-CN" altLang="en-US" sz="2400" dirty="0">
                <a:ea typeface="宋体" panose="02010600030101010101" pitchFamily="2" charset="-122"/>
              </a:rPr>
              <a:t>加强软件工作人员之间的沟通，便于提早发现问题。</a:t>
            </a:r>
          </a:p>
          <a:p>
            <a:pPr marL="342900" indent="-342900" algn="l">
              <a:buFont typeface="Arial" panose="020B0604020202020204" pitchFamily="34" charset="0"/>
              <a:buChar char="•"/>
            </a:pPr>
            <a:r>
              <a:rPr lang="zh-CN" altLang="en-US" sz="2400" dirty="0">
                <a:ea typeface="宋体" panose="02010600030101010101" pitchFamily="2" charset="-122"/>
              </a:rPr>
              <a:t>为代码生成提供依据，帮助人们按照实际情况对系统进行可视化。</a:t>
            </a:r>
          </a:p>
          <a:p>
            <a:pPr marL="342900" indent="-342900" algn="l">
              <a:buFont typeface="Arial" panose="020B0604020202020204" pitchFamily="34" charset="0"/>
              <a:buChar char="•"/>
            </a:pPr>
            <a:r>
              <a:rPr lang="zh-CN" altLang="en-US" sz="2400" dirty="0">
                <a:ea typeface="宋体" panose="02010600030101010101" pitchFamily="2" charset="-122"/>
              </a:rPr>
              <a:t>允许人们详细说明系统的结构或行为，给出了一个指导人们构造系统的模板</a:t>
            </a:r>
            <a:r>
              <a:rPr lang="en-US" altLang="zh-CN" sz="2400" dirty="0">
                <a:ea typeface="宋体" panose="02010600030101010101" pitchFamily="2" charset="-122"/>
              </a:rPr>
              <a:t>, </a:t>
            </a:r>
            <a:r>
              <a:rPr lang="zh-CN" altLang="en-US" sz="2400" dirty="0">
                <a:ea typeface="宋体" panose="02010600030101010101" pitchFamily="2" charset="-122"/>
              </a:rPr>
              <a:t>并对人们做出的决策进行文档化。</a:t>
            </a:r>
          </a:p>
        </p:txBody>
      </p:sp>
    </p:spTree>
    <p:extLst>
      <p:ext uri="{BB962C8B-B14F-4D97-AF65-F5344CB8AC3E}">
        <p14:creationId xmlns:p14="http://schemas.microsoft.com/office/powerpoint/2010/main" val="358277032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777201" y="1351863"/>
            <a:ext cx="4011139" cy="869951"/>
            <a:chOff x="7777200" y="1351861"/>
            <a:chExt cx="4011139" cy="869950"/>
          </a:xfrm>
        </p:grpSpPr>
        <p:sp>
          <p:nvSpPr>
            <p:cNvPr id="59" name="文本框 58"/>
            <p:cNvSpPr txBox="1"/>
            <p:nvPr/>
          </p:nvSpPr>
          <p:spPr>
            <a:xfrm>
              <a:off x="8843152" y="1563920"/>
              <a:ext cx="2945187"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StarUML</a:t>
              </a:r>
              <a:r>
                <a:rPr lang="zh-CN" altLang="en-US" sz="2000" b="1" dirty="0">
                  <a:solidFill>
                    <a:schemeClr val="bg1"/>
                  </a:solidFill>
                  <a:latin typeface="微软雅黑" panose="020B0503020204020204" pitchFamily="34" charset="-122"/>
                  <a:ea typeface="微软雅黑" panose="020B0503020204020204" pitchFamily="34" charset="-122"/>
                </a:rPr>
                <a:t>的安装与配置</a:t>
              </a: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4016191" y="2662147"/>
            <a:ext cx="3183917" cy="869951"/>
            <a:chOff x="7777200" y="1351861"/>
            <a:chExt cx="3183917" cy="869950"/>
          </a:xfrm>
        </p:grpSpPr>
        <p:sp>
          <p:nvSpPr>
            <p:cNvPr id="86" name="文本框 85"/>
            <p:cNvSpPr txBox="1"/>
            <p:nvPr/>
          </p:nvSpPr>
          <p:spPr>
            <a:xfrm>
              <a:off x="9198739" y="1563920"/>
              <a:ext cx="1762378"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面向对象开发</a:t>
              </a: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4016190" y="1351863"/>
            <a:ext cx="3564247" cy="869951"/>
            <a:chOff x="7777200" y="1351861"/>
            <a:chExt cx="3564246" cy="869950"/>
          </a:xfrm>
        </p:grpSpPr>
        <p:sp>
          <p:nvSpPr>
            <p:cNvPr id="92" name="文本框 91"/>
            <p:cNvSpPr txBox="1"/>
            <p:nvPr/>
          </p:nvSpPr>
          <p:spPr>
            <a:xfrm>
              <a:off x="8818408" y="1586781"/>
              <a:ext cx="2523038"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面向对象的基本概念</a:t>
              </a: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4016191" y="3972431"/>
            <a:ext cx="3396351" cy="869951"/>
            <a:chOff x="7777200" y="1351861"/>
            <a:chExt cx="3396351" cy="869950"/>
          </a:xfrm>
        </p:grpSpPr>
        <p:sp>
          <p:nvSpPr>
            <p:cNvPr id="98" name="文本框 97"/>
            <p:cNvSpPr txBox="1"/>
            <p:nvPr/>
          </p:nvSpPr>
          <p:spPr>
            <a:xfrm>
              <a:off x="9265159" y="1586781"/>
              <a:ext cx="190839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软件建模概述</a:t>
              </a: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4016191" y="5282714"/>
            <a:ext cx="3635403" cy="869950"/>
            <a:chOff x="7777200" y="1351861"/>
            <a:chExt cx="3635403" cy="869950"/>
          </a:xfrm>
        </p:grpSpPr>
        <p:sp>
          <p:nvSpPr>
            <p:cNvPr id="105" name="文本框 104"/>
            <p:cNvSpPr txBox="1"/>
            <p:nvPr/>
          </p:nvSpPr>
          <p:spPr>
            <a:xfrm>
              <a:off x="9026105" y="1593403"/>
              <a:ext cx="238649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建模工具简介</a:t>
              </a: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10" name="组合 109"/>
          <p:cNvGrpSpPr/>
          <p:nvPr/>
        </p:nvGrpSpPr>
        <p:grpSpPr>
          <a:xfrm>
            <a:off x="7777201" y="2662146"/>
            <a:ext cx="3635403" cy="869951"/>
            <a:chOff x="7777200" y="1351861"/>
            <a:chExt cx="3635403" cy="869950"/>
          </a:xfrm>
        </p:grpSpPr>
        <p:sp>
          <p:nvSpPr>
            <p:cNvPr id="111" name="文本框 110"/>
            <p:cNvSpPr txBox="1"/>
            <p:nvPr/>
          </p:nvSpPr>
          <p:spPr>
            <a:xfrm>
              <a:off x="9026105" y="1504058"/>
              <a:ext cx="2386498" cy="400109"/>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使用</a:t>
              </a:r>
              <a:r>
                <a:rPr lang="en-US" altLang="zh-CN" sz="2000" b="1" dirty="0">
                  <a:solidFill>
                    <a:schemeClr val="bg1"/>
                  </a:solidFill>
                  <a:latin typeface="微软雅黑" panose="020B0503020204020204" pitchFamily="34" charset="-122"/>
                  <a:ea typeface="微软雅黑" panose="020B0503020204020204" pitchFamily="34" charset="-122"/>
                </a:rPr>
                <a:t>StarUML</a:t>
              </a:r>
              <a:r>
                <a:rPr lang="zh-CN" altLang="en-US" sz="2000" b="1" dirty="0">
                  <a:solidFill>
                    <a:schemeClr val="bg1"/>
                  </a:solidFill>
                  <a:latin typeface="微软雅黑" panose="020B0503020204020204" pitchFamily="34" charset="-122"/>
                  <a:ea typeface="微软雅黑" panose="020B0503020204020204" pitchFamily="34" charset="-122"/>
                </a:rPr>
                <a:t>建模</a:t>
              </a:r>
            </a:p>
          </p:txBody>
        </p:sp>
        <p:grpSp>
          <p:nvGrpSpPr>
            <p:cNvPr id="112" name="组合 111"/>
            <p:cNvGrpSpPr/>
            <p:nvPr/>
          </p:nvGrpSpPr>
          <p:grpSpPr>
            <a:xfrm>
              <a:off x="7777200" y="1351861"/>
              <a:ext cx="977286" cy="869950"/>
              <a:chOff x="6427571" y="704222"/>
              <a:chExt cx="1268294" cy="1123736"/>
            </a:xfrm>
          </p:grpSpPr>
          <p:sp>
            <p:nvSpPr>
              <p:cNvPr id="11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5" name="文本框 114"/>
              <p:cNvSpPr txBox="1"/>
              <p:nvPr/>
            </p:nvSpPr>
            <p:spPr>
              <a:xfrm>
                <a:off x="6604771" y="898630"/>
                <a:ext cx="913897" cy="675855"/>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22" name="组合 121"/>
          <p:cNvGrpSpPr/>
          <p:nvPr/>
        </p:nvGrpSpPr>
        <p:grpSpPr>
          <a:xfrm>
            <a:off x="7777202" y="3972431"/>
            <a:ext cx="3551199" cy="869951"/>
            <a:chOff x="7777200" y="1351861"/>
            <a:chExt cx="3551199" cy="869950"/>
          </a:xfrm>
        </p:grpSpPr>
        <p:sp>
          <p:nvSpPr>
            <p:cNvPr id="123" name="文本框 122"/>
            <p:cNvSpPr txBox="1"/>
            <p:nvPr/>
          </p:nvSpPr>
          <p:spPr>
            <a:xfrm>
              <a:off x="9265157" y="1586781"/>
              <a:ext cx="206324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引用资料</a:t>
              </a:r>
            </a:p>
          </p:txBody>
        </p:sp>
        <p:grpSp>
          <p:nvGrpSpPr>
            <p:cNvPr id="124" name="组合 123"/>
            <p:cNvGrpSpPr/>
            <p:nvPr/>
          </p:nvGrpSpPr>
          <p:grpSpPr>
            <a:xfrm>
              <a:off x="7777200" y="1351861"/>
              <a:ext cx="977286" cy="869950"/>
              <a:chOff x="6427571" y="704222"/>
              <a:chExt cx="1268294" cy="1123736"/>
            </a:xfrm>
          </p:grpSpPr>
          <p:sp>
            <p:nvSpPr>
              <p:cNvPr id="12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2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27" name="文本框 12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07</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68" name="组合 67">
            <a:extLst>
              <a:ext uri="{FF2B5EF4-FFF2-40B4-BE49-F238E27FC236}">
                <a16:creationId xmlns:a16="http://schemas.microsoft.com/office/drawing/2014/main" id="{402540D9-A49E-40DA-AA90-93C20D890B57}"/>
              </a:ext>
            </a:extLst>
          </p:cNvPr>
          <p:cNvGrpSpPr/>
          <p:nvPr/>
        </p:nvGrpSpPr>
        <p:grpSpPr>
          <a:xfrm>
            <a:off x="7777202" y="5326842"/>
            <a:ext cx="3551199" cy="869951"/>
            <a:chOff x="7777200" y="1351861"/>
            <a:chExt cx="3551199" cy="869950"/>
          </a:xfrm>
        </p:grpSpPr>
        <p:sp>
          <p:nvSpPr>
            <p:cNvPr id="69" name="文本框 68">
              <a:extLst>
                <a:ext uri="{FF2B5EF4-FFF2-40B4-BE49-F238E27FC236}">
                  <a16:creationId xmlns:a16="http://schemas.microsoft.com/office/drawing/2014/main" id="{1EC488DF-46CA-4244-95B9-E0C804A5C687}"/>
                </a:ext>
              </a:extLst>
            </p:cNvPr>
            <p:cNvSpPr txBox="1"/>
            <p:nvPr/>
          </p:nvSpPr>
          <p:spPr>
            <a:xfrm>
              <a:off x="9265157" y="1586781"/>
              <a:ext cx="206324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小组成员评价</a:t>
              </a:r>
            </a:p>
          </p:txBody>
        </p:sp>
        <p:grpSp>
          <p:nvGrpSpPr>
            <p:cNvPr id="70" name="组合 69">
              <a:extLst>
                <a:ext uri="{FF2B5EF4-FFF2-40B4-BE49-F238E27FC236}">
                  <a16:creationId xmlns:a16="http://schemas.microsoft.com/office/drawing/2014/main" id="{9966C255-F544-46C5-AB0C-4C97BD016929}"/>
                </a:ext>
              </a:extLst>
            </p:cNvPr>
            <p:cNvGrpSpPr/>
            <p:nvPr/>
          </p:nvGrpSpPr>
          <p:grpSpPr>
            <a:xfrm>
              <a:off x="7777200" y="1351861"/>
              <a:ext cx="977286" cy="869950"/>
              <a:chOff x="6427571" y="704222"/>
              <a:chExt cx="1268294" cy="1123736"/>
            </a:xfrm>
          </p:grpSpPr>
          <p:sp>
            <p:nvSpPr>
              <p:cNvPr id="71" name="Freeform 5">
                <a:extLst>
                  <a:ext uri="{FF2B5EF4-FFF2-40B4-BE49-F238E27FC236}">
                    <a16:creationId xmlns:a16="http://schemas.microsoft.com/office/drawing/2014/main" id="{80478C2A-A25F-498C-93A0-78A9A599D577}"/>
                  </a:ext>
                </a:extLst>
              </p:cNvPr>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72" name="Freeform 5">
                <a:extLst>
                  <a:ext uri="{FF2B5EF4-FFF2-40B4-BE49-F238E27FC236}">
                    <a16:creationId xmlns:a16="http://schemas.microsoft.com/office/drawing/2014/main" id="{D32D221B-D0AD-44B2-AAB7-8C348C1EC14A}"/>
                  </a:ext>
                </a:extLst>
              </p:cNvPr>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73" name="文本框 72">
                <a:extLst>
                  <a:ext uri="{FF2B5EF4-FFF2-40B4-BE49-F238E27FC236}">
                    <a16:creationId xmlns:a16="http://schemas.microsoft.com/office/drawing/2014/main" id="{06C1EFD4-A920-4CAC-93AD-3CD59206BA69}"/>
                  </a:ext>
                </a:extLst>
              </p:cNvPr>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08</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软件建模概述</a:t>
            </a:r>
          </a:p>
        </p:txBody>
      </p:sp>
      <p:sp>
        <p:nvSpPr>
          <p:cNvPr id="45" name="文本框 44"/>
          <p:cNvSpPr txBox="1"/>
          <p:nvPr/>
        </p:nvSpPr>
        <p:spPr>
          <a:xfrm>
            <a:off x="1802171" y="1535444"/>
            <a:ext cx="8571264" cy="4524315"/>
          </a:xfrm>
          <a:prstGeom prst="rect">
            <a:avLst/>
          </a:prstGeom>
          <a:noFill/>
        </p:spPr>
        <p:txBody>
          <a:bodyPr wrap="square">
            <a:spAutoFit/>
          </a:bodyPr>
          <a:lstStyle/>
          <a:p>
            <a:pPr algn="l"/>
            <a:r>
              <a:rPr lang="zh-CN" altLang="en-US" sz="2400" b="1" dirty="0">
                <a:ea typeface="宋体" panose="02010600030101010101" pitchFamily="2" charset="-122"/>
              </a:rPr>
              <a:t>软件建模的用途</a:t>
            </a:r>
            <a:r>
              <a:rPr lang="zh-CN" altLang="en-US" sz="2400" dirty="0">
                <a:ea typeface="宋体" panose="02010600030101010101" pitchFamily="2" charset="-122"/>
              </a:rPr>
              <a:t>：</a:t>
            </a:r>
            <a:r>
              <a:rPr lang="en-US" altLang="zh-CN" sz="2400" dirty="0">
                <a:ea typeface="宋体" panose="02010600030101010101" pitchFamily="2" charset="-122"/>
              </a:rPr>
              <a:t>	</a:t>
            </a:r>
          </a:p>
          <a:p>
            <a:pPr algn="l"/>
            <a:r>
              <a:rPr lang="en-US" altLang="zh-CN" sz="2400" dirty="0">
                <a:ea typeface="宋体" panose="02010600030101010101" pitchFamily="2" charset="-122"/>
              </a:rPr>
              <a:t>	</a:t>
            </a:r>
            <a:r>
              <a:rPr lang="zh-CN" altLang="en-US" sz="2400" dirty="0">
                <a:ea typeface="宋体" panose="02010600030101010101" pitchFamily="2" charset="-122"/>
              </a:rPr>
              <a:t>软件模型就是对复杂问题进行分层，从而更好地解决问题。有效的软件模型有利于分工与专业化生产，从而节省生产成本。为了降低软件的复杂程度，便于提早看到软件的将来，便于设计人员和开发人员交流从而使用了软件建模技术。</a:t>
            </a:r>
            <a:endParaRPr lang="en-US" altLang="zh-CN" sz="2400" dirty="0">
              <a:ea typeface="宋体" panose="02010600030101010101" pitchFamily="2" charset="-122"/>
            </a:endParaRPr>
          </a:p>
          <a:p>
            <a:pPr algn="l"/>
            <a:r>
              <a:rPr lang="zh-CN" altLang="en-US" sz="2400" b="1" dirty="0">
                <a:ea typeface="宋体" panose="02010600030101010101" pitchFamily="2" charset="-122"/>
              </a:rPr>
              <a:t>软件建模的优点</a:t>
            </a:r>
            <a:r>
              <a:rPr lang="zh-CN" altLang="en-US" sz="2400" dirty="0">
                <a:ea typeface="宋体" panose="02010600030101010101" pitchFamily="2" charset="-122"/>
              </a:rPr>
              <a:t>：</a:t>
            </a:r>
            <a:endParaRPr lang="en-US" altLang="zh-CN" sz="2400" dirty="0">
              <a:ea typeface="宋体" panose="02010600030101010101" pitchFamily="2" charset="-122"/>
            </a:endParaRPr>
          </a:p>
          <a:p>
            <a:pPr marL="342900" indent="-342900" algn="l">
              <a:buFont typeface="Arial" panose="020B0604020202020204" pitchFamily="34" charset="0"/>
              <a:buChar char="•"/>
            </a:pPr>
            <a:r>
              <a:rPr lang="zh-CN" altLang="en-US" sz="2400" dirty="0">
                <a:ea typeface="宋体" panose="02010600030101010101" pitchFamily="2" charset="-122"/>
              </a:rPr>
              <a:t>便于从整体上、宏观上把握问题，以便更好地解决问题。</a:t>
            </a:r>
          </a:p>
          <a:p>
            <a:pPr marL="342900" indent="-342900" algn="l">
              <a:buFont typeface="Arial" panose="020B0604020202020204" pitchFamily="34" charset="0"/>
              <a:buChar char="•"/>
            </a:pPr>
            <a:r>
              <a:rPr lang="zh-CN" altLang="en-US" sz="2400" dirty="0">
                <a:ea typeface="宋体" panose="02010600030101010101" pitchFamily="2" charset="-122"/>
              </a:rPr>
              <a:t>加强软件工作人员之间的沟通，便于提早发现问题。</a:t>
            </a:r>
          </a:p>
          <a:p>
            <a:pPr marL="342900" indent="-342900" algn="l">
              <a:buFont typeface="Arial" panose="020B0604020202020204" pitchFamily="34" charset="0"/>
              <a:buChar char="•"/>
            </a:pPr>
            <a:r>
              <a:rPr lang="zh-CN" altLang="en-US" sz="2400" dirty="0">
                <a:ea typeface="宋体" panose="02010600030101010101" pitchFamily="2" charset="-122"/>
              </a:rPr>
              <a:t>为代码生成提供依据，帮助人们按照实际情况对系统进行可视化。</a:t>
            </a:r>
          </a:p>
          <a:p>
            <a:pPr marL="342900" indent="-342900" algn="l">
              <a:buFont typeface="Arial" panose="020B0604020202020204" pitchFamily="34" charset="0"/>
              <a:buChar char="•"/>
            </a:pPr>
            <a:r>
              <a:rPr lang="zh-CN" altLang="en-US" sz="2400" dirty="0">
                <a:ea typeface="宋体" panose="02010600030101010101" pitchFamily="2" charset="-122"/>
              </a:rPr>
              <a:t>允许人们详细说明系统的结构或行为，给出了一个指导人们构造系统的模板</a:t>
            </a:r>
            <a:r>
              <a:rPr lang="en-US" altLang="zh-CN" sz="2400" dirty="0">
                <a:ea typeface="宋体" panose="02010600030101010101" pitchFamily="2" charset="-122"/>
              </a:rPr>
              <a:t>, </a:t>
            </a:r>
            <a:r>
              <a:rPr lang="zh-CN" altLang="en-US" sz="2400" dirty="0">
                <a:ea typeface="宋体" panose="02010600030101010101" pitchFamily="2" charset="-122"/>
              </a:rPr>
              <a:t>并对人们做出的决策进行文档化。</a:t>
            </a:r>
          </a:p>
        </p:txBody>
      </p:sp>
    </p:spTree>
    <p:extLst>
      <p:ext uri="{BB962C8B-B14F-4D97-AF65-F5344CB8AC3E}">
        <p14:creationId xmlns:p14="http://schemas.microsoft.com/office/powerpoint/2010/main" val="75739857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710338" y="1680249"/>
            <a:ext cx="8247380" cy="1938992"/>
          </a:xfrm>
          <a:prstGeom prst="rect">
            <a:avLst/>
          </a:prstGeom>
          <a:noFill/>
          <a:ln w="9525">
            <a:noFill/>
          </a:ln>
        </p:spPr>
        <p:txBody>
          <a:bodyPr wrap="square">
            <a:spAutoFit/>
          </a:bodyPr>
          <a:lstStyle/>
          <a:p>
            <a:r>
              <a:rPr lang="zh-CN" altLang="en-US" sz="2400" dirty="0">
                <a:ea typeface="宋体" panose="02010600030101010101" pitchFamily="2" charset="-122"/>
              </a:rPr>
              <a:t>问题：什么是软件建模？</a:t>
            </a:r>
          </a:p>
          <a:p>
            <a:r>
              <a:rPr lang="en-US" altLang="zh-CN" sz="2400" dirty="0">
                <a:ea typeface="宋体" panose="02010600030101010101" pitchFamily="2" charset="-122"/>
              </a:rPr>
              <a:t>A. </a:t>
            </a:r>
            <a:r>
              <a:rPr lang="zh-CN" altLang="en-US" sz="2400" dirty="0">
                <a:ea typeface="宋体" panose="02010600030101010101" pitchFamily="2" charset="-122"/>
              </a:rPr>
              <a:t>开发软件模型</a:t>
            </a:r>
          </a:p>
          <a:p>
            <a:r>
              <a:rPr lang="en-US" altLang="zh-CN" sz="2400" dirty="0">
                <a:ea typeface="宋体" panose="02010600030101010101" pitchFamily="2" charset="-122"/>
              </a:rPr>
              <a:t>B. </a:t>
            </a:r>
            <a:r>
              <a:rPr lang="zh-CN" altLang="en-US" sz="2400" dirty="0">
                <a:ea typeface="宋体" panose="02010600030101010101" pitchFamily="2" charset="-122"/>
              </a:rPr>
              <a:t>在编码之前设计软件应用</a:t>
            </a:r>
          </a:p>
          <a:p>
            <a:r>
              <a:rPr lang="en-US" altLang="zh-CN" sz="2400" dirty="0">
                <a:ea typeface="宋体" panose="02010600030101010101" pitchFamily="2" charset="-122"/>
              </a:rPr>
              <a:t>C. </a:t>
            </a:r>
            <a:r>
              <a:rPr lang="zh-CN" altLang="en-US" sz="2400" dirty="0">
                <a:ea typeface="宋体" panose="02010600030101010101" pitchFamily="2" charset="-122"/>
              </a:rPr>
              <a:t>开发软件图</a:t>
            </a:r>
          </a:p>
          <a:p>
            <a:r>
              <a:rPr lang="en-US" altLang="zh-CN" sz="2400" dirty="0">
                <a:ea typeface="宋体" panose="02010600030101010101" pitchFamily="2" charset="-122"/>
              </a:rPr>
              <a:t>D. </a:t>
            </a:r>
            <a:r>
              <a:rPr lang="zh-CN" altLang="en-US" sz="2400" dirty="0">
                <a:ea typeface="宋体" panose="02010600030101010101" pitchFamily="2" charset="-122"/>
              </a:rPr>
              <a:t>开发软件原型</a:t>
            </a:r>
          </a:p>
        </p:txBody>
      </p:sp>
      <p:sp>
        <p:nvSpPr>
          <p:cNvPr id="43" name="文本框 42">
            <a:extLst>
              <a:ext uri="{FF2B5EF4-FFF2-40B4-BE49-F238E27FC236}">
                <a16:creationId xmlns:a16="http://schemas.microsoft.com/office/drawing/2014/main" id="{72BAE480-8B66-4F93-BFEE-45B3D42BB1F0}"/>
              </a:ext>
            </a:extLst>
          </p:cNvPr>
          <p:cNvSpPr txBox="1"/>
          <p:nvPr/>
        </p:nvSpPr>
        <p:spPr>
          <a:xfrm>
            <a:off x="1772239" y="4233301"/>
            <a:ext cx="6096000" cy="461665"/>
          </a:xfrm>
          <a:prstGeom prst="rect">
            <a:avLst/>
          </a:prstGeom>
          <a:noFill/>
        </p:spPr>
        <p:txBody>
          <a:bodyPr wrap="square">
            <a:spAutoFit/>
          </a:bodyPr>
          <a:lstStyle/>
          <a:p>
            <a:r>
              <a:rPr lang="zh-CN" altLang="en-US" sz="2400" dirty="0">
                <a:ea typeface="宋体" panose="02010600030101010101" pitchFamily="2" charset="-122"/>
              </a:rPr>
              <a:t>答案：</a:t>
            </a:r>
            <a:r>
              <a:rPr lang="en-US" altLang="zh-CN" sz="2400" dirty="0">
                <a:ea typeface="宋体" panose="02010600030101010101" pitchFamily="2" charset="-122"/>
              </a:rPr>
              <a:t>B</a:t>
            </a:r>
          </a:p>
        </p:txBody>
      </p:sp>
    </p:spTree>
    <p:extLst>
      <p:ext uri="{BB962C8B-B14F-4D97-AF65-F5344CB8AC3E}">
        <p14:creationId xmlns:p14="http://schemas.microsoft.com/office/powerpoint/2010/main" val="162860542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UML</a:t>
            </a:r>
            <a:r>
              <a:rPr lang="zh-CN" altLang="en-US" sz="3200" b="1" dirty="0">
                <a:solidFill>
                  <a:schemeClr val="bg1"/>
                </a:solidFill>
                <a:latin typeface="微软雅黑" panose="020B0503020204020204" pitchFamily="34" charset="-122"/>
                <a:ea typeface="微软雅黑" panose="020B0503020204020204" pitchFamily="34" charset="-122"/>
              </a:rPr>
              <a:t>建模工具简介</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a:t>
            </a:r>
            <a:r>
              <a:rPr lang="zh-CN" altLang="en-US" sz="2800" b="1" dirty="0">
                <a:solidFill>
                  <a:schemeClr val="bg1"/>
                </a:solidFill>
                <a:latin typeface="微软雅黑" panose="020B0503020204020204" pitchFamily="34" charset="-122"/>
                <a:ea typeface="微软雅黑" panose="020B0503020204020204" pitchFamily="34" charset="-122"/>
              </a:rPr>
              <a:t>的结构</a:t>
            </a:r>
          </a:p>
        </p:txBody>
      </p:sp>
      <p:sp>
        <p:nvSpPr>
          <p:cNvPr id="45" name="文本框 44"/>
          <p:cNvSpPr txBox="1"/>
          <p:nvPr/>
        </p:nvSpPr>
        <p:spPr>
          <a:xfrm>
            <a:off x="1954890" y="1661640"/>
            <a:ext cx="7753045" cy="1631216"/>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面向对象的软件建模工具应对软件系统的模型进行可视化、构造和文档化。一套面向对象的软件建模工具应该给予特定的概念和表示方法，通过对建模人员进行过程性支持、辅助进行建模外，还要安装规范生产相应的开发文档，尽可能多地生成代码。面向对象的软件建模工具应该具有以下功能。</a:t>
            </a:r>
            <a:endParaRPr lang="zh-CN" altLang="zh-CN" sz="2000" kern="100" dirty="0">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a:extLst>
              <a:ext uri="{FF2B5EF4-FFF2-40B4-BE49-F238E27FC236}">
                <a16:creationId xmlns:a16="http://schemas.microsoft.com/office/drawing/2014/main" id="{F2C8811A-4F2A-4E66-81E0-CE8EC82A9610}"/>
              </a:ext>
            </a:extLst>
          </p:cNvPr>
          <p:cNvSpPr txBox="1"/>
          <p:nvPr/>
        </p:nvSpPr>
        <p:spPr>
          <a:xfrm>
            <a:off x="1954890" y="3674878"/>
            <a:ext cx="3370898" cy="1938992"/>
          </a:xfrm>
          <a:prstGeom prst="rect">
            <a:avLst/>
          </a:prstGeom>
          <a:noFill/>
        </p:spPr>
        <p:txBody>
          <a:bodyPr wrap="square">
            <a:spAutoFit/>
          </a:bodyPr>
          <a:lstStyle/>
          <a:p>
            <a:r>
              <a:rPr lang="en-US" altLang="zh-CN" sz="2000" dirty="0"/>
              <a:t>(1)</a:t>
            </a:r>
            <a:r>
              <a:rPr lang="zh-CN" altLang="en-US" sz="2000" dirty="0"/>
              <a:t>绘图</a:t>
            </a:r>
          </a:p>
          <a:p>
            <a:r>
              <a:rPr lang="en-US" altLang="zh-CN" sz="2000" dirty="0"/>
              <a:t>(2)</a:t>
            </a:r>
            <a:r>
              <a:rPr lang="zh-CN" altLang="en-US" sz="2000" dirty="0"/>
              <a:t>存储</a:t>
            </a:r>
          </a:p>
          <a:p>
            <a:r>
              <a:rPr lang="en-US" altLang="zh-CN" sz="2000" dirty="0"/>
              <a:t>(3)</a:t>
            </a:r>
            <a:r>
              <a:rPr lang="zh-CN" altLang="en-US" sz="2000" dirty="0"/>
              <a:t>一致性检査</a:t>
            </a:r>
          </a:p>
          <a:p>
            <a:r>
              <a:rPr lang="en-US" altLang="zh-CN" sz="2000" dirty="0"/>
              <a:t>(4)</a:t>
            </a:r>
            <a:r>
              <a:rPr lang="zh-CN" altLang="en-US" sz="2000" dirty="0"/>
              <a:t>对模型进行组织</a:t>
            </a:r>
          </a:p>
          <a:p>
            <a:r>
              <a:rPr lang="en-US" altLang="zh-CN" sz="2000" dirty="0"/>
              <a:t>(5)</a:t>
            </a:r>
            <a:r>
              <a:rPr lang="zh-CN" altLang="en-US" sz="2000" dirty="0"/>
              <a:t>导航</a:t>
            </a:r>
          </a:p>
          <a:p>
            <a:r>
              <a:rPr lang="en-US" altLang="zh-CN" sz="2000" dirty="0"/>
              <a:t>(6)</a:t>
            </a:r>
            <a:r>
              <a:rPr lang="zh-CN" altLang="en-US" sz="2000" dirty="0"/>
              <a:t>写作支持</a:t>
            </a:r>
          </a:p>
        </p:txBody>
      </p:sp>
      <p:sp>
        <p:nvSpPr>
          <p:cNvPr id="46" name="文本框 45">
            <a:extLst>
              <a:ext uri="{FF2B5EF4-FFF2-40B4-BE49-F238E27FC236}">
                <a16:creationId xmlns:a16="http://schemas.microsoft.com/office/drawing/2014/main" id="{5BD2876F-C2DC-4FAA-8E6E-9F7307B3DC25}"/>
              </a:ext>
            </a:extLst>
          </p:cNvPr>
          <p:cNvSpPr txBox="1"/>
          <p:nvPr/>
        </p:nvSpPr>
        <p:spPr>
          <a:xfrm>
            <a:off x="6095999" y="3674878"/>
            <a:ext cx="4993341" cy="1938992"/>
          </a:xfrm>
          <a:prstGeom prst="rect">
            <a:avLst/>
          </a:prstGeom>
          <a:noFill/>
        </p:spPr>
        <p:txBody>
          <a:bodyPr wrap="square">
            <a:spAutoFit/>
          </a:bodyPr>
          <a:lstStyle/>
          <a:p>
            <a:r>
              <a:rPr lang="en-US" altLang="zh-CN" sz="2000" dirty="0"/>
              <a:t>(7)</a:t>
            </a:r>
            <a:r>
              <a:rPr lang="zh-CN" altLang="en-US" sz="2000" dirty="0"/>
              <a:t>代码生成</a:t>
            </a:r>
          </a:p>
          <a:p>
            <a:r>
              <a:rPr lang="en-US" altLang="zh-CN" sz="2000" dirty="0"/>
              <a:t>(8)</a:t>
            </a:r>
            <a:r>
              <a:rPr lang="zh-CN" altLang="en-US" sz="2000" dirty="0"/>
              <a:t>逆向项目</a:t>
            </a:r>
          </a:p>
          <a:p>
            <a:r>
              <a:rPr lang="en-US" altLang="zh-CN" sz="2000" dirty="0"/>
              <a:t>(9)</a:t>
            </a:r>
            <a:r>
              <a:rPr lang="zh-CN" altLang="en-US" sz="2000" dirty="0"/>
              <a:t>集成</a:t>
            </a:r>
            <a:endParaRPr lang="en-US" altLang="zh-CN" sz="2000" dirty="0"/>
          </a:p>
          <a:p>
            <a:r>
              <a:rPr lang="en-US" altLang="zh-CN" sz="2000" dirty="0"/>
              <a:t>(10)</a:t>
            </a:r>
            <a:r>
              <a:rPr lang="zh-CN" altLang="en-US" sz="2000" dirty="0"/>
              <a:t>支持多种抽象层和开发过程</a:t>
            </a:r>
          </a:p>
          <a:p>
            <a:r>
              <a:rPr lang="en-US" altLang="zh-CN" sz="2000" dirty="0"/>
              <a:t>(11)</a:t>
            </a:r>
            <a:r>
              <a:rPr lang="zh-CN" altLang="en-US" sz="2000" dirty="0"/>
              <a:t>文档生成</a:t>
            </a:r>
          </a:p>
          <a:p>
            <a:r>
              <a:rPr lang="en-US" altLang="zh-CN" sz="2000" dirty="0"/>
              <a:t>(12)</a:t>
            </a:r>
            <a:r>
              <a:rPr lang="zh-CN" altLang="en-US" sz="2000" dirty="0"/>
              <a:t>脚本编程</a:t>
            </a: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Rational Rose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813567" y="2414675"/>
            <a:ext cx="7753045" cy="2246769"/>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Rational Rose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是</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Rational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公司出品的一种面向对象的统一建模语言的可视化建模工具。用于可视化建模和公司级水平软件应用的组件构造。它包括了统一建模语言（</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OOSE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，以及</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OMT</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。其中统一建模语言（</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）由</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Rational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公司</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3</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位世界级面向对象技术专家</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Grady </a:t>
            </a:r>
            <a:r>
              <a:rPr lang="en-US" altLang="zh-CN" sz="2000" kern="100" dirty="0" err="1">
                <a:solidFill>
                  <a:srgbClr val="000000"/>
                </a:solidFill>
                <a:latin typeface="Times New Roman" panose="02020603050405020304" pitchFamily="18" charset="0"/>
                <a:ea typeface="Times New Roman" panose="02020603050405020304" pitchFamily="18" charset="0"/>
                <a:cs typeface="宋体" panose="02010600030101010101" pitchFamily="2" charset="-122"/>
              </a:rPr>
              <a:t>Booch</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Ivar Jacobson</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、和</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Jim Rumbaugh</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通过对早期面向对象研究和设计方法的进一步扩展而得来的，它为可视化建模软件奠定了坚实的理论基础。</a:t>
            </a:r>
            <a:endParaRPr lang="zh-CN" altLang="zh-CN" sz="2000" kern="100" dirty="0">
              <a:latin typeface="宋体" panose="02010600030101010101" pitchFamily="2" charset="-122"/>
              <a:ea typeface="宋体" panose="02010600030101010101" pitchFamily="2" charset="-122"/>
              <a:cs typeface="宋体" panose="02010600030101010101" pitchFamily="2" charset="-122"/>
            </a:endParaRPr>
          </a:p>
        </p:txBody>
      </p:sp>
      <p:pic>
        <p:nvPicPr>
          <p:cNvPr id="42" name="图片 41">
            <a:extLst>
              <a:ext uri="{FF2B5EF4-FFF2-40B4-BE49-F238E27FC236}">
                <a16:creationId xmlns:a16="http://schemas.microsoft.com/office/drawing/2014/main" id="{58E6CC1A-AB5F-4066-B490-B230DD8234BB}"/>
              </a:ext>
            </a:extLst>
          </p:cNvPr>
          <p:cNvPicPr>
            <a:picLocks noChangeAspect="1"/>
          </p:cNvPicPr>
          <p:nvPr/>
        </p:nvPicPr>
        <p:blipFill>
          <a:blip r:embed="rId2"/>
          <a:stretch>
            <a:fillRect/>
          </a:stretch>
        </p:blipFill>
        <p:spPr>
          <a:xfrm>
            <a:off x="907061" y="2729828"/>
            <a:ext cx="1777480" cy="1743559"/>
          </a:xfrm>
          <a:prstGeom prst="rect">
            <a:avLst/>
          </a:prstGeom>
        </p:spPr>
      </p:pic>
    </p:spTree>
    <p:extLst>
      <p:ext uri="{BB962C8B-B14F-4D97-AF65-F5344CB8AC3E}">
        <p14:creationId xmlns:p14="http://schemas.microsoft.com/office/powerpoint/2010/main" val="3416081217"/>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Rational Rose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2" name="图片 41">
            <a:extLst>
              <a:ext uri="{FF2B5EF4-FFF2-40B4-BE49-F238E27FC236}">
                <a16:creationId xmlns:a16="http://schemas.microsoft.com/office/drawing/2014/main" id="{58E6CC1A-AB5F-4066-B490-B230DD8234BB}"/>
              </a:ext>
            </a:extLst>
          </p:cNvPr>
          <p:cNvPicPr>
            <a:picLocks noChangeAspect="1"/>
          </p:cNvPicPr>
          <p:nvPr/>
        </p:nvPicPr>
        <p:blipFill>
          <a:blip r:embed="rId2"/>
          <a:stretch>
            <a:fillRect/>
          </a:stretch>
        </p:blipFill>
        <p:spPr>
          <a:xfrm>
            <a:off x="907061" y="2729828"/>
            <a:ext cx="1777480" cy="1743559"/>
          </a:xfrm>
          <a:prstGeom prst="rect">
            <a:avLst/>
          </a:prstGeom>
        </p:spPr>
      </p:pic>
      <p:pic>
        <p:nvPicPr>
          <p:cNvPr id="43" name="图片 42">
            <a:extLst>
              <a:ext uri="{FF2B5EF4-FFF2-40B4-BE49-F238E27FC236}">
                <a16:creationId xmlns:a16="http://schemas.microsoft.com/office/drawing/2014/main" id="{C32F21C1-7A16-4F7D-AAB6-5782634514C9}"/>
              </a:ext>
            </a:extLst>
          </p:cNvPr>
          <p:cNvPicPr/>
          <p:nvPr/>
        </p:nvPicPr>
        <p:blipFill>
          <a:blip r:embed="rId3"/>
          <a:stretch>
            <a:fillRect/>
          </a:stretch>
        </p:blipFill>
        <p:spPr>
          <a:xfrm>
            <a:off x="3398948" y="1828332"/>
            <a:ext cx="7062863" cy="4052514"/>
          </a:xfrm>
          <a:prstGeom prst="rect">
            <a:avLst/>
          </a:prstGeom>
          <a:noFill/>
          <a:ln>
            <a:noFill/>
          </a:ln>
        </p:spPr>
      </p:pic>
    </p:spTree>
    <p:extLst>
      <p:ext uri="{BB962C8B-B14F-4D97-AF65-F5344CB8AC3E}">
        <p14:creationId xmlns:p14="http://schemas.microsoft.com/office/powerpoint/2010/main" val="23564578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Rational Rose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948036" y="2939887"/>
            <a:ext cx="7753045" cy="1323439"/>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Rose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具有强大的正向和逆向工程能力。正向工程这里指的是由设计产生代码，逆向工程指由代码归纳出设计。通过逆向工程</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Rose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可以对历史系统作出分析，然后进行改进，再通过正向工程产生新系统的代码，这样的设计方式我们称之为再工程</a:t>
            </a:r>
          </a:p>
        </p:txBody>
      </p:sp>
      <p:pic>
        <p:nvPicPr>
          <p:cNvPr id="42" name="图片 41">
            <a:extLst>
              <a:ext uri="{FF2B5EF4-FFF2-40B4-BE49-F238E27FC236}">
                <a16:creationId xmlns:a16="http://schemas.microsoft.com/office/drawing/2014/main" id="{58E6CC1A-AB5F-4066-B490-B230DD8234BB}"/>
              </a:ext>
            </a:extLst>
          </p:cNvPr>
          <p:cNvPicPr>
            <a:picLocks noChangeAspect="1"/>
          </p:cNvPicPr>
          <p:nvPr/>
        </p:nvPicPr>
        <p:blipFill>
          <a:blip r:embed="rId2"/>
          <a:stretch>
            <a:fillRect/>
          </a:stretch>
        </p:blipFill>
        <p:spPr>
          <a:xfrm>
            <a:off x="907061" y="2729828"/>
            <a:ext cx="1777480" cy="1743559"/>
          </a:xfrm>
          <a:prstGeom prst="rect">
            <a:avLst/>
          </a:prstGeom>
        </p:spPr>
      </p:pic>
    </p:spTree>
    <p:extLst>
      <p:ext uri="{BB962C8B-B14F-4D97-AF65-F5344CB8AC3E}">
        <p14:creationId xmlns:p14="http://schemas.microsoft.com/office/powerpoint/2010/main" val="943984173"/>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Rational Rose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930107" y="2785999"/>
            <a:ext cx="7753045" cy="1631216"/>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Rational Rose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不是单纯的绘图工具，它专门支持</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的建模，有很强的校验功能，能检査出模型中的许多裸机错误，还支持多种语言的双向项目，特别是对当前比较流行的 </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Java </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的支持非常好。</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Rose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早期没有对数据库端建模的支持，但现在的版本中已经加入数据 库建模的功能。</a:t>
            </a:r>
            <a:endParaRPr lang="zh-CN" altLang="zh-CN" sz="2000" kern="100" dirty="0">
              <a:latin typeface="宋体" panose="02010600030101010101" pitchFamily="2" charset="-122"/>
              <a:ea typeface="宋体" panose="02010600030101010101" pitchFamily="2" charset="-122"/>
              <a:cs typeface="宋体" panose="02010600030101010101" pitchFamily="2" charset="-122"/>
            </a:endParaRPr>
          </a:p>
        </p:txBody>
      </p:sp>
      <p:pic>
        <p:nvPicPr>
          <p:cNvPr id="42" name="图片 41">
            <a:extLst>
              <a:ext uri="{FF2B5EF4-FFF2-40B4-BE49-F238E27FC236}">
                <a16:creationId xmlns:a16="http://schemas.microsoft.com/office/drawing/2014/main" id="{58E6CC1A-AB5F-4066-B490-B230DD8234BB}"/>
              </a:ext>
            </a:extLst>
          </p:cNvPr>
          <p:cNvPicPr>
            <a:picLocks noChangeAspect="1"/>
          </p:cNvPicPr>
          <p:nvPr/>
        </p:nvPicPr>
        <p:blipFill>
          <a:blip r:embed="rId2"/>
          <a:stretch>
            <a:fillRect/>
          </a:stretch>
        </p:blipFill>
        <p:spPr>
          <a:xfrm>
            <a:off x="907061" y="2729828"/>
            <a:ext cx="1777480" cy="1743559"/>
          </a:xfrm>
          <a:prstGeom prst="rect">
            <a:avLst/>
          </a:prstGeom>
        </p:spPr>
      </p:pic>
    </p:spTree>
    <p:extLst>
      <p:ext uri="{BB962C8B-B14F-4D97-AF65-F5344CB8AC3E}">
        <p14:creationId xmlns:p14="http://schemas.microsoft.com/office/powerpoint/2010/main" val="2604624954"/>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Rational Rose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921142" y="2324334"/>
            <a:ext cx="7753045" cy="2554545"/>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Rational Rose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包含多个版本。</a:t>
            </a:r>
          </a:p>
          <a:p>
            <a:pPr marL="342900" indent="-342900" algn="just">
              <a:spcAft>
                <a:spcPts val="1600"/>
              </a:spcAft>
              <a:buFont typeface="Arial" panose="020B0604020202020204" pitchFamily="34" charset="0"/>
              <a:buChar char="•"/>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Rose Enterprise: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支持用 </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C++</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Java</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Visual Basic</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和</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Oracle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生成代码，支持逆向项目。	</a:t>
            </a:r>
          </a:p>
          <a:p>
            <a:pPr marL="342900" indent="-342900" algn="just">
              <a:spcAft>
                <a:spcPts val="1600"/>
              </a:spcAft>
              <a:buFont typeface="Arial" panose="020B0604020202020204" pitchFamily="34" charset="0"/>
              <a:buChar char="•"/>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Rose Professional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系列：可以用一种语言生成代码。</a:t>
            </a:r>
          </a:p>
          <a:p>
            <a:pPr marL="342900" indent="-342900" algn="just">
              <a:spcAft>
                <a:spcPts val="1600"/>
              </a:spcAft>
              <a:buFont typeface="Arial" panose="020B0604020202020204" pitchFamily="34" charset="0"/>
              <a:buChar char="•"/>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Rose Modeler</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：可以对系统生成模型，但不支持逆向项目，也不支持由模型转出代码</a:t>
            </a:r>
          </a:p>
        </p:txBody>
      </p:sp>
      <p:pic>
        <p:nvPicPr>
          <p:cNvPr id="42" name="图片 41">
            <a:extLst>
              <a:ext uri="{FF2B5EF4-FFF2-40B4-BE49-F238E27FC236}">
                <a16:creationId xmlns:a16="http://schemas.microsoft.com/office/drawing/2014/main" id="{58E6CC1A-AB5F-4066-B490-B230DD8234BB}"/>
              </a:ext>
            </a:extLst>
          </p:cNvPr>
          <p:cNvPicPr>
            <a:picLocks noChangeAspect="1"/>
          </p:cNvPicPr>
          <p:nvPr/>
        </p:nvPicPr>
        <p:blipFill>
          <a:blip r:embed="rId2"/>
          <a:stretch>
            <a:fillRect/>
          </a:stretch>
        </p:blipFill>
        <p:spPr>
          <a:xfrm>
            <a:off x="907061" y="2729828"/>
            <a:ext cx="1777480" cy="1743559"/>
          </a:xfrm>
          <a:prstGeom prst="rect">
            <a:avLst/>
          </a:prstGeom>
        </p:spPr>
      </p:pic>
    </p:spTree>
    <p:extLst>
      <p:ext uri="{BB962C8B-B14F-4D97-AF65-F5344CB8AC3E}">
        <p14:creationId xmlns:p14="http://schemas.microsoft.com/office/powerpoint/2010/main" val="1286681903"/>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Visio</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783106" y="2589266"/>
            <a:ext cx="6792469" cy="1938992"/>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Office Visio </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是</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office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软件系列中的负责绘制流程图和示意图的软件，是一款便于</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IT</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和商务人员就复杂信息、系统和流程进行可视化处理、分析和交流的软件。使用具有专业外观的 </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Office Visio </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图表，可以促进对系统和流程的了解，深入了解复杂信息并利用这些知识做出更好的业务决策，可以提供了各种模板。</a:t>
            </a:r>
          </a:p>
        </p:txBody>
      </p:sp>
      <p:pic>
        <p:nvPicPr>
          <p:cNvPr id="43" name="图片 42">
            <a:extLst>
              <a:ext uri="{FF2B5EF4-FFF2-40B4-BE49-F238E27FC236}">
                <a16:creationId xmlns:a16="http://schemas.microsoft.com/office/drawing/2014/main" id="{9E908315-7F46-4E1F-A924-0C383599228D}"/>
              </a:ext>
            </a:extLst>
          </p:cNvPr>
          <p:cNvPicPr>
            <a:picLocks noChangeAspect="1"/>
          </p:cNvPicPr>
          <p:nvPr/>
        </p:nvPicPr>
        <p:blipFill rotWithShape="1">
          <a:blip r:embed="rId2"/>
          <a:srcRect l="1358" r="1"/>
          <a:stretch/>
        </p:blipFill>
        <p:spPr>
          <a:xfrm>
            <a:off x="775459" y="2761143"/>
            <a:ext cx="2832431" cy="1595238"/>
          </a:xfrm>
          <a:prstGeom prst="rect">
            <a:avLst/>
          </a:prstGeom>
        </p:spPr>
      </p:pic>
    </p:spTree>
    <p:extLst>
      <p:ext uri="{BB962C8B-B14F-4D97-AF65-F5344CB8AC3E}">
        <p14:creationId xmlns:p14="http://schemas.microsoft.com/office/powerpoint/2010/main" val="1082013632"/>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面向对象的基本概念</a:t>
            </a: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Visio</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845858" y="1794418"/>
            <a:ext cx="6792469" cy="3683060"/>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VISIO</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原来仅仅是一种画图工具，能够用来描述各种图形（从电路图到房屋结构图），也是到</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VISIO2000</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才开始引进软件分析设计功能到代码生成的全部功能，可以说是目前最能够用图形方式来表达各种商业图形用途的工具（对软件开发中的</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支持仅仅是其中很少的一部分）。它跟微软的</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office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产品的能够很好兼容。能够把图形直接复制或者内嵌到</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WORD</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的文档中。</a:t>
            </a:r>
            <a:endPar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endParaRPr>
          </a:p>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但是对于代码的生成更多是支持微软的产品如</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VB</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VC++</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C#</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MS SQL Server </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等（这也是微软的传统），所以它可以说用于图形语义的描述比较方便，但是用于软件开发过程的迭代开发则有点牵强</a:t>
            </a:r>
          </a:p>
        </p:txBody>
      </p:sp>
      <p:pic>
        <p:nvPicPr>
          <p:cNvPr id="43" name="图片 42">
            <a:extLst>
              <a:ext uri="{FF2B5EF4-FFF2-40B4-BE49-F238E27FC236}">
                <a16:creationId xmlns:a16="http://schemas.microsoft.com/office/drawing/2014/main" id="{9E908315-7F46-4E1F-A924-0C383599228D}"/>
              </a:ext>
            </a:extLst>
          </p:cNvPr>
          <p:cNvPicPr>
            <a:picLocks noChangeAspect="1"/>
          </p:cNvPicPr>
          <p:nvPr/>
        </p:nvPicPr>
        <p:blipFill rotWithShape="1">
          <a:blip r:embed="rId2"/>
          <a:srcRect l="1358" r="1"/>
          <a:stretch/>
        </p:blipFill>
        <p:spPr>
          <a:xfrm>
            <a:off x="775459" y="2761143"/>
            <a:ext cx="2832431" cy="1595238"/>
          </a:xfrm>
          <a:prstGeom prst="rect">
            <a:avLst/>
          </a:prstGeom>
        </p:spPr>
      </p:pic>
    </p:spTree>
    <p:extLst>
      <p:ext uri="{BB962C8B-B14F-4D97-AF65-F5344CB8AC3E}">
        <p14:creationId xmlns:p14="http://schemas.microsoft.com/office/powerpoint/2010/main" val="3736942756"/>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Visio</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3" name="图片 42">
            <a:extLst>
              <a:ext uri="{FF2B5EF4-FFF2-40B4-BE49-F238E27FC236}">
                <a16:creationId xmlns:a16="http://schemas.microsoft.com/office/drawing/2014/main" id="{9E908315-7F46-4E1F-A924-0C383599228D}"/>
              </a:ext>
            </a:extLst>
          </p:cNvPr>
          <p:cNvPicPr>
            <a:picLocks noChangeAspect="1"/>
          </p:cNvPicPr>
          <p:nvPr/>
        </p:nvPicPr>
        <p:blipFill rotWithShape="1">
          <a:blip r:embed="rId2"/>
          <a:srcRect l="1358" r="1"/>
          <a:stretch/>
        </p:blipFill>
        <p:spPr>
          <a:xfrm>
            <a:off x="775459" y="2761143"/>
            <a:ext cx="2832431" cy="1595238"/>
          </a:xfrm>
          <a:prstGeom prst="rect">
            <a:avLst/>
          </a:prstGeom>
        </p:spPr>
      </p:pic>
      <p:pic>
        <p:nvPicPr>
          <p:cNvPr id="44" name="图片 43">
            <a:extLst>
              <a:ext uri="{FF2B5EF4-FFF2-40B4-BE49-F238E27FC236}">
                <a16:creationId xmlns:a16="http://schemas.microsoft.com/office/drawing/2014/main" id="{B772B451-3CDF-475F-AEA5-099E0589B4B9}"/>
              </a:ext>
            </a:extLst>
          </p:cNvPr>
          <p:cNvPicPr/>
          <p:nvPr/>
        </p:nvPicPr>
        <p:blipFill>
          <a:blip r:embed="rId3"/>
          <a:stretch>
            <a:fillRect/>
          </a:stretch>
        </p:blipFill>
        <p:spPr>
          <a:xfrm>
            <a:off x="4090794" y="1514089"/>
            <a:ext cx="7155367" cy="4366534"/>
          </a:xfrm>
          <a:prstGeom prst="rect">
            <a:avLst/>
          </a:prstGeom>
          <a:noFill/>
          <a:ln>
            <a:noFill/>
          </a:ln>
        </p:spPr>
      </p:pic>
    </p:spTree>
    <p:extLst>
      <p:ext uri="{BB962C8B-B14F-4D97-AF65-F5344CB8AC3E}">
        <p14:creationId xmlns:p14="http://schemas.microsoft.com/office/powerpoint/2010/main" val="2175268276"/>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err="1">
                <a:solidFill>
                  <a:schemeClr val="bg1"/>
                </a:solidFill>
                <a:latin typeface="微软雅黑" panose="020B0503020204020204" pitchFamily="34" charset="-122"/>
                <a:ea typeface="微软雅黑" panose="020B0503020204020204" pitchFamily="34" charset="-122"/>
              </a:rPr>
              <a:t>PowerDesigner</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890681" y="2613350"/>
            <a:ext cx="6792469" cy="2246769"/>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Power Designer </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是</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Sybase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公司的</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CASE</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工具集，使用它可以方便地对管理信息系统进行分析设计，他几乎包括了数据库模型设计的全过程。利用</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Power Designer</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可以制作数据流程图、概念数据模型、物理数据模型，还可以为数据仓库制作结构模型，也能对团队设计模型进行控制。他可以与许多流行的软件开发工具，例如</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PowerBuilder</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Delphi</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VB</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等相配合使缩短开发时间和使系统设计更优化。</a:t>
            </a:r>
          </a:p>
        </p:txBody>
      </p:sp>
      <p:pic>
        <p:nvPicPr>
          <p:cNvPr id="42" name="图片 41">
            <a:extLst>
              <a:ext uri="{FF2B5EF4-FFF2-40B4-BE49-F238E27FC236}">
                <a16:creationId xmlns:a16="http://schemas.microsoft.com/office/drawing/2014/main" id="{B5568911-AA3E-4991-BC24-BFAEF753EB8E}"/>
              </a:ext>
            </a:extLst>
          </p:cNvPr>
          <p:cNvPicPr>
            <a:picLocks noChangeAspect="1"/>
          </p:cNvPicPr>
          <p:nvPr/>
        </p:nvPicPr>
        <p:blipFill>
          <a:blip r:embed="rId2"/>
          <a:stretch>
            <a:fillRect/>
          </a:stretch>
        </p:blipFill>
        <p:spPr>
          <a:xfrm>
            <a:off x="447648" y="3189146"/>
            <a:ext cx="3068377" cy="1095178"/>
          </a:xfrm>
          <a:prstGeom prst="rect">
            <a:avLst/>
          </a:prstGeom>
        </p:spPr>
      </p:pic>
    </p:spTree>
    <p:extLst>
      <p:ext uri="{BB962C8B-B14F-4D97-AF65-F5344CB8AC3E}">
        <p14:creationId xmlns:p14="http://schemas.microsoft.com/office/powerpoint/2010/main" val="3725058708"/>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err="1">
                <a:solidFill>
                  <a:schemeClr val="bg1"/>
                </a:solidFill>
                <a:latin typeface="微软雅黑" panose="020B0503020204020204" pitchFamily="34" charset="-122"/>
                <a:ea typeface="微软雅黑" panose="020B0503020204020204" pitchFamily="34" charset="-122"/>
              </a:rPr>
              <a:t>PowerDesigner</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890681" y="2613350"/>
            <a:ext cx="6792469" cy="2246769"/>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Power Designer</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是能进行数据库设计的强大的软件，是一款开发人员常用的数据库建模工具。使用它可以分别从概念数据模型</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(Conceptual Data Model)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和物理数据模型</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(Physical Data Model)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两个层次对数据库进行设计。在这里，概念数据模型描述的是独立于数据库管理系统</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(DBMS)</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的实体定义和实体关系定义；物理数据模型是在概念数据模型的基础上针对目标数据库管理系统的具体化。</a:t>
            </a:r>
          </a:p>
        </p:txBody>
      </p:sp>
      <p:pic>
        <p:nvPicPr>
          <p:cNvPr id="42" name="图片 41">
            <a:extLst>
              <a:ext uri="{FF2B5EF4-FFF2-40B4-BE49-F238E27FC236}">
                <a16:creationId xmlns:a16="http://schemas.microsoft.com/office/drawing/2014/main" id="{B5568911-AA3E-4991-BC24-BFAEF753EB8E}"/>
              </a:ext>
            </a:extLst>
          </p:cNvPr>
          <p:cNvPicPr>
            <a:picLocks noChangeAspect="1"/>
          </p:cNvPicPr>
          <p:nvPr/>
        </p:nvPicPr>
        <p:blipFill>
          <a:blip r:embed="rId2"/>
          <a:stretch>
            <a:fillRect/>
          </a:stretch>
        </p:blipFill>
        <p:spPr>
          <a:xfrm>
            <a:off x="447648" y="3189146"/>
            <a:ext cx="3068377" cy="1095178"/>
          </a:xfrm>
          <a:prstGeom prst="rect">
            <a:avLst/>
          </a:prstGeom>
        </p:spPr>
      </p:pic>
    </p:spTree>
    <p:extLst>
      <p:ext uri="{BB962C8B-B14F-4D97-AF65-F5344CB8AC3E}">
        <p14:creationId xmlns:p14="http://schemas.microsoft.com/office/powerpoint/2010/main" val="1193367073"/>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err="1">
                <a:solidFill>
                  <a:schemeClr val="bg1"/>
                </a:solidFill>
                <a:latin typeface="微软雅黑" panose="020B0503020204020204" pitchFamily="34" charset="-122"/>
                <a:ea typeface="微软雅黑" panose="020B0503020204020204" pitchFamily="34" charset="-122"/>
              </a:rPr>
              <a:t>PowerDesigner</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2" name="图片 41">
            <a:extLst>
              <a:ext uri="{FF2B5EF4-FFF2-40B4-BE49-F238E27FC236}">
                <a16:creationId xmlns:a16="http://schemas.microsoft.com/office/drawing/2014/main" id="{B5568911-AA3E-4991-BC24-BFAEF753EB8E}"/>
              </a:ext>
            </a:extLst>
          </p:cNvPr>
          <p:cNvPicPr>
            <a:picLocks noChangeAspect="1"/>
          </p:cNvPicPr>
          <p:nvPr/>
        </p:nvPicPr>
        <p:blipFill>
          <a:blip r:embed="rId2"/>
          <a:stretch>
            <a:fillRect/>
          </a:stretch>
        </p:blipFill>
        <p:spPr>
          <a:xfrm>
            <a:off x="447648" y="3189146"/>
            <a:ext cx="3068377" cy="1095178"/>
          </a:xfrm>
          <a:prstGeom prst="rect">
            <a:avLst/>
          </a:prstGeom>
        </p:spPr>
      </p:pic>
      <p:pic>
        <p:nvPicPr>
          <p:cNvPr id="44" name="图片 43">
            <a:extLst>
              <a:ext uri="{FF2B5EF4-FFF2-40B4-BE49-F238E27FC236}">
                <a16:creationId xmlns:a16="http://schemas.microsoft.com/office/drawing/2014/main" id="{E93CC9D4-3DDC-4083-A664-DC0BD1E315ED}"/>
              </a:ext>
            </a:extLst>
          </p:cNvPr>
          <p:cNvPicPr/>
          <p:nvPr/>
        </p:nvPicPr>
        <p:blipFill>
          <a:blip r:embed="rId3"/>
          <a:stretch>
            <a:fillRect/>
          </a:stretch>
        </p:blipFill>
        <p:spPr>
          <a:xfrm>
            <a:off x="3700892" y="1839445"/>
            <a:ext cx="7532471" cy="4274484"/>
          </a:xfrm>
          <a:prstGeom prst="rect">
            <a:avLst/>
          </a:prstGeom>
          <a:noFill/>
          <a:ln>
            <a:noFill/>
          </a:ln>
        </p:spPr>
      </p:pic>
    </p:spTree>
    <p:extLst>
      <p:ext uri="{BB962C8B-B14F-4D97-AF65-F5344CB8AC3E}">
        <p14:creationId xmlns:p14="http://schemas.microsoft.com/office/powerpoint/2010/main" val="2490712688"/>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899646" y="2694032"/>
            <a:ext cx="6792469" cy="1836400"/>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StarUML(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简称</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SU),</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是一款开放源代码的</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开发工具，可以直接到</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StarUML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网站下载。</a:t>
            </a:r>
          </a:p>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	StarUML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是一种创建</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类图，生成类图和其他类型的统一建模语言</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图表的工具。</a:t>
            </a: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StarUML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发展快、灵活、可扩展性强。</a:t>
            </a:r>
          </a:p>
        </p:txBody>
      </p:sp>
      <p:pic>
        <p:nvPicPr>
          <p:cNvPr id="43" name="图片 42">
            <a:extLst>
              <a:ext uri="{FF2B5EF4-FFF2-40B4-BE49-F238E27FC236}">
                <a16:creationId xmlns:a16="http://schemas.microsoft.com/office/drawing/2014/main" id="{6316B757-DCF9-42DA-9D7C-DCDCF1FF03AA}"/>
              </a:ext>
            </a:extLst>
          </p:cNvPr>
          <p:cNvPicPr>
            <a:picLocks noChangeAspect="1"/>
          </p:cNvPicPr>
          <p:nvPr/>
        </p:nvPicPr>
        <p:blipFill>
          <a:blip r:embed="rId2"/>
          <a:stretch>
            <a:fillRect/>
          </a:stretch>
        </p:blipFill>
        <p:spPr>
          <a:xfrm>
            <a:off x="319641" y="2613351"/>
            <a:ext cx="3284171" cy="2041726"/>
          </a:xfrm>
          <a:prstGeom prst="rect">
            <a:avLst/>
          </a:prstGeom>
        </p:spPr>
      </p:pic>
    </p:spTree>
    <p:extLst>
      <p:ext uri="{BB962C8B-B14F-4D97-AF65-F5344CB8AC3E}">
        <p14:creationId xmlns:p14="http://schemas.microsoft.com/office/powerpoint/2010/main" val="2585852339"/>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680691" y="2497227"/>
            <a:ext cx="6792469" cy="913070"/>
          </a:xfrm>
          <a:prstGeom prst="rect">
            <a:avLst/>
          </a:prstGeom>
          <a:noFill/>
        </p:spPr>
        <p:txBody>
          <a:bodyPr wrap="square">
            <a:spAutoFit/>
          </a:bodyPr>
          <a:lstStyle/>
          <a:p>
            <a:pPr algn="just">
              <a:spcAft>
                <a:spcPts val="1600"/>
              </a:spcAft>
            </a:pPr>
            <a:r>
              <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StarUML</a:t>
            </a:r>
            <a:r>
              <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rPr>
              <a:t>的优点：</a:t>
            </a:r>
            <a:endParaRPr lang="en-US" altLang="zh-CN"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endParaRPr>
          </a:p>
          <a:p>
            <a:pPr algn="just">
              <a:spcAft>
                <a:spcPts val="1600"/>
              </a:spcAft>
            </a:pPr>
            <a:endParaRPr lang="zh-CN" altLang="en-US" sz="2000" kern="100" dirty="0">
              <a:solidFill>
                <a:srgbClr val="000000"/>
              </a:solidFill>
              <a:latin typeface="Times New Roman" panose="02020603050405020304" pitchFamily="18" charset="0"/>
              <a:ea typeface="Times New Roman" panose="02020603050405020304" pitchFamily="18" charset="0"/>
              <a:cs typeface="宋体" panose="02010600030101010101" pitchFamily="2" charset="-122"/>
            </a:endParaRPr>
          </a:p>
        </p:txBody>
      </p:sp>
      <p:pic>
        <p:nvPicPr>
          <p:cNvPr id="43" name="图片 42">
            <a:extLst>
              <a:ext uri="{FF2B5EF4-FFF2-40B4-BE49-F238E27FC236}">
                <a16:creationId xmlns:a16="http://schemas.microsoft.com/office/drawing/2014/main" id="{6316B757-DCF9-42DA-9D7C-DCDCF1FF03AA}"/>
              </a:ext>
            </a:extLst>
          </p:cNvPr>
          <p:cNvPicPr>
            <a:picLocks noChangeAspect="1"/>
          </p:cNvPicPr>
          <p:nvPr/>
        </p:nvPicPr>
        <p:blipFill>
          <a:blip r:embed="rId2"/>
          <a:stretch>
            <a:fillRect/>
          </a:stretch>
        </p:blipFill>
        <p:spPr>
          <a:xfrm>
            <a:off x="219654" y="2791660"/>
            <a:ext cx="3284171" cy="2041726"/>
          </a:xfrm>
          <a:prstGeom prst="rect">
            <a:avLst/>
          </a:prstGeom>
        </p:spPr>
      </p:pic>
      <p:sp>
        <p:nvSpPr>
          <p:cNvPr id="44" name="文本框 43">
            <a:extLst>
              <a:ext uri="{FF2B5EF4-FFF2-40B4-BE49-F238E27FC236}">
                <a16:creationId xmlns:a16="http://schemas.microsoft.com/office/drawing/2014/main" id="{4A15D61C-0471-4961-87FD-4480AEFB4DB4}"/>
              </a:ext>
            </a:extLst>
          </p:cNvPr>
          <p:cNvSpPr txBox="1"/>
          <p:nvPr/>
        </p:nvSpPr>
        <p:spPr>
          <a:xfrm>
            <a:off x="5331555" y="3903629"/>
            <a:ext cx="6096000" cy="1333698"/>
          </a:xfrm>
          <a:prstGeom prst="rect">
            <a:avLst/>
          </a:prstGeom>
          <a:noFill/>
        </p:spPr>
        <p:txBody>
          <a:bodyPr wrap="square">
            <a:spAutoFit/>
          </a:bodyPr>
          <a:lstStyle/>
          <a:p>
            <a:pPr marL="285750" indent="-285750" algn="just">
              <a:spcAft>
                <a:spcPts val="1600"/>
              </a:spcAft>
              <a:buFont typeface="Arial" panose="020B0604020202020204" pitchFamily="34" charset="0"/>
              <a:buChar char="•"/>
            </a:pPr>
            <a:r>
              <a:rPr lang="zh-TW" altLang="zh-CN" sz="1800" u="none" strike="noStrike" kern="100" spc="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支持</a:t>
            </a:r>
            <a:r>
              <a:rPr lang="en-US" altLang="zh-CN" sz="1800" b="1"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XM</a:t>
            </a:r>
            <a:r>
              <a:rPr lang="en-US" altLang="zh-CN" sz="18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endParaRPr lang="zh-CN" altLang="zh-CN" sz="1800" u="none" strike="noStrike" kern="1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600"/>
              </a:spcAft>
              <a:buFont typeface="Arial" panose="020B0604020202020204" pitchFamily="34" charset="0"/>
              <a:buChar char="•"/>
            </a:pPr>
            <a:r>
              <a:rPr lang="zh-TW" altLang="zh-CN" sz="1800" u="none" strike="noStrike" kern="100" spc="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导入</a:t>
            </a:r>
            <a:r>
              <a:rPr lang="en-US" altLang="zh-CN" sz="1800" b="1"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Rose</a:t>
            </a:r>
            <a:r>
              <a:rPr lang="zh-TW" altLang="zh-CN" sz="1800" u="none" strike="noStrike" kern="100" spc="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文件</a:t>
            </a:r>
            <a:endParaRPr lang="zh-CN" altLang="zh-CN" sz="1800" u="none" strike="noStrike" kern="1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600"/>
              </a:spcAft>
              <a:buFont typeface="Arial" panose="020B0604020202020204" pitchFamily="34" charset="0"/>
              <a:buChar char="•"/>
            </a:pPr>
            <a:r>
              <a:rPr lang="zh-TW" altLang="zh-CN" sz="1800"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支持</a:t>
            </a:r>
            <a:r>
              <a:rPr lang="zh-TW" altLang="zh-CN" sz="1800" kern="100" dirty="0">
                <a:solidFill>
                  <a:srgbClr val="000000"/>
                </a:solidFill>
                <a:effectLst/>
                <a:ea typeface="Times New Roman" panose="02020603050405020304" pitchFamily="18" charset="0"/>
              </a:rPr>
              <a:t>23</a:t>
            </a:r>
            <a:r>
              <a:rPr lang="zh-TW" altLang="zh-CN" sz="1800" kern="100" dirty="0">
                <a:solidFill>
                  <a:srgbClr val="000000"/>
                </a:solidFill>
                <a:effectLst/>
                <a:ea typeface="宋体" panose="02010600030101010101" pitchFamily="2" charset="-122"/>
                <a:cs typeface="宋体" panose="02010600030101010101" pitchFamily="2" charset="-122"/>
              </a:rPr>
              <a:t>种</a:t>
            </a:r>
            <a:r>
              <a:rPr lang="en-US" altLang="zh-CN" sz="1800" kern="100" dirty="0" err="1">
                <a:solidFill>
                  <a:srgbClr val="000000"/>
                </a:solidFill>
                <a:effectLst/>
                <a:latin typeface="Times New Roman" panose="02020603050405020304" pitchFamily="18" charset="0"/>
                <a:ea typeface="Times New Roman" panose="02020603050405020304" pitchFamily="18" charset="0"/>
              </a:rPr>
              <a:t>GoF</a:t>
            </a:r>
            <a:r>
              <a:rPr lang="zh-TW" altLang="zh-CN" sz="1800" kern="100" dirty="0">
                <a:solidFill>
                  <a:srgbClr val="000000"/>
                </a:solidFill>
                <a:effectLst/>
                <a:ea typeface="宋体" panose="02010600030101010101" pitchFamily="2" charset="-122"/>
                <a:cs typeface="宋体" panose="02010600030101010101" pitchFamily="2" charset="-122"/>
              </a:rPr>
              <a:t>模式</a:t>
            </a:r>
            <a:r>
              <a:rPr lang="en-US" altLang="zh-CN" sz="1800" kern="100" dirty="0">
                <a:solidFill>
                  <a:srgbClr val="000000"/>
                </a:solidFill>
                <a:effectLst/>
                <a:latin typeface="Times New Roman" panose="02020603050405020304" pitchFamily="18" charset="0"/>
                <a:ea typeface="Times New Roman" panose="02020603050405020304" pitchFamily="18" charset="0"/>
              </a:rPr>
              <a:t>(Pattern),</a:t>
            </a:r>
            <a:r>
              <a:rPr lang="zh-TW" altLang="zh-CN" sz="1800" kern="100" dirty="0">
                <a:solidFill>
                  <a:srgbClr val="000000"/>
                </a:solidFill>
                <a:effectLst/>
                <a:ea typeface="宋体" panose="02010600030101010101" pitchFamily="2" charset="-122"/>
                <a:cs typeface="宋体" panose="02010600030101010101" pitchFamily="2" charset="-122"/>
              </a:rPr>
              <a:t>以及三种</a:t>
            </a:r>
            <a:r>
              <a:rPr lang="en-US" altLang="zh-CN" sz="1800" kern="100" dirty="0">
                <a:solidFill>
                  <a:srgbClr val="000000"/>
                </a:solidFill>
                <a:effectLst/>
                <a:latin typeface="Times New Roman" panose="02020603050405020304" pitchFamily="18" charset="0"/>
                <a:ea typeface="Times New Roman" panose="02020603050405020304" pitchFamily="18" charset="0"/>
              </a:rPr>
              <a:t>EJB</a:t>
            </a:r>
            <a:r>
              <a:rPr lang="zh-TW" altLang="zh-CN" sz="1800" kern="100" dirty="0">
                <a:solidFill>
                  <a:srgbClr val="000000"/>
                </a:solidFill>
                <a:effectLst/>
                <a:ea typeface="宋体" panose="02010600030101010101" pitchFamily="2" charset="-122"/>
                <a:cs typeface="宋体" panose="02010600030101010101" pitchFamily="2" charset="-122"/>
              </a:rPr>
              <a:t>模式</a:t>
            </a:r>
            <a:endParaRPr lang="zh-CN" altLang="zh-CN" sz="1800" u="none" strike="noStrike" kern="100" spc="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7137D75C-5275-4AE6-80FB-B6CA6E46F7E2}"/>
              </a:ext>
            </a:extLst>
          </p:cNvPr>
          <p:cNvSpPr txBox="1"/>
          <p:nvPr/>
        </p:nvSpPr>
        <p:spPr>
          <a:xfrm>
            <a:off x="3680691" y="3414304"/>
            <a:ext cx="6197600" cy="1815882"/>
          </a:xfrm>
          <a:prstGeom prst="rect">
            <a:avLst/>
          </a:prstGeom>
          <a:noFill/>
        </p:spPr>
        <p:txBody>
          <a:bodyPr wrap="square">
            <a:spAutoFit/>
          </a:bodyPr>
          <a:lstStyle/>
          <a:p>
            <a:pPr marL="285750" indent="-285750" algn="just">
              <a:spcAft>
                <a:spcPts val="1600"/>
              </a:spcAft>
              <a:buFont typeface="Arial" panose="020B0604020202020204" pitchFamily="34" charset="0"/>
              <a:buChar char="•"/>
            </a:pPr>
            <a:r>
              <a:rPr lang="zh-TW" altLang="zh-CN" sz="1800"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可绘制</a:t>
            </a:r>
            <a:r>
              <a:rPr lang="en-US" altLang="zh-CN" sz="1800"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UML</a:t>
            </a:r>
            <a:r>
              <a:rPr lang="zh-TW" altLang="zh-CN" sz="1800"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中的常用图</a:t>
            </a:r>
            <a:endParaRPr lang="zh-CN" altLang="zh-CN" sz="1800" u="none" strike="noStrike" kern="1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600"/>
              </a:spcAft>
              <a:buFont typeface="Arial" panose="020B0604020202020204" pitchFamily="34" charset="0"/>
              <a:buChar char="•"/>
            </a:pPr>
            <a:r>
              <a:rPr lang="zh-TW" altLang="zh-CN" sz="1800"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免费</a:t>
            </a:r>
            <a:endParaRPr lang="zh-CN" altLang="zh-CN" sz="1800" u="none" strike="noStrike" kern="1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600"/>
              </a:spcAft>
              <a:buFont typeface="Arial" panose="020B0604020202020204" pitchFamily="34" charset="0"/>
              <a:buChar char="•"/>
            </a:pPr>
            <a:r>
              <a:rPr lang="zh-TW" altLang="zh-CN" sz="1800"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多种格式</a:t>
            </a:r>
            <a:endParaRPr lang="zh-CN" altLang="zh-CN" sz="1800" u="none" strike="noStrike" kern="1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600"/>
              </a:spcAft>
              <a:buFont typeface="Arial" panose="020B0604020202020204" pitchFamily="34" charset="0"/>
              <a:buChar char="•"/>
            </a:pPr>
            <a:r>
              <a:rPr lang="zh-TW" altLang="zh-CN" sz="1800" u="none" strike="noStrike" kern="10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双向工程</a:t>
            </a:r>
            <a:endParaRPr lang="zh-CN" altLang="zh-CN" sz="1800" u="none" strike="noStrike" kern="100" spc="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804754"/>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3" name="图片 42">
            <a:extLst>
              <a:ext uri="{FF2B5EF4-FFF2-40B4-BE49-F238E27FC236}">
                <a16:creationId xmlns:a16="http://schemas.microsoft.com/office/drawing/2014/main" id="{6316B757-DCF9-42DA-9D7C-DCDCF1FF03AA}"/>
              </a:ext>
            </a:extLst>
          </p:cNvPr>
          <p:cNvPicPr>
            <a:picLocks noChangeAspect="1"/>
          </p:cNvPicPr>
          <p:nvPr/>
        </p:nvPicPr>
        <p:blipFill>
          <a:blip r:embed="rId2"/>
          <a:stretch>
            <a:fillRect/>
          </a:stretch>
        </p:blipFill>
        <p:spPr>
          <a:xfrm>
            <a:off x="219654" y="2791660"/>
            <a:ext cx="3284171" cy="2041726"/>
          </a:xfrm>
          <a:prstGeom prst="rect">
            <a:avLst/>
          </a:prstGeom>
        </p:spPr>
      </p:pic>
      <p:pic>
        <p:nvPicPr>
          <p:cNvPr id="47" name="图片 46">
            <a:extLst>
              <a:ext uri="{FF2B5EF4-FFF2-40B4-BE49-F238E27FC236}">
                <a16:creationId xmlns:a16="http://schemas.microsoft.com/office/drawing/2014/main" id="{93EAD060-FBB9-4DCA-873F-F2454D07907D}"/>
              </a:ext>
            </a:extLst>
          </p:cNvPr>
          <p:cNvPicPr/>
          <p:nvPr/>
        </p:nvPicPr>
        <p:blipFill>
          <a:blip r:embed="rId3"/>
          <a:stretch>
            <a:fillRect/>
          </a:stretch>
        </p:blipFill>
        <p:spPr>
          <a:xfrm>
            <a:off x="3745714" y="1643940"/>
            <a:ext cx="7805289" cy="4218977"/>
          </a:xfrm>
          <a:prstGeom prst="rect">
            <a:avLst/>
          </a:prstGeom>
        </p:spPr>
      </p:pic>
    </p:spTree>
    <p:extLst>
      <p:ext uri="{BB962C8B-B14F-4D97-AF65-F5344CB8AC3E}">
        <p14:creationId xmlns:p14="http://schemas.microsoft.com/office/powerpoint/2010/main" val="2916308357"/>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p>
        </p:txBody>
      </p:sp>
      <p:sp>
        <p:nvSpPr>
          <p:cNvPr id="42" name="文本框 41"/>
          <p:cNvSpPr txBox="1"/>
          <p:nvPr/>
        </p:nvSpPr>
        <p:spPr>
          <a:xfrm>
            <a:off x="1710338" y="1976976"/>
            <a:ext cx="8247380" cy="1938992"/>
          </a:xfrm>
          <a:prstGeom prst="rect">
            <a:avLst/>
          </a:prstGeom>
          <a:noFill/>
          <a:ln w="9525">
            <a:noFill/>
          </a:ln>
        </p:spPr>
        <p:txBody>
          <a:bodyPr wrap="square">
            <a:spAutoFit/>
          </a:bodyPr>
          <a:lstStyle/>
          <a:p>
            <a:r>
              <a:rPr lang="zh-CN" altLang="en-US" sz="2400" dirty="0">
                <a:ea typeface="宋体" panose="02010600030101010101" pitchFamily="2" charset="-122"/>
              </a:rPr>
              <a:t>问题：</a:t>
            </a:r>
            <a:r>
              <a:rPr lang="en-US" altLang="zh-CN" sz="2400" dirty="0">
                <a:ea typeface="宋体" panose="02010600030101010101" pitchFamily="2" charset="-122"/>
              </a:rPr>
              <a:t>UML</a:t>
            </a:r>
            <a:r>
              <a:rPr lang="zh-CN" altLang="en-US" sz="2400" dirty="0">
                <a:ea typeface="宋体" panose="02010600030101010101" pitchFamily="2" charset="-122"/>
              </a:rPr>
              <a:t>是下面哪种方法的建模工具：</a:t>
            </a:r>
          </a:p>
          <a:p>
            <a:r>
              <a:rPr lang="en-US" altLang="zh-CN" sz="2400" dirty="0">
                <a:ea typeface="宋体" panose="02010600030101010101" pitchFamily="2" charset="-122"/>
              </a:rPr>
              <a:t>A. </a:t>
            </a:r>
            <a:r>
              <a:rPr lang="zh-CN" altLang="en-US" sz="2400" dirty="0">
                <a:ea typeface="宋体" panose="02010600030101010101" pitchFamily="2" charset="-122"/>
              </a:rPr>
              <a:t>结构化方法</a:t>
            </a:r>
          </a:p>
          <a:p>
            <a:r>
              <a:rPr lang="en-US" altLang="zh-CN" sz="2400" dirty="0">
                <a:ea typeface="宋体" panose="02010600030101010101" pitchFamily="2" charset="-122"/>
              </a:rPr>
              <a:t>B. </a:t>
            </a:r>
            <a:r>
              <a:rPr lang="zh-CN" altLang="en-US" sz="2400" dirty="0">
                <a:ea typeface="宋体" panose="02010600030101010101" pitchFamily="2" charset="-122"/>
              </a:rPr>
              <a:t>原型化方法</a:t>
            </a:r>
          </a:p>
          <a:p>
            <a:r>
              <a:rPr lang="en-US" altLang="zh-CN" sz="2400" dirty="0">
                <a:ea typeface="宋体" panose="02010600030101010101" pitchFamily="2" charset="-122"/>
              </a:rPr>
              <a:t>C. CASE</a:t>
            </a:r>
            <a:r>
              <a:rPr lang="zh-CN" altLang="en-US" sz="2400" dirty="0">
                <a:ea typeface="宋体" panose="02010600030101010101" pitchFamily="2" charset="-122"/>
              </a:rPr>
              <a:t>方法</a:t>
            </a:r>
          </a:p>
          <a:p>
            <a:r>
              <a:rPr lang="en-US" altLang="zh-CN" sz="2400" dirty="0">
                <a:ea typeface="宋体" panose="02010600030101010101" pitchFamily="2" charset="-122"/>
              </a:rPr>
              <a:t>D. </a:t>
            </a:r>
            <a:r>
              <a:rPr lang="zh-CN" altLang="en-US" sz="2400" dirty="0">
                <a:ea typeface="宋体" panose="02010600030101010101" pitchFamily="2" charset="-122"/>
              </a:rPr>
              <a:t>面向对象方法</a:t>
            </a:r>
          </a:p>
        </p:txBody>
      </p:sp>
      <p:sp>
        <p:nvSpPr>
          <p:cNvPr id="43" name="文本框 42">
            <a:extLst>
              <a:ext uri="{FF2B5EF4-FFF2-40B4-BE49-F238E27FC236}">
                <a16:creationId xmlns:a16="http://schemas.microsoft.com/office/drawing/2014/main" id="{72BAE480-8B66-4F93-BFEE-45B3D42BB1F0}"/>
              </a:ext>
            </a:extLst>
          </p:cNvPr>
          <p:cNvSpPr txBox="1"/>
          <p:nvPr/>
        </p:nvSpPr>
        <p:spPr>
          <a:xfrm>
            <a:off x="1772239" y="4233301"/>
            <a:ext cx="6096000" cy="461665"/>
          </a:xfrm>
          <a:prstGeom prst="rect">
            <a:avLst/>
          </a:prstGeom>
          <a:noFill/>
        </p:spPr>
        <p:txBody>
          <a:bodyPr wrap="square">
            <a:spAutoFit/>
          </a:bodyPr>
          <a:lstStyle/>
          <a:p>
            <a:r>
              <a:rPr lang="zh-CN" altLang="en-US" sz="2400" dirty="0">
                <a:ea typeface="宋体" panose="02010600030101010101" pitchFamily="2" charset="-122"/>
              </a:rPr>
              <a:t>答案：</a:t>
            </a:r>
            <a:r>
              <a:rPr lang="en-US" altLang="zh-CN" sz="2400" dirty="0">
                <a:ea typeface="宋体" panose="02010600030101010101" pitchFamily="2" charset="-122"/>
              </a:rPr>
              <a:t>C</a:t>
            </a:r>
          </a:p>
        </p:txBody>
      </p:sp>
    </p:spTree>
    <p:extLst>
      <p:ext uri="{BB962C8B-B14F-4D97-AF65-F5344CB8AC3E}">
        <p14:creationId xmlns:p14="http://schemas.microsoft.com/office/powerpoint/2010/main" val="167844850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StarUML</a:t>
            </a:r>
            <a:r>
              <a:rPr lang="zh-CN" altLang="en-US" sz="3200" b="1" dirty="0">
                <a:solidFill>
                  <a:schemeClr val="bg1"/>
                </a:solidFill>
                <a:latin typeface="微软雅黑" panose="020B0503020204020204" pitchFamily="34" charset="-122"/>
                <a:ea typeface="微软雅黑" panose="020B0503020204020204" pitchFamily="34" charset="-122"/>
              </a:rPr>
              <a:t>的安装与配置</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面向对象的基本概念</a:t>
            </a:r>
          </a:p>
        </p:txBody>
      </p:sp>
      <p:sp>
        <p:nvSpPr>
          <p:cNvPr id="42" name="文本框 41"/>
          <p:cNvSpPr txBox="1"/>
          <p:nvPr/>
        </p:nvSpPr>
        <p:spPr>
          <a:xfrm>
            <a:off x="1772285" y="1739902"/>
            <a:ext cx="8946515" cy="4154984"/>
          </a:xfrm>
          <a:prstGeom prst="rect">
            <a:avLst/>
          </a:prstGeom>
          <a:noFill/>
          <a:ln w="9525">
            <a:noFill/>
          </a:ln>
        </p:spPr>
        <p:txBody>
          <a:bodyPr wrap="square">
            <a:spAutoFit/>
          </a:bodyPr>
          <a:lstStyle/>
          <a:p>
            <a:r>
              <a:rPr lang="zh-CN" altLang="en-US" sz="2400" b="1" dirty="0">
                <a:ea typeface="宋体" panose="02010600030101010101" pitchFamily="2" charset="-122"/>
              </a:rPr>
              <a:t>什么是面向对象方法：</a:t>
            </a:r>
            <a:endParaRPr lang="zh-CN" altLang="en-US"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面向对象程序设计是一种新兴的程序设计方法，或者是一种新的程序设计规范，它使用对象、类、继承、封装、消息等基本概念来进行程序的设计。从现实世界中客观存在的事物（即对象）出发来构造软件系统，并且在系统构造中尽可能运用人类的自然思维方式。</a:t>
            </a:r>
            <a:endParaRPr lang="en-US" altLang="zh-CN" sz="2400" dirty="0">
              <a:ea typeface="宋体" panose="02010600030101010101" pitchFamily="2" charset="-122"/>
            </a:endParaRPr>
          </a:p>
          <a:p>
            <a:r>
              <a:rPr lang="zh-CN" altLang="en-US" sz="2400" b="1" dirty="0">
                <a:ea typeface="宋体" panose="02010600030101010101" pitchFamily="2" charset="-122"/>
              </a:rPr>
              <a:t>面向对象方法的好处：</a:t>
            </a:r>
            <a:endParaRPr lang="en-US" altLang="zh-CN" sz="2400" b="1"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面向对象所带来的好处是程序的稳定性与可修改性（由于把客观世界分解成一个一个的对象，并且把数据和操作都封装在对象的内部）、可重用性（通过面向对象技术，不仅可以重用代码，而且可以重用需求分析、设计、用户界面等）。</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的安装</a:t>
            </a:r>
          </a:p>
        </p:txBody>
      </p:sp>
      <p:sp>
        <p:nvSpPr>
          <p:cNvPr id="47" name="文本框 46"/>
          <p:cNvSpPr txBox="1"/>
          <p:nvPr/>
        </p:nvSpPr>
        <p:spPr>
          <a:xfrm>
            <a:off x="3934325" y="1656868"/>
            <a:ext cx="4036036" cy="461665"/>
          </a:xfrm>
          <a:prstGeom prst="rect">
            <a:avLst/>
          </a:prstGeom>
          <a:noFill/>
        </p:spPr>
        <p:txBody>
          <a:bodyPr wrap="square">
            <a:spAutoFit/>
          </a:bodyPr>
          <a:lstStyle/>
          <a:p>
            <a:pPr algn="just"/>
            <a:r>
              <a:rPr lang="zh-CN"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官网：</a:t>
            </a:r>
            <a:r>
              <a:rPr lang="en-US" altLang="zh-CN" sz="2400" b="1" kern="100" dirty="0">
                <a:effectLst/>
                <a:latin typeface="Calibri" panose="020F0502020204030204" pitchFamily="34" charset="0"/>
                <a:ea typeface="微软雅黑" panose="020B0503020204020204" pitchFamily="34" charset="-122"/>
                <a:cs typeface="Times New Roman" panose="02020603050405020304" pitchFamily="18" charset="0"/>
              </a:rPr>
              <a:t>https://staruml.io/</a:t>
            </a:r>
            <a:r>
              <a:rPr lang="en-US" altLang="zh-CN" sz="2400" b="1" kern="100" baseline="30000" dirty="0">
                <a:effectLst/>
                <a:latin typeface="Calibri" panose="020F0502020204030204" pitchFamily="34" charset="0"/>
                <a:ea typeface="微软雅黑" panose="020B0503020204020204" pitchFamily="34" charset="-122"/>
                <a:cs typeface="Times New Roman" panose="02020603050405020304" pitchFamily="18" charset="0"/>
              </a:rPr>
              <a:t>[1]</a:t>
            </a:r>
            <a:endParaRPr lang="zh-CN" altLang="zh-CN" sz="2400" b="1" kern="100" baseline="300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3" name="文本框 42">
            <a:extLst>
              <a:ext uri="{FF2B5EF4-FFF2-40B4-BE49-F238E27FC236}">
                <a16:creationId xmlns:a16="http://schemas.microsoft.com/office/drawing/2014/main" id="{CFAB670B-7E63-493F-A08A-3FE11CF22B4D}"/>
              </a:ext>
            </a:extLst>
          </p:cNvPr>
          <p:cNvSpPr txBox="1"/>
          <p:nvPr/>
        </p:nvSpPr>
        <p:spPr>
          <a:xfrm>
            <a:off x="775459" y="5754230"/>
            <a:ext cx="4155129" cy="461665"/>
          </a:xfrm>
          <a:prstGeom prst="rect">
            <a:avLst/>
          </a:prstGeom>
          <a:noFill/>
        </p:spPr>
        <p:txBody>
          <a:bodyPr wrap="square">
            <a:spAutoFit/>
          </a:bodyPr>
          <a:lstStyle/>
          <a:p>
            <a:r>
              <a:rPr lang="zh-CN" altLang="zh-CN" sz="2400" kern="100" dirty="0">
                <a:latin typeface="Calibri" panose="020F0502020204030204" pitchFamily="34" charset="0"/>
                <a:ea typeface="微软雅黑" panose="020B0503020204020204" pitchFamily="34" charset="-122"/>
                <a:cs typeface="Times New Roman" panose="02020603050405020304" pitchFamily="18" charset="0"/>
              </a:rPr>
              <a:t>访问官网，选择合适版本下载</a:t>
            </a:r>
            <a:endParaRPr lang="zh-CN" altLang="en-US" sz="2400" kern="100" dirty="0">
              <a:latin typeface="Calibri" panose="020F0502020204030204" pitchFamily="34" charset="0"/>
              <a:ea typeface="微软雅黑" panose="020B0503020204020204" pitchFamily="34" charset="-122"/>
              <a:cs typeface="Times New Roman" panose="02020603050405020304" pitchFamily="18" charset="0"/>
            </a:endParaRPr>
          </a:p>
        </p:txBody>
      </p:sp>
      <p:pic>
        <p:nvPicPr>
          <p:cNvPr id="44" name="图片 43">
            <a:extLst>
              <a:ext uri="{FF2B5EF4-FFF2-40B4-BE49-F238E27FC236}">
                <a16:creationId xmlns:a16="http://schemas.microsoft.com/office/drawing/2014/main" id="{F6742A53-A976-49A6-9374-54953E667D1B}"/>
              </a:ext>
            </a:extLst>
          </p:cNvPr>
          <p:cNvPicPr/>
          <p:nvPr/>
        </p:nvPicPr>
        <p:blipFill>
          <a:blip r:embed="rId2"/>
          <a:stretch>
            <a:fillRect/>
          </a:stretch>
        </p:blipFill>
        <p:spPr>
          <a:xfrm>
            <a:off x="858471" y="2502067"/>
            <a:ext cx="4036036" cy="3034352"/>
          </a:xfrm>
          <a:prstGeom prst="rect">
            <a:avLst/>
          </a:prstGeom>
        </p:spPr>
      </p:pic>
      <p:sp>
        <p:nvSpPr>
          <p:cNvPr id="46" name="文本框 45">
            <a:extLst>
              <a:ext uri="{FF2B5EF4-FFF2-40B4-BE49-F238E27FC236}">
                <a16:creationId xmlns:a16="http://schemas.microsoft.com/office/drawing/2014/main" id="{7E14063A-576A-48E0-AE6C-C53AAECC87E5}"/>
              </a:ext>
            </a:extLst>
          </p:cNvPr>
          <p:cNvSpPr txBox="1"/>
          <p:nvPr/>
        </p:nvSpPr>
        <p:spPr>
          <a:xfrm>
            <a:off x="6553200" y="5569563"/>
            <a:ext cx="3774141" cy="830997"/>
          </a:xfrm>
          <a:prstGeom prst="rect">
            <a:avLst/>
          </a:prstGeom>
          <a:noFill/>
        </p:spPr>
        <p:txBody>
          <a:bodyPr wrap="square">
            <a:spAutoFit/>
          </a:bodyPr>
          <a:lstStyle/>
          <a:p>
            <a:pPr lvl="0" algn="just"/>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windows</a:t>
            </a:r>
            <a:r>
              <a:rPr lang="zh-CN" altLang="zh-CN" sz="2400" kern="100" dirty="0">
                <a:latin typeface="Calibri" panose="020F0502020204030204" pitchFamily="34" charset="0"/>
                <a:ea typeface="微软雅黑" panose="020B0503020204020204" pitchFamily="34" charset="-122"/>
                <a:cs typeface="Times New Roman" panose="02020603050405020304" pitchFamily="18" charset="0"/>
              </a:rPr>
              <a:t>的下载链接得到的是安装包，点击运行安装</a:t>
            </a:r>
          </a:p>
        </p:txBody>
      </p:sp>
      <p:pic>
        <p:nvPicPr>
          <p:cNvPr id="48" name="图片 47">
            <a:extLst>
              <a:ext uri="{FF2B5EF4-FFF2-40B4-BE49-F238E27FC236}">
                <a16:creationId xmlns:a16="http://schemas.microsoft.com/office/drawing/2014/main" id="{B0875BAD-0942-4288-B1CC-96053FCB75D7}"/>
              </a:ext>
            </a:extLst>
          </p:cNvPr>
          <p:cNvPicPr/>
          <p:nvPr/>
        </p:nvPicPr>
        <p:blipFill>
          <a:blip r:embed="rId3"/>
          <a:stretch>
            <a:fillRect/>
          </a:stretch>
        </p:blipFill>
        <p:spPr>
          <a:xfrm>
            <a:off x="5478694" y="2911343"/>
            <a:ext cx="5923152" cy="660612"/>
          </a:xfrm>
          <a:prstGeom prst="rect">
            <a:avLst/>
          </a:prstGeom>
        </p:spPr>
      </p:pic>
      <p:pic>
        <p:nvPicPr>
          <p:cNvPr id="49" name="图片 48">
            <a:extLst>
              <a:ext uri="{FF2B5EF4-FFF2-40B4-BE49-F238E27FC236}">
                <a16:creationId xmlns:a16="http://schemas.microsoft.com/office/drawing/2014/main" id="{D7B9A430-90D4-466F-972F-8F6CAF141C57}"/>
              </a:ext>
            </a:extLst>
          </p:cNvPr>
          <p:cNvPicPr/>
          <p:nvPr/>
        </p:nvPicPr>
        <p:blipFill>
          <a:blip r:embed="rId4"/>
          <a:stretch>
            <a:fillRect/>
          </a:stretch>
        </p:blipFill>
        <p:spPr>
          <a:xfrm>
            <a:off x="6553200" y="3804469"/>
            <a:ext cx="3854261" cy="1552656"/>
          </a:xfrm>
          <a:prstGeom prst="rect">
            <a:avLst/>
          </a:prstGeom>
        </p:spPr>
      </p:pic>
    </p:spTree>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的配置</a:t>
            </a:r>
          </a:p>
        </p:txBody>
      </p:sp>
      <p:sp>
        <p:nvSpPr>
          <p:cNvPr id="47" name="文本框 46"/>
          <p:cNvSpPr txBox="1"/>
          <p:nvPr/>
        </p:nvSpPr>
        <p:spPr>
          <a:xfrm>
            <a:off x="2248398" y="1626593"/>
            <a:ext cx="8159063" cy="461665"/>
          </a:xfrm>
          <a:prstGeom prst="rect">
            <a:avLst/>
          </a:prstGeom>
          <a:noFill/>
        </p:spPr>
        <p:txBody>
          <a:bodyPr wrap="square">
            <a:spAutoFit/>
          </a:bodyPr>
          <a:lstStyle/>
          <a:p>
            <a:pPr algn="just"/>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以</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插件为例，安装</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插件，用于导入导出</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源代码</a:t>
            </a:r>
            <a:endParaRPr lang="zh-CN" altLang="zh-CN" sz="2400" b="1" kern="100" baseline="300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3" name="文本框 42">
            <a:extLst>
              <a:ext uri="{FF2B5EF4-FFF2-40B4-BE49-F238E27FC236}">
                <a16:creationId xmlns:a16="http://schemas.microsoft.com/office/drawing/2014/main" id="{CFAB670B-7E63-493F-A08A-3FE11CF22B4D}"/>
              </a:ext>
            </a:extLst>
          </p:cNvPr>
          <p:cNvSpPr txBox="1"/>
          <p:nvPr/>
        </p:nvSpPr>
        <p:spPr>
          <a:xfrm>
            <a:off x="3744382" y="5737086"/>
            <a:ext cx="4703235" cy="461665"/>
          </a:xfrm>
          <a:prstGeom prst="rect">
            <a:avLst/>
          </a:prstGeom>
          <a:noFill/>
        </p:spPr>
        <p:txBody>
          <a:bodyPr wrap="square">
            <a:spAutoFit/>
          </a:bodyPr>
          <a:lstStyle/>
          <a:p>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点击菜单栏</a:t>
            </a: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Tools-Extension Manager</a:t>
            </a:r>
            <a:endParaRPr lang="zh-CN" altLang="en-US" sz="2000" kern="100" dirty="0">
              <a:latin typeface="Calibri" panose="020F0502020204030204" pitchFamily="34" charset="0"/>
              <a:ea typeface="微软雅黑" panose="020B0503020204020204" pitchFamily="34" charset="-122"/>
              <a:cs typeface="Times New Roman" panose="02020603050405020304" pitchFamily="18" charset="0"/>
            </a:endParaRPr>
          </a:p>
        </p:txBody>
      </p:sp>
      <p:pic>
        <p:nvPicPr>
          <p:cNvPr id="50" name="图片 49">
            <a:extLst>
              <a:ext uri="{FF2B5EF4-FFF2-40B4-BE49-F238E27FC236}">
                <a16:creationId xmlns:a16="http://schemas.microsoft.com/office/drawing/2014/main" id="{9F4B2448-18B8-4F07-A19D-D3F93EB43B1A}"/>
              </a:ext>
            </a:extLst>
          </p:cNvPr>
          <p:cNvPicPr/>
          <p:nvPr/>
        </p:nvPicPr>
        <p:blipFill>
          <a:blip r:embed="rId2"/>
          <a:stretch>
            <a:fillRect/>
          </a:stretch>
        </p:blipFill>
        <p:spPr>
          <a:xfrm>
            <a:off x="3658859" y="2351205"/>
            <a:ext cx="4703235" cy="3188658"/>
          </a:xfrm>
          <a:prstGeom prst="rect">
            <a:avLst/>
          </a:prstGeom>
        </p:spPr>
      </p:pic>
    </p:spTree>
    <p:extLst>
      <p:ext uri="{BB962C8B-B14F-4D97-AF65-F5344CB8AC3E}">
        <p14:creationId xmlns:p14="http://schemas.microsoft.com/office/powerpoint/2010/main" val="990184214"/>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的配置</a:t>
            </a:r>
          </a:p>
        </p:txBody>
      </p:sp>
      <p:sp>
        <p:nvSpPr>
          <p:cNvPr id="47" name="文本框 46"/>
          <p:cNvSpPr txBox="1"/>
          <p:nvPr/>
        </p:nvSpPr>
        <p:spPr>
          <a:xfrm>
            <a:off x="2248398" y="1626593"/>
            <a:ext cx="8159063" cy="461665"/>
          </a:xfrm>
          <a:prstGeom prst="rect">
            <a:avLst/>
          </a:prstGeom>
          <a:noFill/>
        </p:spPr>
        <p:txBody>
          <a:bodyPr wrap="square">
            <a:spAutoFit/>
          </a:bodyPr>
          <a:lstStyle/>
          <a:p>
            <a:pPr algn="just"/>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以</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插件为例，安装</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插件，用于导入导出</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源代码</a:t>
            </a:r>
            <a:endParaRPr lang="zh-CN" altLang="zh-CN" sz="2400" b="1" kern="100" baseline="300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6" name="文本框 45">
            <a:extLst>
              <a:ext uri="{FF2B5EF4-FFF2-40B4-BE49-F238E27FC236}">
                <a16:creationId xmlns:a16="http://schemas.microsoft.com/office/drawing/2014/main" id="{7E14063A-576A-48E0-AE6C-C53AAECC87E5}"/>
              </a:ext>
            </a:extLst>
          </p:cNvPr>
          <p:cNvSpPr txBox="1"/>
          <p:nvPr/>
        </p:nvSpPr>
        <p:spPr>
          <a:xfrm>
            <a:off x="2295832" y="5647844"/>
            <a:ext cx="7262565" cy="400110"/>
          </a:xfrm>
          <a:prstGeom prst="rect">
            <a:avLst/>
          </a:prstGeom>
          <a:noFill/>
        </p:spPr>
        <p:txBody>
          <a:bodyPr wrap="square">
            <a:spAutoFit/>
          </a:bodyPr>
          <a:lstStyle/>
          <a:p>
            <a:pPr lvl="0" algn="just"/>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 </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找到</a:t>
            </a: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Java</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插件，点击</a:t>
            </a: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Install</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安装，出现提示，重新加载</a:t>
            </a: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StarUML</a:t>
            </a:r>
            <a:endParaRPr lang="zh-CN"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pic>
        <p:nvPicPr>
          <p:cNvPr id="51" name="图片 50">
            <a:extLst>
              <a:ext uri="{FF2B5EF4-FFF2-40B4-BE49-F238E27FC236}">
                <a16:creationId xmlns:a16="http://schemas.microsoft.com/office/drawing/2014/main" id="{E4508C26-ECFC-4186-B9B5-52516886A543}"/>
              </a:ext>
            </a:extLst>
          </p:cNvPr>
          <p:cNvPicPr/>
          <p:nvPr/>
        </p:nvPicPr>
        <p:blipFill>
          <a:blip r:embed="rId2"/>
          <a:stretch>
            <a:fillRect/>
          </a:stretch>
        </p:blipFill>
        <p:spPr>
          <a:xfrm>
            <a:off x="3148741" y="2353022"/>
            <a:ext cx="5376694" cy="3030057"/>
          </a:xfrm>
          <a:prstGeom prst="rect">
            <a:avLst/>
          </a:prstGeom>
        </p:spPr>
      </p:pic>
    </p:spTree>
    <p:extLst>
      <p:ext uri="{BB962C8B-B14F-4D97-AF65-F5344CB8AC3E}">
        <p14:creationId xmlns:p14="http://schemas.microsoft.com/office/powerpoint/2010/main" val="556128431"/>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的配置</a:t>
            </a:r>
          </a:p>
        </p:txBody>
      </p:sp>
      <p:sp>
        <p:nvSpPr>
          <p:cNvPr id="47" name="文本框 46"/>
          <p:cNvSpPr txBox="1"/>
          <p:nvPr/>
        </p:nvSpPr>
        <p:spPr>
          <a:xfrm>
            <a:off x="2248398" y="1626593"/>
            <a:ext cx="8159063" cy="461665"/>
          </a:xfrm>
          <a:prstGeom prst="rect">
            <a:avLst/>
          </a:prstGeom>
          <a:noFill/>
        </p:spPr>
        <p:txBody>
          <a:bodyPr wrap="square">
            <a:spAutoFit/>
          </a:bodyPr>
          <a:lstStyle/>
          <a:p>
            <a:pPr algn="just"/>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以</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插件为例，安装</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插件，用于导入导出</a:t>
            </a:r>
            <a:r>
              <a:rPr lang="en-US" altLang="zh-CN" sz="24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en-US" sz="2400" kern="100" dirty="0">
                <a:effectLst/>
                <a:latin typeface="Calibri" panose="020F0502020204030204" pitchFamily="34" charset="0"/>
                <a:ea typeface="微软雅黑" panose="020B0503020204020204" pitchFamily="34" charset="-122"/>
                <a:cs typeface="Times New Roman" panose="02020603050405020304" pitchFamily="18" charset="0"/>
              </a:rPr>
              <a:t>源代码</a:t>
            </a:r>
            <a:endParaRPr lang="zh-CN" altLang="zh-CN" sz="2400" b="1" kern="100" baseline="300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6" name="文本框 45">
            <a:extLst>
              <a:ext uri="{FF2B5EF4-FFF2-40B4-BE49-F238E27FC236}">
                <a16:creationId xmlns:a16="http://schemas.microsoft.com/office/drawing/2014/main" id="{7E14063A-576A-48E0-AE6C-C53AAECC87E5}"/>
              </a:ext>
            </a:extLst>
          </p:cNvPr>
          <p:cNvSpPr txBox="1"/>
          <p:nvPr/>
        </p:nvSpPr>
        <p:spPr>
          <a:xfrm>
            <a:off x="3001461" y="5450863"/>
            <a:ext cx="7262565" cy="400110"/>
          </a:xfrm>
          <a:prstGeom prst="rect">
            <a:avLst/>
          </a:prstGeom>
          <a:noFill/>
        </p:spPr>
        <p:txBody>
          <a:bodyPr wrap="square">
            <a:spAutoFit/>
          </a:bodyPr>
          <a:lstStyle/>
          <a:p>
            <a:pPr lvl="0" algn="just"/>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 </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新建一个</a:t>
            </a: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StarUML</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项目，可以看到插件安装成功</a:t>
            </a:r>
            <a:endParaRPr lang="zh-CN"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pic>
        <p:nvPicPr>
          <p:cNvPr id="44" name="图片 43">
            <a:extLst>
              <a:ext uri="{FF2B5EF4-FFF2-40B4-BE49-F238E27FC236}">
                <a16:creationId xmlns:a16="http://schemas.microsoft.com/office/drawing/2014/main" id="{35617FDD-BF77-49A8-80F3-4DE1F219982E}"/>
              </a:ext>
            </a:extLst>
          </p:cNvPr>
          <p:cNvPicPr/>
          <p:nvPr/>
        </p:nvPicPr>
        <p:blipFill rotWithShape="1">
          <a:blip r:embed="rId2"/>
          <a:srcRect l="19570" t="7754" r="54791" b="73711"/>
          <a:stretch/>
        </p:blipFill>
        <p:spPr bwMode="auto">
          <a:xfrm>
            <a:off x="2766341" y="2648662"/>
            <a:ext cx="6005210" cy="24418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6842418"/>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p>
          </p:txBody>
        </p:sp>
      </p:grpSp>
      <p:sp>
        <p:nvSpPr>
          <p:cNvPr id="49" name="文本框 48"/>
          <p:cNvSpPr txBox="1"/>
          <p:nvPr/>
        </p:nvSpPr>
        <p:spPr>
          <a:xfrm>
            <a:off x="1393022" y="4714519"/>
            <a:ext cx="940595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使用</a:t>
            </a:r>
            <a:r>
              <a:rPr lang="en-US" altLang="zh-CN" sz="3200" b="1" dirty="0">
                <a:solidFill>
                  <a:schemeClr val="bg1"/>
                </a:solidFill>
                <a:latin typeface="微软雅黑" panose="020B0503020204020204" pitchFamily="34" charset="-122"/>
                <a:ea typeface="微软雅黑" panose="020B0503020204020204" pitchFamily="34" charset="-122"/>
              </a:rPr>
              <a:t>StarUML</a:t>
            </a:r>
            <a:r>
              <a:rPr lang="zh-CN" altLang="en-US" sz="3200" b="1" dirty="0">
                <a:solidFill>
                  <a:schemeClr val="bg1"/>
                </a:solidFill>
                <a:latin typeface="微软雅黑" panose="020B0503020204020204" pitchFamily="34" charset="-122"/>
                <a:ea typeface="微软雅黑" panose="020B0503020204020204" pitchFamily="34" charset="-122"/>
              </a:rPr>
              <a:t>建模</a:t>
            </a: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主界面</a:t>
            </a:r>
          </a:p>
        </p:txBody>
      </p:sp>
      <p:pic>
        <p:nvPicPr>
          <p:cNvPr id="45" name="图片 44">
            <a:extLst>
              <a:ext uri="{FF2B5EF4-FFF2-40B4-BE49-F238E27FC236}">
                <a16:creationId xmlns:a16="http://schemas.microsoft.com/office/drawing/2014/main" id="{2DE21925-A765-452F-BA74-F64FE96FE9BE}"/>
              </a:ext>
            </a:extLst>
          </p:cNvPr>
          <p:cNvPicPr/>
          <p:nvPr/>
        </p:nvPicPr>
        <p:blipFill>
          <a:blip r:embed="rId2"/>
          <a:stretch>
            <a:fillRect/>
          </a:stretch>
        </p:blipFill>
        <p:spPr>
          <a:xfrm>
            <a:off x="713558" y="1409640"/>
            <a:ext cx="8000136" cy="5381166"/>
          </a:xfrm>
          <a:prstGeom prst="rect">
            <a:avLst/>
          </a:prstGeom>
        </p:spPr>
      </p:pic>
      <p:sp>
        <p:nvSpPr>
          <p:cNvPr id="48" name="文本框 47">
            <a:extLst>
              <a:ext uri="{FF2B5EF4-FFF2-40B4-BE49-F238E27FC236}">
                <a16:creationId xmlns:a16="http://schemas.microsoft.com/office/drawing/2014/main" id="{C3467860-4504-41DB-8763-B1449FB1F816}"/>
              </a:ext>
            </a:extLst>
          </p:cNvPr>
          <p:cNvSpPr txBox="1"/>
          <p:nvPr/>
        </p:nvSpPr>
        <p:spPr>
          <a:xfrm>
            <a:off x="9025745" y="3689391"/>
            <a:ext cx="1866374" cy="400110"/>
          </a:xfrm>
          <a:prstGeom prst="rect">
            <a:avLst/>
          </a:prstGeom>
          <a:noFill/>
        </p:spPr>
        <p:txBody>
          <a:bodyPr wrap="square">
            <a:spAutoFit/>
          </a:bodyPr>
          <a:lstStyle/>
          <a:p>
            <a:pPr lvl="0" algn="just"/>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StarUML</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主界面</a:t>
            </a:r>
            <a:endParaRPr lang="zh-CN"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11484582"/>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的模型、视与图</a:t>
            </a:r>
          </a:p>
        </p:txBody>
      </p:sp>
      <p:sp>
        <p:nvSpPr>
          <p:cNvPr id="48" name="文本框 47">
            <a:extLst>
              <a:ext uri="{FF2B5EF4-FFF2-40B4-BE49-F238E27FC236}">
                <a16:creationId xmlns:a16="http://schemas.microsoft.com/office/drawing/2014/main" id="{C3467860-4504-41DB-8763-B1449FB1F816}"/>
              </a:ext>
            </a:extLst>
          </p:cNvPr>
          <p:cNvSpPr txBox="1"/>
          <p:nvPr/>
        </p:nvSpPr>
        <p:spPr>
          <a:xfrm>
            <a:off x="2093325" y="2416403"/>
            <a:ext cx="7448803" cy="2677656"/>
          </a:xfrm>
          <a:prstGeom prst="rect">
            <a:avLst/>
          </a:prstGeom>
          <a:noFill/>
        </p:spPr>
        <p:txBody>
          <a:bodyPr wrap="square">
            <a:spAutoFit/>
          </a:bodyPr>
          <a:lstStyle/>
          <a:p>
            <a:pPr lvl="0" algn="just"/>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	StarUML</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中清晰地区分了模型（</a:t>
            </a:r>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Model</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）、视（</a:t>
            </a:r>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View</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）与图（</a:t>
            </a:r>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Diagram</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）的概念。模型是包含软件模式信息的元素，视则是模型中信息的可视表达法，图则是表示用户特定设计思想的可视元素的集合。</a:t>
            </a:r>
            <a:r>
              <a:rPr lang="en-US" altLang="zh-CN" sz="2400" kern="100" baseline="30000" dirty="0">
                <a:latin typeface="Calibri" panose="020F0502020204030204" pitchFamily="34" charset="0"/>
                <a:ea typeface="微软雅黑" panose="020B0503020204020204" pitchFamily="34" charset="-122"/>
                <a:cs typeface="Times New Roman" panose="02020603050405020304" pitchFamily="18" charset="0"/>
              </a:rPr>
              <a:t>[2]</a:t>
            </a:r>
          </a:p>
          <a:p>
            <a:pPr lvl="0" algn="just"/>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	</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其实意思就是</a:t>
            </a:r>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StarUML</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对每种</a:t>
            </a:r>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UML</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图都有对应的一套模式和绘画视图，即画不同种类的</a:t>
            </a:r>
            <a:r>
              <a:rPr lang="en-US" altLang="zh-CN" sz="2400" kern="100" dirty="0">
                <a:latin typeface="Calibri" panose="020F0502020204030204" pitchFamily="34" charset="0"/>
                <a:ea typeface="微软雅黑" panose="020B0503020204020204" pitchFamily="34" charset="-122"/>
                <a:cs typeface="Times New Roman" panose="02020603050405020304" pitchFamily="18" charset="0"/>
              </a:rPr>
              <a:t>UML</a:t>
            </a:r>
            <a:r>
              <a:rPr lang="zh-CN" altLang="en-US" sz="2400" kern="100" dirty="0">
                <a:latin typeface="Calibri" panose="020F0502020204030204" pitchFamily="34" charset="0"/>
                <a:ea typeface="微软雅黑" panose="020B0503020204020204" pitchFamily="34" charset="-122"/>
                <a:cs typeface="Times New Roman" panose="02020603050405020304" pitchFamily="18" charset="0"/>
              </a:rPr>
              <a:t>图时，左下角的工具栏内的内容不同。</a:t>
            </a:r>
          </a:p>
        </p:txBody>
      </p:sp>
    </p:spTree>
    <p:extLst>
      <p:ext uri="{BB962C8B-B14F-4D97-AF65-F5344CB8AC3E}">
        <p14:creationId xmlns:p14="http://schemas.microsoft.com/office/powerpoint/2010/main" val="3719178616"/>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建模的基本过程</a:t>
            </a:r>
          </a:p>
        </p:txBody>
      </p:sp>
      <p:sp>
        <p:nvSpPr>
          <p:cNvPr id="46" name="文本框 45">
            <a:extLst>
              <a:ext uri="{FF2B5EF4-FFF2-40B4-BE49-F238E27FC236}">
                <a16:creationId xmlns:a16="http://schemas.microsoft.com/office/drawing/2014/main" id="{7E14063A-576A-48E0-AE6C-C53AAECC87E5}"/>
              </a:ext>
            </a:extLst>
          </p:cNvPr>
          <p:cNvSpPr txBox="1"/>
          <p:nvPr/>
        </p:nvSpPr>
        <p:spPr>
          <a:xfrm>
            <a:off x="2295832" y="5647844"/>
            <a:ext cx="7262565" cy="400110"/>
          </a:xfrm>
          <a:prstGeom prst="rect">
            <a:avLst/>
          </a:prstGeom>
          <a:noFill/>
        </p:spPr>
        <p:txBody>
          <a:bodyPr wrap="square">
            <a:spAutoFit/>
          </a:bodyPr>
          <a:lstStyle/>
          <a:p>
            <a:pPr lvl="0" algn="just"/>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 </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在工作目录区右键</a:t>
            </a: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-Add Diagram</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，即可创建不同类型的新图表</a:t>
            </a:r>
            <a:endParaRPr lang="zh-CN"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pic>
        <p:nvPicPr>
          <p:cNvPr id="44" name="图片 43">
            <a:extLst>
              <a:ext uri="{FF2B5EF4-FFF2-40B4-BE49-F238E27FC236}">
                <a16:creationId xmlns:a16="http://schemas.microsoft.com/office/drawing/2014/main" id="{844659FD-A1DE-4AD1-9D4B-604DAD856411}"/>
              </a:ext>
            </a:extLst>
          </p:cNvPr>
          <p:cNvPicPr/>
          <p:nvPr/>
        </p:nvPicPr>
        <p:blipFill rotWithShape="1">
          <a:blip r:embed="rId2"/>
          <a:srcRect l="67220" t="10967" r="2034" b="36074"/>
          <a:stretch/>
        </p:blipFill>
        <p:spPr bwMode="auto">
          <a:xfrm>
            <a:off x="3423732" y="1751310"/>
            <a:ext cx="4689327" cy="37261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1755086"/>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建模的基本过程</a:t>
            </a:r>
          </a:p>
        </p:txBody>
      </p:sp>
      <p:sp>
        <p:nvSpPr>
          <p:cNvPr id="45" name="文本框 44">
            <a:extLst>
              <a:ext uri="{FF2B5EF4-FFF2-40B4-BE49-F238E27FC236}">
                <a16:creationId xmlns:a16="http://schemas.microsoft.com/office/drawing/2014/main" id="{FE889AE1-5EBF-4089-823C-D7963C57C3B1}"/>
              </a:ext>
            </a:extLst>
          </p:cNvPr>
          <p:cNvSpPr txBox="1"/>
          <p:nvPr/>
        </p:nvSpPr>
        <p:spPr>
          <a:xfrm>
            <a:off x="3546411" y="1874530"/>
            <a:ext cx="5674529" cy="523220"/>
          </a:xfrm>
          <a:prstGeom prst="rect">
            <a:avLst/>
          </a:prstGeom>
          <a:noFill/>
        </p:spPr>
        <p:txBody>
          <a:bodyPr wrap="square">
            <a:spAutoFit/>
          </a:bodyPr>
          <a:lstStyle/>
          <a:p>
            <a:pPr lvl="0" algn="just"/>
            <a:r>
              <a:rPr lang="zh-CN" altLang="en-US" sz="2800" kern="100" dirty="0">
                <a:latin typeface="Calibri" panose="020F0502020204030204" pitchFamily="34" charset="0"/>
                <a:ea typeface="微软雅黑" panose="020B0503020204020204" pitchFamily="34" charset="-122"/>
                <a:cs typeface="Times New Roman" panose="02020603050405020304" pitchFamily="18" charset="0"/>
              </a:rPr>
              <a:t>以</a:t>
            </a:r>
            <a:r>
              <a:rPr lang="zh-CN" altLang="zh-CN" sz="2800" kern="100" dirty="0">
                <a:latin typeface="Calibri" panose="020F0502020204030204" pitchFamily="34" charset="0"/>
                <a:ea typeface="微软雅黑" panose="020B0503020204020204" pitchFamily="34" charset="-122"/>
                <a:cs typeface="Times New Roman" panose="02020603050405020304" pitchFamily="18" charset="0"/>
              </a:rPr>
              <a:t>类图（</a:t>
            </a:r>
            <a:r>
              <a:rPr lang="en-US" altLang="zh-CN" sz="2800" kern="100" dirty="0">
                <a:latin typeface="Calibri" panose="020F0502020204030204" pitchFamily="34" charset="0"/>
                <a:ea typeface="微软雅黑" panose="020B0503020204020204" pitchFamily="34" charset="-122"/>
                <a:cs typeface="Times New Roman" panose="02020603050405020304" pitchFamily="18" charset="0"/>
              </a:rPr>
              <a:t>Class Diagram</a:t>
            </a:r>
            <a:r>
              <a:rPr lang="zh-CN" altLang="zh-CN" sz="2800" kern="100" dirty="0">
                <a:latin typeface="Calibri" panose="020F0502020204030204" pitchFamily="34" charset="0"/>
                <a:ea typeface="微软雅黑" panose="020B0503020204020204" pitchFamily="34" charset="-122"/>
                <a:cs typeface="Times New Roman" panose="02020603050405020304" pitchFamily="18" charset="0"/>
              </a:rPr>
              <a:t>）</a:t>
            </a:r>
            <a:r>
              <a:rPr lang="zh-CN" altLang="en-US" sz="2800" kern="100" dirty="0">
                <a:latin typeface="Calibri" panose="020F0502020204030204" pitchFamily="34" charset="0"/>
                <a:ea typeface="微软雅黑" panose="020B0503020204020204" pitchFamily="34" charset="-122"/>
                <a:cs typeface="Times New Roman" panose="02020603050405020304" pitchFamily="18" charset="0"/>
              </a:rPr>
              <a:t>为例</a:t>
            </a:r>
            <a:endParaRPr lang="zh-CN" altLang="zh-CN" sz="2800" kern="1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47" name="文本框 46">
            <a:extLst>
              <a:ext uri="{FF2B5EF4-FFF2-40B4-BE49-F238E27FC236}">
                <a16:creationId xmlns:a16="http://schemas.microsoft.com/office/drawing/2014/main" id="{C2381217-6BFC-4D2A-9FF5-5AA30775C644}"/>
              </a:ext>
            </a:extLst>
          </p:cNvPr>
          <p:cNvSpPr txBox="1"/>
          <p:nvPr/>
        </p:nvSpPr>
        <p:spPr>
          <a:xfrm>
            <a:off x="900118" y="4890184"/>
            <a:ext cx="1830665" cy="369332"/>
          </a:xfrm>
          <a:prstGeom prst="rect">
            <a:avLst/>
          </a:prstGeom>
          <a:noFill/>
        </p:spPr>
        <p:txBody>
          <a:bodyPr wrap="square">
            <a:spAutoFit/>
          </a:bodyPr>
          <a:lstStyle/>
          <a:p>
            <a:r>
              <a:rPr lang="zh-CN"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添加属性与方法</a:t>
            </a:r>
            <a:endParaRPr lang="zh-CN" altLang="en-US" dirty="0"/>
          </a:p>
        </p:txBody>
      </p:sp>
      <p:pic>
        <p:nvPicPr>
          <p:cNvPr id="48" name="图片 47">
            <a:extLst>
              <a:ext uri="{FF2B5EF4-FFF2-40B4-BE49-F238E27FC236}">
                <a16:creationId xmlns:a16="http://schemas.microsoft.com/office/drawing/2014/main" id="{FE082CED-C6A2-4246-9CFF-ACDB755F35B7}"/>
              </a:ext>
            </a:extLst>
          </p:cNvPr>
          <p:cNvPicPr/>
          <p:nvPr/>
        </p:nvPicPr>
        <p:blipFill rotWithShape="1">
          <a:blip r:embed="rId2"/>
          <a:srcRect l="35007" t="10404" r="33418" b="48567"/>
          <a:stretch/>
        </p:blipFill>
        <p:spPr bwMode="auto">
          <a:xfrm>
            <a:off x="632188" y="2924744"/>
            <a:ext cx="2394585" cy="1750060"/>
          </a:xfrm>
          <a:prstGeom prst="rect">
            <a:avLst/>
          </a:prstGeom>
          <a:ln>
            <a:noFill/>
          </a:ln>
          <a:extLst>
            <a:ext uri="{53640926-AAD7-44D8-BBD7-CCE9431645EC}">
              <a14:shadowObscured xmlns:a14="http://schemas.microsoft.com/office/drawing/2010/main"/>
            </a:ext>
          </a:extLst>
        </p:spPr>
      </p:pic>
      <p:pic>
        <p:nvPicPr>
          <p:cNvPr id="49" name="图片 48">
            <a:extLst>
              <a:ext uri="{FF2B5EF4-FFF2-40B4-BE49-F238E27FC236}">
                <a16:creationId xmlns:a16="http://schemas.microsoft.com/office/drawing/2014/main" id="{6644641B-273D-4C57-AA4E-ECFEDEA9B4A8}"/>
              </a:ext>
            </a:extLst>
          </p:cNvPr>
          <p:cNvPicPr/>
          <p:nvPr/>
        </p:nvPicPr>
        <p:blipFill>
          <a:blip r:embed="rId3"/>
          <a:stretch>
            <a:fillRect/>
          </a:stretch>
        </p:blipFill>
        <p:spPr>
          <a:xfrm>
            <a:off x="3626782" y="2900095"/>
            <a:ext cx="1542415" cy="1863725"/>
          </a:xfrm>
          <a:prstGeom prst="rect">
            <a:avLst/>
          </a:prstGeom>
        </p:spPr>
      </p:pic>
      <p:sp>
        <p:nvSpPr>
          <p:cNvPr id="55" name="文本框 54">
            <a:extLst>
              <a:ext uri="{FF2B5EF4-FFF2-40B4-BE49-F238E27FC236}">
                <a16:creationId xmlns:a16="http://schemas.microsoft.com/office/drawing/2014/main" id="{CCFBA368-ACB8-4721-8752-2702A39A2EBD}"/>
              </a:ext>
            </a:extLst>
          </p:cNvPr>
          <p:cNvSpPr txBox="1"/>
          <p:nvPr/>
        </p:nvSpPr>
        <p:spPr>
          <a:xfrm>
            <a:off x="3564029" y="4952663"/>
            <a:ext cx="1870430" cy="369332"/>
          </a:xfrm>
          <a:prstGeom prst="rect">
            <a:avLst/>
          </a:prstGeom>
          <a:noFill/>
        </p:spPr>
        <p:txBody>
          <a:bodyPr wrap="square">
            <a:spAutoFit/>
          </a:bodyPr>
          <a:lstStyle/>
          <a:p>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设置属性类型</a:t>
            </a:r>
          </a:p>
        </p:txBody>
      </p:sp>
      <p:sp>
        <p:nvSpPr>
          <p:cNvPr id="57" name="文本框 56">
            <a:extLst>
              <a:ext uri="{FF2B5EF4-FFF2-40B4-BE49-F238E27FC236}">
                <a16:creationId xmlns:a16="http://schemas.microsoft.com/office/drawing/2014/main" id="{D426101E-8C4D-4F5D-A40B-0C6B7EC0CCB5}"/>
              </a:ext>
            </a:extLst>
          </p:cNvPr>
          <p:cNvSpPr txBox="1"/>
          <p:nvPr/>
        </p:nvSpPr>
        <p:spPr>
          <a:xfrm>
            <a:off x="5859706" y="4977312"/>
            <a:ext cx="2562530" cy="369332"/>
          </a:xfrm>
          <a:prstGeom prst="rect">
            <a:avLst/>
          </a:prstGeom>
          <a:noFill/>
        </p:spPr>
        <p:txBody>
          <a:bodyPr wrap="square">
            <a:spAutoFit/>
          </a:bodyPr>
          <a:lstStyle/>
          <a:p>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为方法添加并设置参数</a:t>
            </a:r>
          </a:p>
        </p:txBody>
      </p:sp>
      <p:pic>
        <p:nvPicPr>
          <p:cNvPr id="58" name="图片 57">
            <a:extLst>
              <a:ext uri="{FF2B5EF4-FFF2-40B4-BE49-F238E27FC236}">
                <a16:creationId xmlns:a16="http://schemas.microsoft.com/office/drawing/2014/main" id="{79A8DB78-2342-468F-9EC3-AC69C52F1A11}"/>
              </a:ext>
            </a:extLst>
          </p:cNvPr>
          <p:cNvPicPr/>
          <p:nvPr/>
        </p:nvPicPr>
        <p:blipFill rotWithShape="1">
          <a:blip r:embed="rId4"/>
          <a:srcRect l="35738" t="10589" r="32244" b="47238"/>
          <a:stretch/>
        </p:blipFill>
        <p:spPr bwMode="auto">
          <a:xfrm>
            <a:off x="5769206" y="2798495"/>
            <a:ext cx="2653030" cy="1965325"/>
          </a:xfrm>
          <a:prstGeom prst="rect">
            <a:avLst/>
          </a:prstGeom>
          <a:ln>
            <a:noFill/>
          </a:ln>
          <a:extLst>
            <a:ext uri="{53640926-AAD7-44D8-BBD7-CCE9431645EC}">
              <a14:shadowObscured xmlns:a14="http://schemas.microsoft.com/office/drawing/2010/main"/>
            </a:ext>
          </a:extLst>
        </p:spPr>
      </p:pic>
      <p:pic>
        <p:nvPicPr>
          <p:cNvPr id="61" name="图片 60">
            <a:extLst>
              <a:ext uri="{FF2B5EF4-FFF2-40B4-BE49-F238E27FC236}">
                <a16:creationId xmlns:a16="http://schemas.microsoft.com/office/drawing/2014/main" id="{B9BB1A42-91A4-413A-A3ED-5BEA31CA5829}"/>
              </a:ext>
            </a:extLst>
          </p:cNvPr>
          <p:cNvPicPr/>
          <p:nvPr/>
        </p:nvPicPr>
        <p:blipFill>
          <a:blip r:embed="rId5"/>
          <a:stretch>
            <a:fillRect/>
          </a:stretch>
        </p:blipFill>
        <p:spPr>
          <a:xfrm>
            <a:off x="9035445" y="3101365"/>
            <a:ext cx="2917825" cy="1461184"/>
          </a:xfrm>
          <a:prstGeom prst="rect">
            <a:avLst/>
          </a:prstGeom>
        </p:spPr>
      </p:pic>
      <p:sp>
        <p:nvSpPr>
          <p:cNvPr id="62" name="文本框 61">
            <a:extLst>
              <a:ext uri="{FF2B5EF4-FFF2-40B4-BE49-F238E27FC236}">
                <a16:creationId xmlns:a16="http://schemas.microsoft.com/office/drawing/2014/main" id="{3EA5577F-B879-4E78-A0CA-4C1AEA118114}"/>
              </a:ext>
            </a:extLst>
          </p:cNvPr>
          <p:cNvSpPr txBox="1"/>
          <p:nvPr/>
        </p:nvSpPr>
        <p:spPr>
          <a:xfrm>
            <a:off x="9545942" y="4977312"/>
            <a:ext cx="1870430" cy="369332"/>
          </a:xfrm>
          <a:prstGeom prst="rect">
            <a:avLst/>
          </a:prstGeom>
          <a:noFill/>
        </p:spPr>
        <p:txBody>
          <a:bodyPr wrap="square">
            <a:spAutoFit/>
          </a:bodyPr>
          <a:lstStyle/>
          <a:p>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获得</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UML</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图</a:t>
            </a:r>
          </a:p>
        </p:txBody>
      </p:sp>
      <p:sp>
        <p:nvSpPr>
          <p:cNvPr id="63" name="箭头: 下 62">
            <a:extLst>
              <a:ext uri="{FF2B5EF4-FFF2-40B4-BE49-F238E27FC236}">
                <a16:creationId xmlns:a16="http://schemas.microsoft.com/office/drawing/2014/main" id="{E5CFD66F-5AE0-4F46-AE17-00D3AEAE4D0F}"/>
              </a:ext>
            </a:extLst>
          </p:cNvPr>
          <p:cNvSpPr/>
          <p:nvPr/>
        </p:nvSpPr>
        <p:spPr>
          <a:xfrm rot="16200000">
            <a:off x="3128682" y="3831957"/>
            <a:ext cx="435347" cy="400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下 63">
            <a:extLst>
              <a:ext uri="{FF2B5EF4-FFF2-40B4-BE49-F238E27FC236}">
                <a16:creationId xmlns:a16="http://schemas.microsoft.com/office/drawing/2014/main" id="{1B65DC7C-91B6-4AB8-8BE5-B2426AADD0E1}"/>
              </a:ext>
            </a:extLst>
          </p:cNvPr>
          <p:cNvSpPr/>
          <p:nvPr/>
        </p:nvSpPr>
        <p:spPr>
          <a:xfrm rot="16200000">
            <a:off x="5264196" y="3828339"/>
            <a:ext cx="435347" cy="400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下 64">
            <a:extLst>
              <a:ext uri="{FF2B5EF4-FFF2-40B4-BE49-F238E27FC236}">
                <a16:creationId xmlns:a16="http://schemas.microsoft.com/office/drawing/2014/main" id="{48653597-9C2D-4998-88F4-6BA8F740B57F}"/>
              </a:ext>
            </a:extLst>
          </p:cNvPr>
          <p:cNvSpPr/>
          <p:nvPr/>
        </p:nvSpPr>
        <p:spPr>
          <a:xfrm rot="16200000">
            <a:off x="8504567" y="3756622"/>
            <a:ext cx="435347" cy="400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0775312"/>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StarUML</a:t>
            </a:r>
            <a:r>
              <a:rPr lang="zh-CN" altLang="en-US" sz="2800" b="1" dirty="0">
                <a:solidFill>
                  <a:schemeClr val="bg1"/>
                </a:solidFill>
                <a:latin typeface="微软雅黑" panose="020B0503020204020204" pitchFamily="34" charset="-122"/>
                <a:ea typeface="微软雅黑" panose="020B0503020204020204" pitchFamily="34" charset="-122"/>
              </a:rPr>
              <a:t>建模的基本过程</a:t>
            </a:r>
          </a:p>
        </p:txBody>
      </p:sp>
      <p:pic>
        <p:nvPicPr>
          <p:cNvPr id="43" name="图片 42">
            <a:extLst>
              <a:ext uri="{FF2B5EF4-FFF2-40B4-BE49-F238E27FC236}">
                <a16:creationId xmlns:a16="http://schemas.microsoft.com/office/drawing/2014/main" id="{4E019252-9FA0-4AE0-AA01-99033F818B42}"/>
              </a:ext>
            </a:extLst>
          </p:cNvPr>
          <p:cNvPicPr/>
          <p:nvPr/>
        </p:nvPicPr>
        <p:blipFill>
          <a:blip r:embed="rId2"/>
          <a:stretch>
            <a:fillRect/>
          </a:stretch>
        </p:blipFill>
        <p:spPr>
          <a:xfrm>
            <a:off x="1829481" y="2009572"/>
            <a:ext cx="2978423" cy="4118312"/>
          </a:xfrm>
          <a:prstGeom prst="rect">
            <a:avLst/>
          </a:prstGeom>
        </p:spPr>
      </p:pic>
      <p:pic>
        <p:nvPicPr>
          <p:cNvPr id="45" name="图片 44">
            <a:extLst>
              <a:ext uri="{FF2B5EF4-FFF2-40B4-BE49-F238E27FC236}">
                <a16:creationId xmlns:a16="http://schemas.microsoft.com/office/drawing/2014/main" id="{4A5D6BE9-7FE5-4AB4-B4D0-393BA1CF4117}"/>
              </a:ext>
            </a:extLst>
          </p:cNvPr>
          <p:cNvPicPr/>
          <p:nvPr/>
        </p:nvPicPr>
        <p:blipFill>
          <a:blip r:embed="rId3"/>
          <a:stretch>
            <a:fillRect/>
          </a:stretch>
        </p:blipFill>
        <p:spPr>
          <a:xfrm>
            <a:off x="6153658" y="2009572"/>
            <a:ext cx="3633405" cy="4195891"/>
          </a:xfrm>
          <a:prstGeom prst="rect">
            <a:avLst/>
          </a:prstGeom>
        </p:spPr>
      </p:pic>
      <p:sp>
        <p:nvSpPr>
          <p:cNvPr id="47" name="文本框 46">
            <a:extLst>
              <a:ext uri="{FF2B5EF4-FFF2-40B4-BE49-F238E27FC236}">
                <a16:creationId xmlns:a16="http://schemas.microsoft.com/office/drawing/2014/main" id="{DD4C4696-436C-409B-AC68-34FE80439FFC}"/>
              </a:ext>
            </a:extLst>
          </p:cNvPr>
          <p:cNvSpPr txBox="1"/>
          <p:nvPr/>
        </p:nvSpPr>
        <p:spPr>
          <a:xfrm>
            <a:off x="3467535" y="1343522"/>
            <a:ext cx="5256930" cy="523220"/>
          </a:xfrm>
          <a:prstGeom prst="rect">
            <a:avLst/>
          </a:prstGeom>
          <a:noFill/>
        </p:spPr>
        <p:txBody>
          <a:bodyPr wrap="square">
            <a:spAutoFit/>
          </a:bodyPr>
          <a:lstStyle/>
          <a:p>
            <a:pPr lvl="0" algn="just"/>
            <a:r>
              <a:rPr lang="zh-CN" altLang="en-US" sz="2800" kern="100" dirty="0">
                <a:latin typeface="Calibri" panose="020F0502020204030204" pitchFamily="34" charset="0"/>
                <a:ea typeface="微软雅黑" panose="020B0503020204020204" pitchFamily="34" charset="-122"/>
                <a:cs typeface="Times New Roman" panose="02020603050405020304" pitchFamily="18" charset="0"/>
              </a:rPr>
              <a:t>一些工具栏的预览及部分翻译</a:t>
            </a:r>
            <a:endParaRPr lang="zh-CN" altLang="zh-CN" sz="2800" kern="100" dirty="0">
              <a:latin typeface="Calibri" panose="020F0502020204030204" pitchFamily="34"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04207976"/>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42" name="文本框 41"/>
          <p:cNvSpPr txBox="1"/>
          <p:nvPr/>
        </p:nvSpPr>
        <p:spPr>
          <a:xfrm>
            <a:off x="1739221" y="1549907"/>
            <a:ext cx="8946515" cy="1938992"/>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对象（</a:t>
            </a:r>
            <a:r>
              <a:rPr lang="en-US" altLang="zh-CN" sz="2400" dirty="0">
                <a:ea typeface="宋体" panose="02010600030101010101" pitchFamily="2" charset="-122"/>
              </a:rPr>
              <a:t>Object</a:t>
            </a:r>
            <a:r>
              <a:rPr lang="zh-CN" altLang="en-US" sz="2400" dirty="0">
                <a:ea typeface="宋体" panose="02010600030101010101" pitchFamily="2" charset="-122"/>
              </a:rPr>
              <a:t>）是面向对象的基本构造单元，是系统中用来描述客观事物的一个实体。 一个对象由一组属性和对属性进行操作的一组方法组成。</a:t>
            </a:r>
          </a:p>
          <a:p>
            <a:pPr lvl="0"/>
            <a:r>
              <a:rPr lang="en-US" altLang="zh-CN" sz="2400" dirty="0">
                <a:ea typeface="宋体" panose="02010600030101010101" pitchFamily="2" charset="-122"/>
              </a:rPr>
              <a:t>	</a:t>
            </a:r>
            <a:r>
              <a:rPr lang="zh-CN" altLang="en-US" sz="2400" dirty="0">
                <a:ea typeface="宋体" panose="02010600030101010101" pitchFamily="2" charset="-122"/>
              </a:rPr>
              <a:t>对象不仅能表示具体的实体，也能表示抽象的规则、计划或事件。</a:t>
            </a:r>
            <a:endParaRPr lang="en-US" altLang="zh-CN" sz="2400" dirty="0">
              <a:ea typeface="宋体" panose="02010600030101010101" pitchFamily="2" charset="-122"/>
            </a:endParaRPr>
          </a:p>
        </p:txBody>
      </p:sp>
      <p:sp>
        <p:nvSpPr>
          <p:cNvPr id="45" name="文本框 44">
            <a:extLst>
              <a:ext uri="{FF2B5EF4-FFF2-40B4-BE49-F238E27FC236}">
                <a16:creationId xmlns:a16="http://schemas.microsoft.com/office/drawing/2014/main" id="{F883B185-7DC9-4F91-9C4D-2253CCDEBD6A}"/>
              </a:ext>
            </a:extLst>
          </p:cNvPr>
          <p:cNvSpPr txBox="1"/>
          <p:nvPr/>
        </p:nvSpPr>
        <p:spPr>
          <a:xfrm>
            <a:off x="1772239" y="3759365"/>
            <a:ext cx="6096000" cy="1938992"/>
          </a:xfrm>
          <a:prstGeom prst="rect">
            <a:avLst/>
          </a:prstGeom>
          <a:noFill/>
        </p:spPr>
        <p:txBody>
          <a:bodyPr wrap="square">
            <a:spAutoFit/>
          </a:bodyPr>
          <a:lstStyle/>
          <a:p>
            <a:pPr lvl="0"/>
            <a:r>
              <a:rPr lang="zh-CN" altLang="en-US" sz="2400" b="1" dirty="0">
                <a:ea typeface="宋体" panose="02010600030101010101" pitchFamily="2" charset="-122"/>
              </a:rPr>
              <a:t>主要的对象类型</a:t>
            </a:r>
            <a:r>
              <a:rPr lang="zh-CN" altLang="en-US" sz="2400" dirty="0">
                <a:ea typeface="宋体" panose="02010600030101010101" pitchFamily="2" charset="-122"/>
              </a:rPr>
              <a:t>：</a:t>
            </a:r>
          </a:p>
          <a:p>
            <a:pPr marL="342891" indent="-342891">
              <a:buFont typeface="Arial" panose="020B0604020202020204" pitchFamily="34" charset="0"/>
              <a:buChar char="•"/>
            </a:pPr>
            <a:r>
              <a:rPr lang="zh-CN" altLang="en-US" sz="2400" b="1" dirty="0">
                <a:ea typeface="宋体" panose="02010600030101010101" pitchFamily="2" charset="-122"/>
              </a:rPr>
              <a:t>有形的实体  </a:t>
            </a:r>
          </a:p>
          <a:p>
            <a:pPr marL="342891" indent="-342891">
              <a:buFont typeface="Arial" panose="020B0604020202020204" pitchFamily="34" charset="0"/>
              <a:buChar char="•"/>
            </a:pPr>
            <a:r>
              <a:rPr lang="zh-CN" altLang="en-US" sz="2400" b="1" dirty="0">
                <a:ea typeface="宋体" panose="02010600030101010101" pitchFamily="2" charset="-122"/>
              </a:rPr>
              <a:t>作用 </a:t>
            </a:r>
          </a:p>
          <a:p>
            <a:pPr marL="342891" indent="-342891">
              <a:buFont typeface="Arial" panose="020B0604020202020204" pitchFamily="34" charset="0"/>
              <a:buChar char="•"/>
            </a:pPr>
            <a:r>
              <a:rPr lang="zh-CN" altLang="en-US" sz="2400" b="1" dirty="0">
                <a:ea typeface="宋体" panose="02010600030101010101" pitchFamily="2" charset="-122"/>
              </a:rPr>
              <a:t>事件 </a:t>
            </a:r>
          </a:p>
          <a:p>
            <a:pPr marL="342891" indent="-342891">
              <a:buFont typeface="Arial" panose="020B0604020202020204" pitchFamily="34" charset="0"/>
              <a:buChar char="•"/>
            </a:pPr>
            <a:r>
              <a:rPr lang="zh-CN" altLang="en-US" sz="2400" b="1" dirty="0">
                <a:ea typeface="宋体" panose="02010600030101010101" pitchFamily="2" charset="-122"/>
              </a:rPr>
              <a:t>性能说明 </a:t>
            </a:r>
          </a:p>
        </p:txBody>
      </p:sp>
      <p:sp>
        <p:nvSpPr>
          <p:cNvPr id="47" name="文本框 46">
            <a:extLst>
              <a:ext uri="{FF2B5EF4-FFF2-40B4-BE49-F238E27FC236}">
                <a16:creationId xmlns:a16="http://schemas.microsoft.com/office/drawing/2014/main" id="{5CEC73E4-5AE0-4D68-A82E-9324516DA710}"/>
              </a:ext>
            </a:extLst>
          </p:cNvPr>
          <p:cNvSpPr txBox="1"/>
          <p:nvPr/>
        </p:nvSpPr>
        <p:spPr>
          <a:xfrm>
            <a:off x="6633881" y="3766137"/>
            <a:ext cx="3478307" cy="1569660"/>
          </a:xfrm>
          <a:prstGeom prst="rect">
            <a:avLst/>
          </a:prstGeom>
          <a:noFill/>
        </p:spPr>
        <p:txBody>
          <a:bodyPr wrap="square">
            <a:spAutoFit/>
          </a:bodyPr>
          <a:lstStyle/>
          <a:p>
            <a:r>
              <a:rPr lang="zh-CN" altLang="en-US" sz="2400" b="1" dirty="0">
                <a:ea typeface="宋体" panose="02010600030101010101" pitchFamily="2" charset="-122"/>
              </a:rPr>
              <a:t>对象一般具有如下特征</a:t>
            </a:r>
            <a:r>
              <a:rPr lang="zh-CN" altLang="en-US" sz="2400" dirty="0">
                <a:ea typeface="宋体" panose="02010600030101010101" pitchFamily="2" charset="-122"/>
              </a:rPr>
              <a:t>：</a:t>
            </a:r>
          </a:p>
          <a:p>
            <a:pPr marL="342891" indent="-342891">
              <a:buFont typeface="Arial" panose="020B0604020202020204" pitchFamily="34" charset="0"/>
              <a:buChar char="•"/>
            </a:pPr>
            <a:r>
              <a:rPr lang="zh-CN" altLang="en-US" sz="2400" b="1" dirty="0">
                <a:ea typeface="宋体" panose="02010600030101010101" pitchFamily="2" charset="-122"/>
              </a:rPr>
              <a:t>模块性</a:t>
            </a:r>
          </a:p>
          <a:p>
            <a:pPr marL="342891" indent="-342891">
              <a:buFont typeface="Arial" panose="020B0604020202020204" pitchFamily="34" charset="0"/>
              <a:buChar char="•"/>
            </a:pPr>
            <a:r>
              <a:rPr lang="zh-CN" altLang="en-US" sz="2400" b="1" dirty="0">
                <a:ea typeface="宋体" panose="02010600030101010101" pitchFamily="2" charset="-122"/>
              </a:rPr>
              <a:t>继承</a:t>
            </a:r>
          </a:p>
          <a:p>
            <a:pPr marL="342891" indent="-342891">
              <a:buFont typeface="Arial" panose="020B0604020202020204" pitchFamily="34" charset="0"/>
              <a:buChar char="•"/>
            </a:pPr>
            <a:r>
              <a:rPr lang="zh-CN" altLang="en-US" sz="2400" b="1" dirty="0">
                <a:ea typeface="宋体" panose="02010600030101010101" pitchFamily="2" charset="-122"/>
              </a:rPr>
              <a:t>动态连接性</a:t>
            </a:r>
          </a:p>
        </p:txBody>
      </p:sp>
    </p:spTree>
    <p:extLst>
      <p:ext uri="{BB962C8B-B14F-4D97-AF65-F5344CB8AC3E}">
        <p14:creationId xmlns:p14="http://schemas.microsoft.com/office/powerpoint/2010/main" val="2004181970"/>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双向工程</a:t>
            </a:r>
          </a:p>
        </p:txBody>
      </p:sp>
      <p:sp>
        <p:nvSpPr>
          <p:cNvPr id="46" name="文本框 45">
            <a:extLst>
              <a:ext uri="{FF2B5EF4-FFF2-40B4-BE49-F238E27FC236}">
                <a16:creationId xmlns:a16="http://schemas.microsoft.com/office/drawing/2014/main" id="{83B48230-16AD-4217-BD6C-B5C8608578B3}"/>
              </a:ext>
            </a:extLst>
          </p:cNvPr>
          <p:cNvSpPr txBox="1"/>
          <p:nvPr/>
        </p:nvSpPr>
        <p:spPr>
          <a:xfrm>
            <a:off x="3048000" y="2945377"/>
            <a:ext cx="6096000" cy="1200329"/>
          </a:xfrm>
          <a:prstGeom prst="rect">
            <a:avLst/>
          </a:prstGeom>
          <a:noFill/>
        </p:spPr>
        <p:txBody>
          <a:bodyPr wrap="square">
            <a:spAutoFit/>
          </a:bodyPr>
          <a:lstStyle/>
          <a:p>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	</a:t>
            </a:r>
            <a:r>
              <a:rPr lang="zh-CN" altLang="zh-CN" kern="100" dirty="0">
                <a:latin typeface="Calibri" panose="020F0502020204030204" pitchFamily="34" charset="0"/>
                <a:ea typeface="微软雅黑" panose="020B0503020204020204" pitchFamily="34" charset="-122"/>
                <a:cs typeface="Times New Roman" panose="02020603050405020304" pitchFamily="18" charset="0"/>
              </a:rPr>
              <a:t>无论是从模型生成代码还是从代码生成模型，都是一项非常复杂的工作。</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StarUML</a:t>
            </a:r>
            <a:r>
              <a:rPr lang="zh-CN" altLang="zh-CN" kern="100" dirty="0">
                <a:latin typeface="Calibri" panose="020F0502020204030204" pitchFamily="34" charset="0"/>
                <a:ea typeface="微软雅黑" panose="020B0503020204020204" pitchFamily="34" charset="-122"/>
                <a:cs typeface="Times New Roman" panose="02020603050405020304" pitchFamily="18" charset="0"/>
              </a:rPr>
              <a:t>将正向和逆向工程结合在了一起，并且提供了一种在描述系统的架构或设计和代码的模型之间进行双向交换的机制。</a:t>
            </a:r>
            <a:r>
              <a:rPr lang="en-US" altLang="zh-CN" kern="100" baseline="30000" dirty="0">
                <a:latin typeface="Calibri" panose="020F0502020204030204" pitchFamily="34" charset="0"/>
                <a:ea typeface="微软雅黑" panose="020B0503020204020204" pitchFamily="34" charset="-122"/>
                <a:cs typeface="Times New Roman" panose="02020603050405020304" pitchFamily="18" charset="0"/>
              </a:rPr>
              <a:t>[2]</a:t>
            </a:r>
            <a:endParaRPr lang="zh-CN" altLang="en-US" kern="100" baseline="30000" dirty="0">
              <a:latin typeface="Calibri" panose="020F0502020204030204" pitchFamily="34"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67056865"/>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正向工程</a:t>
            </a:r>
          </a:p>
        </p:txBody>
      </p:sp>
      <p:sp>
        <p:nvSpPr>
          <p:cNvPr id="46" name="文本框 45">
            <a:extLst>
              <a:ext uri="{FF2B5EF4-FFF2-40B4-BE49-F238E27FC236}">
                <a16:creationId xmlns:a16="http://schemas.microsoft.com/office/drawing/2014/main" id="{83B48230-16AD-4217-BD6C-B5C8608578B3}"/>
              </a:ext>
            </a:extLst>
          </p:cNvPr>
          <p:cNvSpPr txBox="1"/>
          <p:nvPr/>
        </p:nvSpPr>
        <p:spPr>
          <a:xfrm>
            <a:off x="972786" y="2030977"/>
            <a:ext cx="3039391" cy="3139321"/>
          </a:xfrm>
          <a:prstGeom prst="rect">
            <a:avLst/>
          </a:prstGeom>
          <a:noFill/>
        </p:spPr>
        <p:txBody>
          <a:bodyPr wrap="square">
            <a:spAutoFit/>
          </a:bodyPr>
          <a:lstStyle/>
          <a:p>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         </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正向工程（代码生成）是指从模型直接产生一个代码框架，这将为程序员节约很多用于编写类、属性、方法代码的琐碎工作时间。但是这不等于不用编写代码了，而是存在一个框架，这个框架可以使开发人员思路更清晰。在</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StarUML</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中，可以将模型中的一个或多个类图转换为</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Java</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C++</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C#</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源代码</a:t>
            </a:r>
            <a:r>
              <a:rPr lang="en-US" altLang="zh-CN" kern="100" baseline="30000" dirty="0">
                <a:latin typeface="Calibri" panose="020F0502020204030204" pitchFamily="34" charset="0"/>
                <a:ea typeface="微软雅黑" panose="020B0503020204020204" pitchFamily="34" charset="-122"/>
                <a:cs typeface="Times New Roman" panose="02020603050405020304" pitchFamily="18" charset="0"/>
              </a:rPr>
              <a:t>[2]</a:t>
            </a:r>
            <a:endParaRPr lang="zh-CN" altLang="en-US" kern="100" baseline="30000" dirty="0">
              <a:latin typeface="Calibri" panose="020F0502020204030204" pitchFamily="34" charset="0"/>
              <a:ea typeface="微软雅黑" panose="020B0503020204020204" pitchFamily="34" charset="-122"/>
              <a:cs typeface="Times New Roman" panose="02020603050405020304" pitchFamily="18" charset="0"/>
            </a:endParaRPr>
          </a:p>
        </p:txBody>
      </p:sp>
      <p:pic>
        <p:nvPicPr>
          <p:cNvPr id="42" name="图片 41">
            <a:extLst>
              <a:ext uri="{FF2B5EF4-FFF2-40B4-BE49-F238E27FC236}">
                <a16:creationId xmlns:a16="http://schemas.microsoft.com/office/drawing/2014/main" id="{AA67CF76-8D5C-4617-9AD3-2ACE5B5A5BB8}"/>
              </a:ext>
            </a:extLst>
          </p:cNvPr>
          <p:cNvPicPr/>
          <p:nvPr/>
        </p:nvPicPr>
        <p:blipFill rotWithShape="1">
          <a:blip r:embed="rId2"/>
          <a:srcRect l="33078" t="4916" r="47030" b="74471"/>
          <a:stretch/>
        </p:blipFill>
        <p:spPr bwMode="auto">
          <a:xfrm>
            <a:off x="4452339" y="1145532"/>
            <a:ext cx="3039391" cy="1770889"/>
          </a:xfrm>
          <a:prstGeom prst="rect">
            <a:avLst/>
          </a:prstGeom>
          <a:ln>
            <a:noFill/>
          </a:ln>
          <a:extLst>
            <a:ext uri="{53640926-AAD7-44D8-BBD7-CCE9431645EC}">
              <a14:shadowObscured xmlns:a14="http://schemas.microsoft.com/office/drawing/2010/main"/>
            </a:ext>
          </a:extLst>
        </p:spPr>
      </p:pic>
      <p:pic>
        <p:nvPicPr>
          <p:cNvPr id="43" name="图片 42">
            <a:extLst>
              <a:ext uri="{FF2B5EF4-FFF2-40B4-BE49-F238E27FC236}">
                <a16:creationId xmlns:a16="http://schemas.microsoft.com/office/drawing/2014/main" id="{0B24E663-2E90-4854-A216-632E20D89236}"/>
              </a:ext>
            </a:extLst>
          </p:cNvPr>
          <p:cNvPicPr/>
          <p:nvPr/>
        </p:nvPicPr>
        <p:blipFill>
          <a:blip r:embed="rId3"/>
          <a:stretch>
            <a:fillRect/>
          </a:stretch>
        </p:blipFill>
        <p:spPr>
          <a:xfrm>
            <a:off x="8576878" y="1153296"/>
            <a:ext cx="3039391" cy="2957936"/>
          </a:xfrm>
          <a:prstGeom prst="rect">
            <a:avLst/>
          </a:prstGeom>
        </p:spPr>
      </p:pic>
      <p:pic>
        <p:nvPicPr>
          <p:cNvPr id="44" name="图片 43">
            <a:extLst>
              <a:ext uri="{FF2B5EF4-FFF2-40B4-BE49-F238E27FC236}">
                <a16:creationId xmlns:a16="http://schemas.microsoft.com/office/drawing/2014/main" id="{E50B7755-DC5C-44FA-B5ED-830AC9633095}"/>
              </a:ext>
            </a:extLst>
          </p:cNvPr>
          <p:cNvPicPr/>
          <p:nvPr/>
        </p:nvPicPr>
        <p:blipFill>
          <a:blip r:embed="rId4"/>
          <a:stretch>
            <a:fillRect/>
          </a:stretch>
        </p:blipFill>
        <p:spPr>
          <a:xfrm>
            <a:off x="4414883" y="3739137"/>
            <a:ext cx="3342117" cy="2385975"/>
          </a:xfrm>
          <a:prstGeom prst="rect">
            <a:avLst/>
          </a:prstGeom>
        </p:spPr>
      </p:pic>
      <p:sp>
        <p:nvSpPr>
          <p:cNvPr id="47" name="文本框 46">
            <a:extLst>
              <a:ext uri="{FF2B5EF4-FFF2-40B4-BE49-F238E27FC236}">
                <a16:creationId xmlns:a16="http://schemas.microsoft.com/office/drawing/2014/main" id="{A64B1BB7-AFB5-4F8E-9677-3191C18B2E8D}"/>
              </a:ext>
            </a:extLst>
          </p:cNvPr>
          <p:cNvSpPr txBox="1"/>
          <p:nvPr/>
        </p:nvSpPr>
        <p:spPr>
          <a:xfrm>
            <a:off x="4241845" y="3143113"/>
            <a:ext cx="3460376" cy="369332"/>
          </a:xfrm>
          <a:prstGeom prst="rect">
            <a:avLst/>
          </a:prstGeom>
          <a:noFill/>
        </p:spPr>
        <p:txBody>
          <a:bodyPr wrap="square">
            <a:spAutoFit/>
          </a:bodyPr>
          <a:lstStyle/>
          <a:p>
            <a:pPr marL="342900" lvl="0" indent="-342900" algn="just">
              <a:buFont typeface="+mj-lt"/>
              <a:buAutoNum type="arabicPeriod"/>
            </a:pPr>
            <a:r>
              <a:rPr lang="zh-CN"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点击</a:t>
            </a:r>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Tools-Java-Generate Code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8" name="文本框 47">
            <a:extLst>
              <a:ext uri="{FF2B5EF4-FFF2-40B4-BE49-F238E27FC236}">
                <a16:creationId xmlns:a16="http://schemas.microsoft.com/office/drawing/2014/main" id="{DDA1FB2D-1098-4415-92E0-8A9CA91BC84B}"/>
              </a:ext>
            </a:extLst>
          </p:cNvPr>
          <p:cNvSpPr txBox="1"/>
          <p:nvPr/>
        </p:nvSpPr>
        <p:spPr>
          <a:xfrm>
            <a:off x="8866094" y="4275276"/>
            <a:ext cx="2196353" cy="923330"/>
          </a:xfrm>
          <a:prstGeom prst="rect">
            <a:avLst/>
          </a:prstGeom>
          <a:noFill/>
        </p:spPr>
        <p:txBody>
          <a:bodyPr wrap="square">
            <a:spAutoFit/>
          </a:bodyPr>
          <a:lstStyle/>
          <a:p>
            <a:pPr lvl="0" algn="just"/>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2. </a:t>
            </a:r>
            <a:r>
              <a:rPr lang="zh-CN"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选择要转换的源目录与生成的源代码存放目录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0" name="文本框 49">
            <a:extLst>
              <a:ext uri="{FF2B5EF4-FFF2-40B4-BE49-F238E27FC236}">
                <a16:creationId xmlns:a16="http://schemas.microsoft.com/office/drawing/2014/main" id="{1BCC893F-EC22-4DEE-83A8-D030CEA772A0}"/>
              </a:ext>
            </a:extLst>
          </p:cNvPr>
          <p:cNvSpPr txBox="1"/>
          <p:nvPr/>
        </p:nvSpPr>
        <p:spPr>
          <a:xfrm>
            <a:off x="5314169" y="6315031"/>
            <a:ext cx="1563662" cy="369332"/>
          </a:xfrm>
          <a:prstGeom prst="rect">
            <a:avLst/>
          </a:prstGeom>
          <a:noFill/>
        </p:spPr>
        <p:txBody>
          <a:bodyPr wrap="square">
            <a:spAutoFit/>
          </a:bodyPr>
          <a:lstStyle/>
          <a:p>
            <a:pPr lvl="0" algn="just"/>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3. </a:t>
            </a:r>
            <a:r>
              <a:rPr lang="zh-CN"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转换成功</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1" name="箭头: 下 50">
            <a:extLst>
              <a:ext uri="{FF2B5EF4-FFF2-40B4-BE49-F238E27FC236}">
                <a16:creationId xmlns:a16="http://schemas.microsoft.com/office/drawing/2014/main" id="{48010FB4-05BA-4310-860D-AF977B57C7A6}"/>
              </a:ext>
            </a:extLst>
          </p:cNvPr>
          <p:cNvSpPr/>
          <p:nvPr/>
        </p:nvSpPr>
        <p:spPr>
          <a:xfrm rot="17551568">
            <a:off x="7808259" y="2030976"/>
            <a:ext cx="617258"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下 51">
            <a:extLst>
              <a:ext uri="{FF2B5EF4-FFF2-40B4-BE49-F238E27FC236}">
                <a16:creationId xmlns:a16="http://schemas.microsoft.com/office/drawing/2014/main" id="{6A5D512A-C698-4663-B00A-36172B14C152}"/>
              </a:ext>
            </a:extLst>
          </p:cNvPr>
          <p:cNvSpPr/>
          <p:nvPr/>
        </p:nvSpPr>
        <p:spPr>
          <a:xfrm rot="3101572">
            <a:off x="7887040" y="4661513"/>
            <a:ext cx="617258"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714049"/>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逆向工程</a:t>
            </a:r>
          </a:p>
        </p:txBody>
      </p:sp>
      <p:sp>
        <p:nvSpPr>
          <p:cNvPr id="46" name="文本框 45">
            <a:extLst>
              <a:ext uri="{FF2B5EF4-FFF2-40B4-BE49-F238E27FC236}">
                <a16:creationId xmlns:a16="http://schemas.microsoft.com/office/drawing/2014/main" id="{83B48230-16AD-4217-BD6C-B5C8608578B3}"/>
              </a:ext>
            </a:extLst>
          </p:cNvPr>
          <p:cNvSpPr txBox="1"/>
          <p:nvPr/>
        </p:nvSpPr>
        <p:spPr>
          <a:xfrm>
            <a:off x="972786" y="2030977"/>
            <a:ext cx="3039391" cy="2862322"/>
          </a:xfrm>
          <a:prstGeom prst="rect">
            <a:avLst/>
          </a:prstGeom>
          <a:noFill/>
        </p:spPr>
        <p:txBody>
          <a:bodyPr wrap="square">
            <a:spAutoFit/>
          </a:bodyPr>
          <a:lstStyle/>
          <a:p>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         逆向工程是分析</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Java</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代码，然后将其转换到模型的类的过程。</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StarUML</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可以从现有的</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Java</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代码创建一个类图，这被称为</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Reverse Engineering</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，当从现有的代码生成图表，或者修改了生成的代码并且想在图表中反映出来时，就要启用逆向工程了</a:t>
            </a:r>
            <a:r>
              <a:rPr lang="en-US" altLang="zh-CN" kern="100" baseline="30000" dirty="0">
                <a:latin typeface="Calibri" panose="020F0502020204030204" pitchFamily="34" charset="0"/>
                <a:ea typeface="微软雅黑" panose="020B0503020204020204" pitchFamily="34" charset="-122"/>
                <a:cs typeface="Times New Roman" panose="02020603050405020304" pitchFamily="18" charset="0"/>
              </a:rPr>
              <a:t> [2]</a:t>
            </a:r>
            <a:endParaRPr lang="zh-CN" altLang="en-US" kern="100" baseline="300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47" name="文本框 46">
            <a:extLst>
              <a:ext uri="{FF2B5EF4-FFF2-40B4-BE49-F238E27FC236}">
                <a16:creationId xmlns:a16="http://schemas.microsoft.com/office/drawing/2014/main" id="{A64B1BB7-AFB5-4F8E-9677-3191C18B2E8D}"/>
              </a:ext>
            </a:extLst>
          </p:cNvPr>
          <p:cNvSpPr txBox="1"/>
          <p:nvPr/>
        </p:nvSpPr>
        <p:spPr>
          <a:xfrm>
            <a:off x="4241845" y="3143113"/>
            <a:ext cx="3460376" cy="369332"/>
          </a:xfrm>
          <a:prstGeom prst="rect">
            <a:avLst/>
          </a:prstGeom>
          <a:noFill/>
        </p:spPr>
        <p:txBody>
          <a:bodyPr wrap="square">
            <a:spAutoFit/>
          </a:bodyPr>
          <a:lstStyle/>
          <a:p>
            <a:pPr marL="342900" lvl="0" indent="-342900" algn="just">
              <a:buFont typeface="+mj-lt"/>
              <a:buAutoNum type="arabicPeriod"/>
            </a:pPr>
            <a:r>
              <a:rPr lang="zh-CN"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点击</a:t>
            </a:r>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Tools-Java-Reverse Code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8" name="文本框 47">
            <a:extLst>
              <a:ext uri="{FF2B5EF4-FFF2-40B4-BE49-F238E27FC236}">
                <a16:creationId xmlns:a16="http://schemas.microsoft.com/office/drawing/2014/main" id="{DDA1FB2D-1098-4415-92E0-8A9CA91BC84B}"/>
              </a:ext>
            </a:extLst>
          </p:cNvPr>
          <p:cNvSpPr txBox="1"/>
          <p:nvPr/>
        </p:nvSpPr>
        <p:spPr>
          <a:xfrm>
            <a:off x="8875776" y="4445606"/>
            <a:ext cx="2572871" cy="646331"/>
          </a:xfrm>
          <a:prstGeom prst="rect">
            <a:avLst/>
          </a:prstGeom>
          <a:noFill/>
        </p:spPr>
        <p:txBody>
          <a:bodyPr wrap="square">
            <a:spAutoFit/>
          </a:bodyPr>
          <a:lstStyle/>
          <a:p>
            <a:pPr lvl="0" algn="just"/>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2.  </a:t>
            </a:r>
            <a:r>
              <a:rPr lang="zh-CN"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选择要分析的</a:t>
            </a:r>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Java</a:t>
            </a:r>
            <a:r>
              <a:rPr lang="zh-CN"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源代码目录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0" name="文本框 49">
            <a:extLst>
              <a:ext uri="{FF2B5EF4-FFF2-40B4-BE49-F238E27FC236}">
                <a16:creationId xmlns:a16="http://schemas.microsoft.com/office/drawing/2014/main" id="{1BCC893F-EC22-4DEE-83A8-D030CEA772A0}"/>
              </a:ext>
            </a:extLst>
          </p:cNvPr>
          <p:cNvSpPr txBox="1"/>
          <p:nvPr/>
        </p:nvSpPr>
        <p:spPr>
          <a:xfrm>
            <a:off x="4642773" y="6211669"/>
            <a:ext cx="2878614" cy="369332"/>
          </a:xfrm>
          <a:prstGeom prst="rect">
            <a:avLst/>
          </a:prstGeom>
          <a:noFill/>
        </p:spPr>
        <p:txBody>
          <a:bodyPr wrap="square">
            <a:spAutoFit/>
          </a:bodyPr>
          <a:lstStyle/>
          <a:p>
            <a:pPr lvl="0" algn="just"/>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3. </a:t>
            </a:r>
            <a:r>
              <a:rPr lang="zh-CN" altLang="en-US" sz="1800" kern="100" dirty="0">
                <a:effectLst/>
                <a:latin typeface="Calibri" panose="020F0502020204030204" pitchFamily="34" charset="0"/>
                <a:ea typeface="微软雅黑" panose="020B0503020204020204" pitchFamily="34" charset="-122"/>
                <a:cs typeface="Times New Roman" panose="02020603050405020304" pitchFamily="18" charset="0"/>
              </a:rPr>
              <a:t>逆向完成，查看工作区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1" name="箭头: 下 50">
            <a:extLst>
              <a:ext uri="{FF2B5EF4-FFF2-40B4-BE49-F238E27FC236}">
                <a16:creationId xmlns:a16="http://schemas.microsoft.com/office/drawing/2014/main" id="{48010FB4-05BA-4310-860D-AF977B57C7A6}"/>
              </a:ext>
            </a:extLst>
          </p:cNvPr>
          <p:cNvSpPr/>
          <p:nvPr/>
        </p:nvSpPr>
        <p:spPr>
          <a:xfrm rot="17551568">
            <a:off x="7808259" y="2030976"/>
            <a:ext cx="617258"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下 51">
            <a:extLst>
              <a:ext uri="{FF2B5EF4-FFF2-40B4-BE49-F238E27FC236}">
                <a16:creationId xmlns:a16="http://schemas.microsoft.com/office/drawing/2014/main" id="{6A5D512A-C698-4663-B00A-36172B14C152}"/>
              </a:ext>
            </a:extLst>
          </p:cNvPr>
          <p:cNvSpPr/>
          <p:nvPr/>
        </p:nvSpPr>
        <p:spPr>
          <a:xfrm rot="3101572">
            <a:off x="7887040" y="4661513"/>
            <a:ext cx="617258"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a:extLst>
              <a:ext uri="{FF2B5EF4-FFF2-40B4-BE49-F238E27FC236}">
                <a16:creationId xmlns:a16="http://schemas.microsoft.com/office/drawing/2014/main" id="{326F9E47-CA90-4448-AEF1-2D337867C39F}"/>
              </a:ext>
            </a:extLst>
          </p:cNvPr>
          <p:cNvPicPr/>
          <p:nvPr/>
        </p:nvPicPr>
        <p:blipFill rotWithShape="1">
          <a:blip r:embed="rId2"/>
          <a:srcRect l="33823" t="6619" r="48199" b="75982"/>
          <a:stretch/>
        </p:blipFill>
        <p:spPr bwMode="auto">
          <a:xfrm>
            <a:off x="4414882" y="1403748"/>
            <a:ext cx="3106505" cy="1690276"/>
          </a:xfrm>
          <a:prstGeom prst="rect">
            <a:avLst/>
          </a:prstGeom>
          <a:ln>
            <a:noFill/>
          </a:ln>
          <a:extLst>
            <a:ext uri="{53640926-AAD7-44D8-BBD7-CCE9431645EC}">
              <a14:shadowObscured xmlns:a14="http://schemas.microsoft.com/office/drawing/2010/main"/>
            </a:ext>
          </a:extLst>
        </p:spPr>
      </p:pic>
      <p:pic>
        <p:nvPicPr>
          <p:cNvPr id="54" name="图片 53">
            <a:extLst>
              <a:ext uri="{FF2B5EF4-FFF2-40B4-BE49-F238E27FC236}">
                <a16:creationId xmlns:a16="http://schemas.microsoft.com/office/drawing/2014/main" id="{9A7DA662-4B00-4178-A6FB-857D5E69C00A}"/>
              </a:ext>
            </a:extLst>
          </p:cNvPr>
          <p:cNvPicPr/>
          <p:nvPr/>
        </p:nvPicPr>
        <p:blipFill>
          <a:blip r:embed="rId3"/>
          <a:stretch>
            <a:fillRect/>
          </a:stretch>
        </p:blipFill>
        <p:spPr>
          <a:xfrm>
            <a:off x="8642517" y="1612851"/>
            <a:ext cx="3039391" cy="2554515"/>
          </a:xfrm>
          <a:prstGeom prst="rect">
            <a:avLst/>
          </a:prstGeom>
        </p:spPr>
      </p:pic>
      <p:pic>
        <p:nvPicPr>
          <p:cNvPr id="55" name="图片 54">
            <a:extLst>
              <a:ext uri="{FF2B5EF4-FFF2-40B4-BE49-F238E27FC236}">
                <a16:creationId xmlns:a16="http://schemas.microsoft.com/office/drawing/2014/main" id="{EDB17CBE-D4ED-400E-A644-D3537C7AF414}"/>
              </a:ext>
            </a:extLst>
          </p:cNvPr>
          <p:cNvPicPr/>
          <p:nvPr/>
        </p:nvPicPr>
        <p:blipFill>
          <a:blip r:embed="rId4"/>
          <a:stretch>
            <a:fillRect/>
          </a:stretch>
        </p:blipFill>
        <p:spPr>
          <a:xfrm>
            <a:off x="4642773" y="3676051"/>
            <a:ext cx="2418125" cy="2499316"/>
          </a:xfrm>
          <a:prstGeom prst="rect">
            <a:avLst/>
          </a:prstGeom>
        </p:spPr>
      </p:pic>
    </p:spTree>
    <p:extLst>
      <p:ext uri="{BB962C8B-B14F-4D97-AF65-F5344CB8AC3E}">
        <p14:creationId xmlns:p14="http://schemas.microsoft.com/office/powerpoint/2010/main" val="2887291583"/>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7</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引用资料</a:t>
            </a:r>
          </a:p>
        </p:txBody>
      </p:sp>
      <p:sp>
        <p:nvSpPr>
          <p:cNvPr id="43" name="文本框 42">
            <a:extLst>
              <a:ext uri="{FF2B5EF4-FFF2-40B4-BE49-F238E27FC236}">
                <a16:creationId xmlns:a16="http://schemas.microsoft.com/office/drawing/2014/main" id="{A876C316-BFA1-40A2-8F81-4000EEF0EAAF}"/>
              </a:ext>
            </a:extLst>
          </p:cNvPr>
          <p:cNvSpPr txBox="1"/>
          <p:nvPr/>
        </p:nvSpPr>
        <p:spPr>
          <a:xfrm>
            <a:off x="2850776" y="3059668"/>
            <a:ext cx="6096000" cy="923330"/>
          </a:xfrm>
          <a:prstGeom prst="rect">
            <a:avLst/>
          </a:prstGeom>
          <a:noFill/>
        </p:spPr>
        <p:txBody>
          <a:bodyPr wrap="square">
            <a:spAutoFit/>
          </a:bodyPr>
          <a:lstStyle/>
          <a:p>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[1]  StarUML</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官网</a:t>
            </a:r>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 </a:t>
            </a:r>
            <a:r>
              <a:rPr lang="en-US" altLang="zh-CN" sz="1800" kern="100" dirty="0">
                <a:effectLst/>
                <a:latin typeface="Calibri" panose="020F0502020204030204" pitchFamily="34" charset="0"/>
                <a:ea typeface="微软雅黑" panose="020B0503020204020204" pitchFamily="34" charset="-122"/>
                <a:cs typeface="Times New Roman" panose="02020603050405020304" pitchFamily="18" charset="0"/>
              </a:rPr>
              <a:t>https://staruml.io/</a:t>
            </a:r>
          </a:p>
          <a:p>
            <a:endParaRPr lang="en-US" altLang="zh-CN" dirty="0"/>
          </a:p>
          <a:p>
            <a:r>
              <a:rPr lang="en-US" altLang="zh-CN" kern="100" dirty="0">
                <a:latin typeface="Calibri" panose="020F0502020204030204" pitchFamily="34" charset="0"/>
                <a:ea typeface="微软雅黑" panose="020B0503020204020204" pitchFamily="34" charset="-122"/>
                <a:cs typeface="Times New Roman" panose="02020603050405020304" pitchFamily="18" charset="0"/>
              </a:rPr>
              <a:t>[2] </a:t>
            </a:r>
            <a:r>
              <a:rPr lang="zh-CN" altLang="en-US" kern="100" dirty="0">
                <a:latin typeface="Calibri" panose="020F0502020204030204" pitchFamily="34" charset="0"/>
                <a:ea typeface="微软雅黑" panose="020B0503020204020204" pitchFamily="34" charset="-122"/>
                <a:cs typeface="Times New Roman" panose="02020603050405020304" pitchFamily="18" charset="0"/>
              </a:rPr>
              <a:t>《UML2基础、建模与设计教程》_杨弘平_2015</a:t>
            </a:r>
          </a:p>
        </p:txBody>
      </p:sp>
    </p:spTree>
    <p:extLst>
      <p:ext uri="{BB962C8B-B14F-4D97-AF65-F5344CB8AC3E}">
        <p14:creationId xmlns:p14="http://schemas.microsoft.com/office/powerpoint/2010/main" val="2091206313"/>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4136"/>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8</a:t>
              </a: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本次分工及小组成员评价</a:t>
            </a:r>
          </a:p>
        </p:txBody>
      </p:sp>
      <p:pic>
        <p:nvPicPr>
          <p:cNvPr id="43" name="图片 42">
            <a:extLst>
              <a:ext uri="{FF2B5EF4-FFF2-40B4-BE49-F238E27FC236}">
                <a16:creationId xmlns:a16="http://schemas.microsoft.com/office/drawing/2014/main" id="{D05B31F8-DDF2-49FC-925B-FDD119CEA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265" y="1751777"/>
            <a:ext cx="4292096" cy="4666951"/>
          </a:xfrm>
          <a:prstGeom prst="rect">
            <a:avLst/>
          </a:prstGeom>
        </p:spPr>
      </p:pic>
    </p:spTree>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a:t>
            </a:r>
          </a:p>
        </p:txBody>
      </p:sp>
      <p:sp>
        <p:nvSpPr>
          <p:cNvPr id="42" name="文本框 41"/>
          <p:cNvSpPr txBox="1"/>
          <p:nvPr/>
        </p:nvSpPr>
        <p:spPr>
          <a:xfrm>
            <a:off x="1739221" y="1549907"/>
            <a:ext cx="8946515" cy="4893647"/>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一个</a:t>
            </a:r>
            <a:r>
              <a:rPr lang="zh-CN" altLang="en-US" sz="2400" b="1" dirty="0">
                <a:ea typeface="宋体" panose="02010600030101010101" pitchFamily="2" charset="-122"/>
              </a:rPr>
              <a:t>类</a:t>
            </a:r>
            <a:r>
              <a:rPr lang="zh-CN" altLang="en-US" sz="2400" dirty="0">
                <a:ea typeface="宋体" panose="02010600030101010101" pitchFamily="2" charset="-122"/>
              </a:rPr>
              <a:t>定义了一组大体上相似的对象。一个类所包含的方法和数据描述一组对象的共同行为和属性。类是在对象之上的抽象，有了类以后，对象则是类的具体化，是类的实例。类可以有子类和父类，形成层次结构。</a:t>
            </a:r>
          </a:p>
          <a:p>
            <a:r>
              <a:rPr lang="en-US" altLang="zh-CN" sz="2400" dirty="0">
                <a:ea typeface="宋体" panose="02010600030101010101" pitchFamily="2" charset="-122"/>
              </a:rPr>
              <a:t>	</a:t>
            </a:r>
            <a:r>
              <a:rPr lang="zh-CN" altLang="en-US" sz="2400" dirty="0">
                <a:ea typeface="宋体" panose="02010600030101010101" pitchFamily="2" charset="-122"/>
              </a:rPr>
              <a:t>类是对事物的抽象，它不是个体对象，而是描述一些对象的完整集合。</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把一组对象的共同特性加以抽象并储存在一个类中，是面向对象技术最重要的一点；是否建立了一个丰富的类库，是衡量一个面向对象程序设计语言成熟与否的重要标志。</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类是静态的，类的语义和类之间的关系在程序执行前就已经定义好了，而对象是动态的，对象是在程序执行时被创建和删除的。</a:t>
            </a:r>
            <a:endParaRPr lang="en-US" altLang="zh-CN" sz="2400" dirty="0">
              <a:ea typeface="宋体" panose="02010600030101010101" pitchFamily="2" charset="-122"/>
            </a:endParaRPr>
          </a:p>
          <a:p>
            <a:endParaRPr lang="zh-CN" altLang="en-US" sz="2400" dirty="0">
              <a:ea typeface="宋体" panose="02010600030101010101" pitchFamily="2" charset="-122"/>
            </a:endParaRPr>
          </a:p>
        </p:txBody>
      </p:sp>
    </p:spTree>
    <p:extLst>
      <p:ext uri="{BB962C8B-B14F-4D97-AF65-F5344CB8AC3E}">
        <p14:creationId xmlns:p14="http://schemas.microsoft.com/office/powerpoint/2010/main" val="86644210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封装</a:t>
            </a:r>
          </a:p>
        </p:txBody>
      </p:sp>
      <p:sp>
        <p:nvSpPr>
          <p:cNvPr id="42" name="文本框 41"/>
          <p:cNvSpPr txBox="1"/>
          <p:nvPr/>
        </p:nvSpPr>
        <p:spPr>
          <a:xfrm>
            <a:off x="1450364" y="1423752"/>
            <a:ext cx="8946515" cy="4893647"/>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b="1" dirty="0">
                <a:ea typeface="宋体" panose="02010600030101010101" pitchFamily="2" charset="-122"/>
              </a:rPr>
              <a:t>封装</a:t>
            </a:r>
            <a:r>
              <a:rPr lang="zh-CN" altLang="en-US" sz="2400" dirty="0">
                <a:ea typeface="宋体" panose="02010600030101010101" pitchFamily="2" charset="-122"/>
              </a:rPr>
              <a:t>就是把一个对象的方法和属性组合成一个独立的单位，并尽可能隐蔽对象的属性、方法和实现细节的过程，仅仅将接口进行对外公开。</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封装包含两层含义：一是把对象的全部属性和方法结合在一起，形成一个不可分割的独立单位；二是极大可能地隐蔽了对象的内部实现细节，与外部的联系只能通过外部接口来实现。</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在访问类的时候，根据其封装的特点，对外访问时提供了以下</a:t>
            </a:r>
            <a:r>
              <a:rPr lang="en-US" altLang="zh-CN" sz="2400" dirty="0">
                <a:ea typeface="宋体" panose="02010600030101010101" pitchFamily="2" charset="-122"/>
              </a:rPr>
              <a:t>4</a:t>
            </a:r>
            <a:r>
              <a:rPr lang="zh-CN" altLang="en-US" sz="2400" dirty="0">
                <a:ea typeface="宋体" panose="02010600030101010101" pitchFamily="2" charset="-122"/>
              </a:rPr>
              <a:t>种访问控制级别。</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en-US" altLang="zh-CN" sz="2400" b="1" dirty="0">
                <a:ea typeface="宋体" panose="02010600030101010101" pitchFamily="2" charset="-122"/>
              </a:rPr>
              <a:t>public</a:t>
            </a:r>
            <a:r>
              <a:rPr lang="zh-CN" altLang="en-US" sz="2400" dirty="0">
                <a:ea typeface="宋体" panose="02010600030101010101" pitchFamily="2" charset="-122"/>
              </a:rPr>
              <a:t>：</a:t>
            </a:r>
            <a:r>
              <a:rPr lang="zh-CN" altLang="en-US" sz="2000" dirty="0">
                <a:ea typeface="宋体" panose="02010600030101010101" pitchFamily="2" charset="-122"/>
              </a:rPr>
              <a:t>公有访问。最高一级的访问，所有的类都可以访问。</a:t>
            </a:r>
          </a:p>
          <a:p>
            <a:r>
              <a:rPr lang="en-US" altLang="zh-CN" sz="2400" b="1" dirty="0">
                <a:ea typeface="宋体" panose="02010600030101010101" pitchFamily="2" charset="-122"/>
              </a:rPr>
              <a:t>protected</a:t>
            </a:r>
            <a:r>
              <a:rPr lang="zh-CN" altLang="en-US" sz="2400" dirty="0">
                <a:ea typeface="宋体" panose="02010600030101010101" pitchFamily="2" charset="-122"/>
              </a:rPr>
              <a:t>：</a:t>
            </a:r>
            <a:r>
              <a:rPr lang="zh-CN" altLang="en-US" sz="2000" dirty="0">
                <a:ea typeface="宋体" panose="02010600030101010101" pitchFamily="2" charset="-122"/>
              </a:rPr>
              <a:t>受保护的。只有同一个包中的类或者子类可以进行公开</a:t>
            </a:r>
            <a:r>
              <a:rPr lang="zh-CN" altLang="en-US" sz="2400" dirty="0">
                <a:ea typeface="宋体" panose="02010600030101010101" pitchFamily="2" charset="-122"/>
              </a:rPr>
              <a:t>访问。</a:t>
            </a:r>
          </a:p>
          <a:p>
            <a:r>
              <a:rPr lang="en-US" altLang="zh-CN" sz="2400" b="1" dirty="0">
                <a:ea typeface="宋体" panose="02010600030101010101" pitchFamily="2" charset="-122"/>
              </a:rPr>
              <a:t>private</a:t>
            </a:r>
            <a:r>
              <a:rPr lang="zh-CN" altLang="en-US" sz="2400" dirty="0">
                <a:ea typeface="宋体" panose="02010600030101010101" pitchFamily="2" charset="-122"/>
              </a:rPr>
              <a:t>：</a:t>
            </a:r>
            <a:r>
              <a:rPr lang="zh-CN" altLang="en-US" sz="2000" dirty="0">
                <a:ea typeface="宋体" panose="02010600030101010101" pitchFamily="2" charset="-122"/>
              </a:rPr>
              <a:t>私有访问。最低一级的访问，只能在对象的内部访问，不对外公开。</a:t>
            </a:r>
          </a:p>
          <a:p>
            <a:r>
              <a:rPr lang="en-US" altLang="zh-CN" sz="2400" b="1" dirty="0">
                <a:ea typeface="宋体" panose="02010600030101010101" pitchFamily="2" charset="-122"/>
              </a:rPr>
              <a:t>default</a:t>
            </a:r>
            <a:r>
              <a:rPr lang="zh-CN" altLang="en-US" sz="2400" dirty="0">
                <a:ea typeface="宋体" panose="02010600030101010101" pitchFamily="2" charset="-122"/>
              </a:rPr>
              <a:t>：</a:t>
            </a:r>
            <a:r>
              <a:rPr lang="zh-CN" altLang="en-US" sz="2000" dirty="0">
                <a:ea typeface="宋体" panose="02010600030101010101" pitchFamily="2" charset="-122"/>
              </a:rPr>
              <a:t>默认的。属于当前目录（包）下的类都可以访问。</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274522765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封装</a:t>
            </a:r>
          </a:p>
        </p:txBody>
      </p:sp>
      <p:sp>
        <p:nvSpPr>
          <p:cNvPr id="42" name="文本框 41"/>
          <p:cNvSpPr txBox="1"/>
          <p:nvPr/>
        </p:nvSpPr>
        <p:spPr>
          <a:xfrm>
            <a:off x="1450364" y="1790134"/>
            <a:ext cx="8946515" cy="3046988"/>
          </a:xfrm>
          <a:prstGeom prst="rect">
            <a:avLst/>
          </a:prstGeom>
          <a:noFill/>
          <a:ln w="9525">
            <a:noFill/>
          </a:ln>
        </p:spPr>
        <p:txBody>
          <a:bodyPr wrap="square">
            <a:spAutoFit/>
          </a:bodyPr>
          <a:lstStyle/>
          <a:p>
            <a:r>
              <a:rPr lang="zh-CN" altLang="en-US" sz="2400" b="1" dirty="0">
                <a:ea typeface="宋体" panose="02010600030101010101" pitchFamily="2" charset="-122"/>
              </a:rPr>
              <a:t>封装的最大优点如下：</a:t>
            </a:r>
            <a:endParaRPr lang="zh-CN" altLang="en-US" sz="2400" dirty="0">
              <a:ea typeface="宋体" panose="02010600030101010101" pitchFamily="2" charset="-122"/>
            </a:endParaRPr>
          </a:p>
          <a:p>
            <a:pPr marL="342900" indent="-342900">
              <a:buFont typeface="Arial" panose="020B0604020202020204" pitchFamily="34" charset="0"/>
              <a:buChar char="•"/>
            </a:pPr>
            <a:r>
              <a:rPr lang="zh-CN" altLang="en-US" sz="2400" dirty="0">
                <a:ea typeface="宋体" panose="02010600030101010101" pitchFamily="2" charset="-122"/>
              </a:rPr>
              <a:t>方便了使用者对类和对象的操作，并降低了使用者错误修改其属性的机率。</a:t>
            </a:r>
          </a:p>
          <a:p>
            <a:pPr marL="342900" indent="-342900">
              <a:buFont typeface="Arial" panose="020B0604020202020204" pitchFamily="34" charset="0"/>
              <a:buChar char="•"/>
            </a:pPr>
            <a:r>
              <a:rPr lang="zh-CN" altLang="en-US" sz="2400" dirty="0">
                <a:ea typeface="宋体" panose="02010600030101010101" pitchFamily="2" charset="-122"/>
              </a:rPr>
              <a:t>体现了系统之间的松散耦合关系并提高了系统的独立性。</a:t>
            </a:r>
          </a:p>
          <a:p>
            <a:pPr marL="342900" indent="-342900">
              <a:buFont typeface="Arial" panose="020B0604020202020204" pitchFamily="34" charset="0"/>
              <a:buChar char="•"/>
            </a:pPr>
            <a:r>
              <a:rPr lang="zh-CN" altLang="en-US" sz="2400" dirty="0">
                <a:ea typeface="宋体" panose="02010600030101010101" pitchFamily="2" charset="-122"/>
              </a:rPr>
              <a:t>提高了程序的复用性。</a:t>
            </a:r>
          </a:p>
          <a:p>
            <a:pPr marL="342900" indent="-342900">
              <a:buFont typeface="Arial" panose="020B0604020202020204" pitchFamily="34" charset="0"/>
              <a:buChar char="•"/>
            </a:pPr>
            <a:r>
              <a:rPr lang="zh-CN" altLang="en-US" sz="2400" dirty="0">
                <a:ea typeface="宋体" panose="02010600030101010101" pitchFamily="2" charset="-122"/>
              </a:rPr>
              <a:t>针对大型的开发系统，降低了开发风险。如果整个系统开发失败，一些相对独立的子系统仍然存在可用价值。</a:t>
            </a:r>
          </a:p>
          <a:p>
            <a:pPr marL="457200" indent="-457200">
              <a:buAutoNum type="arabicParenBoth" startAt="4"/>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147980214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继承</a:t>
            </a:r>
          </a:p>
        </p:txBody>
      </p:sp>
      <p:sp>
        <p:nvSpPr>
          <p:cNvPr id="42" name="文本框 41"/>
          <p:cNvSpPr txBox="1"/>
          <p:nvPr/>
        </p:nvSpPr>
        <p:spPr>
          <a:xfrm>
            <a:off x="1477311" y="1892505"/>
            <a:ext cx="9692765" cy="4093428"/>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000" b="1" dirty="0">
                <a:ea typeface="宋体" panose="02010600030101010101" pitchFamily="2" charset="-122"/>
              </a:rPr>
              <a:t>继承</a:t>
            </a:r>
            <a:r>
              <a:rPr lang="zh-CN" altLang="en-US" sz="2000" dirty="0">
                <a:ea typeface="宋体" panose="02010600030101010101" pitchFamily="2" charset="-122"/>
              </a:rPr>
              <a:t>是一种一般类与特殊类的层次模型。继承性是指特殊类的对象具有其一般类的属性和方法，在其之上又增加了自己的特殊属性和方法。继承意味着在特殊类中不用重新定义在一般类中已经定义过的属性和方法，特殊类可以自动地、隐含地拥有其一般类的属性与方法。继承体现了类之间代码的重用性特点，提供了一种明确表达共性的方法。</a:t>
            </a:r>
            <a:endParaRPr lang="en-US" altLang="zh-CN" sz="2000" dirty="0">
              <a:ea typeface="宋体" panose="02010600030101010101" pitchFamily="2" charset="-122"/>
            </a:endParaRPr>
          </a:p>
          <a:p>
            <a:r>
              <a:rPr lang="zh-CN" altLang="en-US" sz="2000" dirty="0">
                <a:ea typeface="宋体" panose="02010600030101010101" pitchFamily="2" charset="-122"/>
              </a:rPr>
              <a:t>          在继承中，需要明确这样两个概念：子类和父类。</a:t>
            </a:r>
          </a:p>
          <a:p>
            <a:r>
              <a:rPr lang="zh-CN" altLang="en-US" sz="2400" i="1" dirty="0">
                <a:ea typeface="宋体" panose="02010600030101010101" pitchFamily="2" charset="-122"/>
              </a:rPr>
              <a:t>        子类：指的是通过继承创建的新类，称为“子类</a:t>
            </a:r>
            <a:r>
              <a:rPr lang="en-US" altLang="zh-CN" sz="2400" i="1" dirty="0">
                <a:ea typeface="宋体" panose="02010600030101010101" pitchFamily="2" charset="-122"/>
              </a:rPr>
              <a:t>"</a:t>
            </a:r>
            <a:r>
              <a:rPr lang="zh-CN" altLang="en-US" sz="2400" i="1" dirty="0">
                <a:ea typeface="宋体" panose="02010600030101010101" pitchFamily="2" charset="-122"/>
              </a:rPr>
              <a:t>或者“派生类</a:t>
            </a:r>
          </a:p>
          <a:p>
            <a:r>
              <a:rPr lang="zh-CN" altLang="en-US" sz="2400" i="1" dirty="0">
                <a:ea typeface="宋体" panose="02010600030101010101" pitchFamily="2" charset="-122"/>
              </a:rPr>
              <a:t>        父类：指的是被继承的类，称为“基类”、“父类”或“超类”</a:t>
            </a:r>
          </a:p>
          <a:p>
            <a:r>
              <a:rPr lang="zh-CN" altLang="en-US" sz="2000" dirty="0">
                <a:ea typeface="宋体" panose="02010600030101010101" pitchFamily="2" charset="-122"/>
              </a:rPr>
              <a:t>          继承真实地反映了客观世界中事物的层次关系，通过类的继承，能够实现对问题的深入抽象描述，反映出事物的发展过程。继承性是面向对象程序设计语言不同于其他语言的最主要的特点。</a:t>
            </a:r>
          </a:p>
          <a:p>
            <a:endParaRPr lang="zh-CN" altLang="en-US" sz="2400" dirty="0">
              <a:ea typeface="宋体" panose="02010600030101010101" pitchFamily="2" charset="-122"/>
            </a:endParaRPr>
          </a:p>
        </p:txBody>
      </p:sp>
    </p:spTree>
    <p:extLst>
      <p:ext uri="{BB962C8B-B14F-4D97-AF65-F5344CB8AC3E}">
        <p14:creationId xmlns:p14="http://schemas.microsoft.com/office/powerpoint/2010/main" val="972125627"/>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3724</Words>
  <Application>Microsoft Office PowerPoint</Application>
  <PresentationFormat>宽屏</PresentationFormat>
  <Paragraphs>306</Paragraphs>
  <Slides>55</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等线</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苏 铭增</cp:lastModifiedBy>
  <cp:revision>375</cp:revision>
  <dcterms:created xsi:type="dcterms:W3CDTF">2014-12-02T14:52:00Z</dcterms:created>
  <dcterms:modified xsi:type="dcterms:W3CDTF">2021-04-04T13:30:34Z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029D52BFF2394F3F95E01CAD9718CFE7</vt:lpwstr>
  </property>
</Properties>
</file>