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258" r:id="rId5"/>
    <p:sldId id="257" r:id="rId6"/>
    <p:sldId id="262" r:id="rId7"/>
    <p:sldId id="326" r:id="rId8"/>
    <p:sldId id="328" r:id="rId9"/>
    <p:sldId id="341" r:id="rId10"/>
    <p:sldId id="325" r:id="rId11"/>
    <p:sldId id="327" r:id="rId12"/>
    <p:sldId id="259" r:id="rId13"/>
    <p:sldId id="264" r:id="rId14"/>
    <p:sldId id="260" r:id="rId15"/>
    <p:sldId id="272" r:id="rId16"/>
    <p:sldId id="319" r:id="rId17"/>
    <p:sldId id="261" r:id="rId18"/>
    <p:sldId id="282" r:id="rId19"/>
    <p:sldId id="306" r:id="rId20"/>
    <p:sldId id="308" r:id="rId21"/>
    <p:sldId id="27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99D6"/>
    <a:srgbClr val="FEFEFE"/>
    <a:srgbClr val="FAFBFA"/>
    <a:srgbClr val="B2D632"/>
    <a:srgbClr val="06B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3593" autoAdjust="0"/>
  </p:normalViewPr>
  <p:slideViewPr>
    <p:cSldViewPr snapToGrid="0">
      <p:cViewPr varScale="1">
        <p:scale>
          <a:sx n="80" d="100"/>
          <a:sy n="80" d="100"/>
        </p:scale>
        <p:origin x="643" y="62"/>
      </p:cViewPr>
      <p:guideLst>
        <p:guide orient="horz" pos="22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ACE55-3DB0-4021-A862-56195674CA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6B1F5"/>
            </a:gs>
            <a:gs pos="95000">
              <a:srgbClr val="B2D63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948157" y="870549"/>
            <a:ext cx="137160" cy="137160"/>
            <a:chOff x="6164580" y="2205556"/>
            <a:chExt cx="426720" cy="426720"/>
          </a:xfrm>
        </p:grpSpPr>
        <p:cxnSp>
          <p:nvCxnSpPr>
            <p:cNvPr id="36" name="直接连接符 3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2298677" y="2196429"/>
            <a:ext cx="137160" cy="137160"/>
            <a:chOff x="6164580" y="2205556"/>
            <a:chExt cx="426720" cy="426720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2230097" y="3811869"/>
            <a:ext cx="68580" cy="68580"/>
            <a:chOff x="6164580" y="2205556"/>
            <a:chExt cx="426720" cy="426720"/>
          </a:xfrm>
        </p:grpSpPr>
        <p:cxnSp>
          <p:nvCxnSpPr>
            <p:cNvPr id="46" name="直接连接符 4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reeform 5"/>
          <p:cNvSpPr/>
          <p:nvPr/>
        </p:nvSpPr>
        <p:spPr bwMode="auto">
          <a:xfrm>
            <a:off x="6510570" y="-143812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5"/>
          <p:cNvSpPr/>
          <p:nvPr/>
        </p:nvSpPr>
        <p:spPr bwMode="auto">
          <a:xfrm>
            <a:off x="7341595" y="-12990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5"/>
          <p:cNvSpPr/>
          <p:nvPr/>
        </p:nvSpPr>
        <p:spPr bwMode="auto">
          <a:xfrm>
            <a:off x="8152337" y="-88591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5"/>
          <p:cNvSpPr/>
          <p:nvPr/>
        </p:nvSpPr>
        <p:spPr bwMode="auto">
          <a:xfrm>
            <a:off x="8795745" y="-242505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5"/>
          <p:cNvSpPr/>
          <p:nvPr/>
        </p:nvSpPr>
        <p:spPr bwMode="auto">
          <a:xfrm>
            <a:off x="9208839" y="56823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5"/>
          <p:cNvSpPr/>
          <p:nvPr/>
        </p:nvSpPr>
        <p:spPr bwMode="auto">
          <a:xfrm>
            <a:off x="9351181" y="146695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5"/>
          <p:cNvSpPr/>
          <p:nvPr/>
        </p:nvSpPr>
        <p:spPr bwMode="auto">
          <a:xfrm>
            <a:off x="9073463" y="213604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5"/>
          <p:cNvSpPr/>
          <p:nvPr/>
        </p:nvSpPr>
        <p:spPr bwMode="auto">
          <a:xfrm>
            <a:off x="8795745" y="31764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5"/>
          <p:cNvSpPr/>
          <p:nvPr/>
        </p:nvSpPr>
        <p:spPr bwMode="auto">
          <a:xfrm>
            <a:off x="3760140" y="211519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5"/>
          <p:cNvSpPr/>
          <p:nvPr/>
        </p:nvSpPr>
        <p:spPr bwMode="auto">
          <a:xfrm>
            <a:off x="7341595" y="42329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5"/>
          <p:cNvSpPr/>
          <p:nvPr/>
        </p:nvSpPr>
        <p:spPr bwMode="auto">
          <a:xfrm>
            <a:off x="6281213" y="45363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5"/>
          <p:cNvSpPr/>
          <p:nvPr/>
        </p:nvSpPr>
        <p:spPr bwMode="auto">
          <a:xfrm>
            <a:off x="5544167" y="42329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5"/>
          <p:cNvSpPr/>
          <p:nvPr/>
        </p:nvSpPr>
        <p:spPr bwMode="auto">
          <a:xfrm>
            <a:off x="4733426" y="3819815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5"/>
          <p:cNvSpPr/>
          <p:nvPr/>
        </p:nvSpPr>
        <p:spPr bwMode="auto">
          <a:xfrm>
            <a:off x="3515391" y="3220430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5"/>
          <p:cNvSpPr/>
          <p:nvPr/>
        </p:nvSpPr>
        <p:spPr bwMode="auto">
          <a:xfrm>
            <a:off x="4316694" y="227262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5"/>
          <p:cNvSpPr/>
          <p:nvPr/>
        </p:nvSpPr>
        <p:spPr bwMode="auto">
          <a:xfrm>
            <a:off x="3515390" y="116762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5"/>
          <p:cNvSpPr/>
          <p:nvPr/>
        </p:nvSpPr>
        <p:spPr bwMode="auto">
          <a:xfrm>
            <a:off x="2958173" y="56823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5"/>
          <p:cNvSpPr/>
          <p:nvPr/>
        </p:nvSpPr>
        <p:spPr bwMode="auto">
          <a:xfrm>
            <a:off x="4100092" y="-5902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5"/>
          <p:cNvSpPr/>
          <p:nvPr/>
        </p:nvSpPr>
        <p:spPr bwMode="auto">
          <a:xfrm>
            <a:off x="4354815" y="-108594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5"/>
          <p:cNvSpPr/>
          <p:nvPr/>
        </p:nvSpPr>
        <p:spPr bwMode="auto">
          <a:xfrm>
            <a:off x="3563211" y="-192232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4808517" y="2196279"/>
            <a:ext cx="57622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800" b="1" dirty="0" smtClean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zh-CN" sz="4800" b="1" dirty="0">
              <a:solidFill>
                <a:srgbClr val="3099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12"/>
          <p:cNvSpPr txBox="1"/>
          <p:nvPr/>
        </p:nvSpPr>
        <p:spPr>
          <a:xfrm>
            <a:off x="4808220" y="3176270"/>
            <a:ext cx="73837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1"/>
                </a:solidFill>
                <a:effectLst>
                  <a:outerShdw blurRad="139700" sx="102000" sy="102000" algn="ctr" rotWithShape="0">
                    <a:srgbClr val="9BC54B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SRA-2020-G03</a:t>
            </a:r>
            <a:endParaRPr lang="en-US" altLang="zh-CN" sz="2800" dirty="0">
              <a:solidFill>
                <a:schemeClr val="accent1"/>
              </a:solidFill>
              <a:effectLst>
                <a:outerShdw blurRad="139700" sx="102000" sy="102000" algn="ctr" rotWithShape="0">
                  <a:srgbClr val="9BC54B"/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sz="2800" dirty="0">
                <a:solidFill>
                  <a:schemeClr val="accent1"/>
                </a:solidFill>
                <a:effectLst>
                  <a:outerShdw blurRad="139700" sx="102000" sy="102000" algn="ctr" rotWithShape="0">
                    <a:srgbClr val="9BC54B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吕博图、岑盛泽、潘姝焱、邓皓文、庄博伟</a:t>
            </a:r>
            <a:endParaRPr lang="zh-CN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3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1" y="4714518"/>
            <a:ext cx="940595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6" cy="104046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9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项目预算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2" name="表格 41"/>
          <p:cNvGraphicFramePr/>
          <p:nvPr>
            <p:custDataLst>
              <p:tags r:id="rId1"/>
            </p:custDataLst>
          </p:nvPr>
        </p:nvGraphicFramePr>
        <p:xfrm>
          <a:off x="1031875" y="1789430"/>
          <a:ext cx="9836150" cy="4171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1925"/>
                <a:gridCol w="2360295"/>
                <a:gridCol w="906780"/>
                <a:gridCol w="906145"/>
                <a:gridCol w="958215"/>
                <a:gridCol w="1371600"/>
                <a:gridCol w="1901190"/>
              </a:tblGrid>
              <a:tr h="5219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项目名称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规格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单价（元）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数量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单位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小计（元）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备注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20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阿里云服务器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1核cpu2G内存1M带宽40GB系统盘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114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114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作为系统使用的服务器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39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人工费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工作机制:每周工作六天,每天工作4小时 项目开发周期:14周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61.27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1680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小时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102933.6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工作工资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335">
                <a:tc row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资料购买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《IT项目管理》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78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本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390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课程参考资料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《UML用户指南》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79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本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395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52197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cap="flat">
                      <a:noFill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《UML2基础、建模与设计教程》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34.5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本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172.5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cap="flat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3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1" y="4714518"/>
            <a:ext cx="940595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会议记录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6" cy="104046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9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会议记录</a:t>
            </a:r>
            <a:endParaRPr 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3330" y="1205865"/>
            <a:ext cx="6828790" cy="5402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9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0270" y="1254125"/>
            <a:ext cx="2529840" cy="552450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990" y="2051050"/>
            <a:ext cx="249174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3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1" y="4714518"/>
            <a:ext cx="940595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6" cy="104046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"/>
          <p:cNvSpPr/>
          <p:nvPr/>
        </p:nvSpPr>
        <p:spPr>
          <a:xfrm>
            <a:off x="0" y="2463486"/>
            <a:ext cx="12203038" cy="15803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000" dirty="0">
              <a:solidFill>
                <a:srgbClr val="3099D6"/>
              </a:solidFill>
              <a:latin typeface="Roboto condensed light"/>
              <a:cs typeface="Roboto condensed light"/>
            </a:endParaRPr>
          </a:p>
        </p:txBody>
      </p:sp>
      <p:sp>
        <p:nvSpPr>
          <p:cNvPr id="50" name="텍스트 개체 틀 2"/>
          <p:cNvSpPr txBox="1"/>
          <p:nvPr/>
        </p:nvSpPr>
        <p:spPr>
          <a:xfrm>
            <a:off x="-101600" y="1837773"/>
            <a:ext cx="1343707" cy="14961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 panose="02060603020205020403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6600" dirty="0" smtClean="0">
                <a:solidFill>
                  <a:schemeClr val="bg1">
                    <a:alpha val="30000"/>
                  </a:schemeClr>
                </a:solidFill>
                <a:latin typeface="Roboto condensed light"/>
                <a:cs typeface="Roboto condensed light"/>
              </a:rPr>
              <a:t>“</a:t>
            </a:r>
            <a:endParaRPr lang="en-US" altLang="ko-KR" sz="16600" dirty="0">
              <a:solidFill>
                <a:schemeClr val="bg1">
                  <a:alpha val="30000"/>
                </a:schemeClr>
              </a:solidFill>
              <a:latin typeface="Roboto condensed light"/>
              <a:cs typeface="Roboto condensed light"/>
            </a:endParaRPr>
          </a:p>
        </p:txBody>
      </p:sp>
      <p:sp>
        <p:nvSpPr>
          <p:cNvPr id="51" name="텍스트 개체 틀 2"/>
          <p:cNvSpPr txBox="1"/>
          <p:nvPr/>
        </p:nvSpPr>
        <p:spPr>
          <a:xfrm>
            <a:off x="5171816" y="2750594"/>
            <a:ext cx="1343707" cy="14961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 panose="02060603020205020403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6600" dirty="0" smtClean="0">
                <a:solidFill>
                  <a:schemeClr val="bg1">
                    <a:alpha val="30000"/>
                  </a:schemeClr>
                </a:solidFill>
                <a:latin typeface="Roboto condensed light"/>
                <a:cs typeface="Roboto condensed light"/>
              </a:rPr>
              <a:t>”</a:t>
            </a:r>
            <a:endParaRPr lang="en-US" altLang="ko-KR" sz="16600" dirty="0">
              <a:solidFill>
                <a:schemeClr val="bg1">
                  <a:alpha val="30000"/>
                </a:schemeClr>
              </a:solidFill>
              <a:latin typeface="Roboto condensed light"/>
              <a:cs typeface="Roboto condensed ligh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377315" y="1618615"/>
            <a:ext cx="7340600" cy="2487930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p>
            <a:pPr>
              <a:lnSpc>
                <a:spcPct val="130000"/>
              </a:lnSpc>
            </a:pPr>
            <a:r>
              <a:rPr sz="2400" dirty="0">
                <a:solidFill>
                  <a:schemeClr val="tx1"/>
                </a:solidFill>
                <a:sym typeface="+mn-ea"/>
              </a:rPr>
              <a:t>参考资料：</a:t>
            </a:r>
            <a:endParaRPr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sz="2400" dirty="0">
                <a:solidFill>
                  <a:schemeClr val="tx1"/>
                </a:solidFill>
                <a:sym typeface="+mn-ea"/>
              </a:rPr>
              <a:t>[</a:t>
            </a:r>
            <a:r>
              <a:rPr lang="en-US" sz="2400" dirty="0">
                <a:solidFill>
                  <a:schemeClr val="tx1"/>
                </a:solidFill>
                <a:sym typeface="+mn-ea"/>
              </a:rPr>
              <a:t>1</a:t>
            </a:r>
            <a:r>
              <a:rPr sz="2400" dirty="0">
                <a:solidFill>
                  <a:schemeClr val="tx1"/>
                </a:solidFill>
                <a:sym typeface="+mn-ea"/>
              </a:rPr>
              <a:t>] C2-PRD-项目描述-2019</a:t>
            </a:r>
            <a:endParaRPr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sz="2400" dirty="0">
                <a:solidFill>
                  <a:schemeClr val="tx1"/>
                </a:solidFill>
                <a:sym typeface="+mn-ea"/>
              </a:rPr>
              <a:t>[</a:t>
            </a:r>
            <a:r>
              <a:rPr lang="en-US" sz="2400" dirty="0">
                <a:solidFill>
                  <a:schemeClr val="tx1"/>
                </a:solidFill>
                <a:sym typeface="+mn-ea"/>
              </a:rPr>
              <a:t>2</a:t>
            </a:r>
            <a:r>
              <a:rPr sz="2400" dirty="0">
                <a:solidFill>
                  <a:schemeClr val="tx1"/>
                </a:solidFill>
                <a:sym typeface="+mn-ea"/>
              </a:rPr>
              <a:t>] PMBOK 指南第六版</a:t>
            </a:r>
            <a:endParaRPr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sz="2400" dirty="0">
                <a:solidFill>
                  <a:schemeClr val="tx1"/>
                </a:solidFill>
                <a:sym typeface="+mn-ea"/>
              </a:rPr>
              <a:t>[</a:t>
            </a:r>
            <a:r>
              <a:rPr lang="en-US" sz="2400" dirty="0">
                <a:solidFill>
                  <a:schemeClr val="tx1"/>
                </a:solidFill>
                <a:sym typeface="+mn-ea"/>
              </a:rPr>
              <a:t>3</a:t>
            </a:r>
            <a:r>
              <a:rPr sz="2400" dirty="0">
                <a:solidFill>
                  <a:schemeClr val="tx1"/>
                </a:solidFill>
                <a:sym typeface="+mn-ea"/>
              </a:rPr>
              <a:t>] IT项目管理 （第八版）</a:t>
            </a:r>
            <a:endParaRPr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sz="2400" dirty="0">
                <a:solidFill>
                  <a:schemeClr val="tx1"/>
                </a:solidFill>
                <a:sym typeface="+mn-ea"/>
              </a:rPr>
              <a:t>[</a:t>
            </a:r>
            <a:r>
              <a:rPr lang="en-US" sz="2400" dirty="0">
                <a:solidFill>
                  <a:schemeClr val="tx1"/>
                </a:solidFill>
                <a:sym typeface="+mn-ea"/>
              </a:rPr>
              <a:t>4</a:t>
            </a:r>
            <a:r>
              <a:rPr sz="2400" dirty="0">
                <a:solidFill>
                  <a:schemeClr val="tx1"/>
                </a:solidFill>
                <a:sym typeface="+mn-ea"/>
              </a:rPr>
              <a:t>] 软件需求（第3版）</a:t>
            </a:r>
            <a:endParaRPr sz="24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3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1" y="4714518"/>
            <a:ext cx="940595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小组评分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6" cy="104046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9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小组评分</a:t>
            </a:r>
            <a:endParaRPr 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5525" y="1263650"/>
            <a:ext cx="6552565" cy="5392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948157" y="870549"/>
            <a:ext cx="137160" cy="137160"/>
            <a:chOff x="6164580" y="2205556"/>
            <a:chExt cx="426720" cy="426720"/>
          </a:xfrm>
        </p:grpSpPr>
        <p:cxnSp>
          <p:nvCxnSpPr>
            <p:cNvPr id="36" name="直接连接符 3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2298677" y="2196429"/>
            <a:ext cx="137160" cy="137160"/>
            <a:chOff x="6164580" y="2205556"/>
            <a:chExt cx="426720" cy="426720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2230097" y="3811869"/>
            <a:ext cx="68580" cy="68580"/>
            <a:chOff x="6164580" y="2205556"/>
            <a:chExt cx="426720" cy="426720"/>
          </a:xfrm>
        </p:grpSpPr>
        <p:cxnSp>
          <p:nvCxnSpPr>
            <p:cNvPr id="46" name="直接连接符 4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reeform 5"/>
          <p:cNvSpPr/>
          <p:nvPr/>
        </p:nvSpPr>
        <p:spPr bwMode="auto">
          <a:xfrm>
            <a:off x="6510570" y="-143812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5"/>
          <p:cNvSpPr/>
          <p:nvPr/>
        </p:nvSpPr>
        <p:spPr bwMode="auto">
          <a:xfrm>
            <a:off x="7341595" y="-12990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5"/>
          <p:cNvSpPr/>
          <p:nvPr/>
        </p:nvSpPr>
        <p:spPr bwMode="auto">
          <a:xfrm>
            <a:off x="8152337" y="-88591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5"/>
          <p:cNvSpPr/>
          <p:nvPr/>
        </p:nvSpPr>
        <p:spPr bwMode="auto">
          <a:xfrm>
            <a:off x="8795745" y="-242505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5"/>
          <p:cNvSpPr/>
          <p:nvPr/>
        </p:nvSpPr>
        <p:spPr bwMode="auto">
          <a:xfrm>
            <a:off x="9208839" y="56823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5"/>
          <p:cNvSpPr/>
          <p:nvPr/>
        </p:nvSpPr>
        <p:spPr bwMode="auto">
          <a:xfrm>
            <a:off x="9351181" y="146695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5"/>
          <p:cNvSpPr/>
          <p:nvPr/>
        </p:nvSpPr>
        <p:spPr bwMode="auto">
          <a:xfrm>
            <a:off x="9073463" y="213604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5"/>
          <p:cNvSpPr/>
          <p:nvPr/>
        </p:nvSpPr>
        <p:spPr bwMode="auto">
          <a:xfrm>
            <a:off x="8795745" y="31764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5"/>
          <p:cNvSpPr/>
          <p:nvPr/>
        </p:nvSpPr>
        <p:spPr bwMode="auto">
          <a:xfrm>
            <a:off x="3760140" y="211519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5"/>
          <p:cNvSpPr/>
          <p:nvPr/>
        </p:nvSpPr>
        <p:spPr bwMode="auto">
          <a:xfrm>
            <a:off x="7341595" y="42329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5"/>
          <p:cNvSpPr/>
          <p:nvPr/>
        </p:nvSpPr>
        <p:spPr bwMode="auto">
          <a:xfrm>
            <a:off x="6281213" y="45363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5"/>
          <p:cNvSpPr/>
          <p:nvPr/>
        </p:nvSpPr>
        <p:spPr bwMode="auto">
          <a:xfrm>
            <a:off x="5544167" y="42329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5"/>
          <p:cNvSpPr/>
          <p:nvPr/>
        </p:nvSpPr>
        <p:spPr bwMode="auto">
          <a:xfrm>
            <a:off x="4733426" y="3819815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5"/>
          <p:cNvSpPr/>
          <p:nvPr/>
        </p:nvSpPr>
        <p:spPr bwMode="auto">
          <a:xfrm>
            <a:off x="3515391" y="3220430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5"/>
          <p:cNvSpPr/>
          <p:nvPr/>
        </p:nvSpPr>
        <p:spPr bwMode="auto">
          <a:xfrm>
            <a:off x="4316694" y="227262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5"/>
          <p:cNvSpPr/>
          <p:nvPr/>
        </p:nvSpPr>
        <p:spPr bwMode="auto">
          <a:xfrm>
            <a:off x="3515390" y="116762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5"/>
          <p:cNvSpPr/>
          <p:nvPr/>
        </p:nvSpPr>
        <p:spPr bwMode="auto">
          <a:xfrm>
            <a:off x="2967063" y="56823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5"/>
          <p:cNvSpPr/>
          <p:nvPr/>
        </p:nvSpPr>
        <p:spPr bwMode="auto">
          <a:xfrm>
            <a:off x="4100092" y="-5902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5"/>
          <p:cNvSpPr/>
          <p:nvPr/>
        </p:nvSpPr>
        <p:spPr bwMode="auto">
          <a:xfrm>
            <a:off x="4354815" y="-108594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5"/>
          <p:cNvSpPr/>
          <p:nvPr/>
        </p:nvSpPr>
        <p:spPr bwMode="auto">
          <a:xfrm>
            <a:off x="3563211" y="-192232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1004505" y="-915735"/>
            <a:ext cx="673230" cy="673230"/>
          </a:xfrm>
          <a:prstGeom prst="ellipse">
            <a:avLst/>
          </a:prstGeom>
          <a:solidFill>
            <a:srgbClr val="309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6138842" y="2188659"/>
            <a:ext cx="57622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800" b="1" dirty="0" smtClean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感谢欣赏</a:t>
            </a:r>
            <a:endParaRPr lang="zh-CN" sz="4800" b="1" dirty="0">
              <a:solidFill>
                <a:srgbClr val="3099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5185410" y="359410"/>
            <a:ext cx="1047750" cy="869950"/>
            <a:chOff x="6427571" y="704222"/>
            <a:chExt cx="1268294" cy="1123736"/>
          </a:xfrm>
        </p:grpSpPr>
        <p:sp>
          <p:nvSpPr>
            <p:cNvPr id="40" name="Freeform 5"/>
            <p:cNvSpPr/>
            <p:nvPr/>
          </p:nvSpPr>
          <p:spPr bwMode="auto">
            <a:xfrm>
              <a:off x="6427571" y="704222"/>
              <a:ext cx="1268294" cy="11237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5"/>
            <p:cNvSpPr/>
            <p:nvPr/>
          </p:nvSpPr>
          <p:spPr bwMode="auto">
            <a:xfrm>
              <a:off x="6647036" y="898673"/>
              <a:ext cx="829364" cy="7348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604770" y="898631"/>
              <a:ext cx="913896" cy="833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600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-2319555" y="481392"/>
            <a:ext cx="6230592" cy="5895216"/>
            <a:chOff x="2967063" y="-1922322"/>
            <a:chExt cx="13335755" cy="12617928"/>
          </a:xfrm>
        </p:grpSpPr>
        <p:sp>
          <p:nvSpPr>
            <p:cNvPr id="19" name="Freeform 5"/>
            <p:cNvSpPr/>
            <p:nvPr/>
          </p:nvSpPr>
          <p:spPr bwMode="auto">
            <a:xfrm>
              <a:off x="6510570" y="-1438128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5"/>
            <p:cNvSpPr/>
            <p:nvPr/>
          </p:nvSpPr>
          <p:spPr bwMode="auto">
            <a:xfrm>
              <a:off x="7341595" y="-129900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5"/>
            <p:cNvSpPr/>
            <p:nvPr/>
          </p:nvSpPr>
          <p:spPr bwMode="auto">
            <a:xfrm>
              <a:off x="8152337" y="-885914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5"/>
            <p:cNvSpPr/>
            <p:nvPr/>
          </p:nvSpPr>
          <p:spPr bwMode="auto">
            <a:xfrm>
              <a:off x="8795745" y="-242505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"/>
            <p:cNvSpPr/>
            <p:nvPr/>
          </p:nvSpPr>
          <p:spPr bwMode="auto">
            <a:xfrm>
              <a:off x="9208839" y="568236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5"/>
            <p:cNvSpPr/>
            <p:nvPr/>
          </p:nvSpPr>
          <p:spPr bwMode="auto">
            <a:xfrm>
              <a:off x="9351181" y="1466951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5"/>
            <p:cNvSpPr/>
            <p:nvPr/>
          </p:nvSpPr>
          <p:spPr bwMode="auto">
            <a:xfrm>
              <a:off x="9073463" y="213604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5"/>
            <p:cNvSpPr/>
            <p:nvPr/>
          </p:nvSpPr>
          <p:spPr bwMode="auto">
            <a:xfrm>
              <a:off x="8795745" y="317640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5"/>
            <p:cNvSpPr/>
            <p:nvPr/>
          </p:nvSpPr>
          <p:spPr bwMode="auto">
            <a:xfrm>
              <a:off x="3760140" y="2115191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5"/>
            <p:cNvSpPr/>
            <p:nvPr/>
          </p:nvSpPr>
          <p:spPr bwMode="auto">
            <a:xfrm>
              <a:off x="7341595" y="4232908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5"/>
            <p:cNvSpPr/>
            <p:nvPr/>
          </p:nvSpPr>
          <p:spPr bwMode="auto">
            <a:xfrm>
              <a:off x="6281213" y="453630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5"/>
            <p:cNvSpPr/>
            <p:nvPr/>
          </p:nvSpPr>
          <p:spPr bwMode="auto">
            <a:xfrm>
              <a:off x="5544167" y="4232908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5"/>
            <p:cNvSpPr/>
            <p:nvPr/>
          </p:nvSpPr>
          <p:spPr bwMode="auto">
            <a:xfrm>
              <a:off x="4733426" y="3819815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5"/>
            <p:cNvSpPr/>
            <p:nvPr/>
          </p:nvSpPr>
          <p:spPr bwMode="auto">
            <a:xfrm>
              <a:off x="3515391" y="3220430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5"/>
            <p:cNvSpPr/>
            <p:nvPr/>
          </p:nvSpPr>
          <p:spPr bwMode="auto">
            <a:xfrm>
              <a:off x="4316694" y="2272629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5"/>
            <p:cNvSpPr/>
            <p:nvPr/>
          </p:nvSpPr>
          <p:spPr bwMode="auto">
            <a:xfrm>
              <a:off x="3515390" y="1167621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5"/>
            <p:cNvSpPr/>
            <p:nvPr/>
          </p:nvSpPr>
          <p:spPr bwMode="auto">
            <a:xfrm>
              <a:off x="2967063" y="568236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5"/>
            <p:cNvSpPr/>
            <p:nvPr/>
          </p:nvSpPr>
          <p:spPr bwMode="auto">
            <a:xfrm>
              <a:off x="4100092" y="-59026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5"/>
            <p:cNvSpPr/>
            <p:nvPr/>
          </p:nvSpPr>
          <p:spPr bwMode="auto">
            <a:xfrm>
              <a:off x="4354815" y="-1085944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5"/>
            <p:cNvSpPr/>
            <p:nvPr/>
          </p:nvSpPr>
          <p:spPr bwMode="auto">
            <a:xfrm>
              <a:off x="3563211" y="-1922322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280391" y="2367171"/>
            <a:ext cx="37836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</a:t>
            </a:r>
            <a:endParaRPr lang="en-US" altLang="zh-CN" sz="6600" b="1" dirty="0" smtClean="0">
              <a:solidFill>
                <a:srgbClr val="3099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6600" b="1" dirty="0" smtClean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TENTS</a:t>
            </a:r>
            <a:endParaRPr lang="zh-CN" altLang="en-US" sz="6600" b="1" dirty="0">
              <a:solidFill>
                <a:srgbClr val="3099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451111" y="2529849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甘特图</a:t>
            </a:r>
            <a:endParaRPr 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517786" y="3498859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项目预算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517786" y="4490729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会议记录</a:t>
            </a:r>
            <a:endParaRPr 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517786" y="5384174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17786" y="6192529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小组分工及评价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50965" y="571500"/>
            <a:ext cx="45656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选题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185410" y="1266190"/>
            <a:ext cx="1047750" cy="869950"/>
            <a:chOff x="6427571" y="704222"/>
            <a:chExt cx="1268294" cy="1123736"/>
          </a:xfrm>
        </p:grpSpPr>
        <p:sp>
          <p:nvSpPr>
            <p:cNvPr id="11" name="Freeform 5"/>
            <p:cNvSpPr/>
            <p:nvPr/>
          </p:nvSpPr>
          <p:spPr bwMode="auto">
            <a:xfrm>
              <a:off x="6427571" y="704222"/>
              <a:ext cx="1268294" cy="11237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" name="Freeform 5"/>
            <p:cNvSpPr/>
            <p:nvPr/>
          </p:nvSpPr>
          <p:spPr bwMode="auto">
            <a:xfrm>
              <a:off x="6647036" y="898673"/>
              <a:ext cx="829364" cy="7348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algn="ctr"/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04770" y="898631"/>
              <a:ext cx="913896" cy="833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600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450965" y="1543050"/>
            <a:ext cx="45656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可行性分析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185410" y="2294255"/>
            <a:ext cx="1047750" cy="869950"/>
            <a:chOff x="6427571" y="704222"/>
            <a:chExt cx="1268294" cy="1123736"/>
          </a:xfrm>
        </p:grpSpPr>
        <p:sp>
          <p:nvSpPr>
            <p:cNvPr id="16" name="Freeform 5"/>
            <p:cNvSpPr/>
            <p:nvPr/>
          </p:nvSpPr>
          <p:spPr bwMode="auto">
            <a:xfrm>
              <a:off x="6427571" y="704222"/>
              <a:ext cx="1268294" cy="11237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5"/>
            <p:cNvSpPr/>
            <p:nvPr/>
          </p:nvSpPr>
          <p:spPr bwMode="auto">
            <a:xfrm>
              <a:off x="6647036" y="898673"/>
              <a:ext cx="829364" cy="7348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algn="ctr"/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604770" y="898631"/>
              <a:ext cx="913896" cy="833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600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185410" y="3274060"/>
            <a:ext cx="1047750" cy="869950"/>
            <a:chOff x="6427571" y="704222"/>
            <a:chExt cx="1268294" cy="1123736"/>
          </a:xfrm>
        </p:grpSpPr>
        <p:sp>
          <p:nvSpPr>
            <p:cNvPr id="61" name="Freeform 5"/>
            <p:cNvSpPr/>
            <p:nvPr/>
          </p:nvSpPr>
          <p:spPr bwMode="auto">
            <a:xfrm>
              <a:off x="6427571" y="704222"/>
              <a:ext cx="1268294" cy="11237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2" name="Freeform 5"/>
            <p:cNvSpPr/>
            <p:nvPr/>
          </p:nvSpPr>
          <p:spPr bwMode="auto">
            <a:xfrm>
              <a:off x="6647036" y="898673"/>
              <a:ext cx="829364" cy="7348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algn="ctr"/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6604770" y="898631"/>
              <a:ext cx="913896" cy="833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3600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5185410" y="4217035"/>
            <a:ext cx="1047750" cy="869950"/>
            <a:chOff x="6427571" y="704222"/>
            <a:chExt cx="1268294" cy="1123736"/>
          </a:xfrm>
        </p:grpSpPr>
        <p:sp>
          <p:nvSpPr>
            <p:cNvPr id="65" name="Freeform 5"/>
            <p:cNvSpPr/>
            <p:nvPr/>
          </p:nvSpPr>
          <p:spPr bwMode="auto">
            <a:xfrm>
              <a:off x="6427571" y="704222"/>
              <a:ext cx="1268294" cy="11237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6" name="Freeform 5"/>
            <p:cNvSpPr/>
            <p:nvPr/>
          </p:nvSpPr>
          <p:spPr bwMode="auto">
            <a:xfrm>
              <a:off x="6647036" y="898673"/>
              <a:ext cx="829364" cy="7348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algn="ctr"/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604770" y="898631"/>
              <a:ext cx="913896" cy="833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3600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185410" y="5172075"/>
            <a:ext cx="1047750" cy="869950"/>
            <a:chOff x="6427571" y="704222"/>
            <a:chExt cx="1268294" cy="1123736"/>
          </a:xfrm>
        </p:grpSpPr>
        <p:sp>
          <p:nvSpPr>
            <p:cNvPr id="69" name="Freeform 5"/>
            <p:cNvSpPr/>
            <p:nvPr/>
          </p:nvSpPr>
          <p:spPr bwMode="auto">
            <a:xfrm>
              <a:off x="6427571" y="704222"/>
              <a:ext cx="1268294" cy="11237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0" name="Freeform 5"/>
            <p:cNvSpPr/>
            <p:nvPr/>
          </p:nvSpPr>
          <p:spPr bwMode="auto">
            <a:xfrm>
              <a:off x="6647036" y="898673"/>
              <a:ext cx="829364" cy="7348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algn="ctr"/>
              <a:endParaRPr lang="zh-CN" altLang="en-US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604770" y="898631"/>
              <a:ext cx="913896" cy="833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3600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5185410" y="6042025"/>
            <a:ext cx="1047750" cy="869950"/>
            <a:chOff x="6427571" y="704222"/>
            <a:chExt cx="1268294" cy="1123736"/>
          </a:xfrm>
        </p:grpSpPr>
        <p:sp>
          <p:nvSpPr>
            <p:cNvPr id="73" name="Freeform 5"/>
            <p:cNvSpPr/>
            <p:nvPr/>
          </p:nvSpPr>
          <p:spPr bwMode="auto">
            <a:xfrm>
              <a:off x="6427571" y="704222"/>
              <a:ext cx="1268294" cy="11237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4" name="Freeform 5"/>
            <p:cNvSpPr/>
            <p:nvPr/>
          </p:nvSpPr>
          <p:spPr bwMode="auto">
            <a:xfrm>
              <a:off x="6647036" y="898673"/>
              <a:ext cx="829364" cy="7348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algn="ctr"/>
              <a:endParaRPr lang="zh-CN" altLang="en-US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604770" y="898631"/>
              <a:ext cx="913896" cy="833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07</a:t>
              </a:r>
              <a:endParaRPr lang="zh-CN" altLang="en-US" sz="3600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5185410" y="1304290"/>
            <a:ext cx="1047750" cy="869950"/>
            <a:chOff x="6427571" y="704222"/>
            <a:chExt cx="1268294" cy="1123736"/>
          </a:xfrm>
        </p:grpSpPr>
        <p:sp>
          <p:nvSpPr>
            <p:cNvPr id="77" name="Freeform 5"/>
            <p:cNvSpPr/>
            <p:nvPr/>
          </p:nvSpPr>
          <p:spPr bwMode="auto">
            <a:xfrm>
              <a:off x="6427571" y="704222"/>
              <a:ext cx="1268294" cy="11237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8" name="Freeform 5"/>
            <p:cNvSpPr/>
            <p:nvPr/>
          </p:nvSpPr>
          <p:spPr bwMode="auto">
            <a:xfrm>
              <a:off x="6647036" y="898673"/>
              <a:ext cx="829364" cy="7348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algn="ctr"/>
              <a:endParaRPr lang="zh-CN" altLang="en-US" dirty="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604770" y="898631"/>
              <a:ext cx="913896" cy="833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600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3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1" y="4714518"/>
            <a:ext cx="940595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6" name="直接连接符 5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9" name="直接连接符 58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9210375" y="3511895"/>
            <a:ext cx="104046" cy="104046"/>
            <a:chOff x="6164580" y="2205556"/>
            <a:chExt cx="426720" cy="426720"/>
          </a:xfrm>
        </p:grpSpPr>
        <p:cxnSp>
          <p:nvCxnSpPr>
            <p:cNvPr id="65" name="直接连接符 6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80" cy="2551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endParaRPr lang="zh-CN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772285" y="1739900"/>
            <a:ext cx="8247380" cy="4892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1">
                <a:ea typeface="宋体" panose="02010600030101010101" pitchFamily="2" charset="-122"/>
              </a:rPr>
              <a:t>待开发软件系统的名称：</a:t>
            </a:r>
            <a:r>
              <a:rPr lang="zh-CN" sz="2400" b="0">
                <a:ea typeface="宋体" panose="02010600030101010101" pitchFamily="2" charset="-122"/>
              </a:rPr>
              <a:t>个人知识库系统：</a:t>
            </a:r>
            <a:endParaRPr lang="zh-CN" sz="2400" b="0">
              <a:ea typeface="宋体" panose="02010600030101010101" pitchFamily="2" charset="-122"/>
            </a:endParaRPr>
          </a:p>
          <a:p>
            <a:pPr indent="0"/>
            <a:r>
              <a:rPr lang="zh-CN" sz="2400">
                <a:ea typeface="宋体" panose="02010600030101010101" pitchFamily="2" charset="-122"/>
              </a:rPr>
              <a:t>本系统在本质上是一个云端个人知识库，类似的应用有语雀、石墨文档等。</a:t>
            </a:r>
            <a:endParaRPr lang="zh-CN" sz="2400">
              <a:ea typeface="宋体" panose="02010600030101010101" pitchFamily="2" charset="-122"/>
            </a:endParaRPr>
          </a:p>
          <a:p>
            <a:pPr indent="0"/>
            <a:r>
              <a:rPr lang="zh-CN" sz="2400">
                <a:ea typeface="宋体" panose="02010600030101010101" pitchFamily="2" charset="-122"/>
              </a:rPr>
              <a:t>对于用户主体而言，使用本系统的目的在于通过该系统，方便的管理个人文档并且可以实现共享。</a:t>
            </a:r>
            <a:r>
              <a:rPr lang="zh-CN" sz="2400" b="1">
                <a:ea typeface="宋体" panose="02010600030101010101" pitchFamily="2" charset="-122"/>
              </a:rPr>
              <a:t>本项目的任务提出者：</a:t>
            </a:r>
            <a:r>
              <a:rPr lang="zh-CN" sz="2400" b="0">
                <a:ea typeface="宋体" panose="02010600030101010101" pitchFamily="2" charset="-122"/>
              </a:rPr>
              <a:t>杨枨老师和课程企业助教（陈幼安学长、陈炜舜学长）</a:t>
            </a:r>
            <a:r>
              <a:rPr lang="zh-CN" sz="2400" b="1">
                <a:ea typeface="宋体" panose="02010600030101010101" pitchFamily="2" charset="-122"/>
              </a:rPr>
              <a:t>开发者：</a:t>
            </a:r>
            <a:r>
              <a:rPr lang="zh-CN" sz="2400" b="0">
                <a:ea typeface="宋体" panose="02010600030101010101" pitchFamily="2" charset="-122"/>
              </a:rPr>
              <a:t>浙江大学城市学院</a:t>
            </a:r>
            <a:r>
              <a:rPr lang="en-US" sz="2400" b="0">
                <a:latin typeface="等线 Light" panose="02010600030101010101" charset="-122"/>
                <a:ea typeface="宋体" panose="02010600030101010101" pitchFamily="2" charset="-122"/>
                <a:cs typeface="Calibri" panose="020F0502020204030204" charset="0"/>
              </a:rPr>
              <a:t>SRA-2021-G03</a:t>
            </a:r>
            <a:r>
              <a:rPr lang="zh-CN" sz="2400" b="0">
                <a:ea typeface="宋体" panose="02010600030101010101" pitchFamily="2" charset="-122"/>
              </a:rPr>
              <a:t>小组</a:t>
            </a:r>
            <a:r>
              <a:rPr lang="zh-CN" sz="2400" b="1">
                <a:ea typeface="宋体" panose="02010600030101010101" pitchFamily="2" charset="-122"/>
              </a:rPr>
              <a:t>用户：</a:t>
            </a:r>
            <a:r>
              <a:rPr lang="zh-CN" sz="2400" b="0">
                <a:ea typeface="宋体" panose="02010600030101010101" pitchFamily="2" charset="-122"/>
              </a:rPr>
              <a:t>杨枨老师、陈幼安学长、陈炜舜学长以及浙大城市学院学生</a:t>
            </a:r>
            <a:endParaRPr lang="zh-CN" sz="2400" b="0">
              <a:ea typeface="宋体" panose="02010600030101010101" pitchFamily="2" charset="-122"/>
            </a:endParaRPr>
          </a:p>
          <a:p>
            <a:pPr indent="0"/>
            <a:endParaRPr lang="zh-CN" altLang="en-US" sz="2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3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1" y="4714518"/>
            <a:ext cx="940595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6" name="直接连接符 5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9" name="直接连接符 58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9210375" y="3511895"/>
            <a:ext cx="104046" cy="104046"/>
            <a:chOff x="6164580" y="2205556"/>
            <a:chExt cx="426720" cy="426720"/>
          </a:xfrm>
        </p:grpSpPr>
        <p:cxnSp>
          <p:nvCxnSpPr>
            <p:cNvPr id="65" name="直接连接符 6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80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772285" y="1739900"/>
            <a:ext cx="824738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2400">
                <a:ea typeface="宋体" panose="02010600030101010101" pitchFamily="2" charset="-122"/>
              </a:rPr>
              <a:t>经济可行性：</a:t>
            </a:r>
            <a:endParaRPr sz="2400">
              <a:ea typeface="宋体" panose="02010600030101010101" pitchFamily="2" charset="-122"/>
            </a:endParaRPr>
          </a:p>
          <a:p>
            <a:pPr indent="0"/>
            <a:r>
              <a:rPr sz="2400">
                <a:ea typeface="宋体" panose="02010600030101010101" pitchFamily="2" charset="-122"/>
              </a:rPr>
              <a:t>需要阿里云服务器一台，目前是阿里云学生服务器，一年价格为114元，五个开发人员的工资为51570元（按照成员在项目中平均工作150小时，平均工资69元）。</a:t>
            </a:r>
            <a:endParaRPr sz="2400">
              <a:ea typeface="宋体" panose="02010600030101010101" pitchFamily="2" charset="-122"/>
            </a:endParaRPr>
          </a:p>
          <a:p>
            <a:pPr indent="0"/>
            <a:endParaRPr sz="2400">
              <a:ea typeface="宋体" panose="02010600030101010101" pitchFamily="2" charset="-122"/>
            </a:endParaRPr>
          </a:p>
          <a:p>
            <a:pPr indent="0"/>
            <a:r>
              <a:rPr sz="2400">
                <a:ea typeface="宋体" panose="02010600030101010101" pitchFamily="2" charset="-122"/>
              </a:rPr>
              <a:t>技术可行性：</a:t>
            </a:r>
            <a:endParaRPr sz="2400">
              <a:ea typeface="宋体" panose="02010600030101010101" pitchFamily="2" charset="-122"/>
            </a:endParaRPr>
          </a:p>
          <a:p>
            <a:pPr indent="0"/>
            <a:r>
              <a:rPr sz="2400">
                <a:ea typeface="宋体" panose="02010600030101010101" pitchFamily="2" charset="-122"/>
              </a:rPr>
              <a:t>本项目软件主程序编写的语言：Python，Java等。Flask框架实现微服务。</a:t>
            </a:r>
            <a:endParaRPr sz="2400">
              <a:ea typeface="宋体" panose="02010600030101010101" pitchFamily="2" charset="-122"/>
            </a:endParaRPr>
          </a:p>
          <a:p>
            <a:pPr indent="0"/>
            <a:endParaRPr sz="2400">
              <a:ea typeface="宋体" panose="02010600030101010101" pitchFamily="2" charset="-122"/>
            </a:endParaRPr>
          </a:p>
          <a:p>
            <a:pPr indent="0"/>
            <a:r>
              <a:rPr sz="2400">
                <a:ea typeface="宋体" panose="02010600030101010101" pitchFamily="2" charset="-122"/>
              </a:rPr>
              <a:t>操作可行性：</a:t>
            </a:r>
            <a:endParaRPr sz="2400">
              <a:ea typeface="宋体" panose="02010600030101010101" pitchFamily="2" charset="-122"/>
            </a:endParaRPr>
          </a:p>
          <a:p>
            <a:pPr indent="0"/>
            <a:r>
              <a:rPr sz="2400">
                <a:ea typeface="宋体" panose="02010600030101010101" pitchFamily="2" charset="-122"/>
              </a:rPr>
              <a:t>通过墨刀进行界面设计，将部分界面外包给设计专业的学生，设计出符合现代人审美的界面。 </a:t>
            </a:r>
            <a:endParaRPr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80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002790" y="970280"/>
            <a:ext cx="8247380" cy="60007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>
                <a:ea typeface="宋体" panose="02010600030101010101" pitchFamily="2" charset="-122"/>
              </a:rPr>
              <a:t>一、</a:t>
            </a:r>
            <a:r>
              <a:rPr sz="2400">
                <a:ea typeface="宋体" panose="02010600030101010101" pitchFamily="2" charset="-122"/>
              </a:rPr>
              <a:t>优势（strength）</a:t>
            </a:r>
            <a:endParaRPr sz="2400">
              <a:ea typeface="宋体" panose="02010600030101010101" pitchFamily="2" charset="-122"/>
            </a:endParaRPr>
          </a:p>
          <a:p>
            <a:pPr indent="0"/>
            <a:r>
              <a:rPr sz="2400">
                <a:ea typeface="宋体" panose="02010600030101010101" pitchFamily="2" charset="-122"/>
              </a:rPr>
              <a:t>1.针对用户明确，主要面向学校学生，需求会更加照顾特定用户，若系统功能完善，用户愿意使用该系统的可能性较高。可以“在红海中杀出一条血路”。</a:t>
            </a:r>
            <a:endParaRPr sz="2400">
              <a:ea typeface="宋体" panose="02010600030101010101" pitchFamily="2" charset="-122"/>
            </a:endParaRPr>
          </a:p>
          <a:p>
            <a:pPr indent="0"/>
            <a:r>
              <a:rPr sz="2400">
                <a:ea typeface="宋体" panose="02010600030101010101" pitchFamily="2" charset="-122"/>
              </a:rPr>
              <a:t>2.已有语雀、石墨等优秀实例在先，项目完成的可能性较高。</a:t>
            </a:r>
            <a:endParaRPr sz="2400">
              <a:ea typeface="宋体" panose="02010600030101010101" pitchFamily="2" charset="-122"/>
            </a:endParaRPr>
          </a:p>
          <a:p>
            <a:pPr indent="0"/>
            <a:r>
              <a:rPr lang="zh-CN" sz="2400">
                <a:ea typeface="宋体" panose="02010600030101010101" pitchFamily="2" charset="-122"/>
              </a:rPr>
              <a:t>二、</a:t>
            </a:r>
            <a:r>
              <a:rPr sz="2400">
                <a:ea typeface="宋体" panose="02010600030101010101" pitchFamily="2" charset="-122"/>
              </a:rPr>
              <a:t>劣势（weekness）</a:t>
            </a:r>
            <a:endParaRPr sz="2400">
              <a:ea typeface="宋体" panose="02010600030101010101" pitchFamily="2" charset="-122"/>
            </a:endParaRPr>
          </a:p>
          <a:p>
            <a:pPr indent="0"/>
            <a:r>
              <a:rPr sz="2400">
                <a:ea typeface="宋体" panose="02010600030101010101" pitchFamily="2" charset="-122"/>
              </a:rPr>
              <a:t>1.小组成员项目经验差距较大，在交流上需要多加注意。</a:t>
            </a:r>
            <a:endParaRPr sz="2400">
              <a:ea typeface="宋体" panose="02010600030101010101" pitchFamily="2" charset="-122"/>
            </a:endParaRPr>
          </a:p>
          <a:p>
            <a:pPr indent="0"/>
            <a:r>
              <a:rPr sz="2400">
                <a:ea typeface="宋体" panose="02010600030101010101" pitchFamily="2" charset="-122"/>
              </a:rPr>
              <a:t>2.小组中的部分成员文档能力较弱，可能需要多加配合完成工作。</a:t>
            </a:r>
            <a:endParaRPr sz="2400">
              <a:ea typeface="宋体" panose="02010600030101010101" pitchFamily="2" charset="-122"/>
            </a:endParaRPr>
          </a:p>
          <a:p>
            <a:pPr indent="0"/>
            <a:r>
              <a:rPr lang="zh-CN" sz="2400">
                <a:ea typeface="宋体" panose="02010600030101010101" pitchFamily="2" charset="-122"/>
              </a:rPr>
              <a:t>三、</a:t>
            </a:r>
            <a:r>
              <a:rPr sz="2400">
                <a:ea typeface="宋体" panose="02010600030101010101" pitchFamily="2" charset="-122"/>
              </a:rPr>
              <a:t>机会（opportunity）</a:t>
            </a:r>
            <a:endParaRPr sz="2400">
              <a:ea typeface="宋体" panose="02010600030101010101" pitchFamily="2" charset="-122"/>
            </a:endParaRPr>
          </a:p>
          <a:p>
            <a:pPr indent="0"/>
            <a:r>
              <a:rPr sz="2400">
                <a:ea typeface="宋体" panose="02010600030101010101" pitchFamily="2" charset="-122"/>
              </a:rPr>
              <a:t>1.本项目符合互联网+的时代潮流，在未来存在巨大的发展潜力。</a:t>
            </a:r>
            <a:endParaRPr sz="2400">
              <a:ea typeface="宋体" panose="02010600030101010101" pitchFamily="2" charset="-122"/>
            </a:endParaRPr>
          </a:p>
          <a:p>
            <a:pPr indent="0"/>
            <a:r>
              <a:rPr sz="2400">
                <a:ea typeface="宋体" panose="02010600030101010101" pitchFamily="2" charset="-122"/>
              </a:rPr>
              <a:t>2.本项目在国内竞品较少，其核心功能尚未完善或不符合学生需求，而本系统针对用户明确，更容易拿下学生市场。</a:t>
            </a:r>
            <a:endParaRPr sz="2400">
              <a:ea typeface="宋体" panose="02010600030101010101" pitchFamily="2" charset="-122"/>
            </a:endParaRPr>
          </a:p>
          <a:p>
            <a:pPr indent="0"/>
            <a:r>
              <a:rPr lang="zh-CN" sz="2400">
                <a:ea typeface="宋体" panose="02010600030101010101" pitchFamily="2" charset="-122"/>
              </a:rPr>
              <a:t>四、</a:t>
            </a:r>
            <a:r>
              <a:rPr sz="2400">
                <a:ea typeface="宋体" panose="02010600030101010101" pitchFamily="2" charset="-122"/>
              </a:rPr>
              <a:t>威胁（threat）</a:t>
            </a:r>
            <a:endParaRPr sz="2400">
              <a:ea typeface="宋体" panose="02010600030101010101" pitchFamily="2" charset="-122"/>
            </a:endParaRPr>
          </a:p>
          <a:p>
            <a:pPr indent="0"/>
            <a:r>
              <a:rPr sz="2400">
                <a:ea typeface="宋体" panose="02010600030101010101" pitchFamily="2" charset="-122"/>
              </a:rPr>
              <a:t>1.没有有效的方法获取大量经典有效的案例。</a:t>
            </a:r>
            <a:endParaRPr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3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1" y="4714518"/>
            <a:ext cx="940595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甘特图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6" name="直接连接符 5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9" name="直接连接符 58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9210375" y="3511895"/>
            <a:ext cx="104046" cy="104046"/>
            <a:chOff x="6164580" y="2205556"/>
            <a:chExt cx="426720" cy="426720"/>
          </a:xfrm>
        </p:grpSpPr>
        <p:cxnSp>
          <p:nvCxnSpPr>
            <p:cNvPr id="65" name="直接连接符 6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80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甘特图</a:t>
            </a:r>
            <a:endParaRPr lang="zh-CN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860" y="1903095"/>
            <a:ext cx="11351260" cy="4541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663df7f4-1c11-4ebb-a5b4-ab9980864128}"/>
  <p:tag name="TABLE_ENDDRAG_ORIGIN_RECT" val="774*328"/>
  <p:tag name="TABLE_ENDDRAG_RECT" val="81*140*774*32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1124</Words>
  <Application>WPS 演示</Application>
  <PresentationFormat>宽屏</PresentationFormat>
  <Paragraphs>227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等线</vt:lpstr>
      <vt:lpstr>等线 Light</vt:lpstr>
      <vt:lpstr>Calibri</vt:lpstr>
      <vt:lpstr>Roboto condensed light</vt:lpstr>
      <vt:lpstr>Arial</vt:lpstr>
      <vt:lpstr>Rockwell</vt:lpstr>
      <vt:lpstr>Segoe Print</vt:lpstr>
      <vt:lpstr>Arial Unicode MS</vt:lpstr>
      <vt:lpstr>Calibri Light</vt:lpstr>
      <vt:lpstr>Malgun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MOMODASUCAI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锐旗设计；https://9ppt.taobao.com</cp:keywords>
  <cp:category>锐旗设计；https://9ppt.taobao.com</cp:category>
  <cp:lastModifiedBy>兮夜丶</cp:lastModifiedBy>
  <cp:revision>115</cp:revision>
  <dcterms:created xsi:type="dcterms:W3CDTF">2014-12-02T14:52:00Z</dcterms:created>
  <dcterms:modified xsi:type="dcterms:W3CDTF">2021-03-14T10:39:45Z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