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7" r:id="rId4"/>
    <p:sldId id="262" r:id="rId5"/>
    <p:sldId id="326" r:id="rId6"/>
    <p:sldId id="328" r:id="rId7"/>
    <p:sldId id="341" r:id="rId8"/>
    <p:sldId id="325" r:id="rId9"/>
    <p:sldId id="327" r:id="rId10"/>
    <p:sldId id="354" r:id="rId11"/>
    <p:sldId id="361" r:id="rId12"/>
    <p:sldId id="355" r:id="rId13"/>
    <p:sldId id="259" r:id="rId14"/>
    <p:sldId id="357" r:id="rId15"/>
    <p:sldId id="359" r:id="rId16"/>
    <p:sldId id="360" r:id="rId17"/>
    <p:sldId id="264" r:id="rId18"/>
    <p:sldId id="358" r:id="rId19"/>
    <p:sldId id="260" r:id="rId20"/>
    <p:sldId id="272" r:id="rId21"/>
    <p:sldId id="362" r:id="rId22"/>
    <p:sldId id="319" r:id="rId23"/>
    <p:sldId id="261" r:id="rId24"/>
    <p:sldId id="282" r:id="rId25"/>
    <p:sldId id="306" r:id="rId26"/>
    <p:sldId id="308" r:id="rId27"/>
    <p:sldId id="27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9D6"/>
    <a:srgbClr val="FEFEFE"/>
    <a:srgbClr val="FAFBFA"/>
    <a:srgbClr val="B2D632"/>
    <a:srgbClr val="06B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3593" autoAdjust="0"/>
  </p:normalViewPr>
  <p:slideViewPr>
    <p:cSldViewPr snapToGrid="0">
      <p:cViewPr>
        <p:scale>
          <a:sx n="115" d="100"/>
          <a:sy n="115" d="100"/>
        </p:scale>
        <p:origin x="-264" y="72"/>
      </p:cViewPr>
      <p:guideLst>
        <p:guide orient="horz" pos="22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70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ACE55-3DB0-4021-A862-56195674CA58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F100F-3339-45DC-AED6-E93871D3C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86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6B1F5"/>
            </a:gs>
            <a:gs pos="95000">
              <a:srgbClr val="B2D63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5B870-CA85-4DE5-84B5-8A14B07E3FEA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31701360@stu.zucc.edu.cn" TargetMode="External"/><Relationship Id="rId2" Type="http://schemas.openxmlformats.org/officeDocument/2006/relationships/hyperlink" Target="mailto:31702411@stu.zucc.edu.cn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31701370@stu.zucc.edu.cn" TargetMode="External"/><Relationship Id="rId4" Type="http://schemas.openxmlformats.org/officeDocument/2006/relationships/hyperlink" Target="mailto:31701278@stu.zucc.edu.c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948157" y="870549"/>
            <a:ext cx="137160" cy="137160"/>
            <a:chOff x="6164580" y="2205556"/>
            <a:chExt cx="426720" cy="42672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298677" y="2196429"/>
            <a:ext cx="137160" cy="137160"/>
            <a:chOff x="6164580" y="2205556"/>
            <a:chExt cx="426720" cy="42672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230097" y="3811869"/>
            <a:ext cx="68580" cy="68580"/>
            <a:chOff x="6164580" y="2205556"/>
            <a:chExt cx="426720" cy="426720"/>
          </a:xfrm>
        </p:grpSpPr>
        <p:cxnSp>
          <p:nvCxnSpPr>
            <p:cNvPr id="46" name="直接连接符 4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"/>
          <p:cNvSpPr/>
          <p:nvPr/>
        </p:nvSpPr>
        <p:spPr bwMode="auto">
          <a:xfrm>
            <a:off x="6510570" y="-143812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"/>
          <p:cNvSpPr/>
          <p:nvPr/>
        </p:nvSpPr>
        <p:spPr bwMode="auto">
          <a:xfrm>
            <a:off x="7341595" y="-12990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/>
          <p:nvPr/>
        </p:nvSpPr>
        <p:spPr bwMode="auto">
          <a:xfrm>
            <a:off x="8152337" y="-88591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"/>
          <p:cNvSpPr/>
          <p:nvPr/>
        </p:nvSpPr>
        <p:spPr bwMode="auto">
          <a:xfrm>
            <a:off x="8795745" y="-242505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"/>
          <p:cNvSpPr/>
          <p:nvPr/>
        </p:nvSpPr>
        <p:spPr bwMode="auto">
          <a:xfrm>
            <a:off x="9208839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"/>
          <p:cNvSpPr/>
          <p:nvPr/>
        </p:nvSpPr>
        <p:spPr bwMode="auto">
          <a:xfrm>
            <a:off x="9351181" y="146695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"/>
          <p:cNvSpPr/>
          <p:nvPr/>
        </p:nvSpPr>
        <p:spPr bwMode="auto">
          <a:xfrm>
            <a:off x="9073463" y="213604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"/>
          <p:cNvSpPr/>
          <p:nvPr/>
        </p:nvSpPr>
        <p:spPr bwMode="auto">
          <a:xfrm>
            <a:off x="8795745" y="31764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"/>
          <p:cNvSpPr/>
          <p:nvPr/>
        </p:nvSpPr>
        <p:spPr bwMode="auto">
          <a:xfrm>
            <a:off x="3760140" y="211519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5"/>
          <p:cNvSpPr/>
          <p:nvPr/>
        </p:nvSpPr>
        <p:spPr bwMode="auto">
          <a:xfrm>
            <a:off x="7341595" y="42329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5"/>
          <p:cNvSpPr/>
          <p:nvPr/>
        </p:nvSpPr>
        <p:spPr bwMode="auto">
          <a:xfrm>
            <a:off x="6281213" y="45363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5"/>
          <p:cNvSpPr/>
          <p:nvPr/>
        </p:nvSpPr>
        <p:spPr bwMode="auto">
          <a:xfrm>
            <a:off x="5544167" y="42329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5"/>
          <p:cNvSpPr/>
          <p:nvPr/>
        </p:nvSpPr>
        <p:spPr bwMode="auto">
          <a:xfrm>
            <a:off x="4733426" y="3819815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5"/>
          <p:cNvSpPr/>
          <p:nvPr/>
        </p:nvSpPr>
        <p:spPr bwMode="auto">
          <a:xfrm>
            <a:off x="3515391" y="3220430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"/>
          <p:cNvSpPr/>
          <p:nvPr/>
        </p:nvSpPr>
        <p:spPr bwMode="auto">
          <a:xfrm>
            <a:off x="4316694" y="227262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5"/>
          <p:cNvSpPr/>
          <p:nvPr/>
        </p:nvSpPr>
        <p:spPr bwMode="auto">
          <a:xfrm>
            <a:off x="3515390" y="116762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5"/>
          <p:cNvSpPr/>
          <p:nvPr/>
        </p:nvSpPr>
        <p:spPr bwMode="auto">
          <a:xfrm>
            <a:off x="2958173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5"/>
          <p:cNvSpPr/>
          <p:nvPr/>
        </p:nvSpPr>
        <p:spPr bwMode="auto">
          <a:xfrm>
            <a:off x="4100092" y="-5902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5"/>
          <p:cNvSpPr/>
          <p:nvPr/>
        </p:nvSpPr>
        <p:spPr bwMode="auto">
          <a:xfrm>
            <a:off x="4354815" y="-108594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5"/>
          <p:cNvSpPr/>
          <p:nvPr/>
        </p:nvSpPr>
        <p:spPr bwMode="auto">
          <a:xfrm>
            <a:off x="3563211" y="-192232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4808517" y="2196279"/>
            <a:ext cx="5762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800" b="1" dirty="0" smtClean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sz="48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12"/>
          <p:cNvSpPr txBox="1"/>
          <p:nvPr/>
        </p:nvSpPr>
        <p:spPr>
          <a:xfrm>
            <a:off x="4808220" y="3176270"/>
            <a:ext cx="73837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SRA-2020-G03</a:t>
            </a:r>
            <a:endParaRPr lang="en-US" altLang="zh-CN" sz="2800" dirty="0">
              <a:solidFill>
                <a:schemeClr val="accent1"/>
              </a:solidFill>
              <a:effectLst>
                <a:outerShdw blurRad="139700" sx="102000" sy="102000" algn="ctr" rotWithShape="0">
                  <a:srgbClr val="9BC54B"/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吕博图、岑盛泽、潘姝焱、邓皓文、庄博伟</a:t>
            </a:r>
            <a:endParaRPr lang="zh-CN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0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</a:p>
        </p:txBody>
      </p:sp>
      <p:pic>
        <p:nvPicPr>
          <p:cNvPr id="42" name="图片 41" descr="WB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820" y="1408430"/>
            <a:ext cx="9246870" cy="5219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0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59845"/>
              </p:ext>
            </p:extLst>
          </p:nvPr>
        </p:nvGraphicFramePr>
        <p:xfrm>
          <a:off x="2527069" y="1878676"/>
          <a:ext cx="6205133" cy="3159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7879"/>
                <a:gridCol w="2068627"/>
                <a:gridCol w="2068627"/>
              </a:tblGrid>
              <a:tr h="33327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任务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输入文档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输出文档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1485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立项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可行性分析、项目计划、项目章程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1485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SRS</a:t>
                      </a:r>
                      <a:r>
                        <a:rPr lang="zh-CN" sz="1400" kern="100">
                          <a:effectLst/>
                        </a:rPr>
                        <a:t>软件需求规格说明书，软件初步界面原型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1485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UI</a:t>
                      </a:r>
                      <a:r>
                        <a:rPr lang="zh-CN" sz="1400" kern="100">
                          <a:effectLst/>
                        </a:rPr>
                        <a:t>设计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SRS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软件界面原型、用户手册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408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数据库设计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SRS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数据库设计说明书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408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程序设计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SRS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软件设计说明书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7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0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</a:t>
            </a:r>
          </a:p>
        </p:txBody>
      </p:sp>
      <p:pic>
        <p:nvPicPr>
          <p:cNvPr id="41" name="图片 40" descr="OB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835" y="1323340"/>
            <a:ext cx="9386570" cy="5158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干系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62524"/>
              </p:ext>
            </p:extLst>
          </p:nvPr>
        </p:nvGraphicFramePr>
        <p:xfrm>
          <a:off x="1802170" y="1331193"/>
          <a:ext cx="9923999" cy="51072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010"/>
                <a:gridCol w="1058800"/>
                <a:gridCol w="527970"/>
                <a:gridCol w="656721"/>
                <a:gridCol w="2494433"/>
                <a:gridCol w="3019623"/>
                <a:gridCol w="1514442"/>
              </a:tblGrid>
              <a:tr h="4329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姓名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学号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专业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班级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个人简介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联系方式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职位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</a:tr>
              <a:tr h="109743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吕博图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31801350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软件工程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1802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对移动开发有着浓厚的兴趣，参加过许多项目的开发，具有一定的项目开发经验学习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微信：</a:t>
                      </a:r>
                      <a:r>
                        <a:rPr lang="en-US" sz="1400" kern="100">
                          <a:effectLst/>
                        </a:rPr>
                        <a:t>lbt0621</a:t>
                      </a:r>
                      <a:endParaRPr lang="zh-CN" sz="1200" kern="1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邮箱：</a:t>
                      </a:r>
                      <a:r>
                        <a:rPr lang="en-US" sz="1400" u="sng" kern="100">
                          <a:effectLst/>
                          <a:hlinkClick r:id="rId2"/>
                        </a:rPr>
                        <a:t>31801350@stu.zucc.edu.cn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项目经理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</a:tr>
              <a:tr h="8722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庄博伟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31801338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1802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热爱编程，沉迷算法，喜欢探究新的知识和方法。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微信：</a:t>
                      </a:r>
                      <a:r>
                        <a:rPr lang="en-US" sz="1400" kern="100">
                          <a:effectLst/>
                        </a:rPr>
                        <a:t>Shirro_0746</a:t>
                      </a:r>
                      <a:endParaRPr lang="zh-CN" sz="1200" kern="1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邮箱：</a:t>
                      </a:r>
                      <a:r>
                        <a:rPr lang="en-US" sz="1400" u="sng" kern="100">
                          <a:effectLst/>
                          <a:hlinkClick r:id="rId3"/>
                        </a:rPr>
                        <a:t>31801338@stu.zucc.edu.cn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配置管理员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</a:tr>
              <a:tr h="9060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岑盛泽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31801334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1802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热爱游戏开发，有过游戏公司实习经历，对各种渲染加速算法有浓厚兴趣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微信：</a:t>
                      </a:r>
                      <a:r>
                        <a:rPr lang="en-US" sz="1400" kern="100" dirty="0">
                          <a:effectLst/>
                        </a:rPr>
                        <a:t>Shirro_0746</a:t>
                      </a:r>
                      <a:endParaRPr lang="zh-CN" sz="1200" kern="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邮箱：</a:t>
                      </a:r>
                      <a:r>
                        <a:rPr lang="en-US" sz="1400" u="sng" kern="100" dirty="0">
                          <a:effectLst/>
                          <a:hlinkClick r:id="rId3"/>
                        </a:rPr>
                        <a:t>31801338@stu.zucc.edu.cn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进度管理员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</a:tr>
              <a:tr h="8722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潘姝焱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31801328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1802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有丰富的文档撰写能力和项目开发经验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微信：</a:t>
                      </a:r>
                      <a:r>
                        <a:rPr lang="en-US" sz="1400" kern="100" dirty="0" err="1">
                          <a:effectLst/>
                        </a:rPr>
                        <a:t>KoHaruYouU</a:t>
                      </a:r>
                      <a:endParaRPr lang="zh-CN" sz="1200" kern="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邮箱：</a:t>
                      </a:r>
                      <a:r>
                        <a:rPr lang="en-US" sz="1400" u="sng" kern="100" dirty="0">
                          <a:effectLst/>
                          <a:hlinkClick r:id="rId4"/>
                        </a:rPr>
                        <a:t>31801328@stu.zucc.edu.cn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文档管理员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</a:tr>
              <a:tr h="8722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邓皓文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31801054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1903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一个顶俩（物理）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微信：</a:t>
                      </a:r>
                      <a:r>
                        <a:rPr lang="en-US" sz="1400" kern="100">
                          <a:effectLst/>
                        </a:rPr>
                        <a:t>sumingzeng1</a:t>
                      </a:r>
                      <a:endParaRPr lang="zh-CN" sz="1200" kern="1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邮箱：</a:t>
                      </a:r>
                      <a:r>
                        <a:rPr lang="en-US" sz="1400" u="sng" kern="100">
                          <a:effectLst/>
                          <a:hlinkClick r:id="rId5"/>
                        </a:rPr>
                        <a:t>31801054@stu.zucc.edu.cn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会议记录员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9447" marR="4944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02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71439"/>
              </p:ext>
            </p:extLst>
          </p:nvPr>
        </p:nvGraphicFramePr>
        <p:xfrm>
          <a:off x="4180272" y="901209"/>
          <a:ext cx="5129983" cy="5523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999"/>
                <a:gridCol w="562240"/>
                <a:gridCol w="685192"/>
                <a:gridCol w="685192"/>
                <a:gridCol w="702492"/>
                <a:gridCol w="871163"/>
                <a:gridCol w="813705"/>
              </a:tblGrid>
              <a:tr h="1576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0" dirty="0">
                          <a:effectLst/>
                        </a:rPr>
                        <a:t>任务名称</a:t>
                      </a:r>
                      <a:endParaRPr lang="zh-CN" sz="7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0">
                          <a:effectLst/>
                        </a:rPr>
                        <a:t>工期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0">
                          <a:effectLst/>
                        </a:rPr>
                        <a:t>开始时间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0">
                          <a:effectLst/>
                        </a:rPr>
                        <a:t>完成时间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0">
                          <a:effectLst/>
                        </a:rPr>
                        <a:t>前置任务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0">
                          <a:effectLst/>
                        </a:rPr>
                        <a:t>资源名称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0">
                          <a:effectLst/>
                        </a:rPr>
                        <a:t>里程碑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/>
                </a:tc>
              </a:tr>
              <a:tr h="53068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项目计划</a:t>
                      </a:r>
                      <a:r>
                        <a:rPr lang="en-US" sz="800" kern="0">
                          <a:effectLst/>
                        </a:rPr>
                        <a:t>+</a:t>
                      </a:r>
                      <a:r>
                        <a:rPr lang="zh-CN" sz="800" kern="0">
                          <a:effectLst/>
                        </a:rPr>
                        <a:t>可行性分析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7 </a:t>
                      </a:r>
                      <a:r>
                        <a:rPr lang="zh-CN" sz="800" kern="0">
                          <a:effectLst/>
                        </a:rPr>
                        <a:t>个工作日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8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14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全体成员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/>
                </a:tc>
              </a:tr>
              <a:tr h="3747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   </a:t>
                      </a:r>
                      <a:r>
                        <a:rPr lang="zh-CN" sz="800" kern="0">
                          <a:effectLst/>
                        </a:rPr>
                        <a:t>小组例会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 </a:t>
                      </a:r>
                      <a:r>
                        <a:rPr lang="zh-CN" sz="800" kern="0">
                          <a:effectLst/>
                        </a:rPr>
                        <a:t>个工作日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8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8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全体成员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否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/>
                </a:tc>
              </a:tr>
              <a:tr h="3747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 </a:t>
                      </a:r>
                      <a:r>
                        <a:rPr lang="zh-CN" sz="800" kern="0">
                          <a:effectLst/>
                        </a:rPr>
                        <a:t>制定项目计划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 </a:t>
                      </a:r>
                      <a:r>
                        <a:rPr lang="zh-CN" sz="800" kern="0">
                          <a:effectLst/>
                        </a:rPr>
                        <a:t>个工作日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8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8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庄博伟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否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/>
                </a:tc>
              </a:tr>
              <a:tr h="3747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撰写项目计划书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 </a:t>
                      </a:r>
                      <a:r>
                        <a:rPr lang="zh-CN" sz="800" kern="0">
                          <a:effectLst/>
                        </a:rPr>
                        <a:t>个工作日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9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11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制定项目计划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庄博伟</a:t>
                      </a:r>
                      <a:r>
                        <a:rPr lang="en-US" sz="800" kern="0">
                          <a:effectLst/>
                        </a:rPr>
                        <a:t>,</a:t>
                      </a:r>
                      <a:r>
                        <a:rPr lang="zh-CN" sz="800" kern="0">
                          <a:effectLst/>
                        </a:rPr>
                        <a:t>邓皓文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否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/>
                </a:tc>
              </a:tr>
              <a:tr h="3747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   </a:t>
                      </a:r>
                      <a:r>
                        <a:rPr lang="zh-CN" sz="800" kern="0">
                          <a:effectLst/>
                        </a:rPr>
                        <a:t>小组例会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 </a:t>
                      </a:r>
                      <a:r>
                        <a:rPr lang="zh-CN" sz="800" kern="0">
                          <a:effectLst/>
                        </a:rPr>
                        <a:t>个工作日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12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12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全体成员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否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/>
                </a:tc>
              </a:tr>
              <a:tr h="3747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   </a:t>
                      </a:r>
                      <a:r>
                        <a:rPr lang="zh-CN" sz="800" kern="0">
                          <a:effectLst/>
                        </a:rPr>
                        <a:t>制作项目计划</a:t>
                      </a:r>
                      <a:r>
                        <a:rPr lang="en-US" sz="800" kern="0">
                          <a:effectLst/>
                        </a:rPr>
                        <a:t>PPT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 </a:t>
                      </a:r>
                      <a:r>
                        <a:rPr lang="zh-CN" sz="800" kern="0">
                          <a:effectLst/>
                        </a:rPr>
                        <a:t>个工作日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12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13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岑盛泽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否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/>
                </a:tc>
              </a:tr>
              <a:tr h="3747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   </a:t>
                      </a:r>
                      <a:r>
                        <a:rPr lang="zh-CN" sz="800" kern="0">
                          <a:effectLst/>
                        </a:rPr>
                        <a:t>分析项目可行性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 </a:t>
                      </a:r>
                      <a:r>
                        <a:rPr lang="zh-CN" sz="800" kern="0">
                          <a:effectLst/>
                        </a:rPr>
                        <a:t>个工作日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8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9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吕博图</a:t>
                      </a:r>
                      <a:r>
                        <a:rPr lang="en-US" sz="800" kern="0">
                          <a:effectLst/>
                        </a:rPr>
                        <a:t>,</a:t>
                      </a:r>
                      <a:r>
                        <a:rPr lang="zh-CN" sz="800" kern="0">
                          <a:effectLst/>
                        </a:rPr>
                        <a:t>岑盛泽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否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/>
                </a:tc>
              </a:tr>
              <a:tr h="3747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   </a:t>
                      </a:r>
                      <a:r>
                        <a:rPr lang="zh-CN" sz="800" kern="0">
                          <a:effectLst/>
                        </a:rPr>
                        <a:t>撰写可行性报告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 </a:t>
                      </a:r>
                      <a:r>
                        <a:rPr lang="zh-CN" sz="800" kern="0">
                          <a:effectLst/>
                        </a:rPr>
                        <a:t>个工作日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10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11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分析项目可行性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吕博图 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否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/>
                </a:tc>
              </a:tr>
              <a:tr h="3747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   </a:t>
                      </a:r>
                      <a:r>
                        <a:rPr lang="zh-CN" sz="800" kern="0">
                          <a:effectLst/>
                        </a:rPr>
                        <a:t>制作可行性分析</a:t>
                      </a:r>
                      <a:r>
                        <a:rPr lang="en-US" sz="800" kern="0">
                          <a:effectLst/>
                        </a:rPr>
                        <a:t>PPT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 </a:t>
                      </a:r>
                      <a:r>
                        <a:rPr lang="zh-CN" sz="800" kern="0">
                          <a:effectLst/>
                        </a:rPr>
                        <a:t>个工作日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12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13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撰写可行性报告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潘姝焱，邓皓文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否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/>
                </a:tc>
              </a:tr>
              <a:tr h="3747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   </a:t>
                      </a:r>
                      <a:r>
                        <a:rPr lang="zh-CN" sz="800" kern="0">
                          <a:effectLst/>
                        </a:rPr>
                        <a:t>修订项目计划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 </a:t>
                      </a:r>
                      <a:r>
                        <a:rPr lang="zh-CN" sz="800" kern="0">
                          <a:effectLst/>
                        </a:rPr>
                        <a:t>个工作日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14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14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全体成员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否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/>
                </a:tc>
              </a:tr>
              <a:tr h="7121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粗略完成项目计划</a:t>
                      </a:r>
                      <a:r>
                        <a:rPr lang="en-US" sz="800" kern="0">
                          <a:effectLst/>
                        </a:rPr>
                        <a:t>+</a:t>
                      </a:r>
                      <a:r>
                        <a:rPr lang="zh-CN" sz="800" kern="0">
                          <a:effectLst/>
                        </a:rPr>
                        <a:t>可行性分析初稿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</a:t>
                      </a:r>
                      <a:r>
                        <a:rPr lang="zh-CN" sz="800" kern="0">
                          <a:effectLst/>
                        </a:rPr>
                        <a:t>个工作日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14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14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全体成员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是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/>
                </a:tc>
              </a:tr>
              <a:tr h="3747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翻转课堂</a:t>
                      </a:r>
                      <a:r>
                        <a:rPr lang="en-US" sz="800" kern="0">
                          <a:effectLst/>
                        </a:rPr>
                        <a:t>1 UML</a:t>
                      </a:r>
                      <a:r>
                        <a:rPr lang="zh-CN" sz="800" kern="0">
                          <a:effectLst/>
                        </a:rPr>
                        <a:t>概论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个工作日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19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21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全体成员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否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/>
                </a:tc>
              </a:tr>
              <a:tr h="3747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小组例会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</a:t>
                      </a:r>
                      <a:r>
                        <a:rPr lang="zh-CN" sz="800" kern="0">
                          <a:effectLst/>
                        </a:rPr>
                        <a:t>个工作日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19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19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全体成员</a:t>
                      </a:r>
                      <a:endParaRPr lang="zh-CN" sz="7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 dirty="0">
                          <a:effectLst/>
                        </a:rPr>
                        <a:t>否</a:t>
                      </a:r>
                      <a:endParaRPr lang="zh-CN" sz="7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00" marR="4600" marT="4600" marB="4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0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382100"/>
              </p:ext>
            </p:extLst>
          </p:nvPr>
        </p:nvGraphicFramePr>
        <p:xfrm>
          <a:off x="4168241" y="1339019"/>
          <a:ext cx="4919547" cy="4351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6771"/>
                <a:gridCol w="539177"/>
                <a:gridCol w="657085"/>
                <a:gridCol w="657085"/>
                <a:gridCol w="673675"/>
                <a:gridCol w="835428"/>
                <a:gridCol w="780326"/>
              </a:tblGrid>
              <a:tr h="4834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修订项目计划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</a:t>
                      </a:r>
                      <a:r>
                        <a:rPr lang="zh-CN" sz="1000" kern="0" dirty="0">
                          <a:effectLst/>
                        </a:rPr>
                        <a:t>个工作日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3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19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3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20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庄博伟、岑盛泽、苏铭增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/>
                </a:tc>
              </a:tr>
              <a:tr h="4834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修订可行性报告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</a:t>
                      </a:r>
                      <a:r>
                        <a:rPr lang="zh-CN" sz="1000" kern="0">
                          <a:effectLst/>
                        </a:rPr>
                        <a:t>个工作日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3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20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3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20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吕博图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/>
                </a:tc>
              </a:tr>
              <a:tr h="4834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修订</a:t>
                      </a:r>
                      <a:r>
                        <a:rPr lang="en-US" sz="1000" kern="0">
                          <a:effectLst/>
                        </a:rPr>
                        <a:t>ppt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3</a:t>
                      </a:r>
                      <a:r>
                        <a:rPr lang="zh-CN" sz="1000" kern="0">
                          <a:effectLst/>
                        </a:rPr>
                        <a:t>个工作日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3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19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3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21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岑盛泽、潘姝焱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/>
                </a:tc>
              </a:tr>
              <a:tr h="4834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完成项目计划初稿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</a:t>
                      </a:r>
                      <a:r>
                        <a:rPr lang="zh-CN" sz="1000" kern="0">
                          <a:effectLst/>
                        </a:rPr>
                        <a:t>个工作日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3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21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3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21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全体成员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/>
                </a:tc>
              </a:tr>
              <a:tr h="4834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项目需求计划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14</a:t>
                      </a:r>
                      <a:r>
                        <a:rPr lang="zh-CN" sz="1000" kern="0">
                          <a:effectLst/>
                        </a:rPr>
                        <a:t>个工作日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3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29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4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11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全体成员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/>
                </a:tc>
              </a:tr>
              <a:tr h="4834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软件需求说明</a:t>
                      </a:r>
                      <a:r>
                        <a:rPr lang="en-US" sz="1000" kern="0">
                          <a:effectLst/>
                        </a:rPr>
                        <a:t>SRS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21</a:t>
                      </a:r>
                      <a:r>
                        <a:rPr lang="zh-CN" sz="1000" kern="0">
                          <a:effectLst/>
                        </a:rPr>
                        <a:t>个工作日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4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12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5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2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全体成员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/>
                </a:tc>
              </a:tr>
              <a:tr h="4834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界面原型设计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21</a:t>
                      </a:r>
                      <a:r>
                        <a:rPr lang="zh-CN" sz="1000" kern="0">
                          <a:effectLst/>
                        </a:rPr>
                        <a:t>个工作日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5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3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5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23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潘姝焱、岑盛泽、吕博图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/>
                </a:tc>
              </a:tr>
              <a:tr h="4834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数据库设计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7</a:t>
                      </a:r>
                      <a:r>
                        <a:rPr lang="zh-CN" sz="1000" kern="0">
                          <a:effectLst/>
                        </a:rPr>
                        <a:t>个工作日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5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3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5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9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庄博伟、苏铭增、吕博图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/>
                </a:tc>
              </a:tr>
              <a:tr h="4834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程序设计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14</a:t>
                      </a:r>
                      <a:r>
                        <a:rPr lang="zh-CN" sz="1000" kern="0">
                          <a:effectLst/>
                        </a:rPr>
                        <a:t>个工作日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5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10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5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23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庄博伟、苏铭增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是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110" marR="7110" marT="7110" marB="711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7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项目预算</a:t>
            </a:r>
          </a:p>
        </p:txBody>
      </p:sp>
      <p:graphicFrame>
        <p:nvGraphicFramePr>
          <p:cNvPr id="42" name="表格 41"/>
          <p:cNvGraphicFramePr/>
          <p:nvPr>
            <p:custDataLst>
              <p:tags r:id="rId1"/>
            </p:custDataLst>
          </p:nvPr>
        </p:nvGraphicFramePr>
        <p:xfrm>
          <a:off x="972820" y="1570990"/>
          <a:ext cx="9836150" cy="4522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925"/>
                <a:gridCol w="2360295"/>
                <a:gridCol w="906780"/>
                <a:gridCol w="906145"/>
                <a:gridCol w="958215"/>
                <a:gridCol w="1371600"/>
                <a:gridCol w="1901190"/>
              </a:tblGrid>
              <a:tr h="5219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项目名称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规格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单价（元）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数量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单位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小计（元）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备注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20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阿里云服务器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1核cpu2G内存1M带宽40GB系统盘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作为系统使用的服务器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人工费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工作机制:每周工作六天,每天工作4小时 项目开发周期:14周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61.27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1680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小时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102933.6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工作工资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335">
                <a:tc row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资料购买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《IT项目管理》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78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本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390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课程参考资料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《UML用户指南》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79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本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395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52197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《UML2基础、建模与设计教程》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34.5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本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172.5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802482"/>
              </p:ext>
            </p:extLst>
          </p:nvPr>
        </p:nvGraphicFramePr>
        <p:xfrm>
          <a:off x="2160279" y="1651058"/>
          <a:ext cx="5711874" cy="2363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6778"/>
                <a:gridCol w="3555096"/>
              </a:tblGrid>
              <a:tr h="7889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zh-CN" sz="1600" b="1" kern="100" dirty="0">
                          <a:effectLst/>
                          <a:latin typeface="Times New Roman"/>
                          <a:ea typeface="宋体"/>
                        </a:rPr>
                        <a:t>风险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zh-CN" sz="1600" b="1" kern="100" dirty="0">
                          <a:effectLst/>
                          <a:latin typeface="Times New Roman"/>
                          <a:ea typeface="宋体"/>
                        </a:rPr>
                        <a:t>应对措施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50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</a:rPr>
                        <a:t>项目计划与可行性分析报告还需修订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已预留了一周时间用于应对项目计划不够完善需要继续修订的情况，用这一周时间完善即可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2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5185410" y="359410"/>
            <a:ext cx="1047750" cy="869950"/>
            <a:chOff x="6427571" y="704222"/>
            <a:chExt cx="1268294" cy="1123736"/>
          </a:xfrm>
        </p:grpSpPr>
        <p:sp>
          <p:nvSpPr>
            <p:cNvPr id="40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2319555" y="481392"/>
            <a:ext cx="6230592" cy="5895216"/>
            <a:chOff x="2967063" y="-1922322"/>
            <a:chExt cx="13335755" cy="12617928"/>
          </a:xfrm>
        </p:grpSpPr>
        <p:sp>
          <p:nvSpPr>
            <p:cNvPr id="19" name="Freeform 5"/>
            <p:cNvSpPr/>
            <p:nvPr/>
          </p:nvSpPr>
          <p:spPr bwMode="auto">
            <a:xfrm>
              <a:off x="6510570" y="-143812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5"/>
            <p:cNvSpPr/>
            <p:nvPr/>
          </p:nvSpPr>
          <p:spPr bwMode="auto">
            <a:xfrm>
              <a:off x="7341595" y="-12990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8152337" y="-885914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"/>
            <p:cNvSpPr/>
            <p:nvPr/>
          </p:nvSpPr>
          <p:spPr bwMode="auto">
            <a:xfrm>
              <a:off x="8795745" y="-242505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"/>
            <p:cNvSpPr/>
            <p:nvPr/>
          </p:nvSpPr>
          <p:spPr bwMode="auto">
            <a:xfrm>
              <a:off x="9208839" y="56823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"/>
            <p:cNvSpPr/>
            <p:nvPr/>
          </p:nvSpPr>
          <p:spPr bwMode="auto">
            <a:xfrm>
              <a:off x="9351181" y="146695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"/>
            <p:cNvSpPr/>
            <p:nvPr/>
          </p:nvSpPr>
          <p:spPr bwMode="auto">
            <a:xfrm>
              <a:off x="9073463" y="213604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"/>
            <p:cNvSpPr/>
            <p:nvPr/>
          </p:nvSpPr>
          <p:spPr bwMode="auto">
            <a:xfrm>
              <a:off x="8795745" y="31764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"/>
            <p:cNvSpPr/>
            <p:nvPr/>
          </p:nvSpPr>
          <p:spPr bwMode="auto">
            <a:xfrm>
              <a:off x="3760140" y="211519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7341595" y="423290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"/>
            <p:cNvSpPr/>
            <p:nvPr/>
          </p:nvSpPr>
          <p:spPr bwMode="auto">
            <a:xfrm>
              <a:off x="6281213" y="45363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/>
          </p:nvSpPr>
          <p:spPr bwMode="auto">
            <a:xfrm>
              <a:off x="5544167" y="423290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"/>
            <p:cNvSpPr/>
            <p:nvPr/>
          </p:nvSpPr>
          <p:spPr bwMode="auto">
            <a:xfrm>
              <a:off x="4733426" y="3819815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5"/>
            <p:cNvSpPr/>
            <p:nvPr/>
          </p:nvSpPr>
          <p:spPr bwMode="auto">
            <a:xfrm>
              <a:off x="3515391" y="3220430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"/>
            <p:cNvSpPr/>
            <p:nvPr/>
          </p:nvSpPr>
          <p:spPr bwMode="auto">
            <a:xfrm>
              <a:off x="4316694" y="2272629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"/>
            <p:cNvSpPr/>
            <p:nvPr/>
          </p:nvSpPr>
          <p:spPr bwMode="auto">
            <a:xfrm>
              <a:off x="3515390" y="116762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5"/>
            <p:cNvSpPr/>
            <p:nvPr/>
          </p:nvSpPr>
          <p:spPr bwMode="auto">
            <a:xfrm>
              <a:off x="2967063" y="56823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5"/>
            <p:cNvSpPr/>
            <p:nvPr/>
          </p:nvSpPr>
          <p:spPr bwMode="auto">
            <a:xfrm>
              <a:off x="4100092" y="-5902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5"/>
            <p:cNvSpPr/>
            <p:nvPr/>
          </p:nvSpPr>
          <p:spPr bwMode="auto">
            <a:xfrm>
              <a:off x="4354815" y="-1085944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5"/>
            <p:cNvSpPr/>
            <p:nvPr/>
          </p:nvSpPr>
          <p:spPr bwMode="auto">
            <a:xfrm>
              <a:off x="3563211" y="-1922322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280391" y="2367171"/>
            <a:ext cx="37836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</a:t>
            </a:r>
          </a:p>
          <a:p>
            <a:r>
              <a:rPr lang="en-US" altLang="zh-CN" sz="6600" b="1" dirty="0" smtClean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TENTS</a:t>
            </a:r>
            <a:endParaRPr lang="zh-CN" altLang="en-US" sz="66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451111" y="252984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/WBS/OBS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6517786" y="349885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项目预算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517786" y="449072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517786" y="538417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17786" y="619252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50965" y="571500"/>
            <a:ext cx="4565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185410" y="1266190"/>
            <a:ext cx="1047750" cy="869950"/>
            <a:chOff x="6427571" y="704222"/>
            <a:chExt cx="1268294" cy="1123736"/>
          </a:xfrm>
        </p:grpSpPr>
        <p:sp>
          <p:nvSpPr>
            <p:cNvPr id="11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450965" y="1543050"/>
            <a:ext cx="4565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可行性分析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85410" y="2294255"/>
            <a:ext cx="1047750" cy="869950"/>
            <a:chOff x="6427571" y="704222"/>
            <a:chExt cx="1268294" cy="1123736"/>
          </a:xfrm>
        </p:grpSpPr>
        <p:sp>
          <p:nvSpPr>
            <p:cNvPr id="16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185410" y="3274060"/>
            <a:ext cx="1047750" cy="869950"/>
            <a:chOff x="6427571" y="704222"/>
            <a:chExt cx="1268294" cy="1123736"/>
          </a:xfrm>
        </p:grpSpPr>
        <p:sp>
          <p:nvSpPr>
            <p:cNvPr id="61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185410" y="4217035"/>
            <a:ext cx="1047750" cy="869950"/>
            <a:chOff x="6427571" y="704222"/>
            <a:chExt cx="1268294" cy="1123736"/>
          </a:xfrm>
        </p:grpSpPr>
        <p:sp>
          <p:nvSpPr>
            <p:cNvPr id="65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185410" y="5172075"/>
            <a:ext cx="1047750" cy="869950"/>
            <a:chOff x="6427571" y="704222"/>
            <a:chExt cx="1268294" cy="1123736"/>
          </a:xfrm>
        </p:grpSpPr>
        <p:sp>
          <p:nvSpPr>
            <p:cNvPr id="69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185410" y="6042025"/>
            <a:ext cx="1047750" cy="869950"/>
            <a:chOff x="6427571" y="704222"/>
            <a:chExt cx="1268294" cy="1123736"/>
          </a:xfrm>
        </p:grpSpPr>
        <p:sp>
          <p:nvSpPr>
            <p:cNvPr id="73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185410" y="1304290"/>
            <a:ext cx="1047750" cy="869950"/>
            <a:chOff x="6427571" y="704222"/>
            <a:chExt cx="1268294" cy="1123736"/>
          </a:xfrm>
        </p:grpSpPr>
        <p:sp>
          <p:nvSpPr>
            <p:cNvPr id="77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30" y="1205865"/>
            <a:ext cx="6828790" cy="5402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085" y="1296278"/>
            <a:ext cx="3366335" cy="4698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862" y="1323078"/>
            <a:ext cx="3916944" cy="490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238" y="1279618"/>
            <a:ext cx="2262872" cy="4941512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74" y="2103120"/>
            <a:ext cx="6157394" cy="317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"/>
          <p:cNvSpPr/>
          <p:nvPr/>
        </p:nvSpPr>
        <p:spPr>
          <a:xfrm>
            <a:off x="0" y="2463486"/>
            <a:ext cx="12203038" cy="15803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000" dirty="0">
              <a:solidFill>
                <a:srgbClr val="3099D6"/>
              </a:solidFill>
              <a:latin typeface="Roboto condensed light"/>
              <a:cs typeface="Roboto condensed light"/>
            </a:endParaRPr>
          </a:p>
        </p:txBody>
      </p:sp>
      <p:sp>
        <p:nvSpPr>
          <p:cNvPr id="50" name="텍스트 개체 틀 2"/>
          <p:cNvSpPr txBox="1"/>
          <p:nvPr/>
        </p:nvSpPr>
        <p:spPr>
          <a:xfrm>
            <a:off x="-101600" y="1837773"/>
            <a:ext cx="1343707" cy="14961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 panose="02060603020205020403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6600" dirty="0" smtClean="0">
                <a:solidFill>
                  <a:schemeClr val="bg1">
                    <a:alpha val="30000"/>
                  </a:schemeClr>
                </a:solidFill>
                <a:latin typeface="Roboto condensed light"/>
                <a:cs typeface="Roboto condensed light"/>
              </a:rPr>
              <a:t>“</a:t>
            </a:r>
            <a:endParaRPr lang="en-US" altLang="ko-KR" sz="16600" dirty="0">
              <a:solidFill>
                <a:schemeClr val="bg1">
                  <a:alpha val="30000"/>
                </a:schemeClr>
              </a:solidFill>
              <a:latin typeface="Roboto condensed light"/>
              <a:cs typeface="Roboto condensed light"/>
            </a:endParaRPr>
          </a:p>
        </p:txBody>
      </p:sp>
      <p:sp>
        <p:nvSpPr>
          <p:cNvPr id="51" name="텍스트 개체 틀 2"/>
          <p:cNvSpPr txBox="1"/>
          <p:nvPr/>
        </p:nvSpPr>
        <p:spPr>
          <a:xfrm>
            <a:off x="5171816" y="2750594"/>
            <a:ext cx="1343707" cy="14961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 panose="02060603020205020403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6600" dirty="0" smtClean="0">
                <a:solidFill>
                  <a:schemeClr val="bg1">
                    <a:alpha val="30000"/>
                  </a:schemeClr>
                </a:solidFill>
                <a:latin typeface="Roboto condensed light"/>
                <a:cs typeface="Roboto condensed light"/>
              </a:rPr>
              <a:t>”</a:t>
            </a:r>
            <a:endParaRPr lang="en-US" altLang="ko-KR" sz="16600" dirty="0">
              <a:solidFill>
                <a:schemeClr val="bg1">
                  <a:alpha val="30000"/>
                </a:schemeClr>
              </a:solidFill>
              <a:latin typeface="Roboto condensed light"/>
              <a:cs typeface="Roboto condensed ligh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77315" y="1618615"/>
            <a:ext cx="7340600" cy="2487930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sz="2400" dirty="0">
                <a:solidFill>
                  <a:schemeClr val="tx1"/>
                </a:solidFill>
                <a:sym typeface="+mn-ea"/>
              </a:rPr>
              <a:t>参考资料：</a:t>
            </a:r>
          </a:p>
          <a:p>
            <a:pPr>
              <a:lnSpc>
                <a:spcPct val="130000"/>
              </a:lnSpc>
            </a:pPr>
            <a:r>
              <a:rPr sz="2400" dirty="0">
                <a:solidFill>
                  <a:schemeClr val="tx1"/>
                </a:solidFill>
                <a:sym typeface="+mn-ea"/>
              </a:rPr>
              <a:t>[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1</a:t>
            </a:r>
            <a:r>
              <a:rPr sz="2400" dirty="0">
                <a:solidFill>
                  <a:schemeClr val="tx1"/>
                </a:solidFill>
                <a:sym typeface="+mn-ea"/>
              </a:rPr>
              <a:t>] C2-PRD-项目描述-2019</a:t>
            </a:r>
          </a:p>
          <a:p>
            <a:pPr>
              <a:lnSpc>
                <a:spcPct val="130000"/>
              </a:lnSpc>
            </a:pPr>
            <a:r>
              <a:rPr sz="2400" dirty="0">
                <a:solidFill>
                  <a:schemeClr val="tx1"/>
                </a:solidFill>
                <a:sym typeface="+mn-ea"/>
              </a:rPr>
              <a:t>[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2</a:t>
            </a:r>
            <a:r>
              <a:rPr sz="2400" dirty="0">
                <a:solidFill>
                  <a:schemeClr val="tx1"/>
                </a:solidFill>
                <a:sym typeface="+mn-ea"/>
              </a:rPr>
              <a:t>] PMBOK 指南第六版</a:t>
            </a:r>
          </a:p>
          <a:p>
            <a:pPr>
              <a:lnSpc>
                <a:spcPct val="130000"/>
              </a:lnSpc>
            </a:pPr>
            <a:r>
              <a:rPr sz="2400" dirty="0">
                <a:solidFill>
                  <a:schemeClr val="tx1"/>
                </a:solidFill>
                <a:sym typeface="+mn-ea"/>
              </a:rPr>
              <a:t>[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3</a:t>
            </a:r>
            <a:r>
              <a:rPr sz="2400" dirty="0">
                <a:solidFill>
                  <a:schemeClr val="tx1"/>
                </a:solidFill>
                <a:sym typeface="+mn-ea"/>
              </a:rPr>
              <a:t>] IT项目管理 （第八版）</a:t>
            </a:r>
          </a:p>
          <a:p>
            <a:pPr>
              <a:lnSpc>
                <a:spcPct val="130000"/>
              </a:lnSpc>
            </a:pPr>
            <a:r>
              <a:rPr sz="2400" dirty="0">
                <a:solidFill>
                  <a:schemeClr val="tx1"/>
                </a:solidFill>
                <a:sym typeface="+mn-ea"/>
              </a:rPr>
              <a:t>[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4</a:t>
            </a:r>
            <a:r>
              <a:rPr sz="2400" dirty="0">
                <a:solidFill>
                  <a:schemeClr val="tx1"/>
                </a:solidFill>
                <a:sym typeface="+mn-ea"/>
              </a:rPr>
              <a:t>] 软件需求（第3版）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小组评分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小组评分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263650"/>
            <a:ext cx="6552565" cy="5392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948157" y="870549"/>
            <a:ext cx="137160" cy="137160"/>
            <a:chOff x="6164580" y="2205556"/>
            <a:chExt cx="426720" cy="42672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298677" y="2196429"/>
            <a:ext cx="137160" cy="137160"/>
            <a:chOff x="6164580" y="2205556"/>
            <a:chExt cx="426720" cy="42672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230097" y="3811869"/>
            <a:ext cx="68580" cy="68580"/>
            <a:chOff x="6164580" y="2205556"/>
            <a:chExt cx="426720" cy="426720"/>
          </a:xfrm>
        </p:grpSpPr>
        <p:cxnSp>
          <p:nvCxnSpPr>
            <p:cNvPr id="46" name="直接连接符 4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"/>
          <p:cNvSpPr/>
          <p:nvPr/>
        </p:nvSpPr>
        <p:spPr bwMode="auto">
          <a:xfrm>
            <a:off x="6510570" y="-143812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"/>
          <p:cNvSpPr/>
          <p:nvPr/>
        </p:nvSpPr>
        <p:spPr bwMode="auto">
          <a:xfrm>
            <a:off x="7341595" y="-12990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/>
          <p:nvPr/>
        </p:nvSpPr>
        <p:spPr bwMode="auto">
          <a:xfrm>
            <a:off x="8152337" y="-88591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"/>
          <p:cNvSpPr/>
          <p:nvPr/>
        </p:nvSpPr>
        <p:spPr bwMode="auto">
          <a:xfrm>
            <a:off x="8795745" y="-242505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"/>
          <p:cNvSpPr/>
          <p:nvPr/>
        </p:nvSpPr>
        <p:spPr bwMode="auto">
          <a:xfrm>
            <a:off x="9208839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"/>
          <p:cNvSpPr/>
          <p:nvPr/>
        </p:nvSpPr>
        <p:spPr bwMode="auto">
          <a:xfrm>
            <a:off x="9351181" y="146695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"/>
          <p:cNvSpPr/>
          <p:nvPr/>
        </p:nvSpPr>
        <p:spPr bwMode="auto">
          <a:xfrm>
            <a:off x="9073463" y="213604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"/>
          <p:cNvSpPr/>
          <p:nvPr/>
        </p:nvSpPr>
        <p:spPr bwMode="auto">
          <a:xfrm>
            <a:off x="8795745" y="31764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"/>
          <p:cNvSpPr/>
          <p:nvPr/>
        </p:nvSpPr>
        <p:spPr bwMode="auto">
          <a:xfrm>
            <a:off x="3760140" y="211519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5"/>
          <p:cNvSpPr/>
          <p:nvPr/>
        </p:nvSpPr>
        <p:spPr bwMode="auto">
          <a:xfrm>
            <a:off x="7341595" y="42329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5"/>
          <p:cNvSpPr/>
          <p:nvPr/>
        </p:nvSpPr>
        <p:spPr bwMode="auto">
          <a:xfrm>
            <a:off x="6281213" y="45363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5"/>
          <p:cNvSpPr/>
          <p:nvPr/>
        </p:nvSpPr>
        <p:spPr bwMode="auto">
          <a:xfrm>
            <a:off x="5544167" y="42329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5"/>
          <p:cNvSpPr/>
          <p:nvPr/>
        </p:nvSpPr>
        <p:spPr bwMode="auto">
          <a:xfrm>
            <a:off x="4733426" y="3819815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5"/>
          <p:cNvSpPr/>
          <p:nvPr/>
        </p:nvSpPr>
        <p:spPr bwMode="auto">
          <a:xfrm>
            <a:off x="3515391" y="3220430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"/>
          <p:cNvSpPr/>
          <p:nvPr/>
        </p:nvSpPr>
        <p:spPr bwMode="auto">
          <a:xfrm>
            <a:off x="4316694" y="227262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5"/>
          <p:cNvSpPr/>
          <p:nvPr/>
        </p:nvSpPr>
        <p:spPr bwMode="auto">
          <a:xfrm>
            <a:off x="3515390" y="116762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5"/>
          <p:cNvSpPr/>
          <p:nvPr/>
        </p:nvSpPr>
        <p:spPr bwMode="auto">
          <a:xfrm>
            <a:off x="2967063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5"/>
          <p:cNvSpPr/>
          <p:nvPr/>
        </p:nvSpPr>
        <p:spPr bwMode="auto">
          <a:xfrm>
            <a:off x="4100092" y="-5902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5"/>
          <p:cNvSpPr/>
          <p:nvPr/>
        </p:nvSpPr>
        <p:spPr bwMode="auto">
          <a:xfrm>
            <a:off x="4354815" y="-108594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5"/>
          <p:cNvSpPr/>
          <p:nvPr/>
        </p:nvSpPr>
        <p:spPr bwMode="auto">
          <a:xfrm>
            <a:off x="3563211" y="-192232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004505" y="-915735"/>
            <a:ext cx="673230" cy="673230"/>
          </a:xfrm>
          <a:prstGeom prst="ellipse">
            <a:avLst/>
          </a:prstGeom>
          <a:solidFill>
            <a:srgbClr val="309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6138842" y="2188659"/>
            <a:ext cx="5762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800" b="1" dirty="0" smtClean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感谢欣赏</a:t>
            </a:r>
            <a:endParaRPr lang="zh-CN" sz="48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0" cy="255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72285" y="1739900"/>
            <a:ext cx="8247380" cy="4892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 b="1">
                <a:ea typeface="宋体" panose="02010600030101010101" pitchFamily="2" charset="-122"/>
              </a:rPr>
              <a:t>待开发软件系统的名称：</a:t>
            </a:r>
            <a:endParaRPr lang="zh-CN" sz="2400" b="0">
              <a:ea typeface="宋体" panose="02010600030101010101" pitchFamily="2" charset="-122"/>
            </a:endParaRPr>
          </a:p>
          <a:p>
            <a:pPr indent="0"/>
            <a:r>
              <a:rPr lang="zh-CN" sz="2400" b="0">
                <a:ea typeface="宋体" panose="02010600030101010101" pitchFamily="2" charset="-122"/>
              </a:rPr>
              <a:t>个人知识库系统：</a:t>
            </a:r>
          </a:p>
          <a:p>
            <a:pPr indent="0"/>
            <a:r>
              <a:rPr lang="zh-CN" sz="2400">
                <a:ea typeface="宋体" panose="02010600030101010101" pitchFamily="2" charset="-122"/>
              </a:rPr>
              <a:t>本系统在本质上是一个云端个人知识库，类似的应用有语雀、石墨文档等。</a:t>
            </a:r>
          </a:p>
          <a:p>
            <a:pPr indent="0"/>
            <a:r>
              <a:rPr lang="zh-CN" sz="2400">
                <a:ea typeface="宋体" panose="02010600030101010101" pitchFamily="2" charset="-122"/>
              </a:rPr>
              <a:t>对于用户主体而言，使用本系统的目的在于通过该系统，方便的管理个人文档并且可以实现共享。</a:t>
            </a:r>
            <a:endParaRPr lang="zh-CN" sz="2400" b="1">
              <a:ea typeface="宋体" panose="02010600030101010101" pitchFamily="2" charset="-122"/>
            </a:endParaRPr>
          </a:p>
          <a:p>
            <a:pPr indent="0"/>
            <a:r>
              <a:rPr lang="zh-CN" sz="2400" b="1">
                <a:ea typeface="宋体" panose="02010600030101010101" pitchFamily="2" charset="-122"/>
              </a:rPr>
              <a:t>本项目的任务提出者：</a:t>
            </a:r>
            <a:endParaRPr lang="zh-CN" sz="2400" b="0">
              <a:ea typeface="宋体" panose="02010600030101010101" pitchFamily="2" charset="-122"/>
            </a:endParaRPr>
          </a:p>
          <a:p>
            <a:pPr indent="0"/>
            <a:r>
              <a:rPr lang="zh-CN" sz="2400" b="0">
                <a:ea typeface="宋体" panose="02010600030101010101" pitchFamily="2" charset="-122"/>
              </a:rPr>
              <a:t>杨枨老师和课程企业助教（陈幼安学长、陈炜舜学长）</a:t>
            </a:r>
            <a:endParaRPr lang="zh-CN" sz="2400" b="1">
              <a:ea typeface="宋体" panose="02010600030101010101" pitchFamily="2" charset="-122"/>
            </a:endParaRPr>
          </a:p>
          <a:p>
            <a:pPr indent="0"/>
            <a:r>
              <a:rPr lang="zh-CN" sz="2400" b="1">
                <a:ea typeface="宋体" panose="02010600030101010101" pitchFamily="2" charset="-122"/>
              </a:rPr>
              <a:t>开发者：</a:t>
            </a:r>
            <a:endParaRPr lang="zh-CN" sz="2400" b="0">
              <a:ea typeface="宋体" panose="02010600030101010101" pitchFamily="2" charset="-122"/>
            </a:endParaRPr>
          </a:p>
          <a:p>
            <a:pPr indent="0"/>
            <a:r>
              <a:rPr lang="zh-CN" sz="2400" b="0">
                <a:ea typeface="宋体" panose="02010600030101010101" pitchFamily="2" charset="-122"/>
              </a:rPr>
              <a:t>浙江大学城市学院</a:t>
            </a:r>
            <a:r>
              <a:rPr lang="en-US" sz="2400" b="0">
                <a:latin typeface="等线 Light" panose="02010600030101010101" charset="-122"/>
                <a:ea typeface="宋体" panose="02010600030101010101" pitchFamily="2" charset="-122"/>
                <a:cs typeface="Calibri" panose="020F0502020204030204" charset="0"/>
              </a:rPr>
              <a:t>SRA-2021-G03</a:t>
            </a:r>
            <a:r>
              <a:rPr lang="zh-CN" sz="2400" b="0">
                <a:ea typeface="宋体" panose="02010600030101010101" pitchFamily="2" charset="-122"/>
              </a:rPr>
              <a:t>小组</a:t>
            </a:r>
            <a:endParaRPr lang="zh-CN" sz="2400" b="1">
              <a:ea typeface="宋体" panose="02010600030101010101" pitchFamily="2" charset="-122"/>
            </a:endParaRPr>
          </a:p>
          <a:p>
            <a:pPr indent="0"/>
            <a:r>
              <a:rPr lang="zh-CN" sz="2400" b="1">
                <a:ea typeface="宋体" panose="02010600030101010101" pitchFamily="2" charset="-122"/>
              </a:rPr>
              <a:t>用户：</a:t>
            </a:r>
            <a:endParaRPr lang="zh-CN" sz="2400" b="0">
              <a:ea typeface="宋体" panose="02010600030101010101" pitchFamily="2" charset="-122"/>
            </a:endParaRPr>
          </a:p>
          <a:p>
            <a:pPr indent="0"/>
            <a:r>
              <a:rPr lang="zh-CN" sz="2400" b="0">
                <a:ea typeface="宋体" panose="02010600030101010101" pitchFamily="2" charset="-122"/>
              </a:rPr>
              <a:t>杨枨老师、陈幼安学长、陈炜舜学长以及浙大城市学院学生</a:t>
            </a:r>
          </a:p>
          <a:p>
            <a:pPr indent="0"/>
            <a:endParaRPr lang="zh-CN" altLang="en-US" sz="2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0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72285" y="1739900"/>
            <a:ext cx="824738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2400">
                <a:ea typeface="宋体" panose="02010600030101010101" pitchFamily="2" charset="-122"/>
              </a:rPr>
              <a:t>经济可行性：</a:t>
            </a:r>
          </a:p>
          <a:p>
            <a:pPr indent="0"/>
            <a:r>
              <a:rPr sz="2400">
                <a:ea typeface="宋体" panose="02010600030101010101" pitchFamily="2" charset="-122"/>
              </a:rPr>
              <a:t>需要阿里云服务器一台，目前是阿里云学生服务器，一年价格为114元，五个开发人员的工资为51570元（按照成员在项目中平均工作150小时，平均工资69元）。</a:t>
            </a:r>
          </a:p>
          <a:p>
            <a:pPr indent="0"/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技术可行性：</a:t>
            </a:r>
          </a:p>
          <a:p>
            <a:pPr indent="0"/>
            <a:r>
              <a:rPr sz="2400">
                <a:ea typeface="宋体" panose="02010600030101010101" pitchFamily="2" charset="-122"/>
              </a:rPr>
              <a:t>本项目软件主程序编写的语言：Python，Java等。Flask框架实现微服务。</a:t>
            </a:r>
          </a:p>
          <a:p>
            <a:pPr indent="0"/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操作可行性：</a:t>
            </a:r>
          </a:p>
          <a:p>
            <a:pPr indent="0"/>
            <a:r>
              <a:rPr sz="2400">
                <a:ea typeface="宋体" panose="02010600030101010101" pitchFamily="2" charset="-122"/>
              </a:rPr>
              <a:t>通过墨刀进行界面设计，将部分界面外包给设计专业的学生，设计出符合现代人审美的界面。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0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002790" y="970280"/>
            <a:ext cx="9377334" cy="526297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 dirty="0">
                <a:ea typeface="宋体" panose="02010600030101010101" pitchFamily="2" charset="-122"/>
              </a:rPr>
              <a:t>一、</a:t>
            </a:r>
            <a:r>
              <a:rPr sz="2400" dirty="0" err="1">
                <a:ea typeface="宋体" panose="02010600030101010101" pitchFamily="2" charset="-122"/>
              </a:rPr>
              <a:t>优势（strength</a:t>
            </a:r>
            <a:r>
              <a:rPr sz="2400" dirty="0">
                <a:ea typeface="宋体" panose="02010600030101010101" pitchFamily="2" charset="-122"/>
              </a:rPr>
              <a:t>）</a:t>
            </a:r>
          </a:p>
          <a:p>
            <a:pPr indent="0"/>
            <a:r>
              <a:rPr sz="2400" dirty="0">
                <a:ea typeface="宋体" panose="02010600030101010101" pitchFamily="2" charset="-122"/>
              </a:rPr>
              <a:t>1.针对用户明确，主要面向学校学生，需求会更加照顾特定用户，若系统功能完善，用户愿意使用该系统的可能性较高。可以“在红海中杀出一条血路”。</a:t>
            </a:r>
          </a:p>
          <a:p>
            <a:pPr indent="0"/>
            <a:r>
              <a:rPr sz="2400" dirty="0">
                <a:ea typeface="宋体" panose="02010600030101010101" pitchFamily="2" charset="-122"/>
              </a:rPr>
              <a:t>2.已有语雀、石墨等优秀实例在先，项目完成的可能性较高。</a:t>
            </a:r>
          </a:p>
          <a:p>
            <a:pPr indent="0"/>
            <a:r>
              <a:rPr lang="zh-CN" sz="2400" dirty="0">
                <a:ea typeface="宋体" panose="02010600030101010101" pitchFamily="2" charset="-122"/>
              </a:rPr>
              <a:t>二、</a:t>
            </a:r>
            <a:r>
              <a:rPr sz="2400" dirty="0" err="1">
                <a:ea typeface="宋体" panose="02010600030101010101" pitchFamily="2" charset="-122"/>
              </a:rPr>
              <a:t>劣势（weekness</a:t>
            </a:r>
            <a:r>
              <a:rPr sz="2400" dirty="0">
                <a:ea typeface="宋体" panose="02010600030101010101" pitchFamily="2" charset="-122"/>
              </a:rPr>
              <a:t>）</a:t>
            </a:r>
          </a:p>
          <a:p>
            <a:pPr indent="0"/>
            <a:r>
              <a:rPr sz="2400" dirty="0">
                <a:ea typeface="宋体" panose="02010600030101010101" pitchFamily="2" charset="-122"/>
              </a:rPr>
              <a:t>1.小组成员项目经验差距较大，在交流上需要多加注意。</a:t>
            </a:r>
          </a:p>
          <a:p>
            <a:pPr indent="0"/>
            <a:r>
              <a:rPr sz="2400" dirty="0">
                <a:ea typeface="宋体" panose="02010600030101010101" pitchFamily="2" charset="-122"/>
              </a:rPr>
              <a:t>2.小组中的部分成员文档能力较弱，可能需要多加配合完成工作。</a:t>
            </a:r>
          </a:p>
          <a:p>
            <a:pPr indent="0"/>
            <a:r>
              <a:rPr lang="zh-CN" sz="2400" dirty="0">
                <a:ea typeface="宋体" panose="02010600030101010101" pitchFamily="2" charset="-122"/>
              </a:rPr>
              <a:t>三、</a:t>
            </a:r>
            <a:r>
              <a:rPr sz="2400" dirty="0" err="1">
                <a:ea typeface="宋体" panose="02010600030101010101" pitchFamily="2" charset="-122"/>
              </a:rPr>
              <a:t>机会（opportunity</a:t>
            </a:r>
            <a:r>
              <a:rPr sz="2400" dirty="0">
                <a:ea typeface="宋体" panose="02010600030101010101" pitchFamily="2" charset="-122"/>
              </a:rPr>
              <a:t>）</a:t>
            </a:r>
          </a:p>
          <a:p>
            <a:pPr indent="0"/>
            <a:r>
              <a:rPr sz="2400" dirty="0">
                <a:ea typeface="宋体" panose="02010600030101010101" pitchFamily="2" charset="-122"/>
              </a:rPr>
              <a:t>1.本项目符合互联网+的时代潮流，在未来存在巨大的发展潜力。</a:t>
            </a:r>
          </a:p>
          <a:p>
            <a:pPr indent="0"/>
            <a:r>
              <a:rPr sz="2400" dirty="0">
                <a:ea typeface="宋体" panose="02010600030101010101" pitchFamily="2" charset="-122"/>
              </a:rPr>
              <a:t>2.本项目在国内竞品较少，其核心功能尚未完善或不符合学生需求，而本系统针对用户明确，更容易拿下学生市场。</a:t>
            </a:r>
          </a:p>
          <a:p>
            <a:pPr indent="0"/>
            <a:r>
              <a:rPr lang="zh-CN" sz="2400" dirty="0">
                <a:ea typeface="宋体" panose="02010600030101010101" pitchFamily="2" charset="-122"/>
              </a:rPr>
              <a:t>四、</a:t>
            </a:r>
            <a:r>
              <a:rPr sz="2400" dirty="0" err="1">
                <a:ea typeface="宋体" panose="02010600030101010101" pitchFamily="2" charset="-122"/>
              </a:rPr>
              <a:t>威胁（threat</a:t>
            </a:r>
            <a:r>
              <a:rPr sz="2400" dirty="0">
                <a:ea typeface="宋体" panose="02010600030101010101" pitchFamily="2" charset="-122"/>
              </a:rPr>
              <a:t>）</a:t>
            </a:r>
          </a:p>
          <a:p>
            <a:pPr indent="0"/>
            <a:r>
              <a:rPr sz="2400" dirty="0">
                <a:ea typeface="宋体" panose="02010600030101010101" pitchFamily="2" charset="-122"/>
              </a:rPr>
              <a:t>1.没有有效的方法获取大量经典有效的案例。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/WBS/OBS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0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0" y="1903095"/>
            <a:ext cx="11351260" cy="4541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63df7f4-1c11-4ebb-a5b4-ab9980864128}"/>
  <p:tag name="TABLE_ENDDRAG_ORIGIN_RECT" val="774*328"/>
  <p:tag name="TABLE_ENDDRAG_RECT" val="81*140*774*32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1149</Words>
  <Application>Microsoft Office PowerPoint</Application>
  <PresentationFormat>自定义</PresentationFormat>
  <Paragraphs>380</Paragraphs>
  <Slides>27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MOMODASUCAI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锐旗设计；https:/9ppt.taobao.com</cp:keywords>
  <cp:lastModifiedBy>sugon</cp:lastModifiedBy>
  <cp:revision>118</cp:revision>
  <dcterms:created xsi:type="dcterms:W3CDTF">2014-12-02T14:52:00Z</dcterms:created>
  <dcterms:modified xsi:type="dcterms:W3CDTF">2021-03-20T00:35:12Z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029D52BFF2394F3F95E01CAD9718CFE7</vt:lpwstr>
  </property>
</Properties>
</file>