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258" r:id="rId3"/>
    <p:sldId id="257" r:id="rId4"/>
    <p:sldId id="262" r:id="rId5"/>
    <p:sldId id="668" r:id="rId6"/>
    <p:sldId id="669" r:id="rId7"/>
    <p:sldId id="670" r:id="rId8"/>
    <p:sldId id="671" r:id="rId9"/>
    <p:sldId id="672" r:id="rId10"/>
    <p:sldId id="673" r:id="rId11"/>
    <p:sldId id="674" r:id="rId12"/>
    <p:sldId id="675" r:id="rId13"/>
    <p:sldId id="676" r:id="rId14"/>
    <p:sldId id="529" r:id="rId15"/>
    <p:sldId id="530" r:id="rId16"/>
    <p:sldId id="531" r:id="rId17"/>
    <p:sldId id="532" r:id="rId18"/>
    <p:sldId id="473" r:id="rId19"/>
    <p:sldId id="677" r:id="rId20"/>
    <p:sldId id="326" r:id="rId21"/>
    <p:sldId id="328" r:id="rId22"/>
    <p:sldId id="678" r:id="rId23"/>
    <p:sldId id="679" r:id="rId24"/>
    <p:sldId id="680" r:id="rId25"/>
    <p:sldId id="681" r:id="rId26"/>
    <p:sldId id="325" r:id="rId27"/>
    <p:sldId id="682" r:id="rId28"/>
    <p:sldId id="683" r:id="rId29"/>
    <p:sldId id="684" r:id="rId30"/>
    <p:sldId id="685" r:id="rId31"/>
    <p:sldId id="686" r:id="rId32"/>
    <p:sldId id="687" r:id="rId33"/>
    <p:sldId id="688" r:id="rId34"/>
    <p:sldId id="689" r:id="rId35"/>
    <p:sldId id="259" r:id="rId36"/>
    <p:sldId id="690" r:id="rId37"/>
    <p:sldId id="691" r:id="rId38"/>
    <p:sldId id="692" r:id="rId39"/>
    <p:sldId id="693" r:id="rId40"/>
    <p:sldId id="694" r:id="rId41"/>
    <p:sldId id="695" r:id="rId42"/>
    <p:sldId id="696" r:id="rId43"/>
    <p:sldId id="697" r:id="rId44"/>
    <p:sldId id="698" r:id="rId45"/>
    <p:sldId id="260" r:id="rId46"/>
    <p:sldId id="460" r:id="rId47"/>
    <p:sldId id="261" r:id="rId48"/>
    <p:sldId id="459" r:id="rId49"/>
    <p:sldId id="27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8">
          <p15:clr>
            <a:srgbClr val="A4A3A4"/>
          </p15:clr>
        </p15:guide>
        <p15:guide id="2" pos="3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3593" autoAdjust="0"/>
  </p:normalViewPr>
  <p:slideViewPr>
    <p:cSldViewPr snapToGrid="0">
      <p:cViewPr varScale="1">
        <p:scale>
          <a:sx n="107" d="100"/>
          <a:sy n="107" d="100"/>
        </p:scale>
        <p:origin x="450" y="102"/>
      </p:cViewPr>
      <p:guideLst>
        <p:guide orient="horz" pos="2308"/>
        <p:guide pos="391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2021/5/30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2021/5/30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45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47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2021/5/30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翻转课堂（五）</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 </a:t>
            </a:r>
            <a:r>
              <a:rPr lang="zh-CN" altLang="en-US" sz="3600" b="1" dirty="0">
                <a:solidFill>
                  <a:srgbClr val="3099D6"/>
                </a:solidFill>
                <a:latin typeface="微软雅黑" panose="020B0503020204020204" pitchFamily="34" charset="-122"/>
                <a:ea typeface="微软雅黑" panose="020B0503020204020204" pitchFamily="34" charset="-122"/>
              </a:rPr>
              <a:t>基础</a:t>
            </a:r>
            <a:r>
              <a:rPr lang="en-US" altLang="zh-CN" sz="3600" b="1" dirty="0">
                <a:solidFill>
                  <a:srgbClr val="3099D6"/>
                </a:solidFill>
                <a:latin typeface="微软雅黑" panose="020B0503020204020204" pitchFamily="34" charset="-122"/>
                <a:ea typeface="微软雅黑" panose="020B0503020204020204" pitchFamily="34" charset="-122"/>
              </a:rPr>
              <a:t>Ⅰ</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对象图</a:t>
            </a:r>
          </a:p>
        </p:txBody>
      </p:sp>
      <p:sp>
        <p:nvSpPr>
          <p:cNvPr id="43" name="文本框 42">
            <a:extLst>
              <a:ext uri="{FF2B5EF4-FFF2-40B4-BE49-F238E27FC236}">
                <a16:creationId xmlns:a16="http://schemas.microsoft.com/office/drawing/2014/main" id="{2A338EE5-24CE-4A71-A9EE-BE1823C91B50}"/>
              </a:ext>
            </a:extLst>
          </p:cNvPr>
          <p:cNvSpPr txBox="1"/>
          <p:nvPr/>
        </p:nvSpPr>
        <p:spPr>
          <a:xfrm>
            <a:off x="1360105" y="1682456"/>
            <a:ext cx="9244477" cy="461665"/>
          </a:xfrm>
          <a:prstGeom prst="rect">
            <a:avLst/>
          </a:prstGeom>
          <a:noFill/>
        </p:spPr>
        <p:txBody>
          <a:bodyPr wrap="square">
            <a:spAutoFit/>
          </a:bodyPr>
          <a:lstStyle/>
          <a:p>
            <a:r>
              <a:rPr lang="zh-CN" altLang="en-US" sz="2400" dirty="0">
                <a:ea typeface="宋体" panose="02010600030101010101" pitchFamily="2" charset="-122"/>
              </a:rPr>
              <a:t>对象图和类图很相似但也有区别：</a:t>
            </a:r>
          </a:p>
        </p:txBody>
      </p:sp>
      <p:pic>
        <p:nvPicPr>
          <p:cNvPr id="42" name="图片 41">
            <a:extLst>
              <a:ext uri="{FF2B5EF4-FFF2-40B4-BE49-F238E27FC236}">
                <a16:creationId xmlns:a16="http://schemas.microsoft.com/office/drawing/2014/main" id="{30FA7F50-7563-47D0-AD74-34C9AB93D283}"/>
              </a:ext>
            </a:extLst>
          </p:cNvPr>
          <p:cNvPicPr/>
          <p:nvPr/>
        </p:nvPicPr>
        <p:blipFill>
          <a:blip r:embed="rId2"/>
          <a:stretch>
            <a:fillRect/>
          </a:stretch>
        </p:blipFill>
        <p:spPr>
          <a:xfrm>
            <a:off x="775459" y="2437391"/>
            <a:ext cx="10444345" cy="3768072"/>
          </a:xfrm>
          <a:prstGeom prst="rect">
            <a:avLst/>
          </a:prstGeom>
          <a:noFill/>
          <a:ln w="9525">
            <a:noFill/>
          </a:ln>
        </p:spPr>
      </p:pic>
    </p:spTree>
    <p:extLst>
      <p:ext uri="{BB962C8B-B14F-4D97-AF65-F5344CB8AC3E}">
        <p14:creationId xmlns:p14="http://schemas.microsoft.com/office/powerpoint/2010/main" val="408843626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接口</a:t>
            </a:r>
          </a:p>
        </p:txBody>
      </p:sp>
      <p:sp>
        <p:nvSpPr>
          <p:cNvPr id="43" name="文本框 42">
            <a:extLst>
              <a:ext uri="{FF2B5EF4-FFF2-40B4-BE49-F238E27FC236}">
                <a16:creationId xmlns:a16="http://schemas.microsoft.com/office/drawing/2014/main" id="{2A338EE5-24CE-4A71-A9EE-BE1823C91B50}"/>
              </a:ext>
            </a:extLst>
          </p:cNvPr>
          <p:cNvSpPr txBox="1"/>
          <p:nvPr/>
        </p:nvSpPr>
        <p:spPr>
          <a:xfrm>
            <a:off x="775459" y="1682456"/>
            <a:ext cx="6743989" cy="4154984"/>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接口</a:t>
            </a:r>
            <a:r>
              <a:rPr lang="en-US" altLang="zh-CN" sz="2400" dirty="0">
                <a:ea typeface="宋体" panose="02010600030101010101" pitchFamily="2" charset="-122"/>
              </a:rPr>
              <a:t>(Interface)</a:t>
            </a:r>
            <a:r>
              <a:rPr lang="zh-CN" altLang="en-US" sz="2400" dirty="0">
                <a:ea typeface="宋体" panose="02010600030101010101" pitchFamily="2" charset="-122"/>
              </a:rPr>
              <a:t>是描述类的部分行为的一组操作，它也是一个类提供给另一个类的一组操作。通常接口被描述为抽象操作，也就是只用标识</a:t>
            </a:r>
            <a:r>
              <a:rPr lang="en-US" altLang="zh-CN" sz="2400" dirty="0">
                <a:ea typeface="宋体" panose="02010600030101010101" pitchFamily="2" charset="-122"/>
              </a:rPr>
              <a:t>(</a:t>
            </a:r>
            <a:r>
              <a:rPr lang="zh-CN" altLang="en-US" sz="2400" dirty="0">
                <a:ea typeface="宋体" panose="02010600030101010101" pitchFamily="2" charset="-122"/>
              </a:rPr>
              <a:t>返回值、操作名称、参数表</a:t>
            </a:r>
            <a:r>
              <a:rPr lang="en-US" altLang="zh-CN" sz="2400" dirty="0">
                <a:ea typeface="宋体" panose="02010600030101010101" pitchFamily="2" charset="-122"/>
              </a:rPr>
              <a:t>)</a:t>
            </a:r>
            <a:r>
              <a:rPr lang="zh-CN" altLang="en-US" sz="2400" dirty="0">
                <a:ea typeface="宋体" panose="02010600030101010101" pitchFamily="2" charset="-122"/>
              </a:rPr>
              <a:t>说明它的行为，而真正实现部分放在使用该接口的对象中，也就是说接口只负责定义操作而不具体地实现。</a:t>
            </a:r>
          </a:p>
          <a:p>
            <a:r>
              <a:rPr lang="en-US" altLang="zh-CN" sz="2400" dirty="0">
                <a:ea typeface="宋体" panose="02010600030101010101" pitchFamily="2" charset="-122"/>
              </a:rPr>
              <a:t>	</a:t>
            </a:r>
            <a:r>
              <a:rPr lang="zh-CN" altLang="en-US" sz="2400" dirty="0">
                <a:ea typeface="宋体" panose="02010600030101010101" pitchFamily="2" charset="-122"/>
              </a:rPr>
              <a:t>接口的模型表示法和类大致相同，都是用一个矩形图标来代表。和类的不同之处在于，接口只是一组操作，没有属性。在</a:t>
            </a:r>
            <a:r>
              <a:rPr lang="en-US" altLang="zh-CN" sz="2400" dirty="0">
                <a:ea typeface="宋体" panose="02010600030101010101" pitchFamily="2" charset="-122"/>
              </a:rPr>
              <a:t>UML</a:t>
            </a:r>
            <a:r>
              <a:rPr lang="zh-CN" altLang="en-US" sz="2400" dirty="0">
                <a:ea typeface="宋体" panose="02010600030101010101" pitchFamily="2" charset="-122"/>
              </a:rPr>
              <a:t>图形上，接口的表示和类图的表示类似，只是在最上面的一层类名前加描述。</a:t>
            </a:r>
          </a:p>
        </p:txBody>
      </p:sp>
      <p:pic>
        <p:nvPicPr>
          <p:cNvPr id="44" name="图片 43">
            <a:extLst>
              <a:ext uri="{FF2B5EF4-FFF2-40B4-BE49-F238E27FC236}">
                <a16:creationId xmlns:a16="http://schemas.microsoft.com/office/drawing/2014/main" id="{38CC2314-17BF-4DDE-B9AA-1186C5B59A81}"/>
              </a:ext>
            </a:extLst>
          </p:cNvPr>
          <p:cNvPicPr>
            <a:picLocks noChangeAspect="1"/>
          </p:cNvPicPr>
          <p:nvPr/>
        </p:nvPicPr>
        <p:blipFill>
          <a:blip r:embed="rId2"/>
          <a:stretch>
            <a:fillRect/>
          </a:stretch>
        </p:blipFill>
        <p:spPr>
          <a:xfrm>
            <a:off x="8341437" y="2534837"/>
            <a:ext cx="2589070" cy="1788325"/>
          </a:xfrm>
          <a:prstGeom prst="rect">
            <a:avLst/>
          </a:prstGeom>
        </p:spPr>
      </p:pic>
    </p:spTree>
    <p:extLst>
      <p:ext uri="{BB962C8B-B14F-4D97-AF65-F5344CB8AC3E}">
        <p14:creationId xmlns:p14="http://schemas.microsoft.com/office/powerpoint/2010/main" val="387267728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抽象类</a:t>
            </a:r>
          </a:p>
        </p:txBody>
      </p:sp>
      <p:sp>
        <p:nvSpPr>
          <p:cNvPr id="43" name="文本框 42">
            <a:extLst>
              <a:ext uri="{FF2B5EF4-FFF2-40B4-BE49-F238E27FC236}">
                <a16:creationId xmlns:a16="http://schemas.microsoft.com/office/drawing/2014/main" id="{2A338EE5-24CE-4A71-A9EE-BE1823C91B50}"/>
              </a:ext>
            </a:extLst>
          </p:cNvPr>
          <p:cNvSpPr txBox="1"/>
          <p:nvPr/>
        </p:nvSpPr>
        <p:spPr>
          <a:xfrm>
            <a:off x="775459" y="1682456"/>
            <a:ext cx="6743989" cy="3046988"/>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抽象类是包含一种或多种抽象方法的类，它本身不需要构造实例。定义抽象类后，其他类可以对它进行扩充并且通过实现其中的抽象方法，使抽象类具体化。</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中抽象类的图形表示和类图一样，只是在最上面一层的类名前加描述</a:t>
            </a:r>
            <a:r>
              <a:rPr lang="en-US" altLang="zh-CN" sz="2400" dirty="0">
                <a:ea typeface="宋体" panose="02010600030101010101" pitchFamily="2" charset="-122"/>
              </a:rPr>
              <a:t>&lt;&lt;abstract&gt;</a:t>
            </a:r>
            <a:r>
              <a:rPr lang="zh-CN" altLang="en-US" sz="2400" dirty="0">
                <a:ea typeface="宋体" panose="02010600030101010101" pitchFamily="2" charset="-122"/>
              </a:rPr>
              <a:t>＞或是在类的属性描述上设置该类为抽象类，抽象类的类名用斜体表示。</a:t>
            </a:r>
          </a:p>
        </p:txBody>
      </p:sp>
    </p:spTree>
    <p:extLst>
      <p:ext uri="{BB962C8B-B14F-4D97-AF65-F5344CB8AC3E}">
        <p14:creationId xmlns:p14="http://schemas.microsoft.com/office/powerpoint/2010/main" val="413080591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42" name="文本框 41"/>
          <p:cNvSpPr txBox="1"/>
          <p:nvPr/>
        </p:nvSpPr>
        <p:spPr>
          <a:xfrm>
            <a:off x="265940" y="1980049"/>
            <a:ext cx="6674927" cy="3416320"/>
          </a:xfrm>
          <a:prstGeom prst="rect">
            <a:avLst/>
          </a:prstGeom>
          <a:noFill/>
          <a:ln w="9525">
            <a:noFill/>
          </a:ln>
        </p:spPr>
        <p:txBody>
          <a:bodyPr wrap="square">
            <a:spAutoFit/>
          </a:bodyPr>
          <a:lstStyle/>
          <a:p>
            <a:r>
              <a:rPr lang="zh-CN" altLang="en-US" sz="2400" b="1" dirty="0">
                <a:ea typeface="宋体" panose="02010600030101010101" pitchFamily="2" charset="-122"/>
              </a:rPr>
              <a:t>依赖关系（</a:t>
            </a:r>
            <a:r>
              <a:rPr lang="en-US" altLang="zh-CN" sz="2400" b="1" dirty="0">
                <a:ea typeface="宋体" panose="02010600030101010101" pitchFamily="2" charset="-122"/>
              </a:rPr>
              <a:t>Dependency</a:t>
            </a:r>
            <a:r>
              <a:rPr lang="zh-CN" altLang="en-US" sz="2400" b="1" dirty="0">
                <a:ea typeface="宋体" panose="02010600030101010101" pitchFamily="2" charset="-122"/>
              </a:rPr>
              <a:t>）</a:t>
            </a:r>
            <a:endParaRPr lang="en-US" altLang="zh-CN" sz="2400" b="1" dirty="0">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依赖关系</a:t>
            </a:r>
            <a:r>
              <a:rPr lang="zh-CN" altLang="en-US" sz="2400" dirty="0">
                <a:ea typeface="宋体" panose="02010600030101010101" pitchFamily="2" charset="-122"/>
              </a:rPr>
              <a:t>表示两个或多个模型元素之间语义上的关系。它表示了这样一种情形，对于一个元素（服务提供者）的某些改变可能会影响或提供消息给其他元素（使用者），即使用者以某种形式依赖于其他类元。在 </a:t>
            </a:r>
            <a:r>
              <a:rPr lang="en-US" altLang="zh-CN" sz="2400" dirty="0">
                <a:ea typeface="宋体" panose="02010600030101010101" pitchFamily="2" charset="-122"/>
              </a:rPr>
              <a:t>UML</a:t>
            </a:r>
            <a:r>
              <a:rPr lang="zh-CN" altLang="en-US" sz="2400" dirty="0">
                <a:ea typeface="宋体" panose="02010600030101010101" pitchFamily="2" charset="-122"/>
              </a:rPr>
              <a:t>图形上，把依赖画成一条有向的虚线，指向被依赖的事物。当要指明一个事物使用另一个事物 时，就使用依赖。</a:t>
            </a:r>
          </a:p>
        </p:txBody>
      </p:sp>
      <p:pic>
        <p:nvPicPr>
          <p:cNvPr id="43" name="图片 42" descr="8ENRG)}X6F_8@PLBA6V%(LL">
            <a:extLst>
              <a:ext uri="{FF2B5EF4-FFF2-40B4-BE49-F238E27FC236}">
                <a16:creationId xmlns:a16="http://schemas.microsoft.com/office/drawing/2014/main" id="{75D32DBF-517E-4455-9149-ACAD57F70770}"/>
              </a:ext>
            </a:extLst>
          </p:cNvPr>
          <p:cNvPicPr/>
          <p:nvPr/>
        </p:nvPicPr>
        <p:blipFill>
          <a:blip r:embed="rId2"/>
          <a:stretch>
            <a:fillRect/>
          </a:stretch>
        </p:blipFill>
        <p:spPr>
          <a:xfrm>
            <a:off x="7159942" y="2506184"/>
            <a:ext cx="4565333" cy="2364050"/>
          </a:xfrm>
          <a:prstGeom prst="rect">
            <a:avLst/>
          </a:prstGeom>
        </p:spPr>
      </p:pic>
    </p:spTree>
    <p:extLst>
      <p:ext uri="{BB962C8B-B14F-4D97-AF65-F5344CB8AC3E}">
        <p14:creationId xmlns:p14="http://schemas.microsoft.com/office/powerpoint/2010/main" val="347510399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42" name="文本框 41"/>
          <p:cNvSpPr txBox="1"/>
          <p:nvPr/>
        </p:nvSpPr>
        <p:spPr>
          <a:xfrm>
            <a:off x="530907" y="1682456"/>
            <a:ext cx="11297410" cy="4154984"/>
          </a:xfrm>
          <a:prstGeom prst="rect">
            <a:avLst/>
          </a:prstGeom>
          <a:noFill/>
          <a:ln w="9525">
            <a:noFill/>
          </a:ln>
        </p:spPr>
        <p:txBody>
          <a:bodyPr wrap="square">
            <a:spAutoFit/>
          </a:bodyPr>
          <a:lstStyle/>
          <a:p>
            <a:r>
              <a:rPr lang="en-US" altLang="zh-CN" sz="2400" dirty="0">
                <a:ea typeface="宋体" panose="02010600030101010101" pitchFamily="2" charset="-122"/>
              </a:rPr>
              <a:t>UML</a:t>
            </a:r>
            <a:r>
              <a:rPr lang="zh-CN" altLang="en-US" sz="2400" dirty="0">
                <a:ea typeface="宋体" panose="02010600030101010101" pitchFamily="2" charset="-122"/>
              </a:rPr>
              <a:t>定义了 </a:t>
            </a:r>
            <a:r>
              <a:rPr lang="en-US" altLang="zh-CN" sz="2400" dirty="0">
                <a:ea typeface="宋体" panose="02010600030101010101" pitchFamily="2" charset="-122"/>
              </a:rPr>
              <a:t>4</a:t>
            </a:r>
            <a:r>
              <a:rPr lang="zh-CN" altLang="en-US" sz="2400" dirty="0">
                <a:ea typeface="宋体" panose="02010600030101010101" pitchFamily="2" charset="-122"/>
              </a:rPr>
              <a:t>种基本依赖，分别是</a:t>
            </a:r>
            <a:r>
              <a:rPr lang="zh-CN" altLang="en-US" sz="2400" b="1" dirty="0">
                <a:ea typeface="宋体" panose="02010600030101010101" pitchFamily="2" charset="-122"/>
              </a:rPr>
              <a:t>使用依赖</a:t>
            </a:r>
            <a:r>
              <a:rPr lang="zh-CN" altLang="en-US" sz="2400" dirty="0">
                <a:ea typeface="宋体" panose="02010600030101010101" pitchFamily="2" charset="-122"/>
              </a:rPr>
              <a:t>、</a:t>
            </a:r>
            <a:r>
              <a:rPr lang="zh-CN" altLang="en-US" sz="2400" b="1" dirty="0">
                <a:ea typeface="宋体" panose="02010600030101010101" pitchFamily="2" charset="-122"/>
              </a:rPr>
              <a:t>抽象依赖</a:t>
            </a:r>
            <a:r>
              <a:rPr lang="zh-CN" altLang="en-US" sz="2400" dirty="0">
                <a:ea typeface="宋体" panose="02010600030101010101" pitchFamily="2" charset="-122"/>
              </a:rPr>
              <a:t>、</a:t>
            </a:r>
            <a:r>
              <a:rPr lang="zh-CN" altLang="en-US" sz="2400" b="1" dirty="0">
                <a:ea typeface="宋体" panose="02010600030101010101" pitchFamily="2" charset="-122"/>
              </a:rPr>
              <a:t>授权依赖</a:t>
            </a:r>
            <a:r>
              <a:rPr lang="zh-CN" altLang="en-US" sz="2400" dirty="0">
                <a:ea typeface="宋体" panose="02010600030101010101" pitchFamily="2" charset="-122"/>
              </a:rPr>
              <a:t>和</a:t>
            </a:r>
            <a:r>
              <a:rPr lang="zh-CN" altLang="en-US" sz="2400" b="1" dirty="0">
                <a:ea typeface="宋体" panose="02010600030101010101" pitchFamily="2" charset="-122"/>
              </a:rPr>
              <a:t>绑定依赖</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）使用依赖：使用依赖是一种非常直接的关系，它通常表示使用者使用服务提供者所提供的服务实现它的行为。</a:t>
            </a:r>
          </a:p>
          <a:p>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）抽象依赖：抽象依赖建模表示使用者和提供者之间的关系，它依赖于在不同抽象层次上的事物。</a:t>
            </a:r>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）授权依赖：授权依赖表达了一个事物访问另一个事物的能力。提供者可以规定使用者 的权限，这是提供者控制和限制对其内容访问的方法。</a:t>
            </a:r>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）绑定依赖：它表明对目标模板使用给定的实际参数进行实例化。当对模板类的细节建模时，要使用绑定</a:t>
            </a:r>
            <a:r>
              <a:rPr lang="en-US" altLang="zh-CN" sz="2400" dirty="0">
                <a:ea typeface="宋体" panose="02010600030101010101" pitchFamily="2" charset="-122"/>
              </a:rPr>
              <a:t>(«bind»)</a:t>
            </a:r>
            <a:r>
              <a:rPr lang="zh-CN" altLang="en-US" sz="2400" dirty="0">
                <a:ea typeface="宋体" panose="02010600030101010101" pitchFamily="2" charset="-122"/>
              </a:rPr>
              <a:t>。例如，模板容器类和这个类的实例之间的关系被模型化为绑定依赖。绑定包括一个映射到模板的形式参数的实际参数列表</a:t>
            </a:r>
          </a:p>
        </p:txBody>
      </p:sp>
    </p:spTree>
    <p:extLst>
      <p:ext uri="{BB962C8B-B14F-4D97-AF65-F5344CB8AC3E}">
        <p14:creationId xmlns:p14="http://schemas.microsoft.com/office/powerpoint/2010/main" val="327846937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42" name="文本框 41"/>
          <p:cNvSpPr txBox="1"/>
          <p:nvPr/>
        </p:nvSpPr>
        <p:spPr>
          <a:xfrm>
            <a:off x="332615" y="2164715"/>
            <a:ext cx="6674927" cy="3046988"/>
          </a:xfrm>
          <a:prstGeom prst="rect">
            <a:avLst/>
          </a:prstGeom>
          <a:noFill/>
          <a:ln w="9525">
            <a:noFill/>
          </a:ln>
        </p:spPr>
        <p:txBody>
          <a:bodyPr wrap="square">
            <a:spAutoFit/>
          </a:bodyPr>
          <a:lstStyle/>
          <a:p>
            <a:r>
              <a:rPr lang="zh-CN" altLang="en-US" sz="2400" b="1" dirty="0">
                <a:ea typeface="宋体" panose="02010600030101010101" pitchFamily="2" charset="-122"/>
              </a:rPr>
              <a:t>泛化关系</a:t>
            </a:r>
            <a:r>
              <a:rPr lang="en-US" altLang="zh-CN" sz="2400" b="1" dirty="0"/>
              <a:t>(Generalization)</a:t>
            </a:r>
          </a:p>
          <a:p>
            <a:endParaRPr lang="zh-CN" altLang="en-US" sz="2400" b="1" dirty="0">
              <a:ea typeface="宋体" panose="02010600030101010101" pitchFamily="2" charset="-122"/>
            </a:endParaRPr>
          </a:p>
          <a:p>
            <a:r>
              <a:rPr lang="zh-CN" altLang="en-US" sz="2400" b="1" dirty="0">
                <a:ea typeface="宋体" panose="02010600030101010101" pitchFamily="2" charset="-122"/>
              </a:rPr>
              <a:t>泛化关系</a:t>
            </a:r>
            <a:r>
              <a:rPr lang="zh-CN" altLang="en-US" sz="2400" dirty="0">
                <a:ea typeface="宋体" panose="02010600030101010101" pitchFamily="2" charset="-122"/>
              </a:rPr>
              <a:t>是一种存在于一般元素和特殊元素之间的分类关系，它只使 用在类型上，而不是实例上。在类中，一般元素被称为超类或父类，而特殊元素被称为子类。 </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中，泛化关系用一条从子类指向父类的空心三角箭头表示</a:t>
            </a:r>
          </a:p>
        </p:txBody>
      </p:sp>
      <p:pic>
        <p:nvPicPr>
          <p:cNvPr id="44" name="Picutre 647">
            <a:extLst>
              <a:ext uri="{FF2B5EF4-FFF2-40B4-BE49-F238E27FC236}">
                <a16:creationId xmlns:a16="http://schemas.microsoft.com/office/drawing/2014/main" id="{E0AC1C89-63D8-4C12-B76A-8018967CC155}"/>
              </a:ext>
            </a:extLst>
          </p:cNvPr>
          <p:cNvPicPr/>
          <p:nvPr/>
        </p:nvPicPr>
        <p:blipFill rotWithShape="1">
          <a:blip r:embed="rId2"/>
          <a:srcRect l="65001"/>
          <a:stretch/>
        </p:blipFill>
        <p:spPr>
          <a:xfrm>
            <a:off x="7970361" y="1974214"/>
            <a:ext cx="3333750" cy="3683635"/>
          </a:xfrm>
          <a:prstGeom prst="rect">
            <a:avLst/>
          </a:prstGeom>
        </p:spPr>
      </p:pic>
    </p:spTree>
    <p:extLst>
      <p:ext uri="{BB962C8B-B14F-4D97-AF65-F5344CB8AC3E}">
        <p14:creationId xmlns:p14="http://schemas.microsoft.com/office/powerpoint/2010/main" val="251199466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42" name="文本框 41"/>
          <p:cNvSpPr txBox="1"/>
          <p:nvPr/>
        </p:nvSpPr>
        <p:spPr>
          <a:xfrm>
            <a:off x="713558" y="2020679"/>
            <a:ext cx="6674927" cy="3785652"/>
          </a:xfrm>
          <a:prstGeom prst="rect">
            <a:avLst/>
          </a:prstGeom>
          <a:noFill/>
          <a:ln w="9525">
            <a:noFill/>
          </a:ln>
        </p:spPr>
        <p:txBody>
          <a:bodyPr wrap="square">
            <a:spAutoFit/>
          </a:bodyPr>
          <a:lstStyle/>
          <a:p>
            <a:r>
              <a:rPr lang="zh-CN" altLang="en-US" sz="2400" b="1" dirty="0">
                <a:ea typeface="宋体" panose="02010600030101010101" pitchFamily="2" charset="-122"/>
              </a:rPr>
              <a:t>关联关系</a:t>
            </a:r>
            <a:r>
              <a:rPr lang="en-US" altLang="zh-CN" sz="2400" b="1" dirty="0"/>
              <a:t>(Association)</a:t>
            </a:r>
          </a:p>
          <a:p>
            <a:endParaRPr lang="zh-CN" altLang="en-US" sz="2400" b="1" dirty="0">
              <a:ea typeface="宋体" panose="02010600030101010101" pitchFamily="2" charset="-122"/>
            </a:endParaRPr>
          </a:p>
          <a:p>
            <a:r>
              <a:rPr lang="zh-CN" altLang="en-US" sz="2400" b="1" dirty="0">
                <a:ea typeface="宋体" panose="02010600030101010101" pitchFamily="2" charset="-122"/>
              </a:rPr>
              <a:t>关联关系</a:t>
            </a:r>
            <a:r>
              <a:rPr lang="zh-CN" altLang="en-US" sz="2400" dirty="0">
                <a:ea typeface="宋体" panose="02010600030101010101" pitchFamily="2" charset="-122"/>
              </a:rPr>
              <a:t>是一种结构关系，它指明一个事物的对象与另一个事物的对象 之间的联系。也就是说，关联描述了系统中对象或实例之间的离散连接。给定一个连接两个类的关联，可以从一个类的对象联系到另一个类的对象。关联的两端都连接到一个类在理论上也是合法的。</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图形中，关联关系用一条连接两个类的实线表示。</a:t>
            </a:r>
          </a:p>
        </p:txBody>
      </p:sp>
      <p:pic>
        <p:nvPicPr>
          <p:cNvPr id="43" name="图片 42" descr="P(BP%077K$HKHD[60[C3IPO">
            <a:extLst>
              <a:ext uri="{FF2B5EF4-FFF2-40B4-BE49-F238E27FC236}">
                <a16:creationId xmlns:a16="http://schemas.microsoft.com/office/drawing/2014/main" id="{8C990858-9C33-4E24-B1B8-E1D7D64C0DB4}"/>
              </a:ext>
            </a:extLst>
          </p:cNvPr>
          <p:cNvPicPr/>
          <p:nvPr/>
        </p:nvPicPr>
        <p:blipFill>
          <a:blip r:embed="rId2"/>
          <a:stretch>
            <a:fillRect/>
          </a:stretch>
        </p:blipFill>
        <p:spPr>
          <a:xfrm>
            <a:off x="7640886" y="2826385"/>
            <a:ext cx="4093914" cy="2174240"/>
          </a:xfrm>
          <a:prstGeom prst="rect">
            <a:avLst/>
          </a:prstGeom>
        </p:spPr>
      </p:pic>
    </p:spTree>
    <p:extLst>
      <p:ext uri="{BB962C8B-B14F-4D97-AF65-F5344CB8AC3E}">
        <p14:creationId xmlns:p14="http://schemas.microsoft.com/office/powerpoint/2010/main" val="173079226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42" name="文本框 41"/>
          <p:cNvSpPr txBox="1"/>
          <p:nvPr/>
        </p:nvSpPr>
        <p:spPr>
          <a:xfrm>
            <a:off x="550918" y="1638996"/>
            <a:ext cx="11068078" cy="1938992"/>
          </a:xfrm>
          <a:prstGeom prst="rect">
            <a:avLst/>
          </a:prstGeom>
          <a:noFill/>
          <a:ln w="9525">
            <a:noFill/>
          </a:ln>
        </p:spPr>
        <p:txBody>
          <a:bodyPr wrap="square">
            <a:spAutoFit/>
          </a:bodyPr>
          <a:lstStyle/>
          <a:p>
            <a:r>
              <a:rPr lang="zh-CN" altLang="en-US" sz="2400" b="1" dirty="0">
                <a:ea typeface="宋体" panose="02010600030101010101" pitchFamily="2" charset="-122"/>
              </a:rPr>
              <a:t>实现关系</a:t>
            </a:r>
            <a:r>
              <a:rPr lang="en-US" altLang="zh-CN" sz="2400" b="1" dirty="0">
                <a:ea typeface="宋体" panose="02010600030101010101" pitchFamily="2" charset="-122"/>
              </a:rPr>
              <a:t>(Realization)</a:t>
            </a:r>
            <a:endParaRPr lang="zh-CN" altLang="en-US" sz="2400" b="1" dirty="0">
              <a:ea typeface="宋体" panose="02010600030101010101" pitchFamily="2" charset="-122"/>
            </a:endParaRPr>
          </a:p>
          <a:p>
            <a:r>
              <a:rPr lang="zh-CN" altLang="en-US" sz="2400" b="1" dirty="0">
                <a:ea typeface="宋体" panose="02010600030101010101" pitchFamily="2" charset="-122"/>
              </a:rPr>
              <a:t>实现关系</a:t>
            </a:r>
            <a:r>
              <a:rPr lang="zh-CN" altLang="en-US" sz="2400" dirty="0">
                <a:ea typeface="宋体" panose="02010600030101010101" pitchFamily="2" charset="-122"/>
              </a:rPr>
              <a:t>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a:t>
            </a:r>
          </a:p>
        </p:txBody>
      </p:sp>
      <p:pic>
        <p:nvPicPr>
          <p:cNvPr id="44" name="图片 43" descr="UGYA3JL)54@3X3$RBG[OB00">
            <a:extLst>
              <a:ext uri="{FF2B5EF4-FFF2-40B4-BE49-F238E27FC236}">
                <a16:creationId xmlns:a16="http://schemas.microsoft.com/office/drawing/2014/main" id="{6316FFDC-77D8-4601-B549-3FC160903887}"/>
              </a:ext>
            </a:extLst>
          </p:cNvPr>
          <p:cNvPicPr/>
          <p:nvPr/>
        </p:nvPicPr>
        <p:blipFill>
          <a:blip r:embed="rId2"/>
          <a:stretch>
            <a:fillRect/>
          </a:stretch>
        </p:blipFill>
        <p:spPr>
          <a:xfrm>
            <a:off x="5862917" y="3475503"/>
            <a:ext cx="5461188" cy="2236090"/>
          </a:xfrm>
          <a:prstGeom prst="rect">
            <a:avLst/>
          </a:prstGeom>
        </p:spPr>
      </p:pic>
      <p:sp>
        <p:nvSpPr>
          <p:cNvPr id="45" name="文本框 44">
            <a:extLst>
              <a:ext uri="{FF2B5EF4-FFF2-40B4-BE49-F238E27FC236}">
                <a16:creationId xmlns:a16="http://schemas.microsoft.com/office/drawing/2014/main" id="{5AAEE50F-7ECD-465F-AA24-8F47E9012B00}"/>
              </a:ext>
            </a:extLst>
          </p:cNvPr>
          <p:cNvSpPr txBox="1"/>
          <p:nvPr/>
        </p:nvSpPr>
        <p:spPr>
          <a:xfrm>
            <a:off x="466164" y="3808718"/>
            <a:ext cx="4993342" cy="1200329"/>
          </a:xfrm>
          <a:prstGeom prst="rect">
            <a:avLst/>
          </a:prstGeom>
          <a:noFill/>
        </p:spPr>
        <p:txBody>
          <a:bodyPr wrap="square">
            <a:spAutoFit/>
          </a:bodyPr>
          <a:lstStyle/>
          <a:p>
            <a:r>
              <a:rPr lang="zh-CN" altLang="en-US" sz="2400" dirty="0">
                <a:ea typeface="宋体" panose="02010600030101010101" pitchFamily="2" charset="-122"/>
              </a:rPr>
              <a:t>实现关系通常在两种情况下被使用：</a:t>
            </a:r>
            <a:endParaRPr lang="en-US" altLang="zh-CN" sz="2400" dirty="0">
              <a:ea typeface="宋体" panose="02010600030101010101" pitchFamily="2" charset="-122"/>
            </a:endParaRPr>
          </a:p>
          <a:p>
            <a:r>
              <a:rPr lang="en-US" altLang="zh-CN" sz="2400" dirty="0">
                <a:ea typeface="宋体" panose="02010600030101010101" pitchFamily="2" charset="-122"/>
              </a:rPr>
              <a:t>1. </a:t>
            </a:r>
            <a:r>
              <a:rPr lang="zh-CN" altLang="en-US" sz="2400" dirty="0">
                <a:ea typeface="宋体" panose="02010600030101010101" pitchFamily="2" charset="-122"/>
              </a:rPr>
              <a:t>在接口与实现该接口的类之间</a:t>
            </a:r>
            <a:endParaRPr lang="en-US" altLang="zh-CN" sz="2400" dirty="0">
              <a:ea typeface="宋体" panose="02010600030101010101" pitchFamily="2" charset="-122"/>
            </a:endParaRPr>
          </a:p>
          <a:p>
            <a:r>
              <a:rPr lang="en-US" altLang="zh-CN" sz="2400" dirty="0">
                <a:ea typeface="宋体" panose="02010600030101010101" pitchFamily="2" charset="-122"/>
              </a:rPr>
              <a:t>2. </a:t>
            </a:r>
            <a:r>
              <a:rPr lang="zh-CN" altLang="en-US" sz="2400" dirty="0">
                <a:ea typeface="宋体" panose="02010600030101010101" pitchFamily="2" charset="-122"/>
              </a:rPr>
              <a:t>在用例及实现该用例的协作之间</a:t>
            </a:r>
          </a:p>
        </p:txBody>
      </p:sp>
    </p:spTree>
    <p:extLst>
      <p:ext uri="{BB962C8B-B14F-4D97-AF65-F5344CB8AC3E}">
        <p14:creationId xmlns:p14="http://schemas.microsoft.com/office/powerpoint/2010/main" val="228552713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739221" y="1955442"/>
            <a:ext cx="9824130" cy="1384995"/>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a:t>
            </a:r>
            <a:r>
              <a:rPr lang="zh-CN" altLang="en-US" sz="2800" dirty="0">
                <a:ea typeface="宋体" panose="02010600030101010101" pitchFamily="2" charset="-122"/>
              </a:rPr>
              <a:t>多选</a:t>
            </a:r>
            <a:r>
              <a:rPr lang="en-US" altLang="zh-CN" sz="2800" dirty="0">
                <a:ea typeface="宋体" panose="02010600030101010101" pitchFamily="2" charset="-122"/>
              </a:rPr>
              <a:t>】</a:t>
            </a:r>
            <a:r>
              <a:rPr lang="zh-CN" altLang="en-US" sz="2800" dirty="0">
                <a:ea typeface="宋体" panose="02010600030101010101" pitchFamily="2" charset="-122"/>
              </a:rPr>
              <a:t>下列属于类之间的关系的是（）</a:t>
            </a:r>
          </a:p>
          <a:p>
            <a:endParaRPr lang="en-US" altLang="zh-CN" sz="2800" dirty="0">
              <a:ea typeface="宋体" panose="02010600030101010101" pitchFamily="2" charset="-122"/>
            </a:endParaRPr>
          </a:p>
          <a:p>
            <a:r>
              <a:rPr lang="en-US" altLang="zh-CN" sz="2800" dirty="0">
                <a:ea typeface="宋体" panose="02010600030101010101" pitchFamily="2" charset="-122"/>
              </a:rPr>
              <a:t>A. </a:t>
            </a:r>
            <a:r>
              <a:rPr lang="zh-CN" altLang="en-US" sz="2800" dirty="0">
                <a:ea typeface="宋体" panose="02010600030101010101" pitchFamily="2" charset="-122"/>
              </a:rPr>
              <a:t>依赖关系  </a:t>
            </a:r>
            <a:r>
              <a:rPr lang="en-US" altLang="zh-CN" sz="2800" dirty="0">
                <a:ea typeface="宋体" panose="02010600030101010101" pitchFamily="2" charset="-122"/>
              </a:rPr>
              <a:t>B.</a:t>
            </a:r>
            <a:r>
              <a:rPr lang="zh-CN" altLang="en-US" sz="2800" dirty="0">
                <a:ea typeface="宋体" panose="02010600030101010101" pitchFamily="2" charset="-122"/>
              </a:rPr>
              <a:t>泛化关系  </a:t>
            </a:r>
            <a:r>
              <a:rPr lang="en-US" altLang="zh-CN" sz="2800" dirty="0">
                <a:ea typeface="宋体" panose="02010600030101010101" pitchFamily="2" charset="-122"/>
              </a:rPr>
              <a:t>C.</a:t>
            </a:r>
            <a:r>
              <a:rPr lang="zh-CN" altLang="en-US" sz="2800" dirty="0">
                <a:ea typeface="宋体" panose="02010600030101010101" pitchFamily="2" charset="-122"/>
              </a:rPr>
              <a:t>实现关系  </a:t>
            </a:r>
            <a:r>
              <a:rPr lang="en-US" altLang="zh-CN" sz="2800" dirty="0">
                <a:ea typeface="宋体" panose="02010600030101010101" pitchFamily="2" charset="-122"/>
              </a:rPr>
              <a:t>D.</a:t>
            </a:r>
            <a:r>
              <a:rPr lang="zh-CN" altLang="en-US" sz="2800" dirty="0">
                <a:ea typeface="宋体" panose="02010600030101010101" pitchFamily="2" charset="-122"/>
              </a:rPr>
              <a:t>关联关系</a:t>
            </a:r>
          </a:p>
        </p:txBody>
      </p:sp>
      <p:sp>
        <p:nvSpPr>
          <p:cNvPr id="43" name="文本框 42"/>
          <p:cNvSpPr txBox="1"/>
          <p:nvPr/>
        </p:nvSpPr>
        <p:spPr>
          <a:xfrm>
            <a:off x="4751882" y="4659413"/>
            <a:ext cx="2399711" cy="584775"/>
          </a:xfrm>
          <a:prstGeom prst="rect">
            <a:avLst/>
          </a:prstGeom>
          <a:noFill/>
        </p:spPr>
        <p:txBody>
          <a:bodyPr wrap="square">
            <a:spAutoFit/>
          </a:bodyPr>
          <a:lstStyle/>
          <a:p>
            <a:r>
              <a:rPr lang="zh-CN" altLang="en-US" sz="3200" dirty="0"/>
              <a:t>答案：</a:t>
            </a:r>
            <a:r>
              <a:rPr lang="en-US" altLang="zh-CN" sz="3200" dirty="0">
                <a:solidFill>
                  <a:srgbClr val="FF0000"/>
                </a:solidFill>
              </a:rPr>
              <a:t>ABCD</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242897" y="1926327"/>
            <a:ext cx="10124349" cy="954107"/>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2:  </a:t>
            </a:r>
            <a:r>
              <a:rPr lang="zh-CN" altLang="en-US" sz="2800" dirty="0">
                <a:ea typeface="宋体" panose="02010600030101010101" pitchFamily="2" charset="-122"/>
              </a:rPr>
              <a:t>在</a:t>
            </a:r>
            <a:r>
              <a:rPr lang="en-US" altLang="zh-CN" sz="2800" dirty="0">
                <a:ea typeface="宋体" panose="02010600030101010101" pitchFamily="2" charset="-122"/>
              </a:rPr>
              <a:t>UML</a:t>
            </a:r>
            <a:r>
              <a:rPr lang="zh-CN" altLang="en-US" sz="2800" dirty="0">
                <a:ea typeface="宋体" panose="02010600030101010101" pitchFamily="2" charset="-122"/>
              </a:rPr>
              <a:t>类属性中的可见性中</a:t>
            </a:r>
            <a:r>
              <a:rPr lang="en-US" altLang="zh-CN" sz="2800" dirty="0">
                <a:ea typeface="宋体" panose="02010600030101010101" pitchFamily="2" charset="-122"/>
              </a:rPr>
              <a:t> public</a:t>
            </a:r>
            <a:r>
              <a:rPr lang="zh-CN" altLang="en-US" sz="2800" dirty="0">
                <a:ea typeface="宋体" panose="02010600030101010101" pitchFamily="2" charset="-122"/>
              </a:rPr>
              <a:t>，</a:t>
            </a:r>
            <a:r>
              <a:rPr lang="en-US" altLang="zh-CN" sz="2800" dirty="0">
                <a:ea typeface="宋体" panose="02010600030101010101" pitchFamily="2" charset="-122"/>
              </a:rPr>
              <a:t>private</a:t>
            </a:r>
            <a:r>
              <a:rPr lang="zh-CN" altLang="en-US" sz="2800" dirty="0">
                <a:ea typeface="宋体" panose="02010600030101010101" pitchFamily="2" charset="-122"/>
              </a:rPr>
              <a:t>，</a:t>
            </a:r>
            <a:r>
              <a:rPr lang="en-US" altLang="zh-CN" sz="2800" dirty="0">
                <a:ea typeface="宋体" panose="02010600030101010101" pitchFamily="2" charset="-122"/>
              </a:rPr>
              <a:t>protected</a:t>
            </a:r>
            <a:r>
              <a:rPr lang="zh-CN" altLang="en-US" sz="2800" dirty="0">
                <a:ea typeface="宋体" panose="02010600030101010101" pitchFamily="2" charset="-122"/>
              </a:rPr>
              <a:t>分别用什么符号表示？</a:t>
            </a:r>
          </a:p>
        </p:txBody>
      </p:sp>
      <p:sp>
        <p:nvSpPr>
          <p:cNvPr id="43" name="文本框 42"/>
          <p:cNvSpPr txBox="1"/>
          <p:nvPr/>
        </p:nvSpPr>
        <p:spPr>
          <a:xfrm>
            <a:off x="4043670" y="3977567"/>
            <a:ext cx="3747397" cy="584775"/>
          </a:xfrm>
          <a:prstGeom prst="rect">
            <a:avLst/>
          </a:prstGeom>
          <a:noFill/>
        </p:spPr>
        <p:txBody>
          <a:bodyPr wrap="square">
            <a:spAutoFit/>
          </a:bodyPr>
          <a:lstStyle/>
          <a:p>
            <a:r>
              <a:rPr lang="zh-CN" altLang="en-US" sz="3200" dirty="0"/>
              <a:t>答案：</a:t>
            </a:r>
            <a:r>
              <a:rPr lang="en-US" altLang="zh-CN" sz="3200" dirty="0">
                <a:solidFill>
                  <a:srgbClr val="FF0000"/>
                </a:solidFill>
              </a:rPr>
              <a:t>‘+’ ‘-’ ‘#’</a:t>
            </a:r>
          </a:p>
        </p:txBody>
      </p:sp>
    </p:spTree>
    <p:extLst>
      <p:ext uri="{BB962C8B-B14F-4D97-AF65-F5344CB8AC3E}">
        <p14:creationId xmlns:p14="http://schemas.microsoft.com/office/powerpoint/2010/main" val="38198482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77201" y="1351863"/>
            <a:ext cx="3787455" cy="869951"/>
            <a:chOff x="7777200" y="1351861"/>
            <a:chExt cx="3787455" cy="869950"/>
          </a:xfrm>
        </p:grpSpPr>
        <p:sp>
          <p:nvSpPr>
            <p:cNvPr id="59" name="文本框 58"/>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4016191" y="2662147"/>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4016190" y="1351862"/>
            <a:ext cx="3694506" cy="869951"/>
            <a:chOff x="7777200" y="1351861"/>
            <a:chExt cx="3694505" cy="869950"/>
          </a:xfrm>
        </p:grpSpPr>
        <p:sp>
          <p:nvSpPr>
            <p:cNvPr id="92" name="文本框 91"/>
            <p:cNvSpPr txBox="1"/>
            <p:nvPr/>
          </p:nvSpPr>
          <p:spPr>
            <a:xfrm>
              <a:off x="9032113" y="1502617"/>
              <a:ext cx="243959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类图和对象图</a:t>
              </a: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4016191" y="3972431"/>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4016191" y="5282714"/>
            <a:ext cx="5257118" cy="869950"/>
            <a:chOff x="7777200" y="1351861"/>
            <a:chExt cx="5257118" cy="869950"/>
          </a:xfrm>
        </p:grpSpPr>
        <p:sp>
          <p:nvSpPr>
            <p:cNvPr id="105" name="文本框 104"/>
            <p:cNvSpPr txBox="1"/>
            <p:nvPr/>
          </p:nvSpPr>
          <p:spPr>
            <a:xfrm>
              <a:off x="9032112" y="1548953"/>
              <a:ext cx="4002206"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UML2.0</a:t>
              </a:r>
              <a:r>
                <a:rPr lang="zh-CN" altLang="en-US" sz="2800" b="1" dirty="0">
                  <a:solidFill>
                    <a:schemeClr val="bg1"/>
                  </a:solidFill>
                  <a:latin typeface="微软雅黑" panose="020B0503020204020204" pitchFamily="34" charset="-122"/>
                  <a:ea typeface="微软雅黑" panose="020B0503020204020204" pitchFamily="34" charset="-122"/>
                </a:rPr>
                <a:t>与</a:t>
              </a:r>
              <a:r>
                <a:rPr lang="en-US" altLang="zh-CN" sz="2800" b="1" dirty="0">
                  <a:solidFill>
                    <a:schemeClr val="bg1"/>
                  </a:solidFill>
                  <a:latin typeface="微软雅黑" panose="020B0503020204020204" pitchFamily="34" charset="-122"/>
                  <a:ea typeface="微软雅黑" panose="020B0503020204020204" pitchFamily="34" charset="-122"/>
                </a:rPr>
                <a:t>1.X</a:t>
              </a:r>
              <a:r>
                <a:rPr lang="zh-CN" altLang="en-US" sz="2800" b="1" dirty="0">
                  <a:solidFill>
                    <a:schemeClr val="bg1"/>
                  </a:solidFill>
                  <a:latin typeface="微软雅黑" panose="020B0503020204020204" pitchFamily="34" charset="-122"/>
                  <a:ea typeface="微软雅黑" panose="020B0503020204020204" pitchFamily="34" charset="-122"/>
                </a:rPr>
                <a:t>的不同</a:t>
              </a: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77201" y="2662146"/>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构件图</a:t>
            </a:r>
            <a:r>
              <a:rPr lang="en-US" altLang="zh-CN" sz="3200" b="1" baseline="30000" dirty="0">
                <a:solidFill>
                  <a:schemeClr val="bg1"/>
                </a:solidFill>
                <a:latin typeface="微软雅黑" panose="020B0503020204020204" pitchFamily="34" charset="-122"/>
                <a:ea typeface="微软雅黑" panose="020B0503020204020204" pitchFamily="34" charset="-122"/>
              </a:rPr>
              <a:t>[2]</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p>
        </p:txBody>
      </p:sp>
      <p:sp>
        <p:nvSpPr>
          <p:cNvPr id="44" name="文本框 43"/>
          <p:cNvSpPr txBox="1"/>
          <p:nvPr/>
        </p:nvSpPr>
        <p:spPr>
          <a:xfrm>
            <a:off x="972786" y="1607521"/>
            <a:ext cx="9523095" cy="1938992"/>
          </a:xfrm>
          <a:prstGeom prst="rect">
            <a:avLst/>
          </a:prstGeom>
          <a:noFill/>
        </p:spPr>
        <p:txBody>
          <a:bodyPr wrap="square">
            <a:spAutoFit/>
          </a:bodyPr>
          <a:lstStyle/>
          <a:p>
            <a:pPr algn="just"/>
            <a:r>
              <a:rPr lang="zh-CN" altLang="en-US" sz="2400" b="1" dirty="0">
                <a:ea typeface="宋体" panose="02010600030101010101" pitchFamily="2" charset="-122"/>
              </a:rPr>
              <a:t>什么是构件图：</a:t>
            </a:r>
            <a:endParaRPr lang="en-US" altLang="zh-CN" sz="2400" b="1" dirty="0">
              <a:ea typeface="宋体" panose="02010600030101010101" pitchFamily="2" charset="-122"/>
            </a:endParaRPr>
          </a:p>
          <a:p>
            <a:pPr algn="just"/>
            <a:r>
              <a:rPr lang="en-US" altLang="zh-CN" sz="2400" b="1" dirty="0">
                <a:ea typeface="宋体" panose="02010600030101010101" pitchFamily="2" charset="-122"/>
              </a:rPr>
              <a:t>	</a:t>
            </a:r>
            <a:r>
              <a:rPr lang="zh-CN" altLang="en-US" sz="2400" b="1" dirty="0">
                <a:ea typeface="宋体" panose="02010600030101010101" pitchFamily="2" charset="-122"/>
              </a:rPr>
              <a:t>构件图</a:t>
            </a:r>
            <a:r>
              <a:rPr lang="zh-CN" altLang="en-US" sz="2400" dirty="0">
                <a:ea typeface="宋体" panose="02010600030101010101" pitchFamily="2" charset="-122"/>
              </a:rPr>
              <a:t>是对面向对象系统的物理方面建模时使用的两种图之一（另一种是部署图），用于描述软件组件及组件之间的组织和依赖关系。软件组件是软件系统的一个物理单元。作为一个或多个类的软件实现，组件驻留在计算机中。组件提供和其他组件之间的接口。</a:t>
            </a:r>
          </a:p>
        </p:txBody>
      </p:sp>
      <p:sp>
        <p:nvSpPr>
          <p:cNvPr id="46" name="文本框 45">
            <a:extLst>
              <a:ext uri="{FF2B5EF4-FFF2-40B4-BE49-F238E27FC236}">
                <a16:creationId xmlns:a16="http://schemas.microsoft.com/office/drawing/2014/main" id="{B301CDE1-9810-45C0-B105-ED18B2AD2E2D}"/>
              </a:ext>
            </a:extLst>
          </p:cNvPr>
          <p:cNvSpPr txBox="1"/>
          <p:nvPr/>
        </p:nvSpPr>
        <p:spPr>
          <a:xfrm>
            <a:off x="972786" y="3871908"/>
            <a:ext cx="9704179" cy="2308324"/>
          </a:xfrm>
          <a:prstGeom prst="rect">
            <a:avLst/>
          </a:prstGeom>
          <a:noFill/>
        </p:spPr>
        <p:txBody>
          <a:bodyPr wrap="square">
            <a:spAutoFit/>
          </a:bodyPr>
          <a:lstStyle/>
          <a:p>
            <a:pPr algn="just"/>
            <a:r>
              <a:rPr lang="zh-CN" altLang="en-US" sz="2400" b="1" dirty="0">
                <a:ea typeface="宋体" panose="02010600030101010101" pitchFamily="2" charset="-122"/>
              </a:rPr>
              <a:t>构件图的用途：</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构件图用于静态建模，是表示组件类型的组织及各种组件之间依赖关系的图。构件图通过对组件间依赖关系的描述来估计对系统组件的修改给系统可能带来的影响。构件图的组成元素包括组件</a:t>
            </a:r>
            <a:r>
              <a:rPr lang="en-US" altLang="zh-CN" sz="2400" dirty="0">
                <a:ea typeface="宋体" panose="02010600030101010101" pitchFamily="2" charset="-122"/>
              </a:rPr>
              <a:t>(Component)</a:t>
            </a:r>
            <a:r>
              <a:rPr lang="zh-CN" altLang="en-US" sz="2400" dirty="0">
                <a:ea typeface="宋体" panose="02010600030101010101" pitchFamily="2" charset="-122"/>
              </a:rPr>
              <a:t>、接口 </a:t>
            </a:r>
            <a:r>
              <a:rPr lang="en-US" altLang="zh-CN" sz="2400" dirty="0">
                <a:ea typeface="宋体" panose="02010600030101010101" pitchFamily="2" charset="-122"/>
              </a:rPr>
              <a:t>(Interface)</a:t>
            </a:r>
            <a:r>
              <a:rPr lang="zh-CN" altLang="en-US" sz="2400" dirty="0">
                <a:ea typeface="宋体" panose="02010600030101010101" pitchFamily="2" charset="-122"/>
              </a:rPr>
              <a:t>和关系</a:t>
            </a:r>
            <a:r>
              <a:rPr lang="en-US" altLang="zh-CN" sz="2400" dirty="0">
                <a:ea typeface="宋体" panose="02010600030101010101" pitchFamily="2" charset="-122"/>
              </a:rPr>
              <a:t>(Relationship),</a:t>
            </a:r>
            <a:r>
              <a:rPr lang="zh-CN" altLang="en-US" sz="2400" dirty="0">
                <a:ea typeface="宋体" panose="02010600030101010101" pitchFamily="2" charset="-122"/>
              </a:rPr>
              <a:t>还可以包括包</a:t>
            </a:r>
            <a:r>
              <a:rPr lang="en-US" altLang="zh-CN" sz="2400" dirty="0">
                <a:ea typeface="宋体" panose="02010600030101010101" pitchFamily="2" charset="-122"/>
              </a:rPr>
              <a:t>(Package)</a:t>
            </a:r>
            <a:r>
              <a:rPr lang="zh-CN" altLang="en-US" sz="2400" dirty="0">
                <a:ea typeface="宋体" panose="02010600030101010101" pitchFamily="2" charset="-122"/>
              </a:rPr>
              <a:t>和子系统</a:t>
            </a:r>
            <a:r>
              <a:rPr lang="en-US" altLang="zh-CN" sz="2400" dirty="0">
                <a:ea typeface="宋体" panose="02010600030101010101" pitchFamily="2" charset="-122"/>
              </a:rPr>
              <a:t>(Subsystem)</a:t>
            </a:r>
            <a:endParaRPr lang="zh-CN" altLang="en-US" sz="2400" dirty="0">
              <a:ea typeface="宋体" panose="02010600030101010101" pitchFamily="2" charset="-122"/>
            </a:endParaRP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p>
        </p:txBody>
      </p:sp>
      <p:sp>
        <p:nvSpPr>
          <p:cNvPr id="44" name="文本框 43"/>
          <p:cNvSpPr txBox="1"/>
          <p:nvPr/>
        </p:nvSpPr>
        <p:spPr>
          <a:xfrm>
            <a:off x="972786" y="1607521"/>
            <a:ext cx="9523095" cy="1938992"/>
          </a:xfrm>
          <a:prstGeom prst="rect">
            <a:avLst/>
          </a:prstGeom>
          <a:noFill/>
        </p:spPr>
        <p:txBody>
          <a:bodyPr wrap="square">
            <a:spAutoFit/>
          </a:bodyPr>
          <a:lstStyle/>
          <a:p>
            <a:pPr algn="just"/>
            <a:r>
              <a:rPr lang="zh-CN" altLang="en-US" sz="2400" b="1" dirty="0">
                <a:ea typeface="宋体" panose="02010600030101010101" pitchFamily="2" charset="-122"/>
              </a:rPr>
              <a:t>构件图有利于：</a:t>
            </a:r>
          </a:p>
          <a:p>
            <a:pPr marL="457200" indent="-457200" algn="just">
              <a:buFont typeface="+mj-lt"/>
              <a:buAutoNum type="arabicPeriod"/>
            </a:pPr>
            <a:r>
              <a:rPr lang="zh-CN" altLang="en-US" sz="2400" dirty="0">
                <a:ea typeface="宋体" panose="02010600030101010101" pitchFamily="2" charset="-122"/>
              </a:rPr>
              <a:t>帮助客户理解最终的系统结构。</a:t>
            </a:r>
          </a:p>
          <a:p>
            <a:pPr marL="457200" indent="-457200" algn="just">
              <a:buFont typeface="+mj-lt"/>
              <a:buAutoNum type="arabicPeriod"/>
            </a:pPr>
            <a:r>
              <a:rPr lang="zh-CN" altLang="en-US" sz="2400" dirty="0">
                <a:ea typeface="宋体" panose="02010600030101010101" pitchFamily="2" charset="-122"/>
              </a:rPr>
              <a:t>使开发工作有一个明确的目标。</a:t>
            </a:r>
          </a:p>
          <a:p>
            <a:pPr marL="457200" indent="-457200" algn="just">
              <a:buFont typeface="+mj-lt"/>
              <a:buAutoNum type="arabicPeriod"/>
            </a:pPr>
            <a:r>
              <a:rPr lang="zh-CN" altLang="en-US" sz="2400" dirty="0">
                <a:ea typeface="宋体" panose="02010600030101010101" pitchFamily="2" charset="-122"/>
              </a:rPr>
              <a:t>帮助开发组的其他人员理解系统。</a:t>
            </a:r>
          </a:p>
          <a:p>
            <a:pPr marL="457200" indent="-457200" algn="just">
              <a:buFont typeface="+mj-lt"/>
              <a:buAutoNum type="arabicPeriod"/>
            </a:pPr>
            <a:r>
              <a:rPr lang="zh-CN" altLang="en-US" sz="2400" dirty="0">
                <a:ea typeface="宋体" panose="02010600030101010101" pitchFamily="2" charset="-122"/>
              </a:rPr>
              <a:t>复用软件组件</a:t>
            </a:r>
          </a:p>
        </p:txBody>
      </p:sp>
    </p:spTree>
    <p:extLst>
      <p:ext uri="{BB962C8B-B14F-4D97-AF65-F5344CB8AC3E}">
        <p14:creationId xmlns:p14="http://schemas.microsoft.com/office/powerpoint/2010/main" val="1783094558"/>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p>
        </p:txBody>
      </p:sp>
      <p:sp>
        <p:nvSpPr>
          <p:cNvPr id="44" name="文本框 43"/>
          <p:cNvSpPr txBox="1"/>
          <p:nvPr/>
        </p:nvSpPr>
        <p:spPr>
          <a:xfrm>
            <a:off x="972786" y="1607521"/>
            <a:ext cx="9955190" cy="4524315"/>
          </a:xfrm>
          <a:prstGeom prst="rect">
            <a:avLst/>
          </a:prstGeom>
          <a:noFill/>
        </p:spPr>
        <p:txBody>
          <a:bodyPr wrap="square">
            <a:spAutoFit/>
          </a:bodyPr>
          <a:lstStyle/>
          <a:p>
            <a:pPr algn="just"/>
            <a:r>
              <a:rPr lang="zh-CN" altLang="en-US" sz="2400" b="1" dirty="0">
                <a:ea typeface="宋体" panose="02010600030101010101" pitchFamily="2" charset="-122"/>
              </a:rPr>
              <a:t>什么是构件</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构件是系统中可替换的物理部分，它包装了实现而且遵从并提供一组接口的实现</a:t>
            </a:r>
          </a:p>
          <a:p>
            <a:pPr algn="just"/>
            <a:r>
              <a:rPr lang="zh-CN" altLang="en-US" sz="2400" b="1" dirty="0">
                <a:ea typeface="宋体" panose="02010600030101010101" pitchFamily="2" charset="-122"/>
              </a:rPr>
              <a:t>构件的类型</a:t>
            </a:r>
          </a:p>
          <a:p>
            <a:pPr algn="just"/>
            <a:r>
              <a:rPr lang="en-US" altLang="zh-CN" sz="2400" dirty="0">
                <a:ea typeface="宋体" panose="02010600030101010101" pitchFamily="2" charset="-122"/>
              </a:rPr>
              <a:t>• </a:t>
            </a:r>
            <a:r>
              <a:rPr lang="zh-CN" altLang="en-US" sz="2400" dirty="0">
                <a:ea typeface="宋体" panose="02010600030101010101" pitchFamily="2" charset="-122"/>
              </a:rPr>
              <a:t>实施构件：这类构件是构成一个可执行系统必要和充分的构件，例如动态链接库（</a:t>
            </a:r>
            <a:r>
              <a:rPr lang="en-US" altLang="zh-CN" sz="2400" dirty="0" err="1">
                <a:ea typeface="宋体" panose="02010600030101010101" pitchFamily="2" charset="-122"/>
              </a:rPr>
              <a:t>dll</a:t>
            </a:r>
            <a:r>
              <a:rPr lang="zh-CN" altLang="en-US" sz="2400" dirty="0">
                <a:ea typeface="宋体" panose="02010600030101010101" pitchFamily="2" charset="-122"/>
              </a:rPr>
              <a:t>）、可执行文件（</a:t>
            </a:r>
            <a:r>
              <a:rPr lang="en-US" altLang="zh-CN" sz="2400" dirty="0">
                <a:ea typeface="宋体" panose="02010600030101010101" pitchFamily="2" charset="-122"/>
              </a:rPr>
              <a:t>exe</a:t>
            </a:r>
            <a:r>
              <a:rPr lang="zh-CN" altLang="en-US" sz="2400" dirty="0">
                <a:ea typeface="宋体" panose="02010600030101010101" pitchFamily="2" charset="-122"/>
              </a:rPr>
              <a:t>），另外还包括如</a:t>
            </a:r>
            <a:r>
              <a:rPr lang="en-US" altLang="zh-CN" sz="2400" dirty="0">
                <a:ea typeface="宋体" panose="02010600030101010101" pitchFamily="2" charset="-122"/>
              </a:rPr>
              <a:t>COM+</a:t>
            </a:r>
            <a:r>
              <a:rPr lang="zh-CN" altLang="en-US" sz="2400" dirty="0">
                <a:ea typeface="宋体" panose="02010600030101010101" pitchFamily="2" charset="-122"/>
              </a:rPr>
              <a:t>、</a:t>
            </a:r>
            <a:r>
              <a:rPr lang="en-US" altLang="zh-CN" sz="2400" dirty="0">
                <a:ea typeface="宋体" panose="02010600030101010101" pitchFamily="2" charset="-122"/>
              </a:rPr>
              <a:t>CORBA</a:t>
            </a:r>
            <a:r>
              <a:rPr lang="zh-CN" altLang="en-US" sz="2400" dirty="0">
                <a:ea typeface="宋体" panose="02010600030101010101" pitchFamily="2" charset="-122"/>
              </a:rPr>
              <a:t>及企业级</a:t>
            </a:r>
            <a:r>
              <a:rPr lang="en-US" altLang="zh-CN" sz="2400" dirty="0">
                <a:ea typeface="宋体" panose="02010600030101010101" pitchFamily="2" charset="-122"/>
              </a:rPr>
              <a:t>Java Beans</a:t>
            </a:r>
            <a:r>
              <a:rPr lang="zh-CN" altLang="en-US" sz="2400" dirty="0">
                <a:ea typeface="宋体" panose="02010600030101010101" pitchFamily="2" charset="-122"/>
              </a:rPr>
              <a:t>、动态</a:t>
            </a:r>
            <a:r>
              <a:rPr lang="en-US" altLang="zh-CN" sz="2400" dirty="0">
                <a:ea typeface="宋体" panose="02010600030101010101" pitchFamily="2" charset="-122"/>
              </a:rPr>
              <a:t>Web</a:t>
            </a:r>
            <a:r>
              <a:rPr lang="zh-CN" altLang="en-US" sz="2400" dirty="0">
                <a:ea typeface="宋体" panose="02010600030101010101" pitchFamily="2" charset="-122"/>
              </a:rPr>
              <a:t>页面也属于实施构件的一部分</a:t>
            </a:r>
          </a:p>
          <a:p>
            <a:pPr algn="just"/>
            <a:r>
              <a:rPr lang="en-US" altLang="zh-CN" sz="2400" dirty="0">
                <a:ea typeface="宋体" panose="02010600030101010101" pitchFamily="2" charset="-122"/>
              </a:rPr>
              <a:t>• </a:t>
            </a:r>
            <a:r>
              <a:rPr lang="zh-CN" altLang="en-US" sz="2400" dirty="0">
                <a:ea typeface="宋体" panose="02010600030101010101" pitchFamily="2" charset="-122"/>
              </a:rPr>
              <a:t>工作产品构件：这类构件主要是开发过程的产物，包括创建实施构件的源代码文件及数据文件。这些构件并不是直接地参与可执行系统，而是用来产生可执行系统的中间工作产品</a:t>
            </a:r>
          </a:p>
          <a:p>
            <a:pPr algn="just"/>
            <a:r>
              <a:rPr lang="en-US" altLang="zh-CN" sz="2400" dirty="0">
                <a:ea typeface="宋体" panose="02010600030101010101" pitchFamily="2" charset="-122"/>
              </a:rPr>
              <a:t>• </a:t>
            </a:r>
            <a:r>
              <a:rPr lang="zh-CN" altLang="en-US" sz="2400" dirty="0">
                <a:ea typeface="宋体" panose="02010600030101010101" pitchFamily="2" charset="-122"/>
              </a:rPr>
              <a:t>执行构件：作为一个正在执行的系统的结果而被创建的，例如由</a:t>
            </a:r>
            <a:r>
              <a:rPr lang="en-US" altLang="zh-CN" sz="2400" dirty="0">
                <a:ea typeface="宋体" panose="02010600030101010101" pitchFamily="2" charset="-122"/>
              </a:rPr>
              <a:t>DLL</a:t>
            </a:r>
            <a:r>
              <a:rPr lang="zh-CN" altLang="en-US" sz="2400" dirty="0">
                <a:ea typeface="宋体" panose="02010600030101010101" pitchFamily="2" charset="-122"/>
              </a:rPr>
              <a:t>实例化形成的</a:t>
            </a:r>
            <a:r>
              <a:rPr lang="en-US" altLang="zh-CN" sz="2400" dirty="0">
                <a:ea typeface="宋体" panose="02010600030101010101" pitchFamily="2" charset="-122"/>
              </a:rPr>
              <a:t>COM+</a:t>
            </a:r>
            <a:r>
              <a:rPr lang="zh-CN" altLang="en-US" sz="2400" dirty="0">
                <a:ea typeface="宋体" panose="02010600030101010101" pitchFamily="2" charset="-122"/>
              </a:rPr>
              <a:t>对象</a:t>
            </a:r>
          </a:p>
        </p:txBody>
      </p:sp>
    </p:spTree>
    <p:extLst>
      <p:ext uri="{BB962C8B-B14F-4D97-AF65-F5344CB8AC3E}">
        <p14:creationId xmlns:p14="http://schemas.microsoft.com/office/powerpoint/2010/main" val="3825197489"/>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p>
        </p:txBody>
      </p:sp>
      <p:sp>
        <p:nvSpPr>
          <p:cNvPr id="44" name="文本框 43"/>
          <p:cNvSpPr txBox="1"/>
          <p:nvPr/>
        </p:nvSpPr>
        <p:spPr>
          <a:xfrm>
            <a:off x="972786" y="1607521"/>
            <a:ext cx="9955190" cy="4893647"/>
          </a:xfrm>
          <a:prstGeom prst="rect">
            <a:avLst/>
          </a:prstGeom>
          <a:noFill/>
        </p:spPr>
        <p:txBody>
          <a:bodyPr wrap="square">
            <a:spAutoFit/>
          </a:bodyPr>
          <a:lstStyle/>
          <a:p>
            <a:pPr algn="just"/>
            <a:r>
              <a:rPr lang="zh-CN" altLang="en-US" sz="2400" b="1" dirty="0">
                <a:ea typeface="宋体" panose="02010600030101010101" pitchFamily="2" charset="-122"/>
              </a:rPr>
              <a:t>什么是接口</a:t>
            </a:r>
          </a:p>
          <a:p>
            <a:pPr algn="just"/>
            <a:r>
              <a:rPr lang="en-US" altLang="zh-CN" sz="2400" dirty="0">
                <a:ea typeface="宋体" panose="02010600030101010101" pitchFamily="2" charset="-122"/>
              </a:rPr>
              <a:t>	</a:t>
            </a:r>
            <a:r>
              <a:rPr lang="zh-CN" altLang="en-US" sz="2400" dirty="0">
                <a:ea typeface="宋体" panose="02010600030101010101" pitchFamily="2" charset="-122"/>
              </a:rPr>
              <a:t>接口是组件所提供服务，可以理解为一个方法，一个</a:t>
            </a:r>
            <a:r>
              <a:rPr lang="en-US" altLang="zh-CN" sz="2400" dirty="0" err="1">
                <a:ea typeface="宋体" panose="02010600030101010101" pitchFamily="2" charset="-122"/>
              </a:rPr>
              <a:t>WebService</a:t>
            </a:r>
            <a:r>
              <a:rPr lang="zh-CN" altLang="en-US" sz="2400" dirty="0">
                <a:ea typeface="宋体" panose="02010600030101010101" pitchFamily="2" charset="-122"/>
              </a:rPr>
              <a:t>，一个</a:t>
            </a:r>
            <a:r>
              <a:rPr lang="en-US" altLang="zh-CN" sz="2400" dirty="0">
                <a:ea typeface="宋体" panose="02010600030101010101" pitchFamily="2" charset="-122"/>
              </a:rPr>
              <a:t>WCF</a:t>
            </a:r>
            <a:r>
              <a:rPr lang="zh-CN" altLang="en-US" sz="2400" dirty="0">
                <a:ea typeface="宋体" panose="02010600030101010101" pitchFamily="2" charset="-122"/>
              </a:rPr>
              <a:t>，或者一个</a:t>
            </a:r>
            <a:r>
              <a:rPr lang="en-US" altLang="zh-CN" sz="2400" dirty="0">
                <a:ea typeface="宋体" panose="02010600030101010101" pitchFamily="2" charset="-122"/>
              </a:rPr>
              <a:t>UI</a:t>
            </a:r>
            <a:r>
              <a:rPr lang="zh-CN" altLang="en-US" sz="2400" dirty="0">
                <a:ea typeface="宋体" panose="02010600030101010101" pitchFamily="2" charset="-122"/>
              </a:rPr>
              <a:t>界面，接口可以有多个，但至少有一个，在</a:t>
            </a:r>
            <a:r>
              <a:rPr lang="en-US" altLang="zh-CN" sz="2400" dirty="0">
                <a:ea typeface="宋体" panose="02010600030101010101" pitchFamily="2" charset="-122"/>
              </a:rPr>
              <a:t>UML</a:t>
            </a:r>
            <a:r>
              <a:rPr lang="zh-CN" altLang="en-US" sz="2400" dirty="0">
                <a:ea typeface="宋体" panose="02010600030101010101" pitchFamily="2" charset="-122"/>
              </a:rPr>
              <a:t>中表示为一个圆形，可以在类图中对其进一步描述</a:t>
            </a:r>
          </a:p>
          <a:p>
            <a:pPr algn="just"/>
            <a:r>
              <a:rPr lang="zh-CN" altLang="en-US" sz="2400" dirty="0">
                <a:ea typeface="宋体" panose="02010600030101010101" pitchFamily="2" charset="-122"/>
              </a:rPr>
              <a:t>这个接口代表一种交互方式，而在</a:t>
            </a:r>
            <a:r>
              <a:rPr lang="en-US" altLang="zh-CN" sz="2400" dirty="0" err="1">
                <a:ea typeface="宋体" panose="02010600030101010101" pitchFamily="2" charset="-122"/>
              </a:rPr>
              <a:t>.Net</a:t>
            </a:r>
            <a:r>
              <a:rPr lang="en-US" altLang="zh-CN" sz="2400" dirty="0">
                <a:ea typeface="宋体" panose="02010600030101010101" pitchFamily="2" charset="-122"/>
              </a:rPr>
              <a:t> </a:t>
            </a:r>
            <a:r>
              <a:rPr lang="zh-CN" altLang="en-US" sz="2400" dirty="0">
                <a:ea typeface="宋体" panose="02010600030101010101" pitchFamily="2" charset="-122"/>
              </a:rPr>
              <a:t>中对于接口有另一种解读，就是一个精确的协议，用来指定一组操作或者属性定义</a:t>
            </a:r>
            <a:endParaRPr lang="en-US" altLang="zh-CN" sz="2400" dirty="0">
              <a:ea typeface="宋体" panose="02010600030101010101" pitchFamily="2" charset="-122"/>
            </a:endParaRPr>
          </a:p>
          <a:p>
            <a:pPr algn="just"/>
            <a:r>
              <a:rPr lang="zh-CN" altLang="en-US" sz="2400" b="1" dirty="0">
                <a:ea typeface="宋体" panose="02010600030101010101" pitchFamily="2" charset="-122"/>
              </a:rPr>
              <a:t>关于关系：</a:t>
            </a:r>
          </a:p>
          <a:p>
            <a:pPr algn="just"/>
            <a:r>
              <a:rPr lang="zh-CN" altLang="en-US" sz="2400" dirty="0">
                <a:ea typeface="宋体" panose="02010600030101010101" pitchFamily="2" charset="-122"/>
              </a:rPr>
              <a:t>主要有实现和依赖</a:t>
            </a:r>
          </a:p>
          <a:p>
            <a:pPr algn="just"/>
            <a:r>
              <a:rPr lang="zh-CN" altLang="en-US" sz="2400" b="1" dirty="0">
                <a:ea typeface="宋体" panose="02010600030101010101" pitchFamily="2" charset="-122"/>
              </a:rPr>
              <a:t>什么是实现：</a:t>
            </a:r>
          </a:p>
          <a:p>
            <a:pPr algn="just"/>
            <a:r>
              <a:rPr lang="en-US" altLang="zh-CN" sz="2400" dirty="0">
                <a:ea typeface="宋体" panose="02010600030101010101" pitchFamily="2" charset="-122"/>
              </a:rPr>
              <a:t>	</a:t>
            </a:r>
            <a:r>
              <a:rPr lang="zh-CN" altLang="en-US" sz="2400" dirty="0">
                <a:ea typeface="宋体" panose="02010600030101010101" pitchFamily="2" charset="-122"/>
              </a:rPr>
              <a:t>实现就是，组件与接口元之间的连线，代表谁实现了这个接口</a:t>
            </a:r>
          </a:p>
          <a:p>
            <a:pPr algn="just"/>
            <a:r>
              <a:rPr lang="zh-CN" altLang="en-US" sz="2400" b="1" dirty="0">
                <a:ea typeface="宋体" panose="02010600030101010101" pitchFamily="2" charset="-122"/>
              </a:rPr>
              <a:t>什么是依赖：</a:t>
            </a:r>
          </a:p>
          <a:p>
            <a:pPr algn="just"/>
            <a:r>
              <a:rPr lang="en-US" altLang="zh-CN" sz="2400" dirty="0">
                <a:ea typeface="宋体" panose="02010600030101010101" pitchFamily="2" charset="-122"/>
              </a:rPr>
              <a:t>	</a:t>
            </a:r>
            <a:r>
              <a:rPr lang="zh-CN" altLang="en-US" sz="2400" dirty="0">
                <a:ea typeface="宋体" panose="02010600030101010101" pitchFamily="2" charset="-122"/>
              </a:rPr>
              <a:t>依赖指组件使用了另一个组件的接口，依赖于该接口。</a:t>
            </a:r>
          </a:p>
          <a:p>
            <a:pPr algn="just"/>
            <a:endParaRPr lang="zh-CN" altLang="en-US" sz="2400" dirty="0">
              <a:ea typeface="宋体" panose="02010600030101010101" pitchFamily="2" charset="-122"/>
            </a:endParaRPr>
          </a:p>
        </p:txBody>
      </p:sp>
    </p:spTree>
    <p:extLst>
      <p:ext uri="{BB962C8B-B14F-4D97-AF65-F5344CB8AC3E}">
        <p14:creationId xmlns:p14="http://schemas.microsoft.com/office/powerpoint/2010/main" val="1316163598"/>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170384" y="1926327"/>
            <a:ext cx="1012434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a:t>
            </a:r>
            <a:r>
              <a:rPr lang="zh-CN" altLang="en-US" sz="2800" dirty="0">
                <a:ea typeface="宋体" panose="02010600030101010101" pitchFamily="2" charset="-122"/>
              </a:rPr>
              <a:t>：</a:t>
            </a:r>
            <a:r>
              <a:rPr lang="en-US" altLang="zh-CN" sz="2800" dirty="0">
                <a:ea typeface="宋体" panose="02010600030101010101" pitchFamily="2" charset="-122"/>
              </a:rPr>
              <a:t> </a:t>
            </a:r>
            <a:r>
              <a:rPr lang="zh-CN" altLang="en-US" sz="2800" dirty="0">
                <a:ea typeface="宋体" panose="02010600030101010101" pitchFamily="2" charset="-122"/>
              </a:rPr>
              <a:t>构件图的组成元素有哪些？</a:t>
            </a:r>
          </a:p>
        </p:txBody>
      </p:sp>
      <p:sp>
        <p:nvSpPr>
          <p:cNvPr id="43" name="文本框 42"/>
          <p:cNvSpPr txBox="1"/>
          <p:nvPr/>
        </p:nvSpPr>
        <p:spPr>
          <a:xfrm>
            <a:off x="954325" y="3529331"/>
            <a:ext cx="10556466" cy="2062103"/>
          </a:xfrm>
          <a:prstGeom prst="rect">
            <a:avLst/>
          </a:prstGeom>
          <a:noFill/>
        </p:spPr>
        <p:txBody>
          <a:bodyPr wrap="square">
            <a:spAutoFit/>
          </a:bodyPr>
          <a:lstStyle/>
          <a:p>
            <a:r>
              <a:rPr lang="zh-CN" altLang="en-US" sz="3200" dirty="0"/>
              <a:t>答案：</a:t>
            </a:r>
            <a:endParaRPr lang="en-US" altLang="zh-CN" sz="3200" dirty="0"/>
          </a:p>
          <a:p>
            <a:r>
              <a:rPr lang="zh-CN" altLang="en-US" sz="3200" dirty="0">
                <a:solidFill>
                  <a:srgbClr val="C00000"/>
                </a:solidFill>
              </a:rPr>
              <a:t>构件图的组成元素包括组件</a:t>
            </a:r>
            <a:r>
              <a:rPr lang="en-US" altLang="zh-CN" sz="3200" dirty="0">
                <a:solidFill>
                  <a:srgbClr val="C00000"/>
                </a:solidFill>
              </a:rPr>
              <a:t>(Component)</a:t>
            </a:r>
            <a:r>
              <a:rPr lang="zh-CN" altLang="en-US" sz="3200" dirty="0">
                <a:solidFill>
                  <a:srgbClr val="C00000"/>
                </a:solidFill>
              </a:rPr>
              <a:t>、接口 </a:t>
            </a:r>
            <a:r>
              <a:rPr lang="en-US" altLang="zh-CN" sz="3200" dirty="0">
                <a:solidFill>
                  <a:srgbClr val="C00000"/>
                </a:solidFill>
              </a:rPr>
              <a:t>(Interface)</a:t>
            </a:r>
            <a:r>
              <a:rPr lang="zh-CN" altLang="en-US" sz="3200" dirty="0">
                <a:solidFill>
                  <a:srgbClr val="C00000"/>
                </a:solidFill>
              </a:rPr>
              <a:t>和关系</a:t>
            </a:r>
            <a:r>
              <a:rPr lang="en-US" altLang="zh-CN" sz="3200" dirty="0">
                <a:solidFill>
                  <a:srgbClr val="C00000"/>
                </a:solidFill>
              </a:rPr>
              <a:t>(Relationship)</a:t>
            </a:r>
            <a:r>
              <a:rPr lang="zh-CN" altLang="en-US" sz="3200" dirty="0">
                <a:solidFill>
                  <a:srgbClr val="C00000"/>
                </a:solidFill>
              </a:rPr>
              <a:t>。</a:t>
            </a:r>
            <a:endParaRPr lang="en-US" altLang="zh-CN" sz="3200" dirty="0">
              <a:solidFill>
                <a:srgbClr val="C00000"/>
              </a:solidFill>
            </a:endParaRPr>
          </a:p>
          <a:p>
            <a:r>
              <a:rPr lang="zh-CN" altLang="en-US" sz="3200" dirty="0">
                <a:solidFill>
                  <a:srgbClr val="C00000"/>
                </a:solidFill>
              </a:rPr>
              <a:t>还可以包括包</a:t>
            </a:r>
            <a:r>
              <a:rPr lang="en-US" altLang="zh-CN" sz="3200" dirty="0">
                <a:solidFill>
                  <a:srgbClr val="C00000"/>
                </a:solidFill>
              </a:rPr>
              <a:t>(Package)</a:t>
            </a:r>
            <a:r>
              <a:rPr lang="zh-CN" altLang="en-US" sz="3200" dirty="0">
                <a:solidFill>
                  <a:srgbClr val="C00000"/>
                </a:solidFill>
              </a:rPr>
              <a:t>和子系统</a:t>
            </a:r>
            <a:r>
              <a:rPr lang="en-US" altLang="zh-CN" sz="3200" dirty="0">
                <a:solidFill>
                  <a:srgbClr val="C00000"/>
                </a:solidFill>
              </a:rPr>
              <a:t>(Subsystem)</a:t>
            </a:r>
          </a:p>
        </p:txBody>
      </p:sp>
    </p:spTree>
    <p:extLst>
      <p:ext uri="{BB962C8B-B14F-4D97-AF65-F5344CB8AC3E}">
        <p14:creationId xmlns:p14="http://schemas.microsoft.com/office/powerpoint/2010/main" val="1479023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包图</a:t>
            </a:r>
            <a:r>
              <a:rPr lang="en-US" altLang="zh-CN" sz="3200" b="1" baseline="30000" dirty="0">
                <a:solidFill>
                  <a:schemeClr val="bg1"/>
                </a:solidFill>
                <a:latin typeface="微软雅黑" panose="020B0503020204020204" pitchFamily="34" charset="-122"/>
                <a:ea typeface="微软雅黑" panose="020B0503020204020204" pitchFamily="34" charset="-122"/>
              </a:rPr>
              <a:t>[3]</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p>
        </p:txBody>
      </p:sp>
      <p:sp>
        <p:nvSpPr>
          <p:cNvPr id="44" name="文本框 43"/>
          <p:cNvSpPr txBox="1"/>
          <p:nvPr/>
        </p:nvSpPr>
        <p:spPr>
          <a:xfrm>
            <a:off x="972786" y="1607521"/>
            <a:ext cx="9955190" cy="3785652"/>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包是一种把元素组织到一起的通用机制，包图用于描述包与包之间的关系。</a:t>
            </a:r>
          </a:p>
          <a:p>
            <a:pPr marL="342900" indent="-342900" algn="just">
              <a:buFont typeface="Arial" panose="020B060402020202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包的图标是一个带标签的文件夹，包对于模型的用处，就相当于文件夹对于文件系统。它相当于一个命名空间，使用不同的命名空间可以对模型元素更好地做一个划分。</a:t>
            </a:r>
          </a:p>
          <a:p>
            <a:pPr marL="342900" indent="-342900" algn="just">
              <a:buFont typeface="Arial" panose="020B060402020202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包在作为一个命名空间的同时，也是一个元素，可以包含在其他命名空间中。即包之间是可以嵌套的。</a:t>
            </a:r>
          </a:p>
          <a:p>
            <a:pPr marL="342900" indent="-342900" algn="just">
              <a:buFont typeface="Arial" panose="020B060402020202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一个模型元素不能被一个以上的包所拥有。</a:t>
            </a: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设计良好的包是</a:t>
            </a:r>
            <a:r>
              <a:rPr lang="zh-CN" altLang="en-US" sz="2400" b="1" dirty="0">
                <a:ea typeface="宋体" panose="02010600030101010101" pitchFamily="2" charset="-122"/>
              </a:rPr>
              <a:t>高内聚、低耦合</a:t>
            </a:r>
            <a:r>
              <a:rPr lang="zh-CN" altLang="en-US" sz="2400" dirty="0">
                <a:ea typeface="宋体" panose="02010600030101010101" pitchFamily="2" charset="-122"/>
              </a:rPr>
              <a:t>的，并对其内容的访问具有严密的控制。</a:t>
            </a:r>
          </a:p>
        </p:txBody>
      </p:sp>
    </p:spTree>
    <p:extLst>
      <p:ext uri="{BB962C8B-B14F-4D97-AF65-F5344CB8AC3E}">
        <p14:creationId xmlns:p14="http://schemas.microsoft.com/office/powerpoint/2010/main" val="4186776961"/>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p>
        </p:txBody>
      </p:sp>
      <p:sp>
        <p:nvSpPr>
          <p:cNvPr id="44" name="文本框 43"/>
          <p:cNvSpPr txBox="1"/>
          <p:nvPr/>
        </p:nvSpPr>
        <p:spPr>
          <a:xfrm>
            <a:off x="775459" y="1510011"/>
            <a:ext cx="9955190" cy="2308324"/>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每个包必须有一个与其他包相区别的名称，另外包有简单名和路径名两种表示方式，类似相对路径和完全路径</a:t>
            </a:r>
          </a:p>
          <a:p>
            <a:pPr algn="just"/>
            <a:r>
              <a:rPr lang="en-US" altLang="zh-CN" sz="2400" dirty="0">
                <a:ea typeface="宋体" panose="02010600030101010101" pitchFamily="2" charset="-122"/>
              </a:rPr>
              <a:t>	</a:t>
            </a:r>
            <a:r>
              <a:rPr lang="zh-CN" altLang="en-US" sz="2400" dirty="0">
                <a:ea typeface="宋体" panose="02010600030101010101" pitchFamily="2" charset="-122"/>
              </a:rPr>
              <a:t>简单名：仅含一个简单的名称</a:t>
            </a:r>
          </a:p>
          <a:p>
            <a:pPr algn="just"/>
            <a:r>
              <a:rPr lang="en-US" altLang="zh-CN" sz="2400" dirty="0">
                <a:ea typeface="宋体" panose="02010600030101010101" pitchFamily="2" charset="-122"/>
              </a:rPr>
              <a:t>	</a:t>
            </a:r>
            <a:r>
              <a:rPr lang="zh-CN" altLang="en-US" sz="2400" dirty="0">
                <a:ea typeface="宋体" panose="02010600030101010101" pitchFamily="2" charset="-122"/>
              </a:rPr>
              <a:t>路径名：以包所位于的外围包的名字作为前缀的包名</a:t>
            </a:r>
          </a:p>
          <a:p>
            <a:pPr algn="just"/>
            <a:r>
              <a:rPr lang="en-US" altLang="zh-CN" sz="2400" dirty="0">
                <a:ea typeface="宋体" panose="02010600030101010101" pitchFamily="2" charset="-122"/>
              </a:rPr>
              <a:t>	</a:t>
            </a:r>
            <a:r>
              <a:rPr lang="zh-CN" altLang="en-US" sz="2400" dirty="0">
                <a:ea typeface="宋体" panose="02010600030101010101" pitchFamily="2" charset="-122"/>
              </a:rPr>
              <a:t>当不需要显示包的内容时，将包名放入主方框内；需要显示时则将包名放入左上角的小方框中，将内容放入主方框</a:t>
            </a:r>
          </a:p>
        </p:txBody>
      </p:sp>
      <p:pic>
        <p:nvPicPr>
          <p:cNvPr id="42" name="图片 41" descr="图片包含 文本&#10;&#10;描述已自动生成">
            <a:extLst>
              <a:ext uri="{FF2B5EF4-FFF2-40B4-BE49-F238E27FC236}">
                <a16:creationId xmlns:a16="http://schemas.microsoft.com/office/drawing/2014/main" id="{FAE38F99-BA45-47AD-ABE8-4496746DD77C}"/>
              </a:ext>
            </a:extLst>
          </p:cNvPr>
          <p:cNvPicPr/>
          <p:nvPr/>
        </p:nvPicPr>
        <p:blipFill>
          <a:blip r:embed="rId2"/>
          <a:stretch>
            <a:fillRect/>
          </a:stretch>
        </p:blipFill>
        <p:spPr>
          <a:xfrm>
            <a:off x="4088335" y="4092198"/>
            <a:ext cx="2875870" cy="2511582"/>
          </a:xfrm>
          <a:prstGeom prst="rect">
            <a:avLst/>
          </a:prstGeom>
        </p:spPr>
      </p:pic>
    </p:spTree>
    <p:extLst>
      <p:ext uri="{BB962C8B-B14F-4D97-AF65-F5344CB8AC3E}">
        <p14:creationId xmlns:p14="http://schemas.microsoft.com/office/powerpoint/2010/main" val="39583868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p>
        </p:txBody>
      </p:sp>
      <p:sp>
        <p:nvSpPr>
          <p:cNvPr id="44" name="文本框 43"/>
          <p:cNvSpPr txBox="1"/>
          <p:nvPr/>
        </p:nvSpPr>
        <p:spPr>
          <a:xfrm>
            <a:off x="981537" y="2415446"/>
            <a:ext cx="9955190" cy="3046988"/>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标以 </a:t>
            </a:r>
            <a:r>
              <a:rPr lang="en-US" altLang="zh-CN" sz="2400" dirty="0">
                <a:ea typeface="宋体" panose="02010600030101010101" pitchFamily="2" charset="-122"/>
              </a:rPr>
              <a:t>{global} </a:t>
            </a:r>
            <a:r>
              <a:rPr lang="zh-CN" altLang="en-US" sz="2400" dirty="0">
                <a:ea typeface="宋体" panose="02010600030101010101" pitchFamily="2" charset="-122"/>
              </a:rPr>
              <a:t>的包叫通用包，表示系统的所有其他包都依赖于该包</a:t>
            </a:r>
          </a:p>
          <a:p>
            <a:pPr algn="just"/>
            <a:r>
              <a:rPr lang="en-US" altLang="zh-CN" sz="2400" dirty="0">
                <a:ea typeface="宋体" panose="02010600030101010101" pitchFamily="2" charset="-122"/>
              </a:rPr>
              <a:t>	</a:t>
            </a:r>
            <a:r>
              <a:rPr lang="zh-CN" altLang="en-US" sz="2400" dirty="0">
                <a:ea typeface="宋体" panose="02010600030101010101" pitchFamily="2" charset="-122"/>
              </a:rPr>
              <a:t>包具有可见性，用来控制包外界的元素对包内元素的可访问权限</a:t>
            </a:r>
          </a:p>
          <a:p>
            <a:pPr algn="just"/>
            <a:r>
              <a:rPr lang="en-US" altLang="zh-CN" sz="2400" dirty="0">
                <a:ea typeface="宋体" panose="02010600030101010101" pitchFamily="2" charset="-122"/>
              </a:rPr>
              <a:t>	</a:t>
            </a:r>
            <a:r>
              <a:rPr lang="zh-CN" altLang="en-US" sz="2400" dirty="0">
                <a:ea typeface="宋体" panose="02010600030101010101" pitchFamily="2" charset="-122"/>
              </a:rPr>
              <a:t>公有访问（</a:t>
            </a:r>
            <a:r>
              <a:rPr lang="en-US" altLang="zh-CN" sz="2400" dirty="0">
                <a:ea typeface="宋体" panose="02010600030101010101" pitchFamily="2" charset="-122"/>
              </a:rPr>
              <a:t>public</a:t>
            </a:r>
            <a:r>
              <a:rPr lang="zh-CN" altLang="en-US" sz="2400" dirty="0">
                <a:ea typeface="宋体" panose="02010600030101010101" pitchFamily="2" charset="-122"/>
              </a:rPr>
              <a:t>）：包内的模型元素可以被任何引入了此包的其他包的内含元素访问。</a:t>
            </a:r>
          </a:p>
          <a:p>
            <a:pPr algn="just"/>
            <a:r>
              <a:rPr lang="en-US" altLang="zh-CN" sz="2400" dirty="0">
                <a:ea typeface="宋体" panose="02010600030101010101" pitchFamily="2" charset="-122"/>
              </a:rPr>
              <a:t>	</a:t>
            </a:r>
            <a:r>
              <a:rPr lang="zh-CN" altLang="en-US" sz="2400" dirty="0">
                <a:ea typeface="宋体" panose="02010600030101010101" pitchFamily="2" charset="-122"/>
              </a:rPr>
              <a:t>保护访问（</a:t>
            </a:r>
            <a:r>
              <a:rPr lang="en-US" altLang="zh-CN" sz="2400" dirty="0">
                <a:ea typeface="宋体" panose="02010600030101010101" pitchFamily="2" charset="-122"/>
              </a:rPr>
              <a:t>protected</a:t>
            </a:r>
            <a:r>
              <a:rPr lang="zh-CN" altLang="en-US" sz="2400" dirty="0">
                <a:ea typeface="宋体" panose="02010600030101010101" pitchFamily="2" charset="-122"/>
              </a:rPr>
              <a:t>）：表示此元素能被该包的子包内所含元素访问。</a:t>
            </a:r>
          </a:p>
          <a:p>
            <a:pPr algn="just"/>
            <a:r>
              <a:rPr lang="en-US" altLang="zh-CN" sz="2400" dirty="0">
                <a:ea typeface="宋体" panose="02010600030101010101" pitchFamily="2" charset="-122"/>
              </a:rPr>
              <a:t>	</a:t>
            </a:r>
            <a:r>
              <a:rPr lang="zh-CN" altLang="en-US" sz="2400" dirty="0">
                <a:ea typeface="宋体" panose="02010600030101010101" pitchFamily="2" charset="-122"/>
              </a:rPr>
              <a:t>私有访问（</a:t>
            </a:r>
            <a:r>
              <a:rPr lang="en-US" altLang="zh-CN" sz="2400" dirty="0">
                <a:ea typeface="宋体" panose="02010600030101010101" pitchFamily="2" charset="-122"/>
              </a:rPr>
              <a:t>private</a:t>
            </a:r>
            <a:r>
              <a:rPr lang="zh-CN" altLang="en-US" sz="2400" dirty="0">
                <a:ea typeface="宋体" panose="02010600030101010101" pitchFamily="2" charset="-122"/>
              </a:rPr>
              <a:t>）：表示此元素只能被属于同一包的内含元素访问。</a:t>
            </a:r>
          </a:p>
        </p:txBody>
      </p:sp>
    </p:spTree>
    <p:extLst>
      <p:ext uri="{BB962C8B-B14F-4D97-AF65-F5344CB8AC3E}">
        <p14:creationId xmlns:p14="http://schemas.microsoft.com/office/powerpoint/2010/main" val="70891955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类图和对象图</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包之间的关系</a:t>
            </a:r>
          </a:p>
        </p:txBody>
      </p:sp>
      <p:sp>
        <p:nvSpPr>
          <p:cNvPr id="44" name="文本框 43"/>
          <p:cNvSpPr txBox="1"/>
          <p:nvPr/>
        </p:nvSpPr>
        <p:spPr>
          <a:xfrm>
            <a:off x="972786" y="1940316"/>
            <a:ext cx="9928297" cy="1938992"/>
          </a:xfrm>
          <a:prstGeom prst="rect">
            <a:avLst/>
          </a:prstGeom>
          <a:noFill/>
        </p:spPr>
        <p:txBody>
          <a:bodyPr wrap="square">
            <a:spAutoFit/>
          </a:bodyPr>
          <a:lstStyle/>
          <a:p>
            <a:pPr algn="just"/>
            <a:r>
              <a:rPr lang="zh-CN" altLang="en-US" sz="2400" b="1" dirty="0">
                <a:ea typeface="宋体" panose="02010600030101010101" pitchFamily="2" charset="-122"/>
              </a:rPr>
              <a:t>引入关系</a:t>
            </a:r>
            <a:endParaRPr lang="en-US" altLang="zh-CN" sz="2400" b="1" dirty="0">
              <a:ea typeface="宋体" panose="02010600030101010101" pitchFamily="2" charset="-122"/>
            </a:endParaRPr>
          </a:p>
          <a:p>
            <a:pPr marL="342900" indent="-342900" algn="just">
              <a:buFont typeface="Arial" panose="020B0604020202020204" pitchFamily="34" charset="0"/>
              <a:buChar char="•"/>
            </a:pPr>
            <a:r>
              <a:rPr lang="zh-CN" altLang="en-US" sz="2400" dirty="0">
                <a:ea typeface="宋体" panose="02010600030101010101" pitchFamily="2" charset="-122"/>
              </a:rPr>
              <a:t>一个包中的类可以被另一个指定包中的类引用</a:t>
            </a:r>
          </a:p>
          <a:p>
            <a:pPr marL="342900" indent="-342900" algn="just">
              <a:buFont typeface="Arial" panose="020B0604020202020204" pitchFamily="34" charset="0"/>
              <a:buChar char="•"/>
            </a:pPr>
            <a:r>
              <a:rPr lang="zh-CN" altLang="en-US" sz="2400" dirty="0">
                <a:ea typeface="宋体" panose="02010600030101010101" pitchFamily="2" charset="-122"/>
              </a:rPr>
              <a:t>引入关系是依赖关系的一种，包之间的依赖关系一般都属于引入关系</a:t>
            </a:r>
          </a:p>
          <a:p>
            <a:pPr marL="342900" indent="-342900" algn="just">
              <a:buFont typeface="Arial" panose="020B0604020202020204" pitchFamily="34" charset="0"/>
              <a:buChar char="•"/>
            </a:pPr>
            <a:r>
              <a:rPr lang="zh-CN" altLang="en-US" sz="2400" dirty="0">
                <a:ea typeface="宋体" panose="02010600030101010101" pitchFamily="2" charset="-122"/>
              </a:rPr>
              <a:t>包的依赖关系是不传递的</a:t>
            </a:r>
          </a:p>
          <a:p>
            <a:pPr algn="just"/>
            <a:endParaRPr lang="zh-CN" altLang="en-US" sz="2400" dirty="0">
              <a:ea typeface="宋体" panose="02010600030101010101" pitchFamily="2" charset="-122"/>
            </a:endParaRPr>
          </a:p>
        </p:txBody>
      </p:sp>
      <p:pic>
        <p:nvPicPr>
          <p:cNvPr id="42" name="图片 41" descr="图示&#10;&#10;描述已自动生成">
            <a:extLst>
              <a:ext uri="{FF2B5EF4-FFF2-40B4-BE49-F238E27FC236}">
                <a16:creationId xmlns:a16="http://schemas.microsoft.com/office/drawing/2014/main" id="{17AEAF6C-42A8-4C3A-8576-81C690DE2C88}"/>
              </a:ext>
            </a:extLst>
          </p:cNvPr>
          <p:cNvPicPr/>
          <p:nvPr/>
        </p:nvPicPr>
        <p:blipFill>
          <a:blip r:embed="rId2"/>
          <a:stretch>
            <a:fillRect/>
          </a:stretch>
        </p:blipFill>
        <p:spPr>
          <a:xfrm>
            <a:off x="3261042" y="3753801"/>
            <a:ext cx="4502393" cy="2861414"/>
          </a:xfrm>
          <a:prstGeom prst="rect">
            <a:avLst/>
          </a:prstGeom>
        </p:spPr>
      </p:pic>
    </p:spTree>
    <p:extLst>
      <p:ext uri="{BB962C8B-B14F-4D97-AF65-F5344CB8AC3E}">
        <p14:creationId xmlns:p14="http://schemas.microsoft.com/office/powerpoint/2010/main" val="409248498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包之间的关系</a:t>
            </a:r>
          </a:p>
        </p:txBody>
      </p:sp>
      <p:sp>
        <p:nvSpPr>
          <p:cNvPr id="44" name="文本框 43"/>
          <p:cNvSpPr txBox="1"/>
          <p:nvPr/>
        </p:nvSpPr>
        <p:spPr>
          <a:xfrm>
            <a:off x="972786" y="1940316"/>
            <a:ext cx="9928297" cy="1200329"/>
          </a:xfrm>
          <a:prstGeom prst="rect">
            <a:avLst/>
          </a:prstGeom>
          <a:noFill/>
        </p:spPr>
        <p:txBody>
          <a:bodyPr wrap="square">
            <a:spAutoFit/>
          </a:bodyPr>
          <a:lstStyle/>
          <a:p>
            <a:pPr algn="just"/>
            <a:r>
              <a:rPr lang="zh-CN" altLang="en-US" sz="2400" b="1" dirty="0">
                <a:ea typeface="宋体" panose="02010600030101010101" pitchFamily="2" charset="-122"/>
              </a:rPr>
              <a:t>泛化关系</a:t>
            </a:r>
            <a:endParaRPr lang="en-US" altLang="zh-CN" sz="2400" b="1" dirty="0">
              <a:ea typeface="宋体" panose="02010600030101010101" pitchFamily="2" charset="-122"/>
            </a:endParaRPr>
          </a:p>
          <a:p>
            <a:pPr marL="342900" indent="-342900" algn="just">
              <a:buFont typeface="Arial" panose="020B0604020202020204" pitchFamily="34" charset="0"/>
              <a:buChar char="•"/>
            </a:pPr>
            <a:r>
              <a:rPr lang="zh-CN" altLang="en-US" sz="2400" dirty="0">
                <a:ea typeface="宋体" panose="02010600030101010101" pitchFamily="2" charset="-122"/>
              </a:rPr>
              <a:t>表示一个包继承了另一个包的全部内容，同时又补充自己增加的内容</a:t>
            </a:r>
          </a:p>
          <a:p>
            <a:pPr marL="342900" indent="-342900" algn="just">
              <a:buFont typeface="Arial" panose="020B0604020202020204" pitchFamily="34" charset="0"/>
              <a:buChar char="•"/>
            </a:pPr>
            <a:r>
              <a:rPr lang="zh-CN" altLang="en-US" sz="2400" dirty="0">
                <a:ea typeface="宋体" panose="02010600030101010101" pitchFamily="2" charset="-122"/>
              </a:rPr>
              <a:t>类似于</a:t>
            </a:r>
            <a:r>
              <a:rPr lang="en-US" altLang="zh-CN" sz="2400" dirty="0">
                <a:ea typeface="宋体" panose="02010600030101010101" pitchFamily="2" charset="-122"/>
              </a:rPr>
              <a:t>OOP</a:t>
            </a:r>
            <a:r>
              <a:rPr lang="zh-CN" altLang="en-US" sz="2400" dirty="0">
                <a:ea typeface="宋体" panose="02010600030101010101" pitchFamily="2" charset="-122"/>
              </a:rPr>
              <a:t>中的继承关系、抽象类技术</a:t>
            </a:r>
          </a:p>
        </p:txBody>
      </p:sp>
      <p:pic>
        <p:nvPicPr>
          <p:cNvPr id="43" name="图片 42" descr="图示&#10;&#10;描述已自动生成">
            <a:extLst>
              <a:ext uri="{FF2B5EF4-FFF2-40B4-BE49-F238E27FC236}">
                <a16:creationId xmlns:a16="http://schemas.microsoft.com/office/drawing/2014/main" id="{13E31356-3092-4965-9F8D-207E40886D31}"/>
              </a:ext>
            </a:extLst>
          </p:cNvPr>
          <p:cNvPicPr/>
          <p:nvPr/>
        </p:nvPicPr>
        <p:blipFill>
          <a:blip r:embed="rId2"/>
          <a:stretch>
            <a:fillRect/>
          </a:stretch>
        </p:blipFill>
        <p:spPr>
          <a:xfrm>
            <a:off x="8356619" y="3016623"/>
            <a:ext cx="3082346" cy="3250593"/>
          </a:xfrm>
          <a:prstGeom prst="rect">
            <a:avLst/>
          </a:prstGeom>
        </p:spPr>
      </p:pic>
      <p:sp>
        <p:nvSpPr>
          <p:cNvPr id="45" name="文本框 44">
            <a:extLst>
              <a:ext uri="{FF2B5EF4-FFF2-40B4-BE49-F238E27FC236}">
                <a16:creationId xmlns:a16="http://schemas.microsoft.com/office/drawing/2014/main" id="{7D0CEC8E-B604-482A-AEA6-FD7835C17495}"/>
              </a:ext>
            </a:extLst>
          </p:cNvPr>
          <p:cNvSpPr txBox="1"/>
          <p:nvPr/>
        </p:nvSpPr>
        <p:spPr>
          <a:xfrm>
            <a:off x="945839" y="3672423"/>
            <a:ext cx="6126887" cy="1938992"/>
          </a:xfrm>
          <a:prstGeom prst="rect">
            <a:avLst/>
          </a:prstGeom>
          <a:noFill/>
        </p:spPr>
        <p:txBody>
          <a:bodyPr wrap="square">
            <a:spAutoFit/>
          </a:bodyPr>
          <a:lstStyle/>
          <a:p>
            <a:pPr algn="just"/>
            <a:r>
              <a:rPr lang="zh-CN" altLang="en-US" sz="2400" b="1" dirty="0">
                <a:ea typeface="宋体" panose="02010600030101010101" pitchFamily="2" charset="-122"/>
              </a:rPr>
              <a:t>嵌套关系</a:t>
            </a:r>
            <a:endParaRPr lang="en-US" altLang="zh-CN" sz="2400" b="1" dirty="0">
              <a:ea typeface="宋体" panose="02010600030101010101" pitchFamily="2" charset="-122"/>
            </a:endParaRPr>
          </a:p>
          <a:p>
            <a:pPr marL="342900" indent="-342900" algn="just">
              <a:buFont typeface="Arial" panose="020B0604020202020204" pitchFamily="34" charset="0"/>
              <a:buChar char="•"/>
            </a:pPr>
            <a:r>
              <a:rPr lang="zh-CN" altLang="en-US" sz="2400" dirty="0">
                <a:ea typeface="宋体" panose="02010600030101010101" pitchFamily="2" charset="-122"/>
              </a:rPr>
              <a:t>一个包中可以包含若干个子包，构成包的嵌套层次结构</a:t>
            </a:r>
          </a:p>
          <a:p>
            <a:pPr marL="342900" indent="-342900" algn="just">
              <a:buFont typeface="Arial" panose="020B0604020202020204" pitchFamily="34" charset="0"/>
              <a:buChar char="•"/>
            </a:pPr>
            <a:r>
              <a:rPr lang="zh-CN" altLang="en-US" sz="2400" dirty="0">
                <a:ea typeface="宋体" panose="02010600030101010101" pitchFamily="2" charset="-122"/>
              </a:rPr>
              <a:t>包的嵌套关系是树形结构的，一个子包只能被最多一个包所包含</a:t>
            </a:r>
          </a:p>
        </p:txBody>
      </p:sp>
    </p:spTree>
    <p:extLst>
      <p:ext uri="{BB962C8B-B14F-4D97-AF65-F5344CB8AC3E}">
        <p14:creationId xmlns:p14="http://schemas.microsoft.com/office/powerpoint/2010/main" val="420251214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包与类的区别</a:t>
            </a:r>
          </a:p>
        </p:txBody>
      </p:sp>
      <p:sp>
        <p:nvSpPr>
          <p:cNvPr id="44" name="文本框 43"/>
          <p:cNvSpPr txBox="1"/>
          <p:nvPr/>
        </p:nvSpPr>
        <p:spPr>
          <a:xfrm>
            <a:off x="1668990" y="2782998"/>
            <a:ext cx="8063638" cy="2308324"/>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b="1" dirty="0">
                <a:ea typeface="宋体" panose="02010600030101010101" pitchFamily="2" charset="-122"/>
              </a:rPr>
              <a:t>类</a:t>
            </a:r>
            <a:r>
              <a:rPr lang="zh-CN" altLang="en-US" sz="2400" dirty="0">
                <a:ea typeface="宋体" panose="02010600030101010101" pitchFamily="2" charset="-122"/>
              </a:rPr>
              <a:t>是对问题领域或解决方案的事物的抽象，</a:t>
            </a:r>
            <a:r>
              <a:rPr lang="zh-CN" altLang="en-US" sz="2400" b="1" dirty="0">
                <a:ea typeface="宋体" panose="02010600030101010101" pitchFamily="2" charset="-122"/>
              </a:rPr>
              <a:t>包</a:t>
            </a:r>
            <a:r>
              <a:rPr lang="zh-CN" altLang="en-US" sz="2400" dirty="0">
                <a:ea typeface="宋体" panose="02010600030101010101" pitchFamily="2" charset="-122"/>
              </a:rPr>
              <a:t>是把这些事物组织成模型的一种机制。</a:t>
            </a:r>
            <a:endParaRPr lang="en-US" altLang="zh-CN" sz="2400" dirty="0">
              <a:ea typeface="宋体" panose="02010600030101010101" pitchFamily="2" charset="-122"/>
            </a:endParaRPr>
          </a:p>
          <a:p>
            <a:pPr algn="just"/>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b="1" dirty="0">
                <a:ea typeface="宋体" panose="02010600030101010101" pitchFamily="2" charset="-122"/>
              </a:rPr>
              <a:t>包</a:t>
            </a:r>
            <a:r>
              <a:rPr lang="zh-CN" altLang="en-US" sz="2400" dirty="0">
                <a:ea typeface="宋体" panose="02010600030101010101" pitchFamily="2" charset="-122"/>
              </a:rPr>
              <a:t>可以没有标识，因为它没有实例，在运行系统中不可见；而</a:t>
            </a:r>
            <a:r>
              <a:rPr lang="zh-CN" altLang="en-US" sz="2400" b="1" dirty="0">
                <a:ea typeface="宋体" panose="02010600030101010101" pitchFamily="2" charset="-122"/>
              </a:rPr>
              <a:t>类</a:t>
            </a:r>
            <a:r>
              <a:rPr lang="zh-CN" altLang="en-US" sz="2400" dirty="0">
                <a:ea typeface="宋体" panose="02010600030101010101" pitchFamily="2" charset="-122"/>
              </a:rPr>
              <a:t>必须有标识，它有实例，类的实例（对象）是运行系统的组成元素。</a:t>
            </a:r>
          </a:p>
        </p:txBody>
      </p:sp>
    </p:spTree>
    <p:extLst>
      <p:ext uri="{BB962C8B-B14F-4D97-AF65-F5344CB8AC3E}">
        <p14:creationId xmlns:p14="http://schemas.microsoft.com/office/powerpoint/2010/main" val="4146531524"/>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包图的建模技术</a:t>
            </a:r>
          </a:p>
        </p:txBody>
      </p:sp>
      <p:sp>
        <p:nvSpPr>
          <p:cNvPr id="44" name="文本框 43"/>
          <p:cNvSpPr txBox="1"/>
          <p:nvPr/>
        </p:nvSpPr>
        <p:spPr>
          <a:xfrm>
            <a:off x="467719" y="1673346"/>
            <a:ext cx="5090399" cy="3785652"/>
          </a:xfrm>
          <a:prstGeom prst="rect">
            <a:avLst/>
          </a:prstGeom>
          <a:noFill/>
        </p:spPr>
        <p:txBody>
          <a:bodyPr wrap="square">
            <a:spAutoFit/>
          </a:bodyPr>
          <a:lstStyle/>
          <a:p>
            <a:pPr marL="457200" indent="-457200" algn="just">
              <a:buFont typeface="+mj-lt"/>
              <a:buAutoNum type="arabicPeriod"/>
            </a:pPr>
            <a:r>
              <a:rPr lang="zh-CN" altLang="en-US" sz="2400" dirty="0">
                <a:ea typeface="宋体" panose="02010600030101010101" pitchFamily="2" charset="-122"/>
              </a:rPr>
              <a:t>分析系统模型元素（通常是对象类），把概念上或语义上相近的模型元素纳入一个包。</a:t>
            </a:r>
          </a:p>
          <a:p>
            <a:pPr marL="457200" indent="-457200" algn="just">
              <a:buFont typeface="+mj-lt"/>
              <a:buAutoNum type="arabicPeriod"/>
            </a:pPr>
            <a:r>
              <a:rPr lang="zh-CN" altLang="en-US" sz="2400" dirty="0">
                <a:ea typeface="宋体" panose="02010600030101010101" pitchFamily="2" charset="-122"/>
              </a:rPr>
              <a:t>对于每一个包，标出其模型元素的可视性（公共、保护或私用）。</a:t>
            </a:r>
          </a:p>
          <a:p>
            <a:pPr marL="457200" indent="-457200" algn="just">
              <a:buFont typeface="+mj-lt"/>
              <a:buAutoNum type="arabicPeriod"/>
            </a:pPr>
            <a:r>
              <a:rPr lang="zh-CN" altLang="en-US" sz="2400" dirty="0">
                <a:ea typeface="宋体" panose="02010600030101010101" pitchFamily="2" charset="-122"/>
              </a:rPr>
              <a:t>确定包与包之间的依赖联系，特别是输入依赖。</a:t>
            </a:r>
          </a:p>
          <a:p>
            <a:pPr marL="457200" indent="-457200" algn="just">
              <a:buFont typeface="+mj-lt"/>
              <a:buAutoNum type="arabicPeriod"/>
            </a:pPr>
            <a:r>
              <a:rPr lang="zh-CN" altLang="en-US" sz="2400" dirty="0">
                <a:ea typeface="宋体" panose="02010600030101010101" pitchFamily="2" charset="-122"/>
              </a:rPr>
              <a:t>确定包与包之间的泛化联系，确定包元素的多态性与重载。</a:t>
            </a:r>
          </a:p>
          <a:p>
            <a:pPr marL="457200" indent="-457200" algn="just">
              <a:buFont typeface="+mj-lt"/>
              <a:buAutoNum type="arabicPeriod"/>
            </a:pPr>
            <a:r>
              <a:rPr lang="zh-CN" altLang="en-US" sz="2400" dirty="0">
                <a:ea typeface="宋体" panose="02010600030101010101" pitchFamily="2" charset="-122"/>
              </a:rPr>
              <a:t>绘制包图</a:t>
            </a:r>
          </a:p>
        </p:txBody>
      </p:sp>
      <p:pic>
        <p:nvPicPr>
          <p:cNvPr id="42" name="图片 41" descr="图示&#10;&#10;描述已自动生成">
            <a:extLst>
              <a:ext uri="{FF2B5EF4-FFF2-40B4-BE49-F238E27FC236}">
                <a16:creationId xmlns:a16="http://schemas.microsoft.com/office/drawing/2014/main" id="{0C02749C-604B-4BEB-B6AA-447D6AB797E5}"/>
              </a:ext>
            </a:extLst>
          </p:cNvPr>
          <p:cNvPicPr/>
          <p:nvPr/>
        </p:nvPicPr>
        <p:blipFill>
          <a:blip r:embed="rId2"/>
          <a:stretch>
            <a:fillRect/>
          </a:stretch>
        </p:blipFill>
        <p:spPr>
          <a:xfrm>
            <a:off x="5761202" y="1807816"/>
            <a:ext cx="6080478" cy="4126819"/>
          </a:xfrm>
          <a:prstGeom prst="rect">
            <a:avLst/>
          </a:prstGeom>
        </p:spPr>
      </p:pic>
    </p:spTree>
    <p:extLst>
      <p:ext uri="{BB962C8B-B14F-4D97-AF65-F5344CB8AC3E}">
        <p14:creationId xmlns:p14="http://schemas.microsoft.com/office/powerpoint/2010/main" val="2144077721"/>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242897" y="1926327"/>
            <a:ext cx="1012434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a:t>
            </a:r>
            <a:r>
              <a:rPr lang="zh-CN" altLang="en-US" sz="2800" dirty="0">
                <a:ea typeface="宋体" panose="02010600030101010101" pitchFamily="2" charset="-122"/>
              </a:rPr>
              <a:t>包图中的泛化关系表示什么？</a:t>
            </a:r>
          </a:p>
        </p:txBody>
      </p:sp>
      <p:sp>
        <p:nvSpPr>
          <p:cNvPr id="43" name="文本框 42"/>
          <p:cNvSpPr txBox="1"/>
          <p:nvPr/>
        </p:nvSpPr>
        <p:spPr>
          <a:xfrm>
            <a:off x="1954890" y="3672767"/>
            <a:ext cx="7744922" cy="1077218"/>
          </a:xfrm>
          <a:prstGeom prst="rect">
            <a:avLst/>
          </a:prstGeom>
          <a:noFill/>
        </p:spPr>
        <p:txBody>
          <a:bodyPr wrap="square">
            <a:spAutoFit/>
          </a:bodyPr>
          <a:lstStyle/>
          <a:p>
            <a:r>
              <a:rPr lang="zh-CN" altLang="en-US" sz="3200" dirty="0"/>
              <a:t>答案：</a:t>
            </a:r>
            <a:r>
              <a:rPr lang="zh-CN" altLang="en-US" sz="3200" dirty="0">
                <a:solidFill>
                  <a:srgbClr val="FF0000"/>
                </a:solidFill>
              </a:rPr>
              <a:t>表示一个包继承了另一个包的全部内容，同时又补充自己增加的内容</a:t>
            </a:r>
            <a:endParaRPr lang="en-US" altLang="zh-CN" sz="3200" dirty="0">
              <a:solidFill>
                <a:srgbClr val="FF0000"/>
              </a:solidFill>
            </a:endParaRPr>
          </a:p>
        </p:txBody>
      </p:sp>
    </p:spTree>
    <p:extLst>
      <p:ext uri="{BB962C8B-B14F-4D97-AF65-F5344CB8AC3E}">
        <p14:creationId xmlns:p14="http://schemas.microsoft.com/office/powerpoint/2010/main" val="32891486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UML2.0</a:t>
            </a:r>
            <a:r>
              <a:rPr lang="zh-CN" altLang="en-US" sz="3200" b="1" dirty="0">
                <a:solidFill>
                  <a:schemeClr val="bg1"/>
                </a:solidFill>
                <a:latin typeface="微软雅黑" panose="020B0503020204020204" pitchFamily="34" charset="-122"/>
                <a:ea typeface="微软雅黑" panose="020B0503020204020204" pitchFamily="34" charset="-122"/>
              </a:rPr>
              <a:t>与</a:t>
            </a:r>
            <a:r>
              <a:rPr lang="en-US" altLang="zh-CN" sz="3200" b="1" dirty="0">
                <a:solidFill>
                  <a:schemeClr val="bg1"/>
                </a:solidFill>
                <a:latin typeface="微软雅黑" panose="020B0503020204020204" pitchFamily="34" charset="-122"/>
                <a:ea typeface="微软雅黑" panose="020B0503020204020204" pitchFamily="34" charset="-122"/>
              </a:rPr>
              <a:t>1.X</a:t>
            </a:r>
            <a:r>
              <a:rPr lang="zh-CN" altLang="en-US" sz="3200" b="1" dirty="0">
                <a:solidFill>
                  <a:schemeClr val="bg1"/>
                </a:solidFill>
                <a:latin typeface="微软雅黑" panose="020B0503020204020204" pitchFamily="34" charset="-122"/>
                <a:ea typeface="微软雅黑" panose="020B0503020204020204" pitchFamily="34" charset="-122"/>
              </a:rPr>
              <a:t>的不同</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UML2.0</a:t>
            </a:r>
            <a:r>
              <a:rPr lang="zh-CN" altLang="en-US" sz="2800" b="1" dirty="0">
                <a:solidFill>
                  <a:schemeClr val="bg1"/>
                </a:solidFill>
                <a:latin typeface="微软雅黑" panose="020B0503020204020204" pitchFamily="34" charset="-122"/>
                <a:ea typeface="微软雅黑" panose="020B0503020204020204" pitchFamily="34" charset="-122"/>
              </a:rPr>
              <a:t>与</a:t>
            </a:r>
            <a:r>
              <a:rPr lang="en-US" altLang="zh-CN" sz="2800" b="1" dirty="0">
                <a:solidFill>
                  <a:schemeClr val="bg1"/>
                </a:solidFill>
                <a:latin typeface="微软雅黑" panose="020B0503020204020204" pitchFamily="34" charset="-122"/>
                <a:ea typeface="微软雅黑" panose="020B0503020204020204" pitchFamily="34" charset="-122"/>
              </a:rPr>
              <a:t>1.X</a:t>
            </a:r>
            <a:r>
              <a:rPr lang="zh-CN" altLang="en-US" sz="2800" b="1" dirty="0">
                <a:solidFill>
                  <a:schemeClr val="bg1"/>
                </a:solidFill>
                <a:latin typeface="微软雅黑" panose="020B0503020204020204" pitchFamily="34" charset="-122"/>
                <a:ea typeface="微软雅黑" panose="020B0503020204020204" pitchFamily="34" charset="-122"/>
              </a:rPr>
              <a:t>的不同</a:t>
            </a:r>
          </a:p>
        </p:txBody>
      </p:sp>
      <p:sp>
        <p:nvSpPr>
          <p:cNvPr id="44" name="文本框 43"/>
          <p:cNvSpPr txBox="1"/>
          <p:nvPr/>
        </p:nvSpPr>
        <p:spPr>
          <a:xfrm>
            <a:off x="1444095" y="2489134"/>
            <a:ext cx="9303810" cy="1200329"/>
          </a:xfrm>
          <a:prstGeom prst="rect">
            <a:avLst/>
          </a:prstGeom>
          <a:noFill/>
        </p:spPr>
        <p:txBody>
          <a:bodyPr wrap="square">
            <a:spAutoFit/>
          </a:bodyPr>
          <a:lstStyle/>
          <a:p>
            <a:pPr algn="just"/>
            <a:r>
              <a:rPr lang="en-US" altLang="zh-CN" sz="2400" dirty="0">
                <a:ea typeface="宋体" panose="02010600030101010101" pitchFamily="2" charset="-122"/>
              </a:rPr>
              <a:t>	UML2.0 </a:t>
            </a:r>
            <a:r>
              <a:rPr lang="zh-CN" altLang="en-US" sz="2400" dirty="0">
                <a:ea typeface="宋体" panose="02010600030101010101" pitchFamily="2" charset="-122"/>
              </a:rPr>
              <a:t>新增加的</a:t>
            </a:r>
            <a:r>
              <a:rPr lang="en-US" altLang="zh-CN" sz="2400" dirty="0">
                <a:ea typeface="宋体" panose="02010600030101010101" pitchFamily="2" charset="-122"/>
              </a:rPr>
              <a:t>4</a:t>
            </a:r>
            <a:r>
              <a:rPr lang="zh-CN" altLang="en-US" sz="2400" dirty="0">
                <a:ea typeface="宋体" panose="02010600030101010101" pitchFamily="2" charset="-122"/>
              </a:rPr>
              <a:t>种图，主要是作为原有</a:t>
            </a:r>
            <a:r>
              <a:rPr lang="en-US" altLang="zh-CN" sz="2400" dirty="0">
                <a:ea typeface="宋体" panose="02010600030101010101" pitchFamily="2" charset="-122"/>
              </a:rPr>
              <a:t>9</a:t>
            </a:r>
            <a:r>
              <a:rPr lang="zh-CN" altLang="en-US" sz="2400" dirty="0">
                <a:ea typeface="宋体" panose="02010600030101010101" pitchFamily="2" charset="-122"/>
              </a:rPr>
              <a:t>种图的扩展内容，实际应用中除了包图，其他三种图的应用较少。但是在一些特殊的环境下它们也有着重要的作用。</a:t>
            </a:r>
          </a:p>
        </p:txBody>
      </p:sp>
    </p:spTree>
    <p:extLst>
      <p:ext uri="{BB962C8B-B14F-4D97-AF65-F5344CB8AC3E}">
        <p14:creationId xmlns:p14="http://schemas.microsoft.com/office/powerpoint/2010/main" val="76217467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组合结构图</a:t>
            </a:r>
          </a:p>
        </p:txBody>
      </p:sp>
      <p:sp>
        <p:nvSpPr>
          <p:cNvPr id="44" name="文本框 43"/>
          <p:cNvSpPr txBox="1"/>
          <p:nvPr/>
        </p:nvSpPr>
        <p:spPr>
          <a:xfrm>
            <a:off x="1477311" y="1840935"/>
            <a:ext cx="9303810" cy="3785652"/>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组合结构图将每一个类放在一个整体中，从类的内部结构来审视一个类。组合结构图可用于表示一个类的内部结构。</a:t>
            </a:r>
          </a:p>
          <a:p>
            <a:pPr algn="just"/>
            <a:r>
              <a:rPr lang="en-US" altLang="zh-CN" sz="2400" dirty="0">
                <a:ea typeface="宋体" panose="02010600030101010101" pitchFamily="2" charset="-122"/>
              </a:rPr>
              <a:t>	</a:t>
            </a:r>
            <a:r>
              <a:rPr lang="zh-CN" altLang="en-US" sz="2400" u="sng" dirty="0">
                <a:ea typeface="宋体" panose="02010600030101010101" pitchFamily="2" charset="-122"/>
              </a:rPr>
              <a:t>组合结构图反映类、接口或组件（和它们的属性）来描述功能内部的合作。组合结构图和类图类似，是它们的模型结构的特定使用。类图建模类的静态结构，包括它们的属性和行为。</a:t>
            </a:r>
            <a:endParaRPr lang="en-US" altLang="zh-CN" sz="2400" u="sng" dirty="0">
              <a:ea typeface="宋体" panose="02010600030101010101" pitchFamily="2" charset="-122"/>
            </a:endParaRPr>
          </a:p>
          <a:p>
            <a:pPr algn="just"/>
            <a:r>
              <a:rPr lang="zh-CN" altLang="en-US" sz="2400" b="1" dirty="0">
                <a:ea typeface="宋体" panose="02010600030101010101" pitchFamily="2" charset="-122"/>
              </a:rPr>
              <a:t>基本元素：</a:t>
            </a:r>
          </a:p>
          <a:p>
            <a:pPr algn="just"/>
            <a:r>
              <a:rPr lang="zh-CN" altLang="en-US" sz="2400" dirty="0">
                <a:ea typeface="宋体" panose="02010600030101010101" pitchFamily="2" charset="-122"/>
              </a:rPr>
              <a:t>部件：表示被描述事物所拥有的内部成分。</a:t>
            </a:r>
          </a:p>
          <a:p>
            <a:pPr algn="just"/>
            <a:r>
              <a:rPr lang="zh-CN" altLang="en-US" sz="2400" dirty="0">
                <a:ea typeface="宋体" panose="02010600030101010101" pitchFamily="2" charset="-122"/>
              </a:rPr>
              <a:t>连接件：表示部件之间的关系。</a:t>
            </a:r>
          </a:p>
          <a:p>
            <a:pPr algn="just"/>
            <a:r>
              <a:rPr lang="zh-CN" altLang="en-US" sz="2400" dirty="0">
                <a:ea typeface="宋体" panose="02010600030101010101" pitchFamily="2" charset="-122"/>
              </a:rPr>
              <a:t>端口：表示部件和外部环境的交互点。</a:t>
            </a:r>
          </a:p>
          <a:p>
            <a:pPr algn="just"/>
            <a:endParaRPr lang="zh-CN" altLang="en-US" sz="2400" dirty="0">
              <a:ea typeface="宋体" panose="02010600030101010101" pitchFamily="2" charset="-122"/>
            </a:endParaRPr>
          </a:p>
        </p:txBody>
      </p:sp>
    </p:spTree>
    <p:extLst>
      <p:ext uri="{BB962C8B-B14F-4D97-AF65-F5344CB8AC3E}">
        <p14:creationId xmlns:p14="http://schemas.microsoft.com/office/powerpoint/2010/main" val="1901376906"/>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组合结构图</a:t>
            </a:r>
          </a:p>
        </p:txBody>
      </p:sp>
      <p:sp>
        <p:nvSpPr>
          <p:cNvPr id="44" name="文本框 43"/>
          <p:cNvSpPr txBox="1"/>
          <p:nvPr/>
        </p:nvSpPr>
        <p:spPr>
          <a:xfrm>
            <a:off x="1477311" y="2441571"/>
            <a:ext cx="9303810" cy="2677656"/>
          </a:xfrm>
          <a:prstGeom prst="rect">
            <a:avLst/>
          </a:prstGeom>
          <a:noFill/>
        </p:spPr>
        <p:txBody>
          <a:bodyPr wrap="square">
            <a:spAutoFit/>
          </a:bodyPr>
          <a:lstStyle/>
          <a:p>
            <a:pPr algn="just"/>
            <a:r>
              <a:rPr lang="zh-CN" altLang="en-US" sz="2400" b="1" dirty="0">
                <a:ea typeface="宋体" panose="02010600030101010101" pitchFamily="2" charset="-122"/>
              </a:rPr>
              <a:t>组合结构图的作用</a:t>
            </a:r>
            <a:r>
              <a:rPr lang="zh-CN" altLang="en-US" sz="2400" dirty="0">
                <a:ea typeface="宋体" panose="02010600030101010101" pitchFamily="2" charset="-122"/>
              </a:rPr>
              <a:t>：</a:t>
            </a: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）组合结构图所能够表达的信息，使用组合或者聚合也能够表示，只是一种新的表达形式。</a:t>
            </a: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）组合结构图可以表示一个类的内部成员对象之间的相互关系，是对传统类图的一 个补充。</a:t>
            </a: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）组合结构图适用于表示含有内部类的类与外部接口之间的相互关系。</a:t>
            </a:r>
          </a:p>
        </p:txBody>
      </p:sp>
    </p:spTree>
    <p:extLst>
      <p:ext uri="{BB962C8B-B14F-4D97-AF65-F5344CB8AC3E}">
        <p14:creationId xmlns:p14="http://schemas.microsoft.com/office/powerpoint/2010/main" val="2871229659"/>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p>
        </p:txBody>
      </p:sp>
      <p:sp>
        <p:nvSpPr>
          <p:cNvPr id="44" name="文本框 43"/>
          <p:cNvSpPr txBox="1"/>
          <p:nvPr/>
        </p:nvSpPr>
        <p:spPr>
          <a:xfrm>
            <a:off x="1242898" y="1939548"/>
            <a:ext cx="9303810" cy="3785652"/>
          </a:xfrm>
          <a:prstGeom prst="rect">
            <a:avLst/>
          </a:prstGeom>
          <a:noFill/>
        </p:spPr>
        <p:txBody>
          <a:bodyPr wrap="square">
            <a:spAutoFit/>
          </a:bodyPr>
          <a:lstStyle/>
          <a:p>
            <a:pPr algn="just"/>
            <a:r>
              <a:rPr lang="zh-CN" altLang="en-US" sz="2400" b="1" dirty="0">
                <a:ea typeface="宋体" panose="02010600030101010101" pitchFamily="2" charset="-122"/>
              </a:rPr>
              <a:t>什么是定时图：</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定时图釆用一种带数字刻度的时间轴来精确地描述消息的顺序，而不是像顺序图那样 只是指定消息的相对顺序，而且它还允许可视化地表示每条生命线的状态变化。</a:t>
            </a:r>
            <a:endParaRPr lang="en-US" altLang="zh-CN"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定时图的焦点集中于生命线内部及它们之间沿着时间轴的条件变化。</a:t>
            </a:r>
          </a:p>
          <a:p>
            <a:pPr algn="just"/>
            <a:r>
              <a:rPr lang="en-US" altLang="zh-CN" sz="2400" dirty="0">
                <a:ea typeface="宋体" panose="02010600030101010101" pitchFamily="2" charset="-122"/>
              </a:rPr>
              <a:t>	</a:t>
            </a:r>
            <a:r>
              <a:rPr lang="zh-CN" altLang="en-US" sz="2400" u="sng" dirty="0">
                <a:ea typeface="宋体" panose="02010600030101010101" pitchFamily="2" charset="-122"/>
              </a:rPr>
              <a:t>定时图可以把状态发生变化的时刻及各个状态所持续的时间具体地表示出来。如果把多个对象放在一个定时图中，还可以把它们之间发送和接收消息的时刻表示出来。在这方面，定时图与其他几种交互图相比具有独到的优势。</a:t>
            </a:r>
          </a:p>
        </p:txBody>
      </p:sp>
    </p:spTree>
    <p:extLst>
      <p:ext uri="{BB962C8B-B14F-4D97-AF65-F5344CB8AC3E}">
        <p14:creationId xmlns:p14="http://schemas.microsoft.com/office/powerpoint/2010/main" val="142380611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2" name="文本框 41"/>
          <p:cNvSpPr txBox="1"/>
          <p:nvPr/>
        </p:nvSpPr>
        <p:spPr>
          <a:xfrm>
            <a:off x="1396290" y="1568863"/>
            <a:ext cx="9556394" cy="156966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类是对一组具有相同属性、操作、关系和语义的对象的抽象。主要包括名称部分 </a:t>
            </a:r>
            <a:r>
              <a:rPr lang="en-US" altLang="zh-CN" sz="2400" dirty="0">
                <a:ea typeface="宋体" panose="02010600030101010101" pitchFamily="2" charset="-122"/>
              </a:rPr>
              <a:t>(Name)</a:t>
            </a:r>
            <a:r>
              <a:rPr lang="zh-CN" altLang="en-US" sz="2400" dirty="0">
                <a:ea typeface="宋体" panose="02010600030101010101" pitchFamily="2" charset="-122"/>
              </a:rPr>
              <a:t>、属性部分</a:t>
            </a:r>
            <a:r>
              <a:rPr lang="en-US" altLang="zh-CN" sz="2400" dirty="0">
                <a:ea typeface="宋体" panose="02010600030101010101" pitchFamily="2" charset="-122"/>
              </a:rPr>
              <a:t>(Attribute)</a:t>
            </a:r>
            <a:r>
              <a:rPr lang="zh-CN" altLang="en-US" sz="2400" dirty="0">
                <a:ea typeface="宋体" panose="02010600030101010101" pitchFamily="2" charset="-122"/>
              </a:rPr>
              <a:t>和操作部分</a:t>
            </a:r>
            <a:r>
              <a:rPr lang="en-US" altLang="zh-CN" sz="2400" dirty="0">
                <a:ea typeface="宋体" panose="02010600030101010101" pitchFamily="2" charset="-122"/>
              </a:rPr>
              <a:t>(Operation) o </a:t>
            </a:r>
            <a:r>
              <a:rPr lang="zh-CN" altLang="en-US" sz="2400" dirty="0">
                <a:ea typeface="宋体" panose="02010600030101010101" pitchFamily="2" charset="-122"/>
              </a:rPr>
              <a:t>在 </a:t>
            </a:r>
            <a:r>
              <a:rPr lang="en-US" altLang="zh-CN" sz="2400" dirty="0">
                <a:ea typeface="宋体" panose="02010600030101010101" pitchFamily="2" charset="-122"/>
              </a:rPr>
              <a:t>UML </a:t>
            </a:r>
            <a:r>
              <a:rPr lang="zh-CN" altLang="en-US" sz="2400" dirty="0">
                <a:ea typeface="宋体" panose="02010600030101010101" pitchFamily="2" charset="-122"/>
              </a:rPr>
              <a:t>中类用一个矩形框表示，它包含三个区域，最上面是类名、中间是类的属性、最下面是类的方法。</a:t>
            </a:r>
            <a:endParaRPr lang="en-US" altLang="zh-CN" sz="2400" dirty="0">
              <a:ea typeface="宋体" panose="02010600030101010101" pitchFamily="2" charset="-122"/>
            </a:endParaRPr>
          </a:p>
        </p:txBody>
      </p:sp>
      <p:pic>
        <p:nvPicPr>
          <p:cNvPr id="43" name="图片 42">
            <a:extLst>
              <a:ext uri="{FF2B5EF4-FFF2-40B4-BE49-F238E27FC236}">
                <a16:creationId xmlns:a16="http://schemas.microsoft.com/office/drawing/2014/main" id="{E8B152D5-D32A-4E76-A9B5-278E387EADBD}"/>
              </a:ext>
            </a:extLst>
          </p:cNvPr>
          <p:cNvPicPr/>
          <p:nvPr/>
        </p:nvPicPr>
        <p:blipFill>
          <a:blip r:embed="rId2"/>
          <a:stretch>
            <a:fillRect/>
          </a:stretch>
        </p:blipFill>
        <p:spPr>
          <a:xfrm>
            <a:off x="815464" y="3640288"/>
            <a:ext cx="2608356" cy="2481737"/>
          </a:xfrm>
          <a:prstGeom prst="rect">
            <a:avLst/>
          </a:prstGeom>
          <a:noFill/>
          <a:ln w="9525">
            <a:noFill/>
          </a:ln>
        </p:spPr>
      </p:pic>
      <p:sp>
        <p:nvSpPr>
          <p:cNvPr id="44" name="文本框 43">
            <a:extLst>
              <a:ext uri="{FF2B5EF4-FFF2-40B4-BE49-F238E27FC236}">
                <a16:creationId xmlns:a16="http://schemas.microsoft.com/office/drawing/2014/main" id="{0359CCA4-1096-41DB-9585-8DDE98B0C447}"/>
              </a:ext>
            </a:extLst>
          </p:cNvPr>
          <p:cNvSpPr txBox="1"/>
          <p:nvPr/>
        </p:nvSpPr>
        <p:spPr>
          <a:xfrm>
            <a:off x="3710815" y="3357662"/>
            <a:ext cx="7889513" cy="2677656"/>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关于名称：每个类都必须有一个能和其他类进行区分的名称，类的名称部分是不能省略的。类的命名要求为由字符、数字、下划线组成的唯一的字符串即可。表示方法有以下两种。</a:t>
            </a:r>
          </a:p>
          <a:p>
            <a:r>
              <a:rPr lang="en-US" altLang="zh-CN" sz="2400" dirty="0">
                <a:ea typeface="宋体" panose="02010600030101010101" pitchFamily="2" charset="-122"/>
              </a:rPr>
              <a:t>(1)</a:t>
            </a:r>
            <a:r>
              <a:rPr lang="zh-CN" altLang="en-US" sz="2400" dirty="0">
                <a:ea typeface="宋体" panose="02010600030101010101" pitchFamily="2" charset="-122"/>
              </a:rPr>
              <a:t>简单名</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a:ea typeface="宋体" panose="02010600030101010101" pitchFamily="2" charset="-122"/>
              </a:rPr>
              <a:t>Account,</a:t>
            </a:r>
            <a:r>
              <a:rPr lang="zh-CN" altLang="en-US" sz="2400" dirty="0">
                <a:ea typeface="宋体" panose="02010600030101010101" pitchFamily="2" charset="-122"/>
              </a:rPr>
              <a:t>它只是一个单独的名称。</a:t>
            </a:r>
          </a:p>
          <a:p>
            <a:r>
              <a:rPr lang="en-US" altLang="zh-CN" sz="2400" dirty="0">
                <a:ea typeface="宋体" panose="02010600030101010101" pitchFamily="2" charset="-122"/>
              </a:rPr>
              <a:t>(2)</a:t>
            </a:r>
            <a:r>
              <a:rPr lang="zh-CN" altLang="en-US" sz="2400" dirty="0">
                <a:ea typeface="宋体" panose="02010600030101010101" pitchFamily="2" charset="-122"/>
              </a:rPr>
              <a:t>全名</a:t>
            </a:r>
            <a:r>
              <a:rPr lang="en-US" altLang="zh-CN" sz="2400" dirty="0">
                <a:ea typeface="宋体" panose="02010600030101010101" pitchFamily="2" charset="-122"/>
              </a:rPr>
              <a:t>:</a:t>
            </a:r>
            <a:r>
              <a:rPr lang="zh-CN" altLang="en-US" sz="2400" dirty="0">
                <a:ea typeface="宋体" panose="02010600030101010101" pitchFamily="2" charset="-122"/>
              </a:rPr>
              <a:t>也称为路径名，就是在类名前面加上包的名称，例如</a:t>
            </a:r>
            <a:r>
              <a:rPr lang="en-US" altLang="zh-CN" sz="2400" dirty="0">
                <a:ea typeface="宋体" panose="02010600030101010101" pitchFamily="2" charset="-122"/>
              </a:rPr>
              <a:t>Business::Account</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p>
        </p:txBody>
      </p:sp>
      <p:sp>
        <p:nvSpPr>
          <p:cNvPr id="44" name="文本框 43"/>
          <p:cNvSpPr txBox="1"/>
          <p:nvPr/>
        </p:nvSpPr>
        <p:spPr>
          <a:xfrm>
            <a:off x="1242898" y="1939548"/>
            <a:ext cx="9303810" cy="2308324"/>
          </a:xfrm>
          <a:prstGeom prst="rect">
            <a:avLst/>
          </a:prstGeom>
          <a:noFill/>
        </p:spPr>
        <p:txBody>
          <a:bodyPr wrap="square">
            <a:spAutoFit/>
          </a:bodyPr>
          <a:lstStyle/>
          <a:p>
            <a:pPr algn="just"/>
            <a:r>
              <a:rPr lang="zh-CN" altLang="en-US" sz="2400" b="1" dirty="0">
                <a:ea typeface="宋体" panose="02010600030101010101" pitchFamily="2" charset="-122"/>
              </a:rPr>
              <a:t>定时图的基本元素：</a:t>
            </a:r>
            <a:endParaRPr lang="en-US" altLang="zh-CN" sz="2400" b="1" dirty="0">
              <a:ea typeface="宋体" panose="02010600030101010101" pitchFamily="2" charset="-122"/>
            </a:endParaRPr>
          </a:p>
          <a:p>
            <a:pPr algn="just"/>
            <a:r>
              <a:rPr lang="zh-CN" altLang="en-US" sz="2400" dirty="0">
                <a:ea typeface="宋体" panose="02010600030101010101" pitchFamily="2" charset="-122"/>
              </a:rPr>
              <a:t>生命线：一条水平线，反映处于活跃状态的对象实体。 状态：对象实体随时间变化所处的状态。</a:t>
            </a:r>
          </a:p>
          <a:p>
            <a:pPr algn="just"/>
            <a:r>
              <a:rPr lang="zh-CN" altLang="en-US" sz="2400" dirty="0">
                <a:ea typeface="宋体" panose="02010600030101010101" pitchFamily="2" charset="-122"/>
              </a:rPr>
              <a:t>事件：改变对象状态所激发的动作。</a:t>
            </a:r>
          </a:p>
          <a:p>
            <a:pPr algn="just"/>
            <a:r>
              <a:rPr lang="zh-CN" altLang="en-US" sz="2400" dirty="0">
                <a:ea typeface="宋体" panose="02010600030101010101" pitchFamily="2" charset="-122"/>
              </a:rPr>
              <a:t>时间：水平方向的时间标度。</a:t>
            </a:r>
          </a:p>
          <a:p>
            <a:pPr algn="just"/>
            <a:r>
              <a:rPr lang="zh-CN" altLang="en-US" sz="2400" dirty="0">
                <a:ea typeface="宋体" panose="02010600030101010101" pitchFamily="2" charset="-122"/>
              </a:rPr>
              <a:t>时序约束：状态持续时间的间隔要求。</a:t>
            </a:r>
          </a:p>
        </p:txBody>
      </p:sp>
    </p:spTree>
    <p:extLst>
      <p:ext uri="{BB962C8B-B14F-4D97-AF65-F5344CB8AC3E}">
        <p14:creationId xmlns:p14="http://schemas.microsoft.com/office/powerpoint/2010/main" val="35454793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p>
        </p:txBody>
      </p:sp>
      <p:sp>
        <p:nvSpPr>
          <p:cNvPr id="44" name="文本框 43"/>
          <p:cNvSpPr txBox="1"/>
          <p:nvPr/>
        </p:nvSpPr>
        <p:spPr>
          <a:xfrm>
            <a:off x="1242898" y="2656724"/>
            <a:ext cx="9303810" cy="1938992"/>
          </a:xfrm>
          <a:prstGeom prst="rect">
            <a:avLst/>
          </a:prstGeom>
          <a:noFill/>
        </p:spPr>
        <p:txBody>
          <a:bodyPr wrap="square">
            <a:spAutoFit/>
          </a:bodyPr>
          <a:lstStyle/>
          <a:p>
            <a:pPr algn="just"/>
            <a:r>
              <a:rPr lang="zh-CN" altLang="en-US" sz="2400" b="1" dirty="0">
                <a:ea typeface="宋体" panose="02010600030101010101" pitchFamily="2" charset="-122"/>
              </a:rPr>
              <a:t>定时图作用：</a:t>
            </a:r>
          </a:p>
          <a:p>
            <a:pPr algn="just"/>
            <a:r>
              <a:rPr lang="en-US" altLang="zh-CN" sz="2400" dirty="0">
                <a:ea typeface="宋体" panose="02010600030101010101" pitchFamily="2" charset="-122"/>
              </a:rPr>
              <a:t>	</a:t>
            </a:r>
            <a:r>
              <a:rPr lang="zh-CN" altLang="en-US" sz="2400" dirty="0">
                <a:ea typeface="宋体" panose="02010600030101010101" pitchFamily="2" charset="-122"/>
              </a:rPr>
              <a:t>定时图用于表示不同对象上状态改变之间的定时约束，如果需要对交互时间进行控制可使用定时图。对于那些时间指标要求很高或者时序关系复杂而又敏感的系统（如实时系统和通信领域的某些系统）而言，定时图是一种有力的描述手段。</a:t>
            </a:r>
          </a:p>
        </p:txBody>
      </p:sp>
    </p:spTree>
    <p:extLst>
      <p:ext uri="{BB962C8B-B14F-4D97-AF65-F5344CB8AC3E}">
        <p14:creationId xmlns:p14="http://schemas.microsoft.com/office/powerpoint/2010/main" val="2313871238"/>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交互概览图</a:t>
            </a:r>
          </a:p>
        </p:txBody>
      </p:sp>
      <p:sp>
        <p:nvSpPr>
          <p:cNvPr id="44" name="文本框 43"/>
          <p:cNvSpPr txBox="1"/>
          <p:nvPr/>
        </p:nvSpPr>
        <p:spPr>
          <a:xfrm>
            <a:off x="1170384" y="1501471"/>
            <a:ext cx="9303810" cy="4893647"/>
          </a:xfrm>
          <a:prstGeom prst="rect">
            <a:avLst/>
          </a:prstGeom>
          <a:noFill/>
        </p:spPr>
        <p:txBody>
          <a:bodyPr wrap="square">
            <a:spAutoFit/>
          </a:bodyPr>
          <a:lstStyle/>
          <a:p>
            <a:pPr algn="just"/>
            <a:r>
              <a:rPr lang="zh-CN" altLang="en-US" sz="2400" b="1" dirty="0">
                <a:ea typeface="宋体" panose="02010600030101010101" pitchFamily="2" charset="-122"/>
              </a:rPr>
              <a:t>什么是交互概览图：</a:t>
            </a:r>
          </a:p>
          <a:p>
            <a:pPr algn="just"/>
            <a:r>
              <a:rPr lang="en-US" altLang="zh-CN" sz="2400" dirty="0">
                <a:ea typeface="宋体" panose="02010600030101010101" pitchFamily="2" charset="-122"/>
              </a:rPr>
              <a:t>	</a:t>
            </a:r>
            <a:r>
              <a:rPr lang="zh-CN" altLang="en-US" sz="2400" dirty="0">
                <a:ea typeface="宋体" panose="02010600030101010101" pitchFamily="2" charset="-122"/>
              </a:rPr>
              <a:t>交互概览图是交互图与活动图的混合物，可以把交互概览图理解为细化的活动图，在其中的活动都通过一些小型的顺序图来表示；也可以将其理解为利用标明控制流的活动图分解过的顺序图。</a:t>
            </a:r>
          </a:p>
          <a:p>
            <a:pPr algn="just"/>
            <a:r>
              <a:rPr lang="en-US" altLang="zh-CN" sz="2400" dirty="0">
                <a:ea typeface="宋体" panose="02010600030101010101" pitchFamily="2" charset="-122"/>
              </a:rPr>
              <a:t>	</a:t>
            </a:r>
            <a:r>
              <a:rPr lang="zh-CN" altLang="en-US" sz="2400" u="sng" dirty="0">
                <a:ea typeface="宋体" panose="02010600030101010101" pitchFamily="2" charset="-122"/>
              </a:rPr>
              <a:t>交互概览图用于将一些零散的顺序图组织在一起，它采用了活动图的构造方式，利用了活动图的各种控制结点，并把活动图的每个活动结点替换为一个交互或者交互使用。</a:t>
            </a:r>
            <a:endParaRPr lang="en-US" altLang="zh-CN" sz="2400" u="sng" dirty="0">
              <a:ea typeface="宋体" panose="02010600030101010101" pitchFamily="2" charset="-122"/>
            </a:endParaRPr>
          </a:p>
          <a:p>
            <a:pPr algn="just"/>
            <a:r>
              <a:rPr lang="zh-CN" altLang="en-US" sz="2400" b="1" dirty="0">
                <a:ea typeface="宋体" panose="02010600030101010101" pitchFamily="2" charset="-122"/>
              </a:rPr>
              <a:t>基本元素：</a:t>
            </a:r>
            <a:endParaRPr lang="en-US" altLang="zh-CN" sz="2400" b="1" dirty="0">
              <a:ea typeface="宋体" panose="02010600030101010101" pitchFamily="2" charset="-122"/>
            </a:endParaRPr>
          </a:p>
          <a:p>
            <a:pPr algn="just"/>
            <a:r>
              <a:rPr lang="zh-CN" altLang="en-US" sz="2400" dirty="0">
                <a:ea typeface="宋体" panose="02010600030101010101" pitchFamily="2" charset="-122"/>
              </a:rPr>
              <a:t>活动图的基本元素：状态、转移、分支、分叉和汇合、泳道、对象流。</a:t>
            </a:r>
          </a:p>
          <a:p>
            <a:pPr algn="just"/>
            <a:r>
              <a:rPr lang="zh-CN" altLang="en-US" sz="2400" dirty="0">
                <a:ea typeface="宋体" panose="02010600030101010101" pitchFamily="2" charset="-122"/>
              </a:rPr>
              <a:t>顺序图的基本元素：角色、对象、生命线、激活期、消息。</a:t>
            </a:r>
          </a:p>
          <a:p>
            <a:pPr algn="just"/>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p:txBody>
      </p:sp>
    </p:spTree>
    <p:extLst>
      <p:ext uri="{BB962C8B-B14F-4D97-AF65-F5344CB8AC3E}">
        <p14:creationId xmlns:p14="http://schemas.microsoft.com/office/powerpoint/2010/main" val="413792807"/>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交互概览图</a:t>
            </a:r>
          </a:p>
        </p:txBody>
      </p:sp>
      <p:sp>
        <p:nvSpPr>
          <p:cNvPr id="44" name="文本框 43"/>
          <p:cNvSpPr txBox="1"/>
          <p:nvPr/>
        </p:nvSpPr>
        <p:spPr>
          <a:xfrm>
            <a:off x="1352905" y="2568271"/>
            <a:ext cx="9303810" cy="2308324"/>
          </a:xfrm>
          <a:prstGeom prst="rect">
            <a:avLst/>
          </a:prstGeom>
          <a:noFill/>
        </p:spPr>
        <p:txBody>
          <a:bodyPr wrap="square">
            <a:spAutoFit/>
          </a:bodyPr>
          <a:lstStyle/>
          <a:p>
            <a:pPr algn="just"/>
            <a:r>
              <a:rPr lang="zh-CN" altLang="en-US" sz="2400" b="1" dirty="0">
                <a:ea typeface="宋体" panose="02010600030101010101" pitchFamily="2" charset="-122"/>
              </a:rPr>
              <a:t>交互概览图的作用：</a:t>
            </a:r>
            <a:endParaRPr lang="en-US" altLang="zh-CN" sz="2400" b="1"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）在交互概览图中，使用活动图描述主线，使用顺序图描述细节。</a:t>
            </a: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）交互概览图包含顺序图的表示法及活动图的判断和分支表示法。</a:t>
            </a: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）交互概览图试图将活动图中活动结点之间的控制流机制和顺序图中的生命线间的消息序列混合在一起，很多人认为并没有加入多少新特性。</a:t>
            </a:r>
          </a:p>
        </p:txBody>
      </p:sp>
    </p:spTree>
    <p:extLst>
      <p:ext uri="{BB962C8B-B14F-4D97-AF65-F5344CB8AC3E}">
        <p14:creationId xmlns:p14="http://schemas.microsoft.com/office/powerpoint/2010/main" val="396660787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883630" y="1956006"/>
            <a:ext cx="756940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UML2</a:t>
            </a:r>
            <a:r>
              <a:rPr lang="zh-CN" altLang="en-US" sz="2800" dirty="0">
                <a:ea typeface="宋体" panose="02010600030101010101" pitchFamily="2" charset="-122"/>
              </a:rPr>
              <a:t>交互图包含哪几种</a:t>
            </a:r>
            <a:r>
              <a:rPr lang="en-US" altLang="zh-CN" sz="2800" dirty="0">
                <a:ea typeface="宋体" panose="02010600030101010101" pitchFamily="2" charset="-122"/>
              </a:rPr>
              <a:t>UML</a:t>
            </a:r>
            <a:r>
              <a:rPr lang="zh-CN" altLang="en-US" sz="2800" dirty="0">
                <a:ea typeface="宋体" panose="02010600030101010101" pitchFamily="2" charset="-122"/>
              </a:rPr>
              <a:t>图？</a:t>
            </a:r>
          </a:p>
        </p:txBody>
      </p:sp>
      <p:sp>
        <p:nvSpPr>
          <p:cNvPr id="43" name="文本框 42"/>
          <p:cNvSpPr txBox="1"/>
          <p:nvPr/>
        </p:nvSpPr>
        <p:spPr>
          <a:xfrm>
            <a:off x="1861740" y="3869845"/>
            <a:ext cx="7111890" cy="1077218"/>
          </a:xfrm>
          <a:prstGeom prst="rect">
            <a:avLst/>
          </a:prstGeom>
          <a:noFill/>
        </p:spPr>
        <p:txBody>
          <a:bodyPr wrap="square">
            <a:spAutoFit/>
          </a:bodyPr>
          <a:lstStyle/>
          <a:p>
            <a:r>
              <a:rPr lang="zh-CN" altLang="en-US" sz="3200" dirty="0"/>
              <a:t>答案：</a:t>
            </a:r>
            <a:r>
              <a:rPr lang="en-US" altLang="zh-CN" sz="3200" dirty="0">
                <a:solidFill>
                  <a:srgbClr val="FF0000"/>
                </a:solidFill>
              </a:rPr>
              <a:t>4</a:t>
            </a:r>
            <a:r>
              <a:rPr lang="zh-CN" altLang="en-US" sz="3200" dirty="0">
                <a:solidFill>
                  <a:srgbClr val="FF0000"/>
                </a:solidFill>
              </a:rPr>
              <a:t>种，分别是顺序图、通信图、交互概览图、时序图。</a:t>
            </a:r>
            <a:endParaRPr lang="en-US" altLang="zh-CN" sz="3200" dirty="0">
              <a:solidFill>
                <a:srgbClr val="FF0000"/>
              </a:solidFill>
            </a:endParaRPr>
          </a:p>
        </p:txBody>
      </p:sp>
    </p:spTree>
    <p:extLst>
      <p:ext uri="{BB962C8B-B14F-4D97-AF65-F5344CB8AC3E}">
        <p14:creationId xmlns:p14="http://schemas.microsoft.com/office/powerpoint/2010/main" val="84532798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307262" y="54868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p>
        </p:txBody>
      </p:sp>
      <p:sp>
        <p:nvSpPr>
          <p:cNvPr id="43" name="文本框 42"/>
          <p:cNvSpPr txBox="1"/>
          <p:nvPr/>
        </p:nvSpPr>
        <p:spPr>
          <a:xfrm>
            <a:off x="1654732" y="2800051"/>
            <a:ext cx="9244816" cy="1815882"/>
          </a:xfrm>
          <a:prstGeom prst="rect">
            <a:avLst/>
          </a:prstGeom>
          <a:noFill/>
        </p:spPr>
        <p:txBody>
          <a:bodyPr wrap="square">
            <a:spAutoFit/>
          </a:bodyPr>
          <a:lstStyle/>
          <a:p>
            <a:r>
              <a:rPr lang="en-US" altLang="zh-CN" sz="2400" kern="100" dirty="0">
                <a:latin typeface="Calibri" panose="020F0502020204030204" charset="0"/>
                <a:ea typeface="微软雅黑" panose="020B0503020204020204" pitchFamily="34" charset="-122"/>
                <a:cs typeface="Times New Roman" panose="02020603050405020304" pitchFamily="18" charset="0"/>
              </a:rPr>
              <a:t>[1] </a:t>
            </a:r>
            <a:r>
              <a:rPr lang="zh-CN" altLang="en-US" sz="2400" kern="100" dirty="0">
                <a:latin typeface="Calibri" panose="020F0502020204030204" charset="0"/>
                <a:ea typeface="微软雅黑" panose="020B0503020204020204" pitchFamily="34" charset="-122"/>
                <a:cs typeface="Times New Roman" panose="02020603050405020304" pitchFamily="18" charset="0"/>
              </a:rPr>
              <a:t>杨弘平，</a:t>
            </a:r>
            <a:r>
              <a:rPr lang="en-US" altLang="zh-CN" sz="2400" kern="100" dirty="0">
                <a:latin typeface="Calibri" panose="020F0502020204030204" charset="0"/>
                <a:ea typeface="微软雅黑" panose="020B0503020204020204" pitchFamily="34" charset="-122"/>
                <a:cs typeface="Times New Roman" panose="02020603050405020304" pitchFamily="18" charset="0"/>
              </a:rPr>
              <a:t>《UML2</a:t>
            </a:r>
            <a:r>
              <a:rPr lang="zh-CN" altLang="en-US" sz="2400" kern="100" dirty="0">
                <a:latin typeface="Calibri" panose="020F0502020204030204" charset="0"/>
                <a:ea typeface="微软雅黑" panose="020B0503020204020204" pitchFamily="34" charset="-122"/>
                <a:cs typeface="Times New Roman" panose="02020603050405020304" pitchFamily="18" charset="0"/>
              </a:rPr>
              <a:t>基础、建模与设计教程</a:t>
            </a:r>
            <a:r>
              <a:rPr lang="en-US" altLang="zh-CN" sz="2400" kern="100" dirty="0">
                <a:latin typeface="Calibri" panose="020F0502020204030204" charset="0"/>
                <a:ea typeface="微软雅黑" panose="020B0503020204020204" pitchFamily="34" charset="-122"/>
                <a:cs typeface="Times New Roman" panose="02020603050405020304" pitchFamily="18" charset="0"/>
              </a:rPr>
              <a:t>》</a:t>
            </a: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[2]</a:t>
            </a:r>
            <a:r>
              <a:rPr lang="en-US" altLang="zh-CN" sz="2000" kern="100" dirty="0">
                <a:latin typeface="Calibri" panose="020F0502020204030204" charset="0"/>
                <a:ea typeface="微软雅黑" panose="020B0503020204020204" pitchFamily="34" charset="-122"/>
                <a:cs typeface="Times New Roman" panose="02020603050405020304" pitchFamily="18" charset="0"/>
              </a:rPr>
              <a:t> UML</a:t>
            </a:r>
            <a:r>
              <a:rPr lang="zh-CN" altLang="en-US" sz="2000" kern="100" dirty="0">
                <a:latin typeface="Calibri" panose="020F0502020204030204" charset="0"/>
                <a:ea typeface="微软雅黑" panose="020B0503020204020204" pitchFamily="34" charset="-122"/>
                <a:cs typeface="Times New Roman" panose="02020603050405020304" pitchFamily="18" charset="0"/>
              </a:rPr>
              <a:t>构件图</a:t>
            </a:r>
            <a:endParaRPr lang="en-US" altLang="zh-CN" sz="20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000" kern="100" dirty="0">
                <a:latin typeface="Calibri" panose="020F0502020204030204" charset="0"/>
                <a:ea typeface="微软雅黑" panose="020B0503020204020204" pitchFamily="34" charset="-122"/>
                <a:cs typeface="Times New Roman" panose="02020603050405020304" pitchFamily="18" charset="0"/>
              </a:rPr>
              <a:t>www.cnblogs.com/finehappy/archive/2009/11/24/1609352.html</a:t>
            </a: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[3]</a:t>
            </a:r>
            <a:r>
              <a:rPr lang="en-US" altLang="zh-CN" sz="2000" kern="100" dirty="0">
                <a:latin typeface="Calibri" panose="020F0502020204030204" charset="0"/>
                <a:ea typeface="微软雅黑" panose="020B0503020204020204" pitchFamily="34" charset="-122"/>
                <a:cs typeface="Times New Roman" panose="02020603050405020304" pitchFamily="18" charset="0"/>
              </a:rPr>
              <a:t> CSDN</a:t>
            </a:r>
            <a:r>
              <a:rPr lang="zh-CN" altLang="en-US" sz="2000" kern="100" dirty="0">
                <a:latin typeface="Calibri" panose="020F0502020204030204" charset="0"/>
                <a:ea typeface="微软雅黑" panose="020B0503020204020204" pitchFamily="34" charset="-122"/>
                <a:cs typeface="Times New Roman" panose="02020603050405020304" pitchFamily="18" charset="0"/>
              </a:rPr>
              <a:t>，</a:t>
            </a:r>
            <a:r>
              <a:rPr lang="en-US" altLang="zh-CN" sz="2000" kern="100" dirty="0" err="1">
                <a:latin typeface="Calibri" panose="020F0502020204030204" charset="0"/>
                <a:ea typeface="微软雅黑" panose="020B0503020204020204" pitchFamily="34" charset="-122"/>
                <a:cs typeface="Times New Roman" panose="02020603050405020304" pitchFamily="18" charset="0"/>
              </a:rPr>
              <a:t>FXBStudy</a:t>
            </a:r>
            <a:r>
              <a:rPr lang="zh-CN" altLang="en-US" sz="2000" kern="100" dirty="0">
                <a:latin typeface="Calibri" panose="020F0502020204030204" charset="0"/>
                <a:ea typeface="微软雅黑" panose="020B0503020204020204" pitchFamily="34" charset="-122"/>
                <a:cs typeface="Times New Roman" panose="02020603050405020304" pitchFamily="18" charset="0"/>
              </a:rPr>
              <a:t>，</a:t>
            </a:r>
            <a:r>
              <a:rPr lang="en-US" altLang="zh-CN" sz="2000" kern="100" dirty="0">
                <a:latin typeface="Calibri" panose="020F0502020204030204" charset="0"/>
                <a:ea typeface="微软雅黑" panose="020B0503020204020204" pitchFamily="34" charset="-122"/>
                <a:cs typeface="Times New Roman" panose="02020603050405020304" pitchFamily="18" charset="0"/>
              </a:rPr>
              <a:t>《UML</a:t>
            </a:r>
            <a:r>
              <a:rPr lang="zh-CN" altLang="en-US" sz="2000" kern="100" dirty="0">
                <a:latin typeface="Calibri" panose="020F0502020204030204" charset="0"/>
                <a:ea typeface="微软雅黑" panose="020B0503020204020204" pitchFamily="34" charset="-122"/>
                <a:cs typeface="Times New Roman" panose="02020603050405020304" pitchFamily="18" charset="0"/>
              </a:rPr>
              <a:t>图详解（九）包图</a:t>
            </a:r>
            <a:r>
              <a:rPr lang="en-US" altLang="zh-CN" sz="2000" kern="100" dirty="0">
                <a:latin typeface="Calibri" panose="020F0502020204030204" charset="0"/>
                <a:ea typeface="微软雅黑" panose="020B0503020204020204" pitchFamily="34" charset="-122"/>
                <a:cs typeface="Times New Roman" panose="02020603050405020304" pitchFamily="18" charset="0"/>
              </a:rPr>
              <a:t>》</a:t>
            </a:r>
          </a:p>
          <a:p>
            <a:r>
              <a:rPr lang="en-US" altLang="zh-CN" sz="2000" kern="100" dirty="0">
                <a:latin typeface="Calibri" panose="020F0502020204030204" charset="0"/>
                <a:ea typeface="微软雅黑" panose="020B0503020204020204" pitchFamily="34" charset="-122"/>
                <a:cs typeface="Times New Roman" panose="02020603050405020304" pitchFamily="18" charset="0"/>
              </a:rPr>
              <a:t>https://blog.csdn.net/fanxiaobin577328725/article/details/51700528</a:t>
            </a:r>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p:txBody>
      </p:sp>
    </p:spTree>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小组评价和分工</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本次分工及小组成员评价</a:t>
            </a:r>
          </a:p>
        </p:txBody>
      </p:sp>
      <p:sp>
        <p:nvSpPr>
          <p:cNvPr id="41" name="矩形 40">
            <a:extLst>
              <a:ext uri="{FF2B5EF4-FFF2-40B4-BE49-F238E27FC236}">
                <a16:creationId xmlns:a16="http://schemas.microsoft.com/office/drawing/2014/main" id="{5C25C3E6-1446-44D4-8EE2-8B2148FFF0D0}"/>
              </a:ext>
            </a:extLst>
          </p:cNvPr>
          <p:cNvSpPr/>
          <p:nvPr/>
        </p:nvSpPr>
        <p:spPr>
          <a:xfrm>
            <a:off x="3903412" y="2967335"/>
            <a:ext cx="4385175" cy="923330"/>
          </a:xfrm>
          <a:prstGeom prst="rect">
            <a:avLst/>
          </a:prstGeom>
          <a:noFill/>
        </p:spPr>
        <p:txBody>
          <a:bodyPr wrap="none" lIns="91440" tIns="45720" rIns="91440" bIns="45720">
            <a:spAutoFit/>
          </a:bodyPr>
          <a:lstStyle/>
          <a:p>
            <a:pPr algn="ctr"/>
            <a:r>
              <a:rPr lang="en-US" altLang="zh-CN" sz="5400" b="0" cap="none" spc="0" dirty="0" err="1">
                <a:ln w="0"/>
                <a:solidFill>
                  <a:schemeClr val="tx1"/>
                </a:solidFill>
                <a:effectLst>
                  <a:outerShdw blurRad="38100" dist="19050" dir="2700000" algn="tl" rotWithShape="0">
                    <a:schemeClr val="dk1">
                      <a:alpha val="40000"/>
                    </a:schemeClr>
                  </a:outerShdw>
                </a:effectLst>
              </a:rPr>
              <a:t>Boboge</a:t>
            </a:r>
            <a:r>
              <a:rPr lang="zh-CN" altLang="en-US" sz="5400" b="0" cap="none" spc="0">
                <a:ln w="0"/>
                <a:solidFill>
                  <a:schemeClr val="tx1"/>
                </a:solidFill>
                <a:effectLst>
                  <a:outerShdw blurRad="38100" dist="19050" dir="2700000" algn="tl" rotWithShape="0">
                    <a:schemeClr val="dk1">
                      <a:alpha val="40000"/>
                    </a:schemeClr>
                  </a:outerShdw>
                </a:effectLst>
              </a:rPr>
              <a:t>记得加</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2" name="文本框 41"/>
          <p:cNvSpPr txBox="1"/>
          <p:nvPr/>
        </p:nvSpPr>
        <p:spPr>
          <a:xfrm>
            <a:off x="1360105" y="1831015"/>
            <a:ext cx="9556394" cy="2308324"/>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关于属性：属性描述了类在软件系统中代表的事物</a:t>
            </a:r>
            <a:r>
              <a:rPr lang="en-US" altLang="zh-CN" sz="2400" dirty="0">
                <a:ea typeface="宋体" panose="02010600030101010101" pitchFamily="2" charset="-122"/>
              </a:rPr>
              <a:t>(</a:t>
            </a:r>
            <a:r>
              <a:rPr lang="zh-CN" altLang="en-US" sz="2400" dirty="0">
                <a:ea typeface="宋体" panose="02010600030101010101" pitchFamily="2" charset="-122"/>
              </a:rPr>
              <a:t>即对象</a:t>
            </a:r>
            <a:r>
              <a:rPr lang="en-US" altLang="zh-CN" sz="2400" dirty="0">
                <a:ea typeface="宋体" panose="02010600030101010101" pitchFamily="2" charset="-122"/>
              </a:rPr>
              <a:t>)</a:t>
            </a:r>
            <a:r>
              <a:rPr lang="zh-CN" altLang="en-US" sz="2400" dirty="0">
                <a:ea typeface="宋体" panose="02010600030101010101" pitchFamily="2" charset="-122"/>
              </a:rPr>
              <a:t>所具备的特性。类可以有任意数目的属性，也可以没有属性。类如果有属性，则每一个属性都必须有一个名字，另外还可以有其他的描述信息，如可见性、数据类型、默认值等。</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中，类属性的</a:t>
            </a:r>
            <a:r>
              <a:rPr lang="zh-CN" altLang="en-US" sz="2400" b="1" dirty="0">
                <a:ea typeface="宋体" panose="02010600030101010101" pitchFamily="2" charset="-122"/>
              </a:rPr>
              <a:t>语法</a:t>
            </a:r>
            <a:r>
              <a:rPr lang="zh-CN" altLang="en-US" sz="2400" dirty="0">
                <a:ea typeface="宋体" panose="02010600030101010101" pitchFamily="2" charset="-122"/>
              </a:rPr>
              <a:t>为：</a:t>
            </a:r>
            <a:endParaRPr lang="en-US" altLang="zh-CN" sz="2400" dirty="0">
              <a:ea typeface="宋体" panose="02010600030101010101" pitchFamily="2" charset="-122"/>
            </a:endParaRPr>
          </a:p>
          <a:p>
            <a:pPr algn="ctr"/>
            <a:r>
              <a:rPr lang="en-US" altLang="zh-CN" sz="2400" dirty="0">
                <a:ea typeface="宋体" panose="02010600030101010101" pitchFamily="2" charset="-122"/>
              </a:rPr>
              <a:t>[</a:t>
            </a:r>
            <a:r>
              <a:rPr lang="zh-CN" altLang="en-US" sz="2400" dirty="0">
                <a:ea typeface="宋体" panose="02010600030101010101" pitchFamily="2" charset="-122"/>
              </a:rPr>
              <a:t>可见性</a:t>
            </a:r>
            <a:r>
              <a:rPr lang="en-US" altLang="zh-CN" sz="2400" dirty="0">
                <a:ea typeface="宋体" panose="02010600030101010101" pitchFamily="2" charset="-122"/>
              </a:rPr>
              <a:t>] </a:t>
            </a:r>
            <a:r>
              <a:rPr lang="zh-CN" altLang="en-US" sz="2400" dirty="0">
                <a:ea typeface="宋体" panose="02010600030101010101" pitchFamily="2" charset="-122"/>
              </a:rPr>
              <a:t>属性名 </a:t>
            </a:r>
            <a:r>
              <a:rPr lang="en-US" altLang="zh-CN" sz="2400" dirty="0">
                <a:ea typeface="宋体" panose="02010600030101010101" pitchFamily="2" charset="-122"/>
              </a:rPr>
              <a:t>[:</a:t>
            </a:r>
            <a:r>
              <a:rPr lang="zh-CN" altLang="en-US" sz="2400" dirty="0">
                <a:ea typeface="宋体" panose="02010600030101010101" pitchFamily="2" charset="-122"/>
              </a:rPr>
              <a:t>类型</a:t>
            </a:r>
            <a:r>
              <a:rPr lang="en-US" altLang="zh-CN" sz="2400" dirty="0">
                <a:ea typeface="宋体" panose="02010600030101010101" pitchFamily="2" charset="-122"/>
              </a:rPr>
              <a:t>] [=</a:t>
            </a:r>
            <a:r>
              <a:rPr lang="zh-CN" altLang="en-US" sz="2400" dirty="0">
                <a:ea typeface="宋体" panose="02010600030101010101" pitchFamily="2" charset="-122"/>
              </a:rPr>
              <a:t>初始值</a:t>
            </a:r>
            <a:r>
              <a:rPr lang="en-US" altLang="zh-CN" sz="2400" dirty="0">
                <a:ea typeface="宋体" panose="02010600030101010101" pitchFamily="2" charset="-122"/>
              </a:rPr>
              <a:t>] [{</a:t>
            </a:r>
            <a:r>
              <a:rPr lang="zh-CN" altLang="en-US" sz="2400" dirty="0">
                <a:ea typeface="宋体" panose="02010600030101010101" pitchFamily="2" charset="-122"/>
              </a:rPr>
              <a:t>属性字符串</a:t>
            </a:r>
            <a:r>
              <a:rPr lang="en-US" altLang="zh-CN" sz="2400" dirty="0">
                <a:ea typeface="宋体" panose="02010600030101010101" pitchFamily="2" charset="-122"/>
              </a:rPr>
              <a:t>}]</a:t>
            </a:r>
          </a:p>
        </p:txBody>
      </p:sp>
      <p:sp>
        <p:nvSpPr>
          <p:cNvPr id="45" name="文本框 44">
            <a:extLst>
              <a:ext uri="{FF2B5EF4-FFF2-40B4-BE49-F238E27FC236}">
                <a16:creationId xmlns:a16="http://schemas.microsoft.com/office/drawing/2014/main" id="{D7FF2936-11B6-48B6-BF8B-4301D6221C6F}"/>
              </a:ext>
            </a:extLst>
          </p:cNvPr>
          <p:cNvSpPr txBox="1"/>
          <p:nvPr/>
        </p:nvSpPr>
        <p:spPr>
          <a:xfrm>
            <a:off x="1360105" y="4321404"/>
            <a:ext cx="9128601" cy="830997"/>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类中属性的可见性主要包括公有</a:t>
            </a:r>
            <a:r>
              <a:rPr lang="en-US" altLang="zh-CN" sz="2400" dirty="0">
                <a:ea typeface="宋体" panose="02010600030101010101" pitchFamily="2" charset="-122"/>
              </a:rPr>
              <a:t>(Public)</a:t>
            </a:r>
            <a:r>
              <a:rPr lang="zh-CN" altLang="en-US" sz="2400" dirty="0">
                <a:ea typeface="宋体" panose="02010600030101010101" pitchFamily="2" charset="-122"/>
              </a:rPr>
              <a:t>，私有</a:t>
            </a:r>
            <a:r>
              <a:rPr lang="en-US" altLang="zh-CN" sz="2400" dirty="0">
                <a:ea typeface="宋体" panose="02010600030101010101" pitchFamily="2" charset="-122"/>
              </a:rPr>
              <a:t>(Private)</a:t>
            </a:r>
            <a:r>
              <a:rPr lang="zh-CN" altLang="en-US" sz="2400" dirty="0">
                <a:ea typeface="宋体" panose="02010600030101010101" pitchFamily="2" charset="-122"/>
              </a:rPr>
              <a:t>和受保护 </a:t>
            </a:r>
            <a:r>
              <a:rPr lang="en-US" altLang="zh-CN" sz="2400" dirty="0">
                <a:ea typeface="宋体" panose="02010600030101010101" pitchFamily="2" charset="-122"/>
              </a:rPr>
              <a:t>(Protected),</a:t>
            </a:r>
            <a:r>
              <a:rPr lang="zh-CN" altLang="en-US" sz="2400" dirty="0">
                <a:ea typeface="宋体" panose="02010600030101010101" pitchFamily="2" charset="-122"/>
              </a:rPr>
              <a:t>分别由</a:t>
            </a:r>
            <a:r>
              <a:rPr lang="en-US" altLang="zh-CN" sz="2400" dirty="0">
                <a:ea typeface="宋体" panose="02010600030101010101" pitchFamily="2" charset="-122"/>
              </a:rPr>
              <a:t>’+’,  ‘-’, ’#’</a:t>
            </a:r>
            <a:r>
              <a:rPr lang="zh-CN" altLang="en-US" sz="2400" dirty="0">
                <a:ea typeface="宋体" panose="02010600030101010101" pitchFamily="2" charset="-122"/>
              </a:rPr>
              <a:t>表示。</a:t>
            </a:r>
          </a:p>
        </p:txBody>
      </p:sp>
    </p:spTree>
    <p:extLst>
      <p:ext uri="{BB962C8B-B14F-4D97-AF65-F5344CB8AC3E}">
        <p14:creationId xmlns:p14="http://schemas.microsoft.com/office/powerpoint/2010/main" val="294863814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2" name="文本框 41"/>
          <p:cNvSpPr txBox="1"/>
          <p:nvPr/>
        </p:nvSpPr>
        <p:spPr>
          <a:xfrm>
            <a:off x="1360105" y="1831015"/>
            <a:ext cx="9556394" cy="1938992"/>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关于属性名：每个属性都必须有一个名字以区别于类中的其他属性，是类的一个特性。属性名由描述所属类的特性的名词或名词短语组成。</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按照</a:t>
            </a:r>
            <a:r>
              <a:rPr lang="en-US" altLang="zh-CN" sz="2400" dirty="0">
                <a:ea typeface="宋体" panose="02010600030101010101" pitchFamily="2" charset="-122"/>
              </a:rPr>
              <a:t>UML</a:t>
            </a:r>
            <a:r>
              <a:rPr lang="zh-CN" altLang="en-US" sz="2400" dirty="0">
                <a:ea typeface="宋体" panose="02010600030101010101" pitchFamily="2" charset="-122"/>
              </a:rPr>
              <a:t>的约定，单字属性名小写。如果属性名包含多个单词，这些单词要合并，且除了第一个单词外其余单词的首字母要大写。</a:t>
            </a:r>
            <a:endParaRPr lang="en-US" altLang="zh-CN" sz="2400" dirty="0">
              <a:ea typeface="宋体" panose="02010600030101010101" pitchFamily="2" charset="-122"/>
            </a:endParaRPr>
          </a:p>
        </p:txBody>
      </p:sp>
      <p:sp>
        <p:nvSpPr>
          <p:cNvPr id="45" name="文本框 44">
            <a:extLst>
              <a:ext uri="{FF2B5EF4-FFF2-40B4-BE49-F238E27FC236}">
                <a16:creationId xmlns:a16="http://schemas.microsoft.com/office/drawing/2014/main" id="{D7FF2936-11B6-48B6-BF8B-4301D6221C6F}"/>
              </a:ext>
            </a:extLst>
          </p:cNvPr>
          <p:cNvSpPr txBox="1"/>
          <p:nvPr/>
        </p:nvSpPr>
        <p:spPr>
          <a:xfrm>
            <a:off x="1360105" y="4086933"/>
            <a:ext cx="9442366" cy="1569660"/>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关于类型：说明属性的数据类型。在类的图标里，可以指定每个属性值的类型。可能的类型包括字符串</a:t>
            </a:r>
            <a:r>
              <a:rPr lang="en-US" altLang="zh-CN" sz="2400" dirty="0">
                <a:ea typeface="宋体" panose="02010600030101010101" pitchFamily="2" charset="-122"/>
              </a:rPr>
              <a:t>(string).</a:t>
            </a:r>
            <a:r>
              <a:rPr lang="zh-CN" altLang="en-US" sz="2400" dirty="0">
                <a:ea typeface="宋体" panose="02010600030101010101" pitchFamily="2" charset="-122"/>
              </a:rPr>
              <a:t>浮点型</a:t>
            </a:r>
            <a:r>
              <a:rPr lang="en-US" altLang="zh-CN" sz="2400" dirty="0">
                <a:ea typeface="宋体" panose="02010600030101010101" pitchFamily="2" charset="-122"/>
              </a:rPr>
              <a:t>(float).</a:t>
            </a:r>
            <a:r>
              <a:rPr lang="zh-CN" altLang="en-US" sz="2400" dirty="0">
                <a:ea typeface="宋体" panose="02010600030101010101" pitchFamily="2" charset="-122"/>
              </a:rPr>
              <a:t>整型</a:t>
            </a:r>
            <a:r>
              <a:rPr lang="en-US" altLang="zh-CN" sz="2400" dirty="0">
                <a:ea typeface="宋体" panose="02010600030101010101" pitchFamily="2" charset="-122"/>
              </a:rPr>
              <a:t>(int)</a:t>
            </a:r>
            <a:r>
              <a:rPr lang="zh-CN" altLang="en-US" sz="2400" dirty="0">
                <a:ea typeface="宋体" panose="02010600030101010101" pitchFamily="2" charset="-122"/>
              </a:rPr>
              <a:t>和布尔型</a:t>
            </a:r>
            <a:r>
              <a:rPr lang="en-US" altLang="zh-CN" sz="2400" dirty="0">
                <a:ea typeface="宋体" panose="02010600030101010101" pitchFamily="2" charset="-122"/>
              </a:rPr>
              <a:t>(</a:t>
            </a:r>
            <a:r>
              <a:rPr lang="en-US" altLang="zh-CN" sz="2400" dirty="0" err="1">
                <a:ea typeface="宋体" panose="02010600030101010101" pitchFamily="2" charset="-122"/>
              </a:rPr>
              <a:t>boolean</a:t>
            </a:r>
            <a:r>
              <a:rPr lang="en-US" altLang="zh-CN" sz="2400" dirty="0">
                <a:ea typeface="宋体" panose="02010600030101010101" pitchFamily="2" charset="-122"/>
              </a:rPr>
              <a:t>)(</a:t>
            </a:r>
            <a:r>
              <a:rPr lang="zh-CN" altLang="en-US" sz="2400" dirty="0">
                <a:ea typeface="宋体" panose="02010600030101010101" pitchFamily="2" charset="-122"/>
              </a:rPr>
              <a:t>以及其他的枚举类型</a:t>
            </a:r>
            <a:r>
              <a:rPr lang="en-US" altLang="zh-CN" sz="2400" dirty="0">
                <a:ea typeface="宋体" panose="02010600030101010101" pitchFamily="2" charset="-122"/>
              </a:rPr>
              <a:t>)</a:t>
            </a:r>
            <a:r>
              <a:rPr lang="zh-CN" altLang="en-US" sz="2400" dirty="0">
                <a:ea typeface="宋体" panose="02010600030101010101" pitchFamily="2" charset="-122"/>
              </a:rPr>
              <a:t>。指明类型时，需要在属性值后面加上类型名，中间用冒号隔开。还可以为属性指定一个默认值。</a:t>
            </a:r>
          </a:p>
        </p:txBody>
      </p:sp>
    </p:spTree>
    <p:extLst>
      <p:ext uri="{BB962C8B-B14F-4D97-AF65-F5344CB8AC3E}">
        <p14:creationId xmlns:p14="http://schemas.microsoft.com/office/powerpoint/2010/main" val="882716563"/>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2" name="文本框 41"/>
          <p:cNvSpPr txBox="1"/>
          <p:nvPr/>
        </p:nvSpPr>
        <p:spPr>
          <a:xfrm>
            <a:off x="1360105" y="1831015"/>
            <a:ext cx="9556394" cy="830997"/>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初始值：为了保护系统的完整性，防止漏掉取值或被非法的值破坏系统的完整性，可以设定属性的初始值。</a:t>
            </a:r>
            <a:endParaRPr lang="en-US" altLang="zh-CN" sz="2400" dirty="0">
              <a:ea typeface="宋体" panose="02010600030101010101" pitchFamily="2" charset="-122"/>
            </a:endParaRPr>
          </a:p>
        </p:txBody>
      </p:sp>
      <p:sp>
        <p:nvSpPr>
          <p:cNvPr id="45" name="文本框 44">
            <a:extLst>
              <a:ext uri="{FF2B5EF4-FFF2-40B4-BE49-F238E27FC236}">
                <a16:creationId xmlns:a16="http://schemas.microsoft.com/office/drawing/2014/main" id="{D7FF2936-11B6-48B6-BF8B-4301D6221C6F}"/>
              </a:ext>
            </a:extLst>
          </p:cNvPr>
          <p:cNvSpPr txBox="1"/>
          <p:nvPr/>
        </p:nvSpPr>
        <p:spPr>
          <a:xfrm>
            <a:off x="1352906" y="2827923"/>
            <a:ext cx="9442366" cy="1200329"/>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属性字符串：属性字符串用来指定关于属性的其他信息，例如某个属性应该是永久的。任何希望添加在属性定义字符串值但又没有合适地方可以加入的规则，都可以放在属性字符串里。</a:t>
            </a:r>
          </a:p>
        </p:txBody>
      </p:sp>
      <p:pic>
        <p:nvPicPr>
          <p:cNvPr id="1026" name="Picture 2">
            <a:extLst>
              <a:ext uri="{FF2B5EF4-FFF2-40B4-BE49-F238E27FC236}">
                <a16:creationId xmlns:a16="http://schemas.microsoft.com/office/drawing/2014/main" id="{5ADA603C-A6DF-4598-9A9F-E0866422C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674" y="4194163"/>
            <a:ext cx="4323761" cy="23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0415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p>
        </p:txBody>
      </p:sp>
      <p:sp>
        <p:nvSpPr>
          <p:cNvPr id="42" name="文本框 41"/>
          <p:cNvSpPr txBox="1"/>
          <p:nvPr/>
        </p:nvSpPr>
        <p:spPr>
          <a:xfrm>
            <a:off x="1317803" y="2398223"/>
            <a:ext cx="9556394" cy="2308324"/>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关于操作：操作是对类的对象所能做的事务的一个抽象。一个类可以有任意数量的操作或者根本没有操作。类如果有操作</a:t>
            </a:r>
            <a:r>
              <a:rPr lang="en-US" altLang="zh-CN" sz="2400" dirty="0">
                <a:ea typeface="宋体" panose="02010600030101010101" pitchFamily="2" charset="-122"/>
              </a:rPr>
              <a:t>'</a:t>
            </a:r>
            <a:r>
              <a:rPr lang="zh-CN" altLang="en-US" sz="2400" dirty="0">
                <a:ea typeface="宋体" panose="02010600030101010101" pitchFamily="2" charset="-122"/>
              </a:rPr>
              <a:t>则每一个操作也都有一个名字，其他可选的信息包括可见性、参数的名字、参数类型、参数默认值和操作的返回值的类型等。</a:t>
            </a: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中，类操作的</a:t>
            </a:r>
            <a:r>
              <a:rPr lang="zh-CN" altLang="en-US" sz="2400" b="1" dirty="0">
                <a:ea typeface="宋体" panose="02010600030101010101" pitchFamily="2" charset="-122"/>
              </a:rPr>
              <a:t>语法</a:t>
            </a:r>
            <a:r>
              <a:rPr lang="zh-CN" altLang="en-US" sz="2400" dirty="0">
                <a:ea typeface="宋体" panose="02010600030101010101" pitchFamily="2" charset="-122"/>
              </a:rPr>
              <a:t>为：</a:t>
            </a:r>
          </a:p>
          <a:p>
            <a:pPr algn="ctr"/>
            <a:r>
              <a:rPr lang="en-US" altLang="zh-CN" sz="2400" dirty="0">
                <a:ea typeface="宋体" panose="02010600030101010101" pitchFamily="2" charset="-122"/>
              </a:rPr>
              <a:t>[</a:t>
            </a:r>
            <a:r>
              <a:rPr lang="zh-CN" altLang="en-US" sz="2400" dirty="0">
                <a:ea typeface="宋体" panose="02010600030101010101" pitchFamily="2" charset="-122"/>
              </a:rPr>
              <a:t>可见性</a:t>
            </a:r>
            <a:r>
              <a:rPr lang="en-US" altLang="zh-CN" sz="2400" dirty="0">
                <a:ea typeface="宋体" panose="02010600030101010101" pitchFamily="2" charset="-122"/>
              </a:rPr>
              <a:t>] </a:t>
            </a:r>
            <a:r>
              <a:rPr lang="zh-CN" altLang="en-US" sz="2400" dirty="0">
                <a:ea typeface="宋体" panose="02010600030101010101" pitchFamily="2" charset="-122"/>
              </a:rPr>
              <a:t>操作名 </a:t>
            </a:r>
            <a:r>
              <a:rPr lang="en-US" altLang="zh-CN" sz="2400" dirty="0">
                <a:ea typeface="宋体" panose="02010600030101010101" pitchFamily="2" charset="-122"/>
              </a:rPr>
              <a:t>[{</a:t>
            </a:r>
            <a:r>
              <a:rPr lang="zh-CN" altLang="en-US" sz="2400" dirty="0">
                <a:ea typeface="宋体" panose="02010600030101010101" pitchFamily="2" charset="-122"/>
              </a:rPr>
              <a:t>参数表</a:t>
            </a:r>
            <a:r>
              <a:rPr lang="en-US" altLang="zh-CN" sz="2400" dirty="0">
                <a:ea typeface="宋体" panose="02010600030101010101" pitchFamily="2" charset="-122"/>
              </a:rPr>
              <a:t>}] [:</a:t>
            </a:r>
            <a:r>
              <a:rPr lang="zh-CN" altLang="en-US" sz="2400" dirty="0">
                <a:ea typeface="宋体" panose="02010600030101010101" pitchFamily="2" charset="-122"/>
              </a:rPr>
              <a:t>返回类型</a:t>
            </a:r>
            <a:r>
              <a:rPr lang="en-US" altLang="zh-CN" sz="2400" dirty="0">
                <a:ea typeface="宋体" panose="02010600030101010101" pitchFamily="2" charset="-122"/>
              </a:rPr>
              <a:t>] [{</a:t>
            </a:r>
            <a:r>
              <a:rPr lang="zh-CN" altLang="en-US" sz="2400" dirty="0">
                <a:ea typeface="宋体" panose="02010600030101010101" pitchFamily="2" charset="-122"/>
              </a:rPr>
              <a:t>属性字符串</a:t>
            </a:r>
            <a:r>
              <a:rPr lang="en-US" altLang="zh-CN" sz="2400" dirty="0">
                <a:ea typeface="宋体" panose="02010600030101010101" pitchFamily="2" charset="-122"/>
              </a:rPr>
              <a:t>}]</a:t>
            </a:r>
          </a:p>
        </p:txBody>
      </p:sp>
    </p:spTree>
    <p:extLst>
      <p:ext uri="{BB962C8B-B14F-4D97-AF65-F5344CB8AC3E}">
        <p14:creationId xmlns:p14="http://schemas.microsoft.com/office/powerpoint/2010/main" val="80723368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对象图</a:t>
            </a:r>
          </a:p>
        </p:txBody>
      </p:sp>
      <p:sp>
        <p:nvSpPr>
          <p:cNvPr id="43" name="文本框 42">
            <a:extLst>
              <a:ext uri="{FF2B5EF4-FFF2-40B4-BE49-F238E27FC236}">
                <a16:creationId xmlns:a16="http://schemas.microsoft.com/office/drawing/2014/main" id="{2A338EE5-24CE-4A71-A9EE-BE1823C91B50}"/>
              </a:ext>
            </a:extLst>
          </p:cNvPr>
          <p:cNvSpPr txBox="1"/>
          <p:nvPr/>
        </p:nvSpPr>
        <p:spPr>
          <a:xfrm>
            <a:off x="1477311" y="2229107"/>
            <a:ext cx="9244477" cy="2308324"/>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对象图概述：对象图（</a:t>
            </a:r>
            <a:r>
              <a:rPr lang="en-US" altLang="zh-CN" sz="2400" dirty="0">
                <a:ea typeface="宋体" panose="02010600030101010101" pitchFamily="2" charset="-122"/>
              </a:rPr>
              <a:t>Object Diagram</a:t>
            </a:r>
            <a:r>
              <a:rPr lang="zh-CN" altLang="en-US" sz="2400" dirty="0">
                <a:ea typeface="宋体" panose="02010600030101010101" pitchFamily="2" charset="-122"/>
              </a:rPr>
              <a:t>）描述的是参与交互的各个对象在交互过程中某一时刻的状态。对象图可以被看作是类图在某一时刻的实例。</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中，对象图使用的是与类图相同的符号和关系，因为对象就是类的实例。</a:t>
            </a:r>
          </a:p>
          <a:p>
            <a:r>
              <a:rPr lang="en-US" altLang="zh-CN" sz="2400" dirty="0">
                <a:ea typeface="宋体" panose="02010600030101010101" pitchFamily="2" charset="-122"/>
              </a:rPr>
              <a:t>	</a:t>
            </a:r>
            <a:r>
              <a:rPr lang="zh-CN" altLang="en-US" sz="2400" dirty="0">
                <a:ea typeface="宋体" panose="02010600030101010101" pitchFamily="2" charset="-122"/>
              </a:rPr>
              <a:t>对象图主要包括以下几部分：对象名、属性。</a:t>
            </a:r>
          </a:p>
        </p:txBody>
      </p:sp>
    </p:spTree>
    <p:extLst>
      <p:ext uri="{BB962C8B-B14F-4D97-AF65-F5344CB8AC3E}">
        <p14:creationId xmlns:p14="http://schemas.microsoft.com/office/powerpoint/2010/main" val="2422129849"/>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3911</Words>
  <Application>Microsoft Office PowerPoint</Application>
  <PresentationFormat>宽屏</PresentationFormat>
  <Paragraphs>274</Paragraphs>
  <Slides>49</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苏 铭增</cp:lastModifiedBy>
  <cp:revision>678</cp:revision>
  <dcterms:created xsi:type="dcterms:W3CDTF">2021-04-16T12:10:00Z</dcterms:created>
  <dcterms:modified xsi:type="dcterms:W3CDTF">2021-05-30T12:45:18Z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F4B0B486CCB5468EA4241B061CB08185</vt:lpwstr>
  </property>
</Properties>
</file>