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8" r:id="rId5"/>
    <p:sldId id="257" r:id="rId6"/>
    <p:sldId id="262" r:id="rId7"/>
    <p:sldId id="326" r:id="rId8"/>
    <p:sldId id="328" r:id="rId9"/>
    <p:sldId id="341" r:id="rId10"/>
    <p:sldId id="325" r:id="rId11"/>
    <p:sldId id="327" r:id="rId12"/>
    <p:sldId id="354" r:id="rId13"/>
    <p:sldId id="355" r:id="rId14"/>
    <p:sldId id="259" r:id="rId15"/>
    <p:sldId id="264" r:id="rId16"/>
    <p:sldId id="260" r:id="rId17"/>
    <p:sldId id="272" r:id="rId18"/>
    <p:sldId id="319" r:id="rId19"/>
    <p:sldId id="261" r:id="rId20"/>
    <p:sldId id="282" r:id="rId21"/>
    <p:sldId id="306" r:id="rId22"/>
    <p:sldId id="308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93" autoAdjust="0"/>
  </p:normalViewPr>
  <p:slideViewPr>
    <p:cSldViewPr snapToGrid="0">
      <p:cViewPr varScale="1">
        <p:scale>
          <a:sx n="80" d="100"/>
          <a:sy n="80" d="100"/>
        </p:scale>
        <p:origin x="643" y="62"/>
      </p:cViewPr>
      <p:guideLst>
        <p:guide orient="horz" pos="2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5817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4808517" y="2196279"/>
            <a:ext cx="576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4808220" y="3176270"/>
            <a:ext cx="7383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SRA-2020-G03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吕博图、岑盛泽、潘姝焱、邓皓文、庄博伟</a:t>
            </a:r>
            <a:endParaRPr 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 descr="WB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820" y="1408430"/>
            <a:ext cx="9246870" cy="521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 descr="OB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323340"/>
            <a:ext cx="9386570" cy="5158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1"/>
            </p:custDataLst>
          </p:nvPr>
        </p:nvGraphicFramePr>
        <p:xfrm>
          <a:off x="972820" y="1570990"/>
          <a:ext cx="9836150" cy="4171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/>
                <a:gridCol w="2360295"/>
                <a:gridCol w="906780"/>
                <a:gridCol w="906145"/>
                <a:gridCol w="958215"/>
                <a:gridCol w="1371600"/>
                <a:gridCol w="1901190"/>
              </a:tblGrid>
              <a:tr h="521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项目名称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规格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单价（元）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小计（元）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阿里云服务器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1核cpu2G内存1M带宽40GB系统盘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作为系统使用的服务器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3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人工费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工作机制:每周工作六天,每天工作4小时 项目开发周期:14周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61.27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102933.6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工作工资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33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资料购买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《IT项目管理》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课程参考资料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《UML用户指南》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521970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《UML2基础、建模与设计教程》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172.5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330" y="1205865"/>
            <a:ext cx="6828790" cy="540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1254125"/>
            <a:ext cx="2529840" cy="55245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990" y="2051050"/>
            <a:ext cx="249174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/>
          <p:nvPr/>
        </p:nvSpPr>
        <p:spPr>
          <a:xfrm>
            <a:off x="0" y="2463486"/>
            <a:ext cx="12203038" cy="15803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 dirty="0">
              <a:solidFill>
                <a:srgbClr val="3099D6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50" name="텍스트 개체 틀 2"/>
          <p:cNvSpPr txBox="1"/>
          <p:nvPr/>
        </p:nvSpPr>
        <p:spPr>
          <a:xfrm>
            <a:off x="-101600" y="1837773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 panose="0206060302020502040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 smtClean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“</a:t>
            </a:r>
            <a:endParaRPr lang="en-US" altLang="ko-KR" sz="16600" dirty="0">
              <a:solidFill>
                <a:schemeClr val="bg1">
                  <a:alpha val="30000"/>
                </a:schemeClr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51" name="텍스트 개체 틀 2"/>
          <p:cNvSpPr txBox="1"/>
          <p:nvPr/>
        </p:nvSpPr>
        <p:spPr>
          <a:xfrm>
            <a:off x="5171816" y="2750594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 panose="0206060302020502040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 smtClean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”</a:t>
            </a:r>
            <a:endParaRPr lang="en-US" altLang="ko-KR" sz="16600" dirty="0">
              <a:solidFill>
                <a:schemeClr val="bg1">
                  <a:alpha val="30000"/>
                </a:schemeClr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77315" y="1618615"/>
            <a:ext cx="7340600" cy="2487930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参考资料：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1</a:t>
            </a:r>
            <a:r>
              <a:rPr sz="2400" dirty="0">
                <a:solidFill>
                  <a:schemeClr val="tx1"/>
                </a:solidFill>
                <a:sym typeface="+mn-ea"/>
              </a:rPr>
              <a:t>] C2-PRD-项目描述-2019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2</a:t>
            </a:r>
            <a:r>
              <a:rPr sz="2400" dirty="0">
                <a:solidFill>
                  <a:schemeClr val="tx1"/>
                </a:solidFill>
                <a:sym typeface="+mn-ea"/>
              </a:rPr>
              <a:t>] PMBOK 指南第六版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3</a:t>
            </a:r>
            <a:r>
              <a:rPr sz="2400" dirty="0">
                <a:solidFill>
                  <a:schemeClr val="tx1"/>
                </a:solidFill>
                <a:sym typeface="+mn-ea"/>
              </a:rPr>
              <a:t>] IT项目管理 （第八版）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4</a:t>
            </a:r>
            <a:r>
              <a:rPr sz="2400" dirty="0">
                <a:solidFill>
                  <a:schemeClr val="tx1"/>
                </a:solidFill>
                <a:sym typeface="+mn-ea"/>
              </a:rPr>
              <a:t>] 软件需求（第3版）</a:t>
            </a:r>
            <a:endParaRPr sz="2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小组评分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185410" y="359410"/>
            <a:ext cx="1047750" cy="869950"/>
            <a:chOff x="6427571" y="704222"/>
            <a:chExt cx="1268294" cy="1123736"/>
          </a:xfrm>
        </p:grpSpPr>
        <p:sp>
          <p:nvSpPr>
            <p:cNvPr id="40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1"/>
            <a:ext cx="3783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endParaRPr lang="en-US" altLang="zh-CN" sz="6600" b="1" dirty="0" smtClean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51111" y="252984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/WBS/OBS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517786" y="349885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517786" y="449072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17786" y="538417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17786" y="619252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0965" y="571500"/>
            <a:ext cx="456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85410" y="1266190"/>
            <a:ext cx="1047750" cy="869950"/>
            <a:chOff x="6427571" y="704222"/>
            <a:chExt cx="1268294" cy="1123736"/>
          </a:xfrm>
        </p:grpSpPr>
        <p:sp>
          <p:nvSpPr>
            <p:cNvPr id="11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50965" y="1543050"/>
            <a:ext cx="456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85410" y="2294255"/>
            <a:ext cx="1047750" cy="869950"/>
            <a:chOff x="6427571" y="704222"/>
            <a:chExt cx="1268294" cy="1123736"/>
          </a:xfrm>
        </p:grpSpPr>
        <p:sp>
          <p:nvSpPr>
            <p:cNvPr id="16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85410" y="3274060"/>
            <a:ext cx="1047750" cy="869950"/>
            <a:chOff x="6427571" y="704222"/>
            <a:chExt cx="1268294" cy="1123736"/>
          </a:xfrm>
        </p:grpSpPr>
        <p:sp>
          <p:nvSpPr>
            <p:cNvPr id="61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85410" y="4217035"/>
            <a:ext cx="1047750" cy="869950"/>
            <a:chOff x="6427571" y="704222"/>
            <a:chExt cx="1268294" cy="1123736"/>
          </a:xfrm>
        </p:grpSpPr>
        <p:sp>
          <p:nvSpPr>
            <p:cNvPr id="65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85410" y="5172075"/>
            <a:ext cx="1047750" cy="869950"/>
            <a:chOff x="6427571" y="704222"/>
            <a:chExt cx="1268294" cy="1123736"/>
          </a:xfrm>
        </p:grpSpPr>
        <p:sp>
          <p:nvSpPr>
            <p:cNvPr id="69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185410" y="6042025"/>
            <a:ext cx="1047750" cy="869950"/>
            <a:chOff x="6427571" y="704222"/>
            <a:chExt cx="1268294" cy="1123736"/>
          </a:xfrm>
        </p:grpSpPr>
        <p:sp>
          <p:nvSpPr>
            <p:cNvPr id="73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185410" y="1304290"/>
            <a:ext cx="1047750" cy="869950"/>
            <a:chOff x="6427571" y="704222"/>
            <a:chExt cx="1268294" cy="1123736"/>
          </a:xfrm>
        </p:grpSpPr>
        <p:sp>
          <p:nvSpPr>
            <p:cNvPr id="77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algn="ctr"/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小组评分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1263650"/>
            <a:ext cx="6552565" cy="5392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2" y="2188659"/>
            <a:ext cx="576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  <a:endParaRPr lang="zh-CN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255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72285" y="1739900"/>
            <a:ext cx="824738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ea typeface="宋体" panose="02010600030101010101" pitchFamily="2" charset="-122"/>
              </a:rPr>
              <a:t>待开发软件系统的名称：</a:t>
            </a:r>
            <a:r>
              <a:rPr lang="zh-CN" sz="2400" b="0">
                <a:ea typeface="宋体" panose="02010600030101010101" pitchFamily="2" charset="-122"/>
              </a:rPr>
              <a:t>个人知识库系统：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本系统在本质上是一个云端个人知识库，类似的应用有语雀、石墨文档等。</a:t>
            </a:r>
            <a:endParaRPr lang="zh-CN" sz="240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对于用户主体而言，使用本系统的目的在于通过该系统，方便的管理个人文档并且可以实现共享。</a:t>
            </a:r>
            <a:r>
              <a:rPr lang="zh-CN" sz="2400" b="1">
                <a:ea typeface="宋体" panose="02010600030101010101" pitchFamily="2" charset="-122"/>
              </a:rPr>
              <a:t>本项目的任务提出者：</a:t>
            </a:r>
            <a:r>
              <a:rPr lang="zh-CN" sz="2400" b="0">
                <a:ea typeface="宋体" panose="02010600030101010101" pitchFamily="2" charset="-122"/>
              </a:rPr>
              <a:t>杨枨老师和课程企业助教（陈幼安学长、陈炜舜学长）</a:t>
            </a:r>
            <a:r>
              <a:rPr lang="zh-CN" sz="2400" b="1">
                <a:ea typeface="宋体" panose="02010600030101010101" pitchFamily="2" charset="-122"/>
              </a:rPr>
              <a:t>开发者：</a:t>
            </a:r>
            <a:r>
              <a:rPr lang="zh-CN" sz="2400" b="0">
                <a:ea typeface="宋体" panose="02010600030101010101" pitchFamily="2" charset="-122"/>
              </a:rPr>
              <a:t>浙江大学城市学院</a:t>
            </a:r>
            <a:r>
              <a:rPr lang="en-US" sz="2400" b="0">
                <a:latin typeface="等线 Light" panose="02010600030101010101" charset="-122"/>
                <a:ea typeface="宋体" panose="02010600030101010101" pitchFamily="2" charset="-122"/>
                <a:cs typeface="Calibri" panose="020F0502020204030204" charset="0"/>
              </a:rPr>
              <a:t>SRA-2021-G03</a:t>
            </a:r>
            <a:r>
              <a:rPr lang="zh-CN" sz="2400" b="0">
                <a:ea typeface="宋体" panose="02010600030101010101" pitchFamily="2" charset="-122"/>
              </a:rPr>
              <a:t>小组</a:t>
            </a:r>
            <a:r>
              <a:rPr lang="zh-CN" sz="2400" b="1">
                <a:ea typeface="宋体" panose="02010600030101010101" pitchFamily="2" charset="-122"/>
              </a:rPr>
              <a:t>用户：</a:t>
            </a:r>
            <a:r>
              <a:rPr lang="zh-CN" sz="2400" b="0">
                <a:ea typeface="宋体" panose="02010600030101010101" pitchFamily="2" charset="-122"/>
              </a:rPr>
              <a:t>杨枨老师、陈幼安学长、陈炜舜学长以及浙大城市学院学生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endParaRPr lang="zh-CN" altLang="en-US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72285" y="1739900"/>
            <a:ext cx="824738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>
                <a:ea typeface="宋体" panose="02010600030101010101" pitchFamily="2" charset="-122"/>
              </a:rPr>
              <a:t>经济可行性：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需要阿里云服务器一台，目前是阿里云学生服务器，一年价格为114元，五个开发人员的工资为51570元（按照成员在项目中平均工作150小时，平均工资69元）。</a:t>
            </a:r>
            <a:endParaRPr sz="2400">
              <a:ea typeface="宋体" panose="02010600030101010101" pitchFamily="2" charset="-122"/>
            </a:endParaRPr>
          </a:p>
          <a:p>
            <a:pPr indent="0"/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技术可行性：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本项目软件主程序编写的语言：Python，Java等。Flask框架实现微服务。</a:t>
            </a:r>
            <a:endParaRPr sz="2400">
              <a:ea typeface="宋体" panose="02010600030101010101" pitchFamily="2" charset="-122"/>
            </a:endParaRPr>
          </a:p>
          <a:p>
            <a:pPr indent="0"/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操作可行性：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通过墨刀进行界面设计，将部分界面外包给设计专业的学生，设计出符合现代人审美的界面。 </a:t>
            </a:r>
            <a:endParaRPr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02790" y="970280"/>
            <a:ext cx="824738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>
                <a:ea typeface="宋体" panose="02010600030101010101" pitchFamily="2" charset="-122"/>
              </a:rPr>
              <a:t>一、</a:t>
            </a:r>
            <a:r>
              <a:rPr sz="2400">
                <a:ea typeface="宋体" panose="02010600030101010101" pitchFamily="2" charset="-122"/>
              </a:rPr>
              <a:t>优势（strength）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1.针对用户明确，主要面向学校学生，需求会更加照顾特定用户，若系统功能完善，用户愿意使用该系统的可能性较高。可以“在红海中杀出一条血路”。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2.已有语雀、石墨等优秀实例在先，项目完成的可能性较高。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二、</a:t>
            </a:r>
            <a:r>
              <a:rPr sz="2400">
                <a:ea typeface="宋体" panose="02010600030101010101" pitchFamily="2" charset="-122"/>
              </a:rPr>
              <a:t>劣势（weekness）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1.小组成员项目经验差距较大，在交流上需要多加注意。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2.小组中的部分成员文档能力较弱，可能需要多加配合完成工作。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三、</a:t>
            </a:r>
            <a:r>
              <a:rPr sz="2400">
                <a:ea typeface="宋体" panose="02010600030101010101" pitchFamily="2" charset="-122"/>
              </a:rPr>
              <a:t>机会（opportunity）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1.本项目符合互联网+的时代潮流，在未来存在巨大的发展潜力。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2.本项目在国内竞品较少，其核心功能尚未完善或不符合学生需求，而本系统针对用户明确，更容易拿下学生市场。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四、</a:t>
            </a:r>
            <a:r>
              <a:rPr sz="2400">
                <a:ea typeface="宋体" panose="02010600030101010101" pitchFamily="2" charset="-122"/>
              </a:rPr>
              <a:t>威胁（threat）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1.没有有效的方法获取大量经典有效的案例。</a:t>
            </a:r>
            <a:endParaRPr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/WBS/OBS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903095"/>
            <a:ext cx="11351260" cy="454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63df7f4-1c11-4ebb-a5b4-ab9980864128}"/>
  <p:tag name="TABLE_ENDDRAG_ORIGIN_RECT" val="774*328"/>
  <p:tag name="TABLE_ENDDRAG_RECT" val="81*140*774*3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宽屏</PresentationFormat>
  <Paragraphs>235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等线</vt:lpstr>
      <vt:lpstr>等线 Light</vt:lpstr>
      <vt:lpstr>Calibri</vt:lpstr>
      <vt:lpstr>Roboto condensed light</vt:lpstr>
      <vt:lpstr>Arial</vt:lpstr>
      <vt:lpstr>Rockwell</vt:lpstr>
      <vt:lpstr>Segoe Print</vt:lpstr>
      <vt:lpstr>Arial Unicode MS</vt:lpstr>
      <vt:lpstr>Calibri Light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category>锐旗设计；https://9ppt.taobao.com</cp:category>
  <cp:lastModifiedBy>兮夜丶</cp:lastModifiedBy>
  <cp:revision>116</cp:revision>
  <dcterms:created xsi:type="dcterms:W3CDTF">2014-12-02T14:52:00Z</dcterms:created>
  <dcterms:modified xsi:type="dcterms:W3CDTF">2021-03-18T03:45:43Z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029D52BFF2394F3F95E01CAD9718CFE7</vt:lpwstr>
  </property>
</Properties>
</file>