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7" r:id="rId4"/>
    <p:sldId id="668" r:id="rId5"/>
    <p:sldId id="262" r:id="rId6"/>
    <p:sldId id="326" r:id="rId7"/>
    <p:sldId id="669" r:id="rId8"/>
    <p:sldId id="636" r:id="rId9"/>
    <p:sldId id="678" r:id="rId10"/>
    <p:sldId id="325" r:id="rId11"/>
    <p:sldId id="637" r:id="rId12"/>
    <p:sldId id="673" r:id="rId13"/>
    <p:sldId id="674" r:id="rId14"/>
    <p:sldId id="259" r:id="rId15"/>
    <p:sldId id="357" r:id="rId16"/>
    <p:sldId id="670" r:id="rId17"/>
    <p:sldId id="671" r:id="rId18"/>
    <p:sldId id="672" r:id="rId19"/>
    <p:sldId id="676" r:id="rId20"/>
    <p:sldId id="675" r:id="rId21"/>
    <p:sldId id="677" r:id="rId22"/>
    <p:sldId id="260" r:id="rId23"/>
    <p:sldId id="460" r:id="rId24"/>
    <p:sldId id="261" r:id="rId25"/>
    <p:sldId id="459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8">
          <p15:clr>
            <a:srgbClr val="A4A3A4"/>
          </p15:clr>
        </p15:guide>
        <p15:guide id="2" pos="3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D6"/>
    <a:srgbClr val="FEFEFE"/>
    <a:srgbClr val="FAFBFA"/>
    <a:srgbClr val="B2D632"/>
    <a:srgbClr val="06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3593" autoAdjust="0"/>
  </p:normalViewPr>
  <p:slideViewPr>
    <p:cSldViewPr snapToGrid="0">
      <p:cViewPr varScale="1">
        <p:scale>
          <a:sx n="107" d="100"/>
          <a:sy n="107" d="100"/>
        </p:scale>
        <p:origin x="522" y="102"/>
      </p:cViewPr>
      <p:guideLst>
        <p:guide orient="horz" pos="2308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CE55-3DB0-4021-A862-56195674CA58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100F-3339-45DC-AED6-E93871D3C0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7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63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B1F5"/>
            </a:gs>
            <a:gs pos="95000">
              <a:srgbClr val="B2D63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B870-CA85-4DE5-84B5-8A14B07E3FEA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8" y="3811870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8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6" y="-24250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40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2" y="146695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4" y="213604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6" y="31764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6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4" y="45363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8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7" y="381981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2" y="322043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5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1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29234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6" y="-1085943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3687890" y="2112609"/>
            <a:ext cx="726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 </a:t>
            </a:r>
            <a:r>
              <a:rPr lang="zh-CN" altLang="en-US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</a:t>
            </a:r>
            <a:endParaRPr lang="zh-CN" altLang="en-US" sz="44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2"/>
          <p:cNvSpPr txBox="1"/>
          <p:nvPr/>
        </p:nvSpPr>
        <p:spPr>
          <a:xfrm>
            <a:off x="4733291" y="3999866"/>
            <a:ext cx="7383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SRA-2021-G03</a:t>
            </a:r>
            <a:endParaRPr lang="en-US" altLang="zh-CN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吕博图、岑盛泽、潘姝焱、邓皓文、庄博伟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0562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用例文档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用例文档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F010674D-C27E-455B-9DE7-A6ED500A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1" y="2382097"/>
            <a:ext cx="3043295" cy="431345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669858E-4984-472D-8FBD-1DA140F1FDFF}"/>
              </a:ext>
            </a:extLst>
          </p:cNvPr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在界面原型的基础上，我们对项目需要实现的功能进行了归类和汇总，并整理成了用例文档、绘制了用例图。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56A1998B-7668-4E9F-AF63-5AEF82C2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939" y="2579559"/>
            <a:ext cx="3895238" cy="3419048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0BFBC71-0AED-426A-B4A6-84CF2A779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230" y="2501810"/>
            <a:ext cx="3729826" cy="4022207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916470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CDAAA6-8542-4658-9CE8-8E4E36A9A81F}"/>
              </a:ext>
            </a:extLst>
          </p:cNvPr>
          <p:cNvSpPr txBox="1"/>
          <p:nvPr/>
        </p:nvSpPr>
        <p:spPr>
          <a:xfrm>
            <a:off x="680539" y="1547984"/>
            <a:ext cx="10311461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为了更好的进行沟通，我们还邀请了项目提出者、用户代表以及开发者代表与我们进行了一次线上</a:t>
            </a:r>
            <a:r>
              <a:rPr lang="en-US" altLang="zh-CN" sz="2400" dirty="0">
                <a:ea typeface="宋体" panose="02010600030101010101" pitchFamily="2" charset="-122"/>
              </a:rPr>
              <a:t>JAD</a:t>
            </a:r>
            <a:r>
              <a:rPr lang="zh-CN" altLang="en-US" sz="2400" dirty="0">
                <a:ea typeface="宋体" panose="02010600030101010101" pitchFamily="2" charset="-122"/>
              </a:rPr>
              <a:t>会议，通过这种方式，我们基于现阶段界面原型，集体讨论了可能满足客户需求的方案。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C87A017C-1B1A-4544-AF2A-7308ED72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79" y="2839186"/>
            <a:ext cx="6864582" cy="38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164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需求规格说明和测试用例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需求规格说明和测试用例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CDAAA6-8542-4658-9CE8-8E4E36A9A81F}"/>
              </a:ext>
            </a:extLst>
          </p:cNvPr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之后，我们对需求进行了详细的分析，编写了需求规格说明，并在其中详细的标明了每个需求的优先级等数据。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2EFAAF0B-F8AA-47CC-B1FA-C1E71093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73" y="2991979"/>
            <a:ext cx="2711812" cy="352594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DBCD8D5-9FE4-45F7-809B-BA6868E24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18" y="2531602"/>
            <a:ext cx="2895955" cy="4089264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B9B79A9-2E30-4734-B573-9F3E5C832D3F}"/>
              </a:ext>
            </a:extLst>
          </p:cNvPr>
          <p:cNvSpPr txBox="1"/>
          <p:nvPr/>
        </p:nvSpPr>
        <p:spPr>
          <a:xfrm>
            <a:off x="4653282" y="2483867"/>
            <a:ext cx="697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优先级采用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QFD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算法。公式：优先级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（价值）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（成本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风险）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需求规格说明和测试用例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CDAAA6-8542-4658-9CE8-8E4E36A9A81F}"/>
              </a:ext>
            </a:extLst>
          </p:cNvPr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在需求规格说明文档中，我们定义了项目所需的数据字典，并根据数据字典绘制了</a:t>
            </a:r>
            <a:r>
              <a:rPr lang="en-US" altLang="zh-CN" sz="2400" dirty="0">
                <a:ea typeface="宋体" panose="02010600030101010101" pitchFamily="2" charset="-122"/>
              </a:rPr>
              <a:t>E-R</a:t>
            </a:r>
            <a:r>
              <a:rPr lang="zh-CN" altLang="en-US" sz="2400" dirty="0">
                <a:ea typeface="宋体" panose="02010600030101010101" pitchFamily="2" charset="-122"/>
              </a:rPr>
              <a:t>图。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12E936C6-76A9-4FF9-8451-261E27016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13" b="1796"/>
          <a:stretch/>
        </p:blipFill>
        <p:spPr>
          <a:xfrm>
            <a:off x="1444661" y="2349107"/>
            <a:ext cx="3688435" cy="4356741"/>
          </a:xfrm>
          <a:prstGeom prst="rect">
            <a:avLst/>
          </a:prstGeom>
        </p:spPr>
      </p:pic>
      <p:pic>
        <p:nvPicPr>
          <p:cNvPr id="55" name="图片 54" descr="E-R图">
            <a:extLst>
              <a:ext uri="{FF2B5EF4-FFF2-40B4-BE49-F238E27FC236}">
                <a16:creationId xmlns:a16="http://schemas.microsoft.com/office/drawing/2014/main" id="{F21E5B89-0EAC-4558-9652-5E67047DD4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15128" y="2792988"/>
            <a:ext cx="5030778" cy="30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1668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需求规格说明和测试用例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CDAAA6-8542-4658-9CE8-8E4E36A9A81F}"/>
              </a:ext>
            </a:extLst>
          </p:cNvPr>
          <p:cNvSpPr txBox="1"/>
          <p:nvPr/>
        </p:nvSpPr>
        <p:spPr>
          <a:xfrm>
            <a:off x="680540" y="1638857"/>
            <a:ext cx="103114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在需求规格说明文档中，我们定义了项目的实现环境以及运行环境。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3F00DE9-2FEE-4165-8542-EC6D16E4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172" y="2225290"/>
            <a:ext cx="4393921" cy="43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94754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需求规格说明和测试用例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CDAAA6-8542-4658-9CE8-8E4E36A9A81F}"/>
              </a:ext>
            </a:extLst>
          </p:cNvPr>
          <p:cNvSpPr txBox="1"/>
          <p:nvPr/>
        </p:nvSpPr>
        <p:spPr>
          <a:xfrm>
            <a:off x="680540" y="1638857"/>
            <a:ext cx="10311461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为了更好的详细说明需求，提高交流效率，我们将用例图、用例描述以及相应的界面原型嵌入了需求规格说明文档中。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05CAF45-78CA-4FE8-874D-CB45C3C5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64" y="2835219"/>
            <a:ext cx="3481131" cy="366743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68F3024-B2B1-4255-B80E-F82A2654D9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0" t="-5468" r="-5140" b="13166"/>
          <a:stretch/>
        </p:blipFill>
        <p:spPr>
          <a:xfrm>
            <a:off x="5660422" y="2638082"/>
            <a:ext cx="6030576" cy="37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9657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需求规格说明和测试用例</a:t>
            </a:r>
            <a:r>
              <a:rPr lang="en-US" altLang="zh-CN" sz="28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[7]</a:t>
            </a:r>
            <a:endParaRPr lang="zh-CN" altLang="en-US" sz="28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CDAAA6-8542-4658-9CE8-8E4E36A9A81F}"/>
              </a:ext>
            </a:extLst>
          </p:cNvPr>
          <p:cNvSpPr txBox="1"/>
          <p:nvPr/>
        </p:nvSpPr>
        <p:spPr>
          <a:xfrm>
            <a:off x="680540" y="1638857"/>
            <a:ext cx="10311461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根据我们整理出的需求规格说明文档，我们编写了一些</a:t>
            </a:r>
            <a:r>
              <a:rPr lang="en-US" altLang="zh-CN" sz="2400" dirty="0" err="1">
                <a:ea typeface="宋体" panose="02010600030101010101" pitchFamily="2" charset="-122"/>
              </a:rPr>
              <a:t>TestCase</a:t>
            </a:r>
            <a:r>
              <a:rPr lang="zh-CN" altLang="en-US" sz="2400" dirty="0">
                <a:ea typeface="宋体" panose="02010600030101010101" pitchFamily="2" charset="-122"/>
              </a:rPr>
              <a:t>用于测试软件开发方所制作出的软件是否符合我们的需求。并将之编写成了测试用例文档。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67761CEE-A380-45D9-83C9-A5B990AB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87" y="2630634"/>
            <a:ext cx="2872363" cy="4048072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9758CBD-D063-4E5A-8DB7-5F7091C5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030" y="2630633"/>
            <a:ext cx="5859430" cy="40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5484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19555" y="481392"/>
            <a:ext cx="6230592" cy="5895216"/>
            <a:chOff x="2967063" y="-1922322"/>
            <a:chExt cx="13335755" cy="12617928"/>
          </a:xfrm>
        </p:grpSpPr>
        <p:sp>
          <p:nvSpPr>
            <p:cNvPr id="19" name="Freeform 5"/>
            <p:cNvSpPr/>
            <p:nvPr/>
          </p:nvSpPr>
          <p:spPr bwMode="auto">
            <a:xfrm>
              <a:off x="6510570" y="-143812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>
              <a:off x="7341595" y="-12990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8152337" y="-88591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8795745" y="-24250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9208839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>
              <a:off x="9351181" y="146695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/>
            <p:nvPr/>
          </p:nvSpPr>
          <p:spPr bwMode="auto">
            <a:xfrm>
              <a:off x="9073463" y="213604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8795745" y="31764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>
              <a:off x="3760140" y="211519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7341595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281213" y="45363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5544167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4733426" y="381981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3515391" y="3220430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316694" y="2272629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3515390" y="116762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"/>
            <p:cNvSpPr/>
            <p:nvPr/>
          </p:nvSpPr>
          <p:spPr bwMode="auto">
            <a:xfrm>
              <a:off x="2967063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"/>
            <p:cNvSpPr/>
            <p:nvPr/>
          </p:nvSpPr>
          <p:spPr bwMode="auto">
            <a:xfrm>
              <a:off x="4100092" y="-5902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"/>
            <p:cNvSpPr/>
            <p:nvPr/>
          </p:nvSpPr>
          <p:spPr bwMode="auto">
            <a:xfrm>
              <a:off x="4354815" y="-108594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3563211" y="-1922322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0391" y="2367173"/>
            <a:ext cx="37836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</a:p>
          <a:p>
            <a:r>
              <a: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TENTS</a:t>
            </a:r>
            <a:endParaRPr lang="zh-CN" altLang="en-US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992701" y="3972431"/>
            <a:ext cx="3917794" cy="869951"/>
            <a:chOff x="7777200" y="1351861"/>
            <a:chExt cx="3917794" cy="869950"/>
          </a:xfrm>
        </p:grpSpPr>
        <p:sp>
          <p:nvSpPr>
            <p:cNvPr id="59" name="文本框 58"/>
            <p:cNvSpPr txBox="1"/>
            <p:nvPr/>
          </p:nvSpPr>
          <p:spPr>
            <a:xfrm>
              <a:off x="9013709" y="1542965"/>
              <a:ext cx="268128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引用资料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4016191" y="2662147"/>
            <a:ext cx="3017547" cy="869951"/>
            <a:chOff x="7777200" y="1351861"/>
            <a:chExt cx="3017547" cy="869950"/>
          </a:xfrm>
        </p:grpSpPr>
        <p:sp>
          <p:nvSpPr>
            <p:cNvPr id="86" name="文本框 85"/>
            <p:cNvSpPr txBox="1"/>
            <p:nvPr/>
          </p:nvSpPr>
          <p:spPr>
            <a:xfrm>
              <a:off x="9032369" y="1513120"/>
              <a:ext cx="1762378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需求获取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88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9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6604770" y="898630"/>
                <a:ext cx="913895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4016190" y="1351863"/>
            <a:ext cx="3369774" cy="869951"/>
            <a:chOff x="7777200" y="1351861"/>
            <a:chExt cx="3369773" cy="869950"/>
          </a:xfrm>
        </p:grpSpPr>
        <p:sp>
          <p:nvSpPr>
            <p:cNvPr id="92" name="文本框 91"/>
            <p:cNvSpPr txBox="1"/>
            <p:nvPr/>
          </p:nvSpPr>
          <p:spPr>
            <a:xfrm>
              <a:off x="8923595" y="1548056"/>
              <a:ext cx="222337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愿景和范围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94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95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6604770" y="898630"/>
                <a:ext cx="913895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016191" y="3972431"/>
            <a:ext cx="3263622" cy="869951"/>
            <a:chOff x="7777200" y="1351861"/>
            <a:chExt cx="3263622" cy="869950"/>
          </a:xfrm>
        </p:grpSpPr>
        <p:sp>
          <p:nvSpPr>
            <p:cNvPr id="98" name="文本框 97"/>
            <p:cNvSpPr txBox="1"/>
            <p:nvPr/>
          </p:nvSpPr>
          <p:spPr>
            <a:xfrm>
              <a:off x="9032248" y="1525821"/>
              <a:ext cx="2008574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用例文档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00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1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7992701" y="1423394"/>
            <a:ext cx="3936277" cy="954107"/>
            <a:chOff x="7777200" y="1334833"/>
            <a:chExt cx="3936277" cy="954107"/>
          </a:xfrm>
        </p:grpSpPr>
        <p:sp>
          <p:nvSpPr>
            <p:cNvPr id="105" name="文本框 104"/>
            <p:cNvSpPr txBox="1"/>
            <p:nvPr/>
          </p:nvSpPr>
          <p:spPr>
            <a:xfrm>
              <a:off x="8967416" y="1334833"/>
              <a:ext cx="27460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需求规格说明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和测试用例</a:t>
              </a: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07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8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6604771" y="898631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7992701" y="5282714"/>
            <a:ext cx="3916680" cy="869951"/>
            <a:chOff x="7777200" y="1351861"/>
            <a:chExt cx="3916680" cy="869950"/>
          </a:xfrm>
        </p:grpSpPr>
        <p:sp>
          <p:nvSpPr>
            <p:cNvPr id="111" name="文本框 110"/>
            <p:cNvSpPr txBox="1"/>
            <p:nvPr/>
          </p:nvSpPr>
          <p:spPr>
            <a:xfrm>
              <a:off x="8883370" y="1486481"/>
              <a:ext cx="2810510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小组成员评价</a:t>
              </a: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13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14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6604771" y="898630"/>
                <a:ext cx="913897" cy="675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F7D7A15-4B65-4B81-92FE-33AF7CBE937C}"/>
              </a:ext>
            </a:extLst>
          </p:cNvPr>
          <p:cNvGrpSpPr/>
          <p:nvPr/>
        </p:nvGrpSpPr>
        <p:grpSpPr>
          <a:xfrm>
            <a:off x="4016190" y="5278025"/>
            <a:ext cx="3917794" cy="869951"/>
            <a:chOff x="7777200" y="1351861"/>
            <a:chExt cx="3917794" cy="869950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11A931E-9D45-4D5F-B3B2-46339CAC3765}"/>
                </a:ext>
              </a:extLst>
            </p:cNvPr>
            <p:cNvSpPr txBox="1"/>
            <p:nvPr/>
          </p:nvSpPr>
          <p:spPr>
            <a:xfrm>
              <a:off x="9013709" y="1542965"/>
              <a:ext cx="268128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JAD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</a:t>
              </a: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7FB76C4E-C016-4D4B-B880-F223D4666CD8}"/>
                </a:ext>
              </a:extLst>
            </p:cNvPr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73081668-09B4-4905-B89F-96329583D3B5}"/>
                  </a:ext>
                </a:extLst>
              </p:cNvPr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8" name="Freeform 5">
                <a:extLst>
                  <a:ext uri="{FF2B5EF4-FFF2-40B4-BE49-F238E27FC236}">
                    <a16:creationId xmlns:a16="http://schemas.microsoft.com/office/drawing/2014/main" id="{2AD29E65-2391-4BCE-9CC6-55F5361FCC6B}"/>
                  </a:ext>
                </a:extLst>
              </p:cNvPr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62FFD4F-DF03-475D-B4C0-96D74361C844}"/>
                  </a:ext>
                </a:extLst>
              </p:cNvPr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7EE8AA4-571E-45FC-9478-FE1A3E2C4ACF}"/>
              </a:ext>
            </a:extLst>
          </p:cNvPr>
          <p:cNvGrpSpPr/>
          <p:nvPr/>
        </p:nvGrpSpPr>
        <p:grpSpPr>
          <a:xfrm>
            <a:off x="7992701" y="2648869"/>
            <a:ext cx="3917794" cy="869951"/>
            <a:chOff x="7777200" y="1351861"/>
            <a:chExt cx="3917794" cy="869950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D89412A-5CEB-4BE4-9C1E-E8BA39F74BFA}"/>
                </a:ext>
              </a:extLst>
            </p:cNvPr>
            <p:cNvSpPr txBox="1"/>
            <p:nvPr/>
          </p:nvSpPr>
          <p:spPr>
            <a:xfrm>
              <a:off x="9013709" y="1542965"/>
              <a:ext cx="268128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用户手册</a:t>
              </a: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1E870AA8-C251-4BD7-BEFA-8763AD5B487B}"/>
                </a:ext>
              </a:extLst>
            </p:cNvPr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73" name="Freeform 5">
                <a:extLst>
                  <a:ext uri="{FF2B5EF4-FFF2-40B4-BE49-F238E27FC236}">
                    <a16:creationId xmlns:a16="http://schemas.microsoft.com/office/drawing/2014/main" id="{4F8FFF9E-E3BC-43B6-83F1-7256F3421009}"/>
                  </a:ext>
                </a:extLst>
              </p:cNvPr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4" name="Freeform 5">
                <a:extLst>
                  <a:ext uri="{FF2B5EF4-FFF2-40B4-BE49-F238E27FC236}">
                    <a16:creationId xmlns:a16="http://schemas.microsoft.com/office/drawing/2014/main" id="{5099465F-7EF1-40AB-A1EA-9936A35B3956}"/>
                  </a:ext>
                </a:extLst>
              </p:cNvPr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F7CA21A2-649B-47B6-BAFB-F0E2E077CFC0}"/>
                  </a:ext>
                </a:extLst>
              </p:cNvPr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46100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CDAAA6-8542-4658-9CE8-8E4E36A9A81F}"/>
              </a:ext>
            </a:extLst>
          </p:cNvPr>
          <p:cNvSpPr txBox="1"/>
          <p:nvPr/>
        </p:nvSpPr>
        <p:spPr>
          <a:xfrm>
            <a:off x="612933" y="1458971"/>
            <a:ext cx="4456236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为了方便用户的使用，我们为用户编制了用户手册来说明用户如何使用软件。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20731CEA-CB8C-415A-95EB-2C38120E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84" y="2749353"/>
            <a:ext cx="3188859" cy="403609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8E0F41D-9AFC-4901-B81B-916A9B57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05" y="737717"/>
            <a:ext cx="4723809" cy="5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8709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30726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6BF8EFF-7809-4A92-8AF6-323CA3D17645}"/>
              </a:ext>
            </a:extLst>
          </p:cNvPr>
          <p:cNvSpPr txBox="1"/>
          <p:nvPr/>
        </p:nvSpPr>
        <p:spPr>
          <a:xfrm>
            <a:off x="2886635" y="2277035"/>
            <a:ext cx="580913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SRA2021-G03-</a:t>
            </a:r>
            <a:r>
              <a:rPr lang="zh-CN" altLang="en-US" sz="2000" dirty="0"/>
              <a:t>软件需求规格说明书</a:t>
            </a:r>
            <a:r>
              <a:rPr lang="en-US" altLang="zh-CN" sz="2000" dirty="0"/>
              <a:t>v0.10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SRA2021-G03-</a:t>
            </a:r>
            <a:r>
              <a:rPr lang="zh-CN" altLang="en-US" sz="2000" dirty="0"/>
              <a:t>用户反馈报告</a:t>
            </a:r>
            <a:r>
              <a:rPr lang="en-US" altLang="zh-CN" sz="2000" dirty="0"/>
              <a:t>-</a:t>
            </a:r>
            <a:r>
              <a:rPr lang="zh-CN" altLang="en-US" sz="2000" dirty="0"/>
              <a:t>陈正祎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SRA2021-G03-</a:t>
            </a:r>
            <a:r>
              <a:rPr lang="zh-CN" altLang="en-US" sz="2000" dirty="0"/>
              <a:t>用户群分类</a:t>
            </a:r>
            <a:r>
              <a:rPr lang="en-US" altLang="zh-CN" sz="2000" dirty="0"/>
              <a:t>1.0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SRA-2021-</a:t>
            </a:r>
            <a:r>
              <a:rPr lang="zh-CN" altLang="en-US" sz="2000" dirty="0"/>
              <a:t>项目愿景与范围</a:t>
            </a:r>
            <a:r>
              <a:rPr lang="en-US" altLang="zh-CN" sz="2000" dirty="0"/>
              <a:t>1.0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SRA2021-G03-</a:t>
            </a:r>
            <a:r>
              <a:rPr lang="zh-CN" altLang="en-US" sz="2000" dirty="0"/>
              <a:t>用例图和用例描述</a:t>
            </a:r>
            <a:r>
              <a:rPr lang="en-US" altLang="zh-CN" sz="2000" dirty="0"/>
              <a:t>0.2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SRA2021-G03-</a:t>
            </a:r>
            <a:r>
              <a:rPr lang="zh-CN" altLang="en-US" sz="2000" dirty="0"/>
              <a:t>用户手册</a:t>
            </a:r>
            <a:r>
              <a:rPr lang="en-US" altLang="zh-CN" sz="2000" dirty="0"/>
              <a:t>v0.1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SRA2021-G03-</a:t>
            </a:r>
            <a:r>
              <a:rPr lang="zh-CN" altLang="en-US" sz="2000" dirty="0"/>
              <a:t>测试用例</a:t>
            </a:r>
            <a:r>
              <a:rPr lang="en-US" altLang="zh-CN" sz="2000" dirty="0"/>
              <a:t>v0.1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小组评价和分工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33368"/>
            <a:ext cx="1370891" cy="1147193"/>
            <a:chOff x="3688300" y="1122612"/>
            <a:chExt cx="3999080" cy="3346526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49161" y="1631478"/>
              <a:ext cx="2780477" cy="2421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本次分工及小组成员评价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753E5638-51A3-40AE-892E-25B01727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63140"/>
            <a:ext cx="4943556" cy="56202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8" y="3811870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8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6" y="-24250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40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2" y="146695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4" y="213604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6" y="31764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6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4" y="45363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8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7" y="381981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2" y="322043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5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1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4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6" y="-1085943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04505" y="-915735"/>
            <a:ext cx="673230" cy="673230"/>
          </a:xfrm>
          <a:prstGeom prst="ellipse">
            <a:avLst/>
          </a:prstGeom>
          <a:solidFill>
            <a:srgbClr val="309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38843" y="2188661"/>
            <a:ext cx="576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</a:t>
            </a: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愿景和范围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[3][4]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愿景和范围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80540" y="2155251"/>
            <a:ext cx="289022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>
                <a:ea typeface="宋体" panose="02010600030101010101" pitchFamily="2" charset="-122"/>
              </a:rPr>
              <a:t>在和助教进行讨论的基础上，我们对项目进行了用户群的分类，并为此编写了一份较为全面的用户群分类文档，且找到并确认了较合适的用户代表。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C23311F7-7D83-4D22-8CB0-8081CD58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447" y="1083823"/>
            <a:ext cx="4029648" cy="2142857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B5238739-560D-4607-86CD-A1F0EDF0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447" y="3391669"/>
            <a:ext cx="4029648" cy="317880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0C8EF40-6296-43AB-9E65-9F5BEAFC8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503" y="1153296"/>
            <a:ext cx="3443124" cy="52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89202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愿景和范围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我们与这些用户代表进行开会、讨论后，我们进行了</a:t>
            </a:r>
            <a:r>
              <a:rPr lang="en-US" altLang="zh-CN" sz="2400" dirty="0">
                <a:ea typeface="宋体" panose="02010600030101010101" pitchFamily="2" charset="-122"/>
              </a:rPr>
              <a:t>Vision and Scope</a:t>
            </a:r>
            <a:r>
              <a:rPr lang="zh-CN" altLang="en-US" sz="2400" dirty="0">
                <a:ea typeface="宋体" panose="02010600030101010101" pitchFamily="2" charset="-122"/>
              </a:rPr>
              <a:t>文档以及关联图的编写和绘制。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541B4147-9C1B-40E5-9569-3F18F618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87" y="2436269"/>
            <a:ext cx="3397622" cy="425927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CC55A586-F30F-49E5-B076-A6791E3E1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22" y="2497015"/>
            <a:ext cx="4516069" cy="419853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0" y="4736520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用户访谈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63FFC81-509A-4C9E-AD27-0151B92CD986}"/>
              </a:ext>
            </a:extLst>
          </p:cNvPr>
          <p:cNvSpPr txBox="1"/>
          <p:nvPr/>
        </p:nvSpPr>
        <p:spPr>
          <a:xfrm>
            <a:off x="1925938" y="1310220"/>
            <a:ext cx="839173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我们对用户代表进行了访谈，获取了他们的想法以及需求，并编制成了用户反馈报告，我们将认真考虑用户代表的建议和意见。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2F4B718D-169D-4192-BC35-35C2C449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65" y="2728027"/>
            <a:ext cx="4426403" cy="381767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CD24A69-8CCD-470D-A972-08F58577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22" y="3136866"/>
            <a:ext cx="4828571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1404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63FFC81-509A-4C9E-AD27-0151B92CD986}"/>
              </a:ext>
            </a:extLst>
          </p:cNvPr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我们根据用户的需求使用墨刀进行了界面原型的绘制，并积极与用户沟通、确定界面原型，下面是其中的一部分。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BADA8D00-C7C1-4A25-B22E-585F8FF5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3" y="2612731"/>
            <a:ext cx="4927255" cy="349835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1DA71B9-1EC5-4C9A-BC95-65ED29B8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01" y="2612731"/>
            <a:ext cx="5530990" cy="349835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6229EDF-FE5C-4BE1-B25B-ECB16ED51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331" y="2612731"/>
            <a:ext cx="4853203" cy="349835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需求冲突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63FFC81-509A-4C9E-AD27-0151B92CD986}"/>
              </a:ext>
            </a:extLst>
          </p:cNvPr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在与用户代表沟通的时候，我们之间不可避免产生了一些分歧，导致了一定的需求冲突，我们对此做了记录。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D9B28EFD-865C-46F6-BDF7-A409C582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64" y="2808843"/>
            <a:ext cx="4224295" cy="327175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75E8E1D-793A-48CE-8A69-46EC01F6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36" y="2728992"/>
            <a:ext cx="3845859" cy="35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9684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645</Words>
  <Application>Microsoft Office PowerPoint</Application>
  <PresentationFormat>宽屏</PresentationFormat>
  <Paragraphs>100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苏 铭增</cp:lastModifiedBy>
  <cp:revision>681</cp:revision>
  <dcterms:created xsi:type="dcterms:W3CDTF">2021-04-16T12:10:00Z</dcterms:created>
  <dcterms:modified xsi:type="dcterms:W3CDTF">2021-05-20T06:46:57Z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F4B0B486CCB5468EA4241B061CB08185</vt:lpwstr>
  </property>
</Properties>
</file>