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7" r:id="rId4"/>
    <p:sldId id="668" r:id="rId5"/>
    <p:sldId id="262" r:id="rId6"/>
    <p:sldId id="326" r:id="rId7"/>
    <p:sldId id="669" r:id="rId8"/>
    <p:sldId id="636" r:id="rId9"/>
    <p:sldId id="325" r:id="rId10"/>
    <p:sldId id="637" r:id="rId11"/>
    <p:sldId id="259" r:id="rId12"/>
    <p:sldId id="357" r:id="rId13"/>
    <p:sldId id="670" r:id="rId14"/>
    <p:sldId id="671" r:id="rId15"/>
    <p:sldId id="672" r:id="rId16"/>
    <p:sldId id="260" r:id="rId17"/>
    <p:sldId id="460" r:id="rId18"/>
    <p:sldId id="261" r:id="rId19"/>
    <p:sldId id="459" r:id="rId20"/>
    <p:sldId id="27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8">
          <p15:clr>
            <a:srgbClr val="A4A3A4"/>
          </p15:clr>
        </p15:guide>
        <p15:guide id="2" pos="39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9D6"/>
    <a:srgbClr val="FEFEFE"/>
    <a:srgbClr val="FAFBFA"/>
    <a:srgbClr val="B2D632"/>
    <a:srgbClr val="06B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93593" autoAdjust="0"/>
  </p:normalViewPr>
  <p:slideViewPr>
    <p:cSldViewPr snapToGrid="0">
      <p:cViewPr varScale="1">
        <p:scale>
          <a:sx n="107" d="100"/>
          <a:sy n="107" d="100"/>
        </p:scale>
        <p:origin x="522" y="102"/>
      </p:cViewPr>
      <p:guideLst>
        <p:guide orient="horz" pos="2308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ACE55-3DB0-4021-A862-56195674CA58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F100F-3339-45DC-AED6-E93871D3C0B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1F100F-3339-45DC-AED6-E93871D3C0B2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6B1F5"/>
            </a:gs>
            <a:gs pos="95000">
              <a:srgbClr val="B2D632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B870-CA85-4DE5-84B5-8A14B07E3FEA}" type="datetimeFigureOut">
              <a:rPr lang="zh-CN" altLang="en-US" smtClean="0"/>
              <a:t>2021/5/13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EAAE-78BD-4277-8A7C-EC4E9DBDC9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29234" y="56823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3687890" y="2112609"/>
            <a:ext cx="7267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SRS </a:t>
            </a:r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评审</a:t>
            </a:r>
            <a:endParaRPr lang="zh-CN" altLang="en-US" sz="44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12"/>
          <p:cNvSpPr txBox="1"/>
          <p:nvPr/>
        </p:nvSpPr>
        <p:spPr>
          <a:xfrm>
            <a:off x="4733291" y="3999866"/>
            <a:ext cx="73837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SRA-2021-G03</a:t>
            </a:r>
            <a:endParaRPr lang="en-US" altLang="zh-CN" sz="2800" dirty="0">
              <a:solidFill>
                <a:schemeClr val="accent1"/>
              </a:solidFill>
              <a:effectLst>
                <a:outerShdw blurRad="139700" sx="102000" sy="102000" algn="ctr" rotWithShape="0">
                  <a:srgbClr val="9BC54B"/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2800" dirty="0">
                <a:solidFill>
                  <a:schemeClr val="accent1"/>
                </a:solidFill>
                <a:effectLst>
                  <a:outerShdw blurRad="139700" sx="102000" sy="102000" algn="ctr" rotWithShape="0">
                    <a:srgbClr val="9BC54B"/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吕博图、岑盛泽、潘姝焱、邓皓文、庄博伟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F010674D-C27E-455B-9DE7-A6ED500AA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91" y="2382097"/>
            <a:ext cx="3043295" cy="4313451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669858E-4984-472D-8FBD-1DA140F1FDF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在界面原型的基础上，我们对项目需要实现的功能进行了归类和汇总，并整理成了用例文档、绘制了用例图。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56A1998B-7668-4E9F-AF63-5AEF82C2C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39" y="2579559"/>
            <a:ext cx="3895238" cy="3419048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0BFBC71-0AED-426A-B4A6-84CF2A779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230" y="2501810"/>
            <a:ext cx="3729826" cy="402220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之后，我们对需求进行了详细的分析，编写了需求规格说明，并在其中详细的标明了每个需求的优先级等数据。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EFAAF0B-F8AA-47CC-B1FA-C1E71093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73" y="2991979"/>
            <a:ext cx="2711812" cy="352594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DBCD8D5-9FE4-45F7-809B-BA6868E24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18" y="2531602"/>
            <a:ext cx="2895955" cy="4089264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DB9B79A9-2E30-4734-B573-9F3E5C832D3F}"/>
              </a:ext>
            </a:extLst>
          </p:cNvPr>
          <p:cNvSpPr txBox="1"/>
          <p:nvPr/>
        </p:nvSpPr>
        <p:spPr>
          <a:xfrm>
            <a:off x="4653282" y="2483867"/>
            <a:ext cx="6973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优先级采用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QFD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算法。公式：优先级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（价值）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（成本</a:t>
            </a:r>
            <a:r>
              <a:rPr lang="en-US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风险）</a:t>
            </a:r>
            <a:endParaRPr lang="zh-CN" altLang="en-US" dirty="0"/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在需求规格说明文档中，我们定义了项目所需的数据字典，并根据数据字典绘制了</a:t>
            </a:r>
            <a:r>
              <a:rPr lang="en-US" altLang="zh-CN" sz="2400" dirty="0">
                <a:ea typeface="宋体" panose="02010600030101010101" pitchFamily="2" charset="-122"/>
              </a:rPr>
              <a:t>E-R</a:t>
            </a:r>
            <a:r>
              <a:rPr lang="zh-CN" altLang="en-US" sz="2400" dirty="0">
                <a:ea typeface="宋体" panose="02010600030101010101" pitchFamily="2" charset="-122"/>
              </a:rPr>
              <a:t>图。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12E936C6-76A9-4FF9-8451-261E270164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213" b="1796"/>
          <a:stretch/>
        </p:blipFill>
        <p:spPr>
          <a:xfrm>
            <a:off x="1444661" y="2349107"/>
            <a:ext cx="3688435" cy="4356741"/>
          </a:xfrm>
          <a:prstGeom prst="rect">
            <a:avLst/>
          </a:prstGeom>
        </p:spPr>
      </p:pic>
      <p:pic>
        <p:nvPicPr>
          <p:cNvPr id="55" name="图片 54" descr="E-R图">
            <a:extLst>
              <a:ext uri="{FF2B5EF4-FFF2-40B4-BE49-F238E27FC236}">
                <a16:creationId xmlns:a16="http://schemas.microsoft.com/office/drawing/2014/main" id="{F21E5B89-0EAC-4558-9652-5E67047DD4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5128" y="2792988"/>
            <a:ext cx="5030778" cy="300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166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40" y="1638857"/>
            <a:ext cx="10311461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在需求规格说明文档中，我们定义了项目的实现环境以及运行环境。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F00DE9-2FEE-4165-8542-EC6D16E4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172" y="2225290"/>
            <a:ext cx="4393921" cy="433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4754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需求规格说明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CDAAA6-8542-4658-9CE8-8E4E36A9A81F}"/>
              </a:ext>
            </a:extLst>
          </p:cNvPr>
          <p:cNvSpPr txBox="1"/>
          <p:nvPr/>
        </p:nvSpPr>
        <p:spPr>
          <a:xfrm>
            <a:off x="680540" y="1638857"/>
            <a:ext cx="10311461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为了更好的详细说明需求，提高交流效率，我们将用例图、用例描述以及相应的界面原型嵌入了需求规格说明文档中。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F05CAF45-78CA-4FE8-874D-CB45C3C54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364" y="2835219"/>
            <a:ext cx="3481131" cy="366743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C68F3024-B2B1-4255-B80E-F82A2654D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0" t="-5468" r="-5140" b="13166"/>
          <a:stretch/>
        </p:blipFill>
        <p:spPr>
          <a:xfrm>
            <a:off x="5660422" y="2638082"/>
            <a:ext cx="6030576" cy="37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89657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287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307262" y="54868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6BF8EFF-7809-4A92-8AF6-323CA3D17645}"/>
              </a:ext>
            </a:extLst>
          </p:cNvPr>
          <p:cNvSpPr txBox="1"/>
          <p:nvPr/>
        </p:nvSpPr>
        <p:spPr>
          <a:xfrm>
            <a:off x="2886635" y="2277035"/>
            <a:ext cx="5809130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软件需求规格说明书</a:t>
            </a:r>
            <a:r>
              <a:rPr lang="en-US" altLang="zh-CN" sz="2000" dirty="0"/>
              <a:t>v0.10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用户反馈报告</a:t>
            </a:r>
            <a:r>
              <a:rPr lang="en-US" altLang="zh-CN" sz="2000" dirty="0"/>
              <a:t>-</a:t>
            </a:r>
            <a:r>
              <a:rPr lang="zh-CN" altLang="en-US" sz="2000" dirty="0"/>
              <a:t>陈正祎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用户群分类</a:t>
            </a:r>
            <a:r>
              <a:rPr lang="en-US" altLang="zh-CN" sz="2000" dirty="0"/>
              <a:t>1.0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SRA-2021-</a:t>
            </a:r>
            <a:r>
              <a:rPr lang="zh-CN" altLang="en-US" sz="2000" dirty="0"/>
              <a:t>项目愿景与范围</a:t>
            </a:r>
            <a:r>
              <a:rPr lang="en-US" altLang="zh-CN" sz="2000" dirty="0"/>
              <a:t>1.0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CN" sz="2000" dirty="0"/>
              <a:t>SRA2021-G03-</a:t>
            </a:r>
            <a:r>
              <a:rPr lang="zh-CN" altLang="en-US" sz="2000" dirty="0"/>
              <a:t>用例图和用例描述</a:t>
            </a:r>
            <a:r>
              <a:rPr lang="en-US" altLang="zh-CN" sz="2000" dirty="0"/>
              <a:t>0.2</a:t>
            </a:r>
            <a:endParaRPr lang="zh-CN" altLang="en-US" sz="2000" dirty="0"/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小组评价和分工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5" name="直接连接符 5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58" name="直接连接符 57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33368"/>
            <a:ext cx="1370891" cy="1147193"/>
            <a:chOff x="3688300" y="1122612"/>
            <a:chExt cx="3999080" cy="3346526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49161" y="1631478"/>
              <a:ext cx="2780477" cy="2421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本次分工及小组成员评价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753E5638-51A3-40AE-892E-25B017278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163140"/>
            <a:ext cx="4943556" cy="562024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19555" y="481392"/>
            <a:ext cx="6230592" cy="5895216"/>
            <a:chOff x="2967063" y="-1922322"/>
            <a:chExt cx="13335755" cy="12617928"/>
          </a:xfrm>
        </p:grpSpPr>
        <p:sp>
          <p:nvSpPr>
            <p:cNvPr id="19" name="Freeform 5"/>
            <p:cNvSpPr/>
            <p:nvPr/>
          </p:nvSpPr>
          <p:spPr bwMode="auto">
            <a:xfrm>
              <a:off x="6510570" y="-143812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5"/>
            <p:cNvSpPr/>
            <p:nvPr/>
          </p:nvSpPr>
          <p:spPr bwMode="auto">
            <a:xfrm>
              <a:off x="7341595" y="-12990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5"/>
            <p:cNvSpPr/>
            <p:nvPr/>
          </p:nvSpPr>
          <p:spPr bwMode="auto">
            <a:xfrm>
              <a:off x="8152337" y="-88591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5"/>
            <p:cNvSpPr/>
            <p:nvPr/>
          </p:nvSpPr>
          <p:spPr bwMode="auto">
            <a:xfrm>
              <a:off x="8795745" y="-24250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5"/>
            <p:cNvSpPr/>
            <p:nvPr/>
          </p:nvSpPr>
          <p:spPr bwMode="auto">
            <a:xfrm>
              <a:off x="9208839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5"/>
            <p:cNvSpPr/>
            <p:nvPr/>
          </p:nvSpPr>
          <p:spPr bwMode="auto">
            <a:xfrm>
              <a:off x="9351181" y="146695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"/>
            <p:cNvSpPr/>
            <p:nvPr/>
          </p:nvSpPr>
          <p:spPr bwMode="auto">
            <a:xfrm>
              <a:off x="9073463" y="213604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"/>
            <p:cNvSpPr/>
            <p:nvPr/>
          </p:nvSpPr>
          <p:spPr bwMode="auto">
            <a:xfrm>
              <a:off x="8795745" y="31764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"/>
            <p:cNvSpPr/>
            <p:nvPr/>
          </p:nvSpPr>
          <p:spPr bwMode="auto">
            <a:xfrm>
              <a:off x="3760140" y="211519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5"/>
            <p:cNvSpPr/>
            <p:nvPr/>
          </p:nvSpPr>
          <p:spPr bwMode="auto">
            <a:xfrm>
              <a:off x="7341595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"/>
            <p:cNvSpPr/>
            <p:nvPr/>
          </p:nvSpPr>
          <p:spPr bwMode="auto">
            <a:xfrm>
              <a:off x="6281213" y="4536307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"/>
            <p:cNvSpPr/>
            <p:nvPr/>
          </p:nvSpPr>
          <p:spPr bwMode="auto">
            <a:xfrm>
              <a:off x="5544167" y="4232908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"/>
            <p:cNvSpPr/>
            <p:nvPr/>
          </p:nvSpPr>
          <p:spPr bwMode="auto">
            <a:xfrm>
              <a:off x="4733426" y="3819815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5"/>
            <p:cNvSpPr/>
            <p:nvPr/>
          </p:nvSpPr>
          <p:spPr bwMode="auto">
            <a:xfrm>
              <a:off x="3515391" y="3220430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5"/>
            <p:cNvSpPr/>
            <p:nvPr/>
          </p:nvSpPr>
          <p:spPr bwMode="auto">
            <a:xfrm>
              <a:off x="4316694" y="2272629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"/>
            <p:cNvSpPr/>
            <p:nvPr/>
          </p:nvSpPr>
          <p:spPr bwMode="auto">
            <a:xfrm>
              <a:off x="3515390" y="1167621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"/>
            <p:cNvSpPr/>
            <p:nvPr/>
          </p:nvSpPr>
          <p:spPr bwMode="auto">
            <a:xfrm>
              <a:off x="2967063" y="56823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"/>
            <p:cNvSpPr/>
            <p:nvPr/>
          </p:nvSpPr>
          <p:spPr bwMode="auto">
            <a:xfrm>
              <a:off x="4100092" y="-59026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5"/>
            <p:cNvSpPr/>
            <p:nvPr/>
          </p:nvSpPr>
          <p:spPr bwMode="auto">
            <a:xfrm>
              <a:off x="4354815" y="-1085944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5"/>
            <p:cNvSpPr/>
            <p:nvPr/>
          </p:nvSpPr>
          <p:spPr bwMode="auto">
            <a:xfrm>
              <a:off x="3563211" y="-1922322"/>
              <a:ext cx="6951637" cy="615929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280391" y="2367173"/>
            <a:ext cx="37836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</a:t>
            </a:r>
          </a:p>
          <a:p>
            <a:r>
              <a:rPr lang="en-US" altLang="zh-CN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TENTS</a:t>
            </a:r>
            <a:endParaRPr lang="zh-CN" altLang="en-US" sz="6600" b="1" dirty="0">
              <a:solidFill>
                <a:srgbClr val="3099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777201" y="1351863"/>
            <a:ext cx="3917794" cy="869951"/>
            <a:chOff x="7777200" y="1351861"/>
            <a:chExt cx="3917794" cy="869950"/>
          </a:xfrm>
        </p:grpSpPr>
        <p:sp>
          <p:nvSpPr>
            <p:cNvPr id="59" name="文本框 58"/>
            <p:cNvSpPr txBox="1"/>
            <p:nvPr/>
          </p:nvSpPr>
          <p:spPr>
            <a:xfrm>
              <a:off x="9013709" y="1542965"/>
              <a:ext cx="2681285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引用资料</a:t>
              </a: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65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66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5" name="组合 84"/>
          <p:cNvGrpSpPr/>
          <p:nvPr/>
        </p:nvGrpSpPr>
        <p:grpSpPr>
          <a:xfrm>
            <a:off x="4016191" y="2662147"/>
            <a:ext cx="3017547" cy="869951"/>
            <a:chOff x="7777200" y="1351861"/>
            <a:chExt cx="3017547" cy="869950"/>
          </a:xfrm>
        </p:grpSpPr>
        <p:sp>
          <p:nvSpPr>
            <p:cNvPr id="86" name="文本框 85"/>
            <p:cNvSpPr txBox="1"/>
            <p:nvPr/>
          </p:nvSpPr>
          <p:spPr>
            <a:xfrm>
              <a:off x="9032369" y="1513120"/>
              <a:ext cx="1762378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需求获取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88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89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1" name="组合 90"/>
          <p:cNvGrpSpPr/>
          <p:nvPr/>
        </p:nvGrpSpPr>
        <p:grpSpPr>
          <a:xfrm>
            <a:off x="4016190" y="1351863"/>
            <a:ext cx="3369774" cy="869951"/>
            <a:chOff x="7777200" y="1351861"/>
            <a:chExt cx="3369773" cy="869950"/>
          </a:xfrm>
        </p:grpSpPr>
        <p:sp>
          <p:nvSpPr>
            <p:cNvPr id="92" name="文本框 91"/>
            <p:cNvSpPr txBox="1"/>
            <p:nvPr/>
          </p:nvSpPr>
          <p:spPr>
            <a:xfrm>
              <a:off x="8923595" y="1548056"/>
              <a:ext cx="2223378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愿景和范围</a:t>
              </a: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94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6604770" y="898630"/>
                <a:ext cx="913895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4016191" y="3972431"/>
            <a:ext cx="3263622" cy="869951"/>
            <a:chOff x="7777200" y="1351861"/>
            <a:chExt cx="3263622" cy="869950"/>
          </a:xfrm>
        </p:grpSpPr>
        <p:sp>
          <p:nvSpPr>
            <p:cNvPr id="98" name="文本框 97"/>
            <p:cNvSpPr txBox="1"/>
            <p:nvPr/>
          </p:nvSpPr>
          <p:spPr>
            <a:xfrm>
              <a:off x="9032248" y="1525821"/>
              <a:ext cx="2008574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用例文档</a:t>
              </a: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0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1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6604771" y="898630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016191" y="5282714"/>
            <a:ext cx="4000973" cy="869950"/>
            <a:chOff x="7777200" y="1351861"/>
            <a:chExt cx="4000973" cy="869950"/>
          </a:xfrm>
        </p:grpSpPr>
        <p:sp>
          <p:nvSpPr>
            <p:cNvPr id="105" name="文本框 104"/>
            <p:cNvSpPr txBox="1"/>
            <p:nvPr/>
          </p:nvSpPr>
          <p:spPr>
            <a:xfrm>
              <a:off x="9032112" y="1548953"/>
              <a:ext cx="27460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需求规格说明</a:t>
              </a:r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07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08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6604771" y="898631"/>
                <a:ext cx="913897" cy="675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10" name="组合 109"/>
          <p:cNvGrpSpPr/>
          <p:nvPr/>
        </p:nvGrpSpPr>
        <p:grpSpPr>
          <a:xfrm>
            <a:off x="7777201" y="2662146"/>
            <a:ext cx="3916680" cy="869951"/>
            <a:chOff x="7777200" y="1351861"/>
            <a:chExt cx="3916680" cy="869950"/>
          </a:xfrm>
        </p:grpSpPr>
        <p:sp>
          <p:nvSpPr>
            <p:cNvPr id="111" name="文本框 110"/>
            <p:cNvSpPr txBox="1"/>
            <p:nvPr/>
          </p:nvSpPr>
          <p:spPr>
            <a:xfrm>
              <a:off x="8883370" y="1486481"/>
              <a:ext cx="2810510" cy="521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小组成员评价</a:t>
              </a: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7777200" y="1351861"/>
              <a:ext cx="977286" cy="869950"/>
              <a:chOff x="6427571" y="704222"/>
              <a:chExt cx="1268294" cy="1123736"/>
            </a:xfrm>
          </p:grpSpPr>
          <p:sp>
            <p:nvSpPr>
              <p:cNvPr id="113" name="Freeform 5"/>
              <p:cNvSpPr/>
              <p:nvPr/>
            </p:nvSpPr>
            <p:spPr bwMode="auto">
              <a:xfrm>
                <a:off x="6427571" y="704222"/>
                <a:ext cx="1268294" cy="112373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400"/>
              </a:p>
            </p:txBody>
          </p:sp>
          <p:sp>
            <p:nvSpPr>
              <p:cNvPr id="114" name="Freeform 5"/>
              <p:cNvSpPr/>
              <p:nvPr/>
            </p:nvSpPr>
            <p:spPr bwMode="auto">
              <a:xfrm>
                <a:off x="6647036" y="898673"/>
                <a:ext cx="829364" cy="73483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6604771" y="898630"/>
                <a:ext cx="913897" cy="675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rgbClr val="3099D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06</a:t>
                </a:r>
                <a:endParaRPr lang="zh-CN" altLang="en-US" sz="2800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/>
          <p:cNvGrpSpPr/>
          <p:nvPr/>
        </p:nvGrpSpPr>
        <p:grpSpPr>
          <a:xfrm>
            <a:off x="1948157" y="870549"/>
            <a:ext cx="137160" cy="137160"/>
            <a:chOff x="6164580" y="2205556"/>
            <a:chExt cx="426720" cy="426720"/>
          </a:xfrm>
        </p:grpSpPr>
        <p:cxnSp>
          <p:nvCxnSpPr>
            <p:cNvPr id="36" name="直接连接符 3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2298677" y="2196429"/>
            <a:ext cx="137160" cy="137160"/>
            <a:chOff x="6164580" y="2205556"/>
            <a:chExt cx="426720" cy="42672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43" name="直接连接符 4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2230098" y="3811870"/>
            <a:ext cx="68580" cy="68580"/>
            <a:chOff x="6164580" y="2205556"/>
            <a:chExt cx="426720" cy="426720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"/>
          <p:cNvSpPr/>
          <p:nvPr/>
        </p:nvSpPr>
        <p:spPr bwMode="auto">
          <a:xfrm>
            <a:off x="6510570" y="-143812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2" name="Freeform 5"/>
          <p:cNvSpPr/>
          <p:nvPr/>
        </p:nvSpPr>
        <p:spPr bwMode="auto">
          <a:xfrm>
            <a:off x="7341595" y="-129900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3" name="Freeform 5"/>
          <p:cNvSpPr/>
          <p:nvPr/>
        </p:nvSpPr>
        <p:spPr bwMode="auto">
          <a:xfrm>
            <a:off x="8152338" y="-88591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4" name="Freeform 5"/>
          <p:cNvSpPr/>
          <p:nvPr/>
        </p:nvSpPr>
        <p:spPr bwMode="auto">
          <a:xfrm>
            <a:off x="8795746" y="-242504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5" name="Freeform 5"/>
          <p:cNvSpPr/>
          <p:nvPr/>
        </p:nvSpPr>
        <p:spPr bwMode="auto">
          <a:xfrm>
            <a:off x="9208840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6" name="Freeform 5"/>
          <p:cNvSpPr/>
          <p:nvPr/>
        </p:nvSpPr>
        <p:spPr bwMode="auto">
          <a:xfrm>
            <a:off x="9351182" y="146695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7" name="Freeform 5"/>
          <p:cNvSpPr/>
          <p:nvPr/>
        </p:nvSpPr>
        <p:spPr bwMode="auto">
          <a:xfrm>
            <a:off x="9073464" y="213604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8" name="Freeform 5"/>
          <p:cNvSpPr/>
          <p:nvPr/>
        </p:nvSpPr>
        <p:spPr bwMode="auto">
          <a:xfrm>
            <a:off x="8795746" y="31764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9" name="Freeform 5"/>
          <p:cNvSpPr/>
          <p:nvPr/>
        </p:nvSpPr>
        <p:spPr bwMode="auto">
          <a:xfrm>
            <a:off x="3760140" y="211519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0" name="Freeform 5"/>
          <p:cNvSpPr/>
          <p:nvPr/>
        </p:nvSpPr>
        <p:spPr bwMode="auto">
          <a:xfrm>
            <a:off x="7341596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2" name="Freeform 5"/>
          <p:cNvSpPr/>
          <p:nvPr/>
        </p:nvSpPr>
        <p:spPr bwMode="auto">
          <a:xfrm>
            <a:off x="6281214" y="4536308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3" name="Freeform 5"/>
          <p:cNvSpPr/>
          <p:nvPr/>
        </p:nvSpPr>
        <p:spPr bwMode="auto">
          <a:xfrm>
            <a:off x="5544168" y="423290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4" name="Freeform 5"/>
          <p:cNvSpPr/>
          <p:nvPr/>
        </p:nvSpPr>
        <p:spPr bwMode="auto">
          <a:xfrm>
            <a:off x="4733427" y="381981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5" name="Freeform 5"/>
          <p:cNvSpPr/>
          <p:nvPr/>
        </p:nvSpPr>
        <p:spPr bwMode="auto">
          <a:xfrm>
            <a:off x="3515392" y="322043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>
            <a:off x="4316695" y="2272629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7" name="Freeform 5"/>
          <p:cNvSpPr/>
          <p:nvPr/>
        </p:nvSpPr>
        <p:spPr bwMode="auto">
          <a:xfrm>
            <a:off x="3515391" y="1167621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8" name="Freeform 5"/>
          <p:cNvSpPr/>
          <p:nvPr/>
        </p:nvSpPr>
        <p:spPr bwMode="auto">
          <a:xfrm>
            <a:off x="2967064" y="568237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/>
          <p:nvPr/>
        </p:nvSpPr>
        <p:spPr bwMode="auto">
          <a:xfrm>
            <a:off x="4100092" y="-59026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/>
          <p:nvPr/>
        </p:nvSpPr>
        <p:spPr bwMode="auto">
          <a:xfrm>
            <a:off x="4354816" y="-1085943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/>
          <p:nvPr/>
        </p:nvSpPr>
        <p:spPr bwMode="auto">
          <a:xfrm>
            <a:off x="3563211" y="-1922322"/>
            <a:ext cx="6951637" cy="6159299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04505" y="-915735"/>
            <a:ext cx="673230" cy="673230"/>
          </a:xfrm>
          <a:prstGeom prst="ellipse">
            <a:avLst/>
          </a:prstGeom>
          <a:solidFill>
            <a:srgbClr val="309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6138843" y="2188661"/>
            <a:ext cx="5762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感谢欣赏</a:t>
            </a: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1451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[3][4]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680540" y="2155251"/>
            <a:ext cx="2890220" cy="341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/>
            <a:r>
              <a:rPr lang="zh-CN" altLang="en-US" sz="2400" dirty="0">
                <a:ea typeface="宋体" panose="02010600030101010101" pitchFamily="2" charset="-122"/>
              </a:rPr>
              <a:t>在和助教进行讨论的基础上，我们对项目进行了用户群的分类，并为此编写了一份较为全面的用户群分类文档，且找到并确认了较合适的用户代表。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C23311F7-7D83-4D22-8CB0-8081CD58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447" y="1083823"/>
            <a:ext cx="4029648" cy="2142857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B5238739-560D-4607-86CD-A1F0EDF0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447" y="3391669"/>
            <a:ext cx="4029648" cy="317880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50C8EF40-6296-43AB-9E65-9F5BEAFC8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5503" y="1153296"/>
            <a:ext cx="3443124" cy="525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89202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83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6600" b="1" dirty="0">
                <a:solidFill>
                  <a:srgbClr val="3099D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42969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愿景和范围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我们与这些用户代表进行开会、讨论后，我们进行了</a:t>
            </a:r>
            <a:r>
              <a:rPr lang="en-US" altLang="zh-CN" sz="2400" dirty="0">
                <a:ea typeface="宋体" panose="02010600030101010101" pitchFamily="2" charset="-122"/>
              </a:rPr>
              <a:t>Vision and Scope</a:t>
            </a:r>
            <a:r>
              <a:rPr lang="zh-CN" altLang="en-US" sz="2400" dirty="0">
                <a:ea typeface="宋体" panose="02010600030101010101" pitchFamily="2" charset="-122"/>
              </a:rPr>
              <a:t>文档以及关联图的编写和绘制。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541B4147-9C1B-40E5-9569-3F18F618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087" y="2436269"/>
            <a:ext cx="3397622" cy="4259279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CC55A586-F30F-49E5-B076-A6791E3E1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822" y="2497015"/>
            <a:ext cx="4516069" cy="419853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0" y="4736520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用户访谈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3FFC81-509A-4C9E-AD27-0151B92CD986}"/>
              </a:ext>
            </a:extLst>
          </p:cNvPr>
          <p:cNvSpPr txBox="1"/>
          <p:nvPr/>
        </p:nvSpPr>
        <p:spPr>
          <a:xfrm>
            <a:off x="1925938" y="1310220"/>
            <a:ext cx="8391730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我们对用户代表进行了访谈，获取了他们的想法以及需求，并编制成了用户反馈报告，我们将认真考虑用户代表的建议和意见。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2F4B718D-169D-4192-BC35-35C2C4497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65" y="2728027"/>
            <a:ext cx="4426403" cy="3817678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3CD24A69-8CCD-470D-A972-08F58577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22" y="3136866"/>
            <a:ext cx="4828571" cy="3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1404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7460" y="228600"/>
            <a:ext cx="1370891" cy="1151961"/>
            <a:chOff x="3688300" y="1108703"/>
            <a:chExt cx="3999080" cy="3360435"/>
          </a:xfrm>
        </p:grpSpPr>
        <p:grpSp>
          <p:nvGrpSpPr>
            <p:cNvPr id="3" name="组合 2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5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sp>
            <p:nvSpPr>
              <p:cNvPr id="7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80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9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7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8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  <p:sp>
              <p:nvSpPr>
                <p:cNvPr id="39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800"/>
                </a:p>
              </p:txBody>
            </p:sp>
          </p:grpSp>
        </p:grpSp>
        <p:sp>
          <p:nvSpPr>
            <p:cNvPr id="4" name="文本框 3"/>
            <p:cNvSpPr txBox="1"/>
            <p:nvPr/>
          </p:nvSpPr>
          <p:spPr>
            <a:xfrm>
              <a:off x="4297600" y="1108703"/>
              <a:ext cx="2780477" cy="3232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2295832" y="528364"/>
            <a:ext cx="567452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界面原型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63FFC81-509A-4C9E-AD27-0151B92CD986}"/>
              </a:ext>
            </a:extLst>
          </p:cNvPr>
          <p:cNvSpPr txBox="1"/>
          <p:nvPr/>
        </p:nvSpPr>
        <p:spPr>
          <a:xfrm>
            <a:off x="1468625" y="1514090"/>
            <a:ext cx="9556394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zh-CN" altLang="en-US" sz="2400" dirty="0">
                <a:ea typeface="宋体" panose="02010600030101010101" pitchFamily="2" charset="-122"/>
              </a:rPr>
              <a:t>我们根据用户的需求使用墨刀进行了界面原型的绘制，并积极与用户沟通、确定界面原型，下面是其中的一部分。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BADA8D00-C7C1-4A25-B22E-585F8FF5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" y="2612731"/>
            <a:ext cx="4927255" cy="349835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1DA71B9-1EC5-4C9A-BC95-65ED29B8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01" y="2612731"/>
            <a:ext cx="5530990" cy="349835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6229EDF-FE5C-4BE1-B25B-ECB16ED51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331" y="2612731"/>
            <a:ext cx="4853203" cy="3498351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096460" y="765804"/>
            <a:ext cx="3999080" cy="3360435"/>
            <a:chOff x="3688300" y="1108703"/>
            <a:chExt cx="3999080" cy="3360435"/>
          </a:xfrm>
        </p:grpSpPr>
        <p:grpSp>
          <p:nvGrpSpPr>
            <p:cNvPr id="47" name="组合 46"/>
            <p:cNvGrpSpPr/>
            <p:nvPr/>
          </p:nvGrpSpPr>
          <p:grpSpPr>
            <a:xfrm>
              <a:off x="3688300" y="1122612"/>
              <a:ext cx="3999080" cy="3346526"/>
              <a:chOff x="2296090" y="700519"/>
              <a:chExt cx="6783500" cy="5676596"/>
            </a:xfrm>
          </p:grpSpPr>
          <p:sp>
            <p:nvSpPr>
              <p:cNvPr id="3" name="Freeform 5"/>
              <p:cNvSpPr/>
              <p:nvPr/>
            </p:nvSpPr>
            <p:spPr bwMode="auto">
              <a:xfrm rot="19721138">
                <a:off x="3038719" y="700519"/>
                <a:ext cx="4209562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" name="Freeform 5"/>
              <p:cNvSpPr/>
              <p:nvPr/>
            </p:nvSpPr>
            <p:spPr bwMode="auto">
              <a:xfrm rot="1976498">
                <a:off x="4537016" y="700520"/>
                <a:ext cx="3532834" cy="3729760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 rot="3250163">
                <a:off x="5116981" y="700519"/>
                <a:ext cx="3532838" cy="372976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chemeClr val="bg1">
                  <a:alpha val="3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296090" y="910774"/>
                <a:ext cx="6783500" cy="5466341"/>
                <a:chOff x="2296090" y="910774"/>
                <a:chExt cx="6783500" cy="5466341"/>
              </a:xfrm>
            </p:grpSpPr>
            <p:sp>
              <p:nvSpPr>
                <p:cNvPr id="4" name="Freeform 5"/>
                <p:cNvSpPr/>
                <p:nvPr/>
              </p:nvSpPr>
              <p:spPr bwMode="auto">
                <a:xfrm rot="20533032">
                  <a:off x="3618686" y="1000316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" name="Freeform 5"/>
                <p:cNvSpPr/>
                <p:nvPr/>
              </p:nvSpPr>
              <p:spPr bwMode="auto">
                <a:xfrm rot="20387859">
                  <a:off x="3038719" y="910774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" name="Freeform 5"/>
                <p:cNvSpPr/>
                <p:nvPr/>
              </p:nvSpPr>
              <p:spPr bwMode="auto">
                <a:xfrm rot="20533032">
                  <a:off x="3618686" y="1210571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" name="Freeform 5"/>
                <p:cNvSpPr/>
                <p:nvPr/>
              </p:nvSpPr>
              <p:spPr bwMode="auto">
                <a:xfrm rot="1976498">
                  <a:off x="4537016" y="91077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" name="Freeform 5"/>
                <p:cNvSpPr/>
                <p:nvPr/>
              </p:nvSpPr>
              <p:spPr bwMode="auto">
                <a:xfrm rot="3757750">
                  <a:off x="5116982" y="910774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5"/>
                <p:cNvSpPr/>
                <p:nvPr/>
              </p:nvSpPr>
              <p:spPr bwMode="auto">
                <a:xfrm rot="21089982">
                  <a:off x="3038719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5"/>
                <p:cNvSpPr/>
                <p:nvPr/>
              </p:nvSpPr>
              <p:spPr bwMode="auto">
                <a:xfrm rot="20533032">
                  <a:off x="3618686" y="1420827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5"/>
                <p:cNvSpPr/>
                <p:nvPr/>
              </p:nvSpPr>
              <p:spPr bwMode="auto">
                <a:xfrm rot="1976498">
                  <a:off x="4537016" y="1121031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4" name="Freeform 5"/>
                <p:cNvSpPr/>
                <p:nvPr/>
              </p:nvSpPr>
              <p:spPr bwMode="auto">
                <a:xfrm rot="2876416">
                  <a:off x="5116982" y="1121030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5" name="Freeform 5"/>
                <p:cNvSpPr/>
                <p:nvPr/>
              </p:nvSpPr>
              <p:spPr bwMode="auto">
                <a:xfrm rot="20387859">
                  <a:off x="3038719" y="1331286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6" name="Freeform 5"/>
                <p:cNvSpPr/>
                <p:nvPr/>
              </p:nvSpPr>
              <p:spPr bwMode="auto">
                <a:xfrm rot="20533032">
                  <a:off x="3618686" y="1631083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20387859">
                  <a:off x="2875335" y="2008759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3757750">
                  <a:off x="5448291" y="1586699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9" name="Freeform 5"/>
                <p:cNvSpPr/>
                <p:nvPr/>
              </p:nvSpPr>
              <p:spPr bwMode="auto">
                <a:xfrm rot="20387859">
                  <a:off x="3038719" y="1541541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0" name="Freeform 5"/>
                <p:cNvSpPr/>
                <p:nvPr/>
              </p:nvSpPr>
              <p:spPr bwMode="auto">
                <a:xfrm rot="20533032">
                  <a:off x="3618686" y="1841338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1" name="Freeform 5"/>
                <p:cNvSpPr/>
                <p:nvPr/>
              </p:nvSpPr>
              <p:spPr bwMode="auto">
                <a:xfrm rot="1976498">
                  <a:off x="4537016" y="1541542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2" name="Freeform 5"/>
                <p:cNvSpPr/>
                <p:nvPr/>
              </p:nvSpPr>
              <p:spPr bwMode="auto">
                <a:xfrm rot="3757750">
                  <a:off x="5116982" y="1541541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3" name="Freeform 5"/>
                <p:cNvSpPr/>
                <p:nvPr/>
              </p:nvSpPr>
              <p:spPr bwMode="auto">
                <a:xfrm rot="20387859">
                  <a:off x="3038719" y="1751797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4" name="Freeform 5"/>
                <p:cNvSpPr/>
                <p:nvPr/>
              </p:nvSpPr>
              <p:spPr bwMode="auto">
                <a:xfrm rot="20533032">
                  <a:off x="3618686" y="205159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5" name="Freeform 5"/>
                <p:cNvSpPr/>
                <p:nvPr/>
              </p:nvSpPr>
              <p:spPr bwMode="auto">
                <a:xfrm rot="1976498">
                  <a:off x="4537016" y="1751798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6" name="Freeform 5"/>
                <p:cNvSpPr/>
                <p:nvPr/>
              </p:nvSpPr>
              <p:spPr bwMode="auto">
                <a:xfrm rot="3757750">
                  <a:off x="5247203" y="2531866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7" name="Freeform 5"/>
                <p:cNvSpPr/>
                <p:nvPr/>
              </p:nvSpPr>
              <p:spPr bwMode="auto">
                <a:xfrm rot="20387859">
                  <a:off x="3038719" y="1962052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5"/>
                <p:cNvSpPr/>
                <p:nvPr/>
              </p:nvSpPr>
              <p:spPr bwMode="auto">
                <a:xfrm rot="20533032">
                  <a:off x="3618686" y="2261849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5"/>
                <p:cNvSpPr/>
                <p:nvPr/>
              </p:nvSpPr>
              <p:spPr bwMode="auto">
                <a:xfrm rot="4993589">
                  <a:off x="5078467" y="1962052"/>
                  <a:ext cx="3532836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0" name="Freeform 5"/>
                <p:cNvSpPr/>
                <p:nvPr/>
              </p:nvSpPr>
              <p:spPr bwMode="auto">
                <a:xfrm rot="20387859">
                  <a:off x="2544026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5"/>
                <p:cNvSpPr/>
                <p:nvPr/>
              </p:nvSpPr>
              <p:spPr bwMode="auto">
                <a:xfrm rot="20387859">
                  <a:off x="3038719" y="217230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5"/>
                <p:cNvSpPr/>
                <p:nvPr/>
              </p:nvSpPr>
              <p:spPr bwMode="auto">
                <a:xfrm rot="20533032">
                  <a:off x="3741430" y="2472104"/>
                  <a:ext cx="3964074" cy="313017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5"/>
                <p:cNvSpPr/>
                <p:nvPr/>
              </p:nvSpPr>
              <p:spPr bwMode="auto">
                <a:xfrm rot="1976498">
                  <a:off x="4403676" y="2647355"/>
                  <a:ext cx="3532834" cy="3729760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5"/>
                <p:cNvSpPr/>
                <p:nvPr/>
              </p:nvSpPr>
              <p:spPr bwMode="auto">
                <a:xfrm>
                  <a:off x="3409414" y="2774670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5"/>
                <p:cNvSpPr/>
                <p:nvPr/>
              </p:nvSpPr>
              <p:spPr bwMode="auto">
                <a:xfrm rot="1976498">
                  <a:off x="2296090" y="1518188"/>
                  <a:ext cx="4209562" cy="3729762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5"/>
                <p:cNvSpPr/>
                <p:nvPr/>
              </p:nvSpPr>
              <p:spPr bwMode="auto">
                <a:xfrm rot="19703521">
                  <a:off x="2534310" y="2490724"/>
                  <a:ext cx="4209562" cy="3130168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3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" name="文本框 44"/>
            <p:cNvSpPr txBox="1"/>
            <p:nvPr/>
          </p:nvSpPr>
          <p:spPr>
            <a:xfrm>
              <a:off x="4297600" y="1108703"/>
              <a:ext cx="2780480" cy="3154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9900" b="1" dirty="0">
                  <a:solidFill>
                    <a:srgbClr val="3099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1393022" y="4705629"/>
            <a:ext cx="9405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  <a:r>
              <a:rPr lang="en-US" altLang="zh-CN" sz="3200" b="1" baseline="30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endParaRPr lang="zh-CN" altLang="en-US" sz="3200" b="1" baseline="30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153229" y="2135469"/>
            <a:ext cx="137160" cy="137160"/>
            <a:chOff x="6164580" y="2205556"/>
            <a:chExt cx="426720" cy="426720"/>
          </a:xfrm>
        </p:grpSpPr>
        <p:cxnSp>
          <p:nvCxnSpPr>
            <p:cNvPr id="53" name="直接连接符 52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2143829" y="1253059"/>
            <a:ext cx="137160" cy="137160"/>
            <a:chOff x="6164580" y="2205556"/>
            <a:chExt cx="426720" cy="426720"/>
          </a:xfrm>
        </p:grpSpPr>
        <p:cxnSp>
          <p:nvCxnSpPr>
            <p:cNvPr id="56" name="直接连接符 55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545080" y="3079488"/>
            <a:ext cx="137160" cy="137160"/>
            <a:chOff x="6164580" y="2205556"/>
            <a:chExt cx="426720" cy="426720"/>
          </a:xfrm>
        </p:grpSpPr>
        <p:cxnSp>
          <p:nvCxnSpPr>
            <p:cNvPr id="59" name="直接连接符 58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10661819" y="1318859"/>
            <a:ext cx="137160" cy="137160"/>
            <a:chOff x="6164580" y="2205556"/>
            <a:chExt cx="426720" cy="426720"/>
          </a:xfrm>
        </p:grpSpPr>
        <p:cxnSp>
          <p:nvCxnSpPr>
            <p:cNvPr id="62" name="直接连接符 61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9210375" y="3511895"/>
            <a:ext cx="104047" cy="104047"/>
            <a:chOff x="6164580" y="2205556"/>
            <a:chExt cx="426720" cy="426720"/>
          </a:xfrm>
        </p:grpSpPr>
        <p:cxnSp>
          <p:nvCxnSpPr>
            <p:cNvPr id="65" name="直接连接符 64"/>
            <p:cNvCxnSpPr/>
            <p:nvPr/>
          </p:nvCxnSpPr>
          <p:spPr>
            <a:xfrm flipH="1"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6164580" y="2205556"/>
              <a:ext cx="426720" cy="42672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453</Words>
  <Application>Microsoft Office PowerPoint</Application>
  <PresentationFormat>宽屏</PresentationFormat>
  <Paragraphs>75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锐旗设计；https:/9ppt.taobao.com</cp:keywords>
  <cp:lastModifiedBy>苏 铭增</cp:lastModifiedBy>
  <cp:revision>656</cp:revision>
  <dcterms:created xsi:type="dcterms:W3CDTF">2021-04-16T12:10:00Z</dcterms:created>
  <dcterms:modified xsi:type="dcterms:W3CDTF">2021-05-13T04:27:12Z</dcterms:modified>
  <cp:category>锐旗设计；https://9ppt.taobao.com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F4B0B486CCB5468EA4241B061CB08185</vt:lpwstr>
  </property>
</Properties>
</file>