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256" r:id="rId3"/>
    <p:sldId id="258" r:id="rId5"/>
    <p:sldId id="257" r:id="rId6"/>
    <p:sldId id="668" r:id="rId7"/>
    <p:sldId id="326" r:id="rId8"/>
    <p:sldId id="669" r:id="rId9"/>
    <p:sldId id="696" r:id="rId10"/>
    <p:sldId id="697" r:id="rId11"/>
    <p:sldId id="698" r:id="rId12"/>
    <p:sldId id="699" r:id="rId13"/>
    <p:sldId id="700" r:id="rId14"/>
    <p:sldId id="701" r:id="rId15"/>
    <p:sldId id="702" r:id="rId16"/>
    <p:sldId id="325" r:id="rId17"/>
    <p:sldId id="637" r:id="rId18"/>
    <p:sldId id="703" r:id="rId19"/>
    <p:sldId id="704" r:id="rId20"/>
    <p:sldId id="705" r:id="rId21"/>
    <p:sldId id="673" r:id="rId22"/>
    <p:sldId id="674" r:id="rId23"/>
    <p:sldId id="706" r:id="rId24"/>
    <p:sldId id="259" r:id="rId25"/>
    <p:sldId id="357" r:id="rId26"/>
    <p:sldId id="675" r:id="rId27"/>
    <p:sldId id="460" r:id="rId28"/>
    <p:sldId id="261" r:id="rId29"/>
    <p:sldId id="459" r:id="rId30"/>
    <p:sldId id="27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D6"/>
    <a:srgbClr val="FEFEFE"/>
    <a:srgbClr val="FAFBFA"/>
    <a:srgbClr val="B2D632"/>
    <a:srgbClr val="06B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3593" autoAdjust="0"/>
  </p:normalViewPr>
  <p:slideViewPr>
    <p:cSldViewPr snapToGrid="0">
      <p:cViewPr varScale="1">
        <p:scale>
          <a:sx n="107" d="100"/>
          <a:sy n="107" d="100"/>
        </p:scale>
        <p:origin x="522" y="102"/>
      </p:cViewPr>
      <p:guideLst>
        <p:guide orient="horz" pos="2277"/>
        <p:guide pos="3934"/>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ACE55-3DB0-4021-A862-56195674CA5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F100F-3339-45DC-AED6-E93871D3C0B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6B1F5"/>
            </a:gs>
            <a:gs pos="95000">
              <a:srgbClr val="B2D632"/>
            </a:gs>
          </a:gsLst>
          <a:lin ang="27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5B870-CA85-4DE5-84B5-8A14B07E3FEA}"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EAAE-78BD-4277-8A7C-EC4E9DBDC91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8" y="3811870"/>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2"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3" name="Freeform 5"/>
          <p:cNvSpPr/>
          <p:nvPr/>
        </p:nvSpPr>
        <p:spPr bwMode="auto">
          <a:xfrm>
            <a:off x="8152338"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4" name="Freeform 5"/>
          <p:cNvSpPr/>
          <p:nvPr/>
        </p:nvSpPr>
        <p:spPr bwMode="auto">
          <a:xfrm>
            <a:off x="8795746" y="-24250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5" name="Freeform 5"/>
          <p:cNvSpPr/>
          <p:nvPr/>
        </p:nvSpPr>
        <p:spPr bwMode="auto">
          <a:xfrm>
            <a:off x="9208840"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6" name="Freeform 5"/>
          <p:cNvSpPr/>
          <p:nvPr/>
        </p:nvSpPr>
        <p:spPr bwMode="auto">
          <a:xfrm>
            <a:off x="9351182" y="146695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7" name="Freeform 5"/>
          <p:cNvSpPr/>
          <p:nvPr/>
        </p:nvSpPr>
        <p:spPr bwMode="auto">
          <a:xfrm>
            <a:off x="9073464" y="213604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8" name="Freeform 5"/>
          <p:cNvSpPr/>
          <p:nvPr/>
        </p:nvSpPr>
        <p:spPr bwMode="auto">
          <a:xfrm>
            <a:off x="8795746" y="31764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9" name="Freeform 5"/>
          <p:cNvSpPr/>
          <p:nvPr/>
        </p:nvSpPr>
        <p:spPr bwMode="auto">
          <a:xfrm>
            <a:off x="3760140" y="211519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0" name="Freeform 5"/>
          <p:cNvSpPr/>
          <p:nvPr/>
        </p:nvSpPr>
        <p:spPr bwMode="auto">
          <a:xfrm>
            <a:off x="7341596"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2" name="Freeform 5"/>
          <p:cNvSpPr/>
          <p:nvPr/>
        </p:nvSpPr>
        <p:spPr bwMode="auto">
          <a:xfrm>
            <a:off x="6281214" y="45363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3" name="Freeform 5"/>
          <p:cNvSpPr/>
          <p:nvPr/>
        </p:nvSpPr>
        <p:spPr bwMode="auto">
          <a:xfrm>
            <a:off x="5544168"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4" name="Freeform 5"/>
          <p:cNvSpPr/>
          <p:nvPr/>
        </p:nvSpPr>
        <p:spPr bwMode="auto">
          <a:xfrm>
            <a:off x="4733427" y="381981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5" name="Freeform 5"/>
          <p:cNvSpPr/>
          <p:nvPr/>
        </p:nvSpPr>
        <p:spPr bwMode="auto">
          <a:xfrm>
            <a:off x="3515392" y="322043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6" name="Freeform 5"/>
          <p:cNvSpPr/>
          <p:nvPr/>
        </p:nvSpPr>
        <p:spPr bwMode="auto">
          <a:xfrm>
            <a:off x="4316695"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7" name="Freeform 5"/>
          <p:cNvSpPr/>
          <p:nvPr/>
        </p:nvSpPr>
        <p:spPr bwMode="auto">
          <a:xfrm>
            <a:off x="3515391"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8" name="Freeform 5"/>
          <p:cNvSpPr/>
          <p:nvPr/>
        </p:nvSpPr>
        <p:spPr bwMode="auto">
          <a:xfrm>
            <a:off x="2929234"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9"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0" name="Freeform 5"/>
          <p:cNvSpPr/>
          <p:nvPr/>
        </p:nvSpPr>
        <p:spPr bwMode="auto">
          <a:xfrm>
            <a:off x="4354816" y="-1085943"/>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1"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4" name="文本框 73"/>
          <p:cNvSpPr txBox="1"/>
          <p:nvPr/>
        </p:nvSpPr>
        <p:spPr>
          <a:xfrm>
            <a:off x="3687890" y="2112609"/>
            <a:ext cx="7267277" cy="829945"/>
          </a:xfrm>
          <a:prstGeom prst="rect">
            <a:avLst/>
          </a:prstGeom>
          <a:noFill/>
        </p:spPr>
        <p:txBody>
          <a:bodyPr wrap="square" rtlCol="0">
            <a:spAutoFit/>
          </a:bodyPr>
          <a:lstStyle/>
          <a:p>
            <a:pPr algn="ctr"/>
            <a:r>
              <a:rPr lang="zh-CN" altLang="en-US" sz="4800" b="1" dirty="0">
                <a:solidFill>
                  <a:srgbClr val="3099D6"/>
                </a:solidFill>
                <a:latin typeface="微软雅黑" panose="020B0503020204020204" pitchFamily="34" charset="-122"/>
                <a:ea typeface="微软雅黑" panose="020B0503020204020204" pitchFamily="34" charset="-122"/>
              </a:rPr>
              <a:t>需求变更阶段</a:t>
            </a:r>
            <a:r>
              <a:rPr lang="en-US" altLang="zh-CN" sz="4800" b="1" dirty="0">
                <a:solidFill>
                  <a:srgbClr val="3099D6"/>
                </a:solidFill>
                <a:latin typeface="微软雅黑" panose="020B0503020204020204" pitchFamily="34" charset="-122"/>
                <a:ea typeface="微软雅黑" panose="020B0503020204020204" pitchFamily="34" charset="-122"/>
              </a:rPr>
              <a:t> </a:t>
            </a:r>
            <a:r>
              <a:rPr lang="zh-CN" altLang="en-US" sz="4800" b="1" dirty="0">
                <a:solidFill>
                  <a:srgbClr val="3099D6"/>
                </a:solidFill>
                <a:latin typeface="微软雅黑" panose="020B0503020204020204" pitchFamily="34" charset="-122"/>
                <a:ea typeface="微软雅黑" panose="020B0503020204020204" pitchFamily="34" charset="-122"/>
              </a:rPr>
              <a:t>评审</a:t>
            </a:r>
            <a:endParaRPr lang="zh-CN" altLang="en-US" sz="4400" b="1" dirty="0">
              <a:solidFill>
                <a:srgbClr val="3099D6"/>
              </a:solidFill>
              <a:latin typeface="微软雅黑" panose="020B0503020204020204" pitchFamily="34" charset="-122"/>
              <a:ea typeface="微软雅黑" panose="020B0503020204020204" pitchFamily="34" charset="-122"/>
            </a:endParaRPr>
          </a:p>
        </p:txBody>
      </p:sp>
      <p:sp>
        <p:nvSpPr>
          <p:cNvPr id="76" name="文本框 12"/>
          <p:cNvSpPr txBox="1"/>
          <p:nvPr/>
        </p:nvSpPr>
        <p:spPr>
          <a:xfrm>
            <a:off x="4733291" y="3999866"/>
            <a:ext cx="7383780"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sym typeface="+mn-ea"/>
              </a:rPr>
              <a:t>SRA-2021-G03</a:t>
            </a:r>
            <a:endParaRPr lang="en-US" altLang="zh-CN"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endParaRPr>
          </a:p>
          <a:p>
            <a:r>
              <a:rPr lang="zh-CN" altLang="en-US"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sym typeface="+mn-ea"/>
              </a:rPr>
              <a:t>吕博图、岑盛泽、潘姝焱、邓皓文、庄博伟</a:t>
            </a:r>
            <a:endParaRPr lang="zh-CN" altLang="en-US" sz="2800" dirty="0">
              <a:solidFill>
                <a:schemeClr val="bg1">
                  <a:lumMod val="50000"/>
                </a:schemeClr>
              </a:solidFill>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28364"/>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sym typeface="+mn-ea"/>
              </a:rPr>
              <a:t>分析需求变更——变更影响</a:t>
            </a:r>
            <a:endParaRPr lang="zh-CN" altLang="en-US"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45" name="文本框 44"/>
          <p:cNvSpPr txBox="1"/>
          <p:nvPr/>
        </p:nvSpPr>
        <p:spPr>
          <a:xfrm>
            <a:off x="1899903" y="1514055"/>
            <a:ext cx="8391730" cy="3046095"/>
          </a:xfrm>
          <a:prstGeom prst="rect">
            <a:avLst/>
          </a:prstGeom>
          <a:noFill/>
          <a:ln w="9525">
            <a:noFill/>
          </a:ln>
        </p:spPr>
        <p:txBody>
          <a:bodyPr wrap="square">
            <a:spAutoFit/>
          </a:bodyPr>
          <a:lstStyle/>
          <a:p>
            <a:r>
              <a:rPr lang="en-US" altLang="zh-CN" sz="2400" dirty="0">
                <a:ea typeface="宋体" panose="02010600030101010101" pitchFamily="2" charset="-122"/>
              </a:rPr>
              <a:t>QA</a:t>
            </a:r>
            <a:r>
              <a:rPr lang="zh-CN" altLang="en-US" sz="2400" dirty="0">
                <a:ea typeface="宋体" panose="02010600030101010101" pitchFamily="2" charset="-122"/>
              </a:rPr>
              <a:t>库对界面的影响：</a:t>
            </a:r>
            <a:endParaRPr lang="zh-CN" altLang="en-US" sz="2400" dirty="0">
              <a:ea typeface="宋体" panose="02010600030101010101" pitchFamily="2" charset="-122"/>
            </a:endParaRPr>
          </a:p>
          <a:p>
            <a:endParaRPr lang="zh-CN" altLang="en-US" sz="2400" dirty="0">
              <a:ea typeface="宋体" panose="02010600030101010101" pitchFamily="2" charset="-122"/>
            </a:endParaRPr>
          </a:p>
          <a:p>
            <a:endParaRPr lang="zh-CN" altLang="en-US" sz="2400" dirty="0">
              <a:ea typeface="宋体" panose="02010600030101010101" pitchFamily="2" charset="-122"/>
            </a:endParaRPr>
          </a:p>
          <a:p>
            <a:endParaRPr lang="zh-CN" altLang="en-US" sz="2400" dirty="0">
              <a:ea typeface="宋体" panose="02010600030101010101" pitchFamily="2" charset="-122"/>
            </a:endParaRPr>
          </a:p>
          <a:p>
            <a:endParaRPr lang="zh-CN" altLang="en-US" sz="2400" dirty="0">
              <a:ea typeface="宋体" panose="02010600030101010101" pitchFamily="2" charset="-122"/>
            </a:endParaRPr>
          </a:p>
          <a:p>
            <a:r>
              <a:rPr lang="zh-CN" altLang="en-US" sz="2400" dirty="0">
                <a:ea typeface="宋体" panose="02010600030101010101" pitchFamily="2" charset="-122"/>
              </a:rPr>
              <a:t>可以看到，</a:t>
            </a:r>
            <a:r>
              <a:rPr lang="en-US" altLang="zh-CN" sz="2400" dirty="0">
                <a:ea typeface="宋体" panose="02010600030101010101" pitchFamily="2" charset="-122"/>
              </a:rPr>
              <a:t>QA</a:t>
            </a:r>
            <a:r>
              <a:rPr lang="zh-CN" altLang="en-US" sz="2400" dirty="0">
                <a:ea typeface="宋体" panose="02010600030101010101" pitchFamily="2" charset="-122"/>
              </a:rPr>
              <a:t>库仅仅是在导航栏上新增一个选项，完全不影响整体美观。点击</a:t>
            </a:r>
            <a:r>
              <a:rPr lang="en-US" altLang="zh-CN" sz="2400" dirty="0">
                <a:ea typeface="宋体" panose="02010600030101010101" pitchFamily="2" charset="-122"/>
              </a:rPr>
              <a:t>QA</a:t>
            </a:r>
            <a:r>
              <a:rPr lang="zh-CN" altLang="en-US" sz="2400" dirty="0">
                <a:ea typeface="宋体" panose="02010600030101010101" pitchFamily="2" charset="-122"/>
              </a:rPr>
              <a:t>库选项后进入单独的页面，不产生任何冲突。</a:t>
            </a:r>
            <a:endParaRPr lang="zh-CN" altLang="en-US" sz="2400" dirty="0">
              <a:ea typeface="宋体" panose="02010600030101010101" pitchFamily="2" charset="-122"/>
            </a:endParaRPr>
          </a:p>
        </p:txBody>
      </p:sp>
      <p:pic>
        <p:nvPicPr>
          <p:cNvPr id="42" name="图片 41"/>
          <p:cNvPicPr>
            <a:picLocks noChangeAspect="1"/>
          </p:cNvPicPr>
          <p:nvPr/>
        </p:nvPicPr>
        <p:blipFill>
          <a:blip r:embed="rId1"/>
          <a:stretch>
            <a:fillRect/>
          </a:stretch>
        </p:blipFill>
        <p:spPr>
          <a:xfrm>
            <a:off x="92710" y="2265045"/>
            <a:ext cx="12005945" cy="642620"/>
          </a:xfrm>
          <a:prstGeom prst="rect">
            <a:avLst/>
          </a:prstGeom>
        </p:spPr>
      </p:pic>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28364"/>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sym typeface="+mn-ea"/>
              </a:rPr>
              <a:t>分析需求变更——变更影响</a:t>
            </a:r>
            <a:endParaRPr lang="zh-CN" altLang="en-US"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45" name="文本框 44"/>
          <p:cNvSpPr txBox="1"/>
          <p:nvPr/>
        </p:nvSpPr>
        <p:spPr>
          <a:xfrm>
            <a:off x="972820" y="1513840"/>
            <a:ext cx="4251960" cy="2676525"/>
          </a:xfrm>
          <a:prstGeom prst="rect">
            <a:avLst/>
          </a:prstGeom>
          <a:noFill/>
          <a:ln w="9525">
            <a:noFill/>
          </a:ln>
        </p:spPr>
        <p:txBody>
          <a:bodyPr wrap="square">
            <a:spAutoFit/>
          </a:bodyPr>
          <a:lstStyle/>
          <a:p>
            <a:r>
              <a:rPr lang="zh-CN" altLang="en-US" sz="2400" dirty="0">
                <a:ea typeface="宋体" panose="02010600030101010101" pitchFamily="2" charset="-122"/>
              </a:rPr>
              <a:t>思维导图对界面的影响：</a:t>
            </a:r>
            <a:endParaRPr lang="zh-CN" altLang="en-US" sz="2400" dirty="0">
              <a:ea typeface="宋体" panose="02010600030101010101" pitchFamily="2" charset="-122"/>
            </a:endParaRPr>
          </a:p>
          <a:p>
            <a:r>
              <a:rPr lang="zh-CN" altLang="en-US" sz="2400" dirty="0">
                <a:ea typeface="宋体" panose="02010600030101010101" pitchFamily="2" charset="-122"/>
              </a:rPr>
              <a:t>  </a:t>
            </a:r>
            <a:endParaRPr lang="zh-CN" altLang="en-US" sz="2400" dirty="0">
              <a:ea typeface="宋体" panose="02010600030101010101" pitchFamily="2" charset="-122"/>
            </a:endParaRPr>
          </a:p>
          <a:p>
            <a:endParaRPr lang="zh-CN" altLang="en-US" sz="2400" dirty="0">
              <a:ea typeface="宋体" panose="02010600030101010101" pitchFamily="2" charset="-122"/>
            </a:endParaRPr>
          </a:p>
          <a:p>
            <a:r>
              <a:rPr lang="zh-CN" altLang="en-US" sz="2400" dirty="0">
                <a:ea typeface="宋体" panose="02010600030101010101" pitchFamily="2" charset="-122"/>
              </a:rPr>
              <a:t>经讨论，我们采用弹窗的方式显示生成的思维导图，从而不会产生拥挤感，即不会与之前的需求冲突。</a:t>
            </a:r>
            <a:endParaRPr lang="zh-CN" altLang="en-US" sz="2400" dirty="0">
              <a:ea typeface="宋体" panose="02010600030101010101" pitchFamily="2" charset="-122"/>
            </a:endParaRPr>
          </a:p>
        </p:txBody>
      </p:sp>
      <p:pic>
        <p:nvPicPr>
          <p:cNvPr id="41" name="图片 40"/>
          <p:cNvPicPr>
            <a:picLocks noChangeAspect="1"/>
          </p:cNvPicPr>
          <p:nvPr/>
        </p:nvPicPr>
        <p:blipFill>
          <a:blip r:embed="rId1"/>
          <a:stretch>
            <a:fillRect/>
          </a:stretch>
        </p:blipFill>
        <p:spPr>
          <a:xfrm>
            <a:off x="5312410" y="1375410"/>
            <a:ext cx="6678930" cy="4809490"/>
          </a:xfrm>
          <a:prstGeom prst="rect">
            <a:avLst/>
          </a:prstGeom>
        </p:spPr>
      </p:pic>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28364"/>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sym typeface="+mn-ea"/>
              </a:rPr>
              <a:t>分析需求变更——变更影响</a:t>
            </a:r>
            <a:endParaRPr lang="zh-CN" altLang="en-US"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45" name="文本框 44"/>
          <p:cNvSpPr txBox="1"/>
          <p:nvPr/>
        </p:nvSpPr>
        <p:spPr>
          <a:xfrm>
            <a:off x="1900538" y="1514055"/>
            <a:ext cx="8391730" cy="2306955"/>
          </a:xfrm>
          <a:prstGeom prst="rect">
            <a:avLst/>
          </a:prstGeom>
          <a:noFill/>
          <a:ln w="9525">
            <a:noFill/>
          </a:ln>
        </p:spPr>
        <p:txBody>
          <a:bodyPr wrap="square">
            <a:spAutoFit/>
          </a:bodyPr>
          <a:lstStyle/>
          <a:p>
            <a:r>
              <a:rPr lang="en-US" altLang="zh-CN" sz="2400" dirty="0">
                <a:ea typeface="宋体" panose="02010600030101010101" pitchFamily="2" charset="-122"/>
              </a:rPr>
              <a:t>2. </a:t>
            </a:r>
            <a:r>
              <a:rPr lang="zh-CN" altLang="en-US" sz="2400" dirty="0">
                <a:ea typeface="宋体" panose="02010600030101010101" pitchFamily="2" charset="-122"/>
              </a:rPr>
              <a:t>是否需要为本次需求变更更新之前的文档或撰写新文档？工作量多大？（关于</a:t>
            </a:r>
            <a:r>
              <a:rPr lang="zh-CN" altLang="en-US" sz="2400" dirty="0">
                <a:solidFill>
                  <a:srgbClr val="FF0000"/>
                </a:solidFill>
                <a:ea typeface="宋体" panose="02010600030101010101" pitchFamily="2" charset="-122"/>
              </a:rPr>
              <a:t>可行性</a:t>
            </a:r>
            <a:r>
              <a:rPr lang="zh-CN" altLang="en-US" sz="2400" dirty="0">
                <a:ea typeface="宋体" panose="02010600030101010101" pitchFamily="2" charset="-122"/>
              </a:rPr>
              <a:t>）</a:t>
            </a:r>
            <a:endParaRPr lang="zh-CN" altLang="en-US" sz="2400" dirty="0">
              <a:ea typeface="宋体" panose="02010600030101010101" pitchFamily="2" charset="-122"/>
            </a:endParaRPr>
          </a:p>
          <a:p>
            <a:endParaRPr lang="en-US" altLang="zh-CN" sz="2400" dirty="0">
              <a:ea typeface="宋体" panose="02010600030101010101" pitchFamily="2" charset="-122"/>
            </a:endParaRPr>
          </a:p>
          <a:p>
            <a:endParaRPr lang="zh-CN" altLang="en-US" sz="2400" dirty="0">
              <a:ea typeface="宋体" panose="02010600030101010101" pitchFamily="2" charset="-122"/>
            </a:endParaRPr>
          </a:p>
          <a:p>
            <a:r>
              <a:rPr lang="zh-CN" altLang="en-US" sz="2400" dirty="0">
                <a:ea typeface="宋体" panose="02010600030101010101" pitchFamily="2" charset="-122"/>
              </a:rPr>
              <a:t>需要编写新的测试用例，更新用户手册。经评定，对应工作可在指定时间内完成，故我们</a:t>
            </a:r>
            <a:r>
              <a:rPr lang="zh-CN" altLang="en-US" sz="2400" dirty="0">
                <a:solidFill>
                  <a:srgbClr val="FF0000"/>
                </a:solidFill>
                <a:ea typeface="宋体" panose="02010600030101010101" pitchFamily="2" charset="-122"/>
              </a:rPr>
              <a:t>最终接受了这两个需求变更</a:t>
            </a:r>
            <a:r>
              <a:rPr lang="zh-CN" altLang="en-US" sz="2400" dirty="0">
                <a:ea typeface="宋体" panose="02010600030101010101" pitchFamily="2" charset="-122"/>
              </a:rPr>
              <a:t>。</a:t>
            </a:r>
            <a:endParaRPr lang="zh-CN" altLang="en-US" sz="2400" dirty="0">
              <a:ea typeface="宋体" panose="02010600030101010101" pitchFamily="2" charset="-122"/>
            </a:endParaRPr>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28364"/>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sym typeface="+mn-ea"/>
              </a:rPr>
              <a:t>分析需求变更——变更影响</a:t>
            </a:r>
            <a:endParaRPr lang="zh-CN" altLang="en-US"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45" name="文本框 44"/>
          <p:cNvSpPr txBox="1"/>
          <p:nvPr/>
        </p:nvSpPr>
        <p:spPr>
          <a:xfrm>
            <a:off x="1900538" y="1514055"/>
            <a:ext cx="8391730" cy="460375"/>
          </a:xfrm>
          <a:prstGeom prst="rect">
            <a:avLst/>
          </a:prstGeom>
          <a:noFill/>
          <a:ln w="9525">
            <a:noFill/>
          </a:ln>
        </p:spPr>
        <p:txBody>
          <a:bodyPr wrap="square">
            <a:spAutoFit/>
          </a:bodyPr>
          <a:lstStyle/>
          <a:p>
            <a:r>
              <a:rPr lang="zh-CN" altLang="en-US" sz="2400" dirty="0">
                <a:ea typeface="宋体" panose="02010600030101010101" pitchFamily="2" charset="-122"/>
              </a:rPr>
              <a:t>编写新的测试用例，更新用户手册。</a:t>
            </a:r>
            <a:endParaRPr lang="zh-CN" altLang="en-US" sz="2400" dirty="0">
              <a:ea typeface="宋体" panose="02010600030101010101" pitchFamily="2" charset="-122"/>
            </a:endParaRPr>
          </a:p>
        </p:txBody>
      </p:sp>
      <p:pic>
        <p:nvPicPr>
          <p:cNvPr id="41" name="图片 40" descr="9CF6E95BABC5CFD2F8DFD9C1EEC85726"/>
          <p:cNvPicPr>
            <a:picLocks noChangeAspect="1"/>
          </p:cNvPicPr>
          <p:nvPr/>
        </p:nvPicPr>
        <p:blipFill>
          <a:blip r:embed="rId1"/>
          <a:srcRect r="7136"/>
          <a:stretch>
            <a:fillRect/>
          </a:stretch>
        </p:blipFill>
        <p:spPr>
          <a:xfrm>
            <a:off x="6036945" y="2017395"/>
            <a:ext cx="5833745" cy="4589780"/>
          </a:xfrm>
          <a:prstGeom prst="rect">
            <a:avLst/>
          </a:prstGeom>
        </p:spPr>
      </p:pic>
      <p:pic>
        <p:nvPicPr>
          <p:cNvPr id="42" name="图片 41" descr="D8402B5FC371969FF1BD20DA69DAFEA0"/>
          <p:cNvPicPr>
            <a:picLocks noChangeAspect="1"/>
          </p:cNvPicPr>
          <p:nvPr/>
        </p:nvPicPr>
        <p:blipFill>
          <a:blip r:embed="rId2"/>
          <a:stretch>
            <a:fillRect/>
          </a:stretch>
        </p:blipFill>
        <p:spPr>
          <a:xfrm>
            <a:off x="350520" y="2017395"/>
            <a:ext cx="5328285" cy="4586605"/>
          </a:xfrm>
          <a:prstGeom prst="rect">
            <a:avLst/>
          </a:prstGeom>
        </p:spPr>
      </p:pic>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3</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0562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sym typeface="+mn-ea"/>
              </a:rPr>
              <a:t>变更申请及</a:t>
            </a:r>
            <a:r>
              <a:rPr lang="en-US" altLang="zh-CN" sz="3200" b="1" dirty="0">
                <a:solidFill>
                  <a:schemeClr val="bg1"/>
                </a:solidFill>
                <a:latin typeface="微软雅黑" panose="020B0503020204020204" pitchFamily="34" charset="-122"/>
                <a:ea typeface="微软雅黑" panose="020B0503020204020204" pitchFamily="34" charset="-122"/>
                <a:sym typeface="+mn-ea"/>
              </a:rPr>
              <a:t>CCB</a:t>
            </a:r>
            <a:r>
              <a:rPr lang="zh-CN" altLang="en-US" sz="3200" b="1" dirty="0">
                <a:solidFill>
                  <a:schemeClr val="bg1"/>
                </a:solidFill>
                <a:latin typeface="微软雅黑" panose="020B0503020204020204" pitchFamily="34" charset="-122"/>
                <a:ea typeface="微软雅黑" panose="020B0503020204020204" pitchFamily="34" charset="-122"/>
                <a:sym typeface="+mn-ea"/>
              </a:rPr>
              <a:t>组织</a:t>
            </a:r>
            <a:r>
              <a:rPr lang="en-US" altLang="zh-CN" sz="3200" b="1" baseline="30000" dirty="0">
                <a:solidFill>
                  <a:schemeClr val="bg1"/>
                </a:solidFill>
                <a:latin typeface="微软雅黑" panose="020B0503020204020204" pitchFamily="34" charset="-122"/>
                <a:ea typeface="微软雅黑" panose="020B0503020204020204" pitchFamily="34" charset="-122"/>
              </a:rPr>
              <a:t>[6][7]</a:t>
            </a:r>
            <a:endParaRPr lang="zh-CN" altLang="en-US" sz="3200" b="1" baseline="30000" dirty="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28364"/>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sym typeface="+mn-ea"/>
              </a:rPr>
              <a:t>变更申请及</a:t>
            </a:r>
            <a:r>
              <a:rPr lang="en-US" altLang="zh-CN" sz="2800" b="1" dirty="0">
                <a:solidFill>
                  <a:schemeClr val="bg1"/>
                </a:solidFill>
                <a:latin typeface="微软雅黑" panose="020B0503020204020204" pitchFamily="34" charset="-122"/>
                <a:ea typeface="微软雅黑" panose="020B0503020204020204" pitchFamily="34" charset="-122"/>
                <a:sym typeface="+mn-ea"/>
              </a:rPr>
              <a:t>CCB</a:t>
            </a:r>
            <a:r>
              <a:rPr lang="zh-CN" altLang="en-US" sz="2800" b="1" dirty="0">
                <a:solidFill>
                  <a:schemeClr val="bg1"/>
                </a:solidFill>
                <a:latin typeface="微软雅黑" panose="020B0503020204020204" pitchFamily="34" charset="-122"/>
                <a:ea typeface="微软雅黑" panose="020B0503020204020204" pitchFamily="34" charset="-122"/>
                <a:sym typeface="+mn-ea"/>
              </a:rPr>
              <a:t>组织</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1468625" y="1514090"/>
            <a:ext cx="9556394" cy="829945"/>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关于本次需求变更，我们编写了对应的需求变更文档，其中包括了需求变更申请书，</a:t>
            </a:r>
            <a:r>
              <a:rPr lang="en-US" altLang="zh-CN" sz="2400" dirty="0">
                <a:ea typeface="宋体" panose="02010600030101010101" pitchFamily="2" charset="-122"/>
              </a:rPr>
              <a:t>CCB</a:t>
            </a:r>
            <a:r>
              <a:rPr lang="zh-CN" altLang="en-US" sz="2400" dirty="0">
                <a:ea typeface="宋体" panose="02010600030101010101" pitchFamily="2" charset="-122"/>
              </a:rPr>
              <a:t>章程等。</a:t>
            </a:r>
            <a:endParaRPr lang="zh-CN" altLang="en-US" sz="2400" dirty="0">
              <a:ea typeface="宋体" panose="02010600030101010101" pitchFamily="2" charset="-122"/>
            </a:endParaRPr>
          </a:p>
        </p:txBody>
      </p:sp>
      <p:pic>
        <p:nvPicPr>
          <p:cNvPr id="42" name="图片 41"/>
          <p:cNvPicPr>
            <a:picLocks noChangeAspect="1"/>
          </p:cNvPicPr>
          <p:nvPr/>
        </p:nvPicPr>
        <p:blipFill>
          <a:blip r:embed="rId1"/>
          <a:stretch>
            <a:fillRect/>
          </a:stretch>
        </p:blipFill>
        <p:spPr>
          <a:xfrm>
            <a:off x="3789045" y="2787015"/>
            <a:ext cx="4914900" cy="3651250"/>
          </a:xfrm>
          <a:prstGeom prst="rect">
            <a:avLst/>
          </a:prstGeom>
        </p:spPr>
      </p:pic>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28364"/>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sym typeface="+mn-ea"/>
              </a:rPr>
              <a:t>变更申请及</a:t>
            </a:r>
            <a:r>
              <a:rPr lang="en-US" altLang="zh-CN" sz="2800" b="1" dirty="0">
                <a:solidFill>
                  <a:schemeClr val="bg1"/>
                </a:solidFill>
                <a:latin typeface="微软雅黑" panose="020B0503020204020204" pitchFamily="34" charset="-122"/>
                <a:ea typeface="微软雅黑" panose="020B0503020204020204" pitchFamily="34" charset="-122"/>
                <a:sym typeface="+mn-ea"/>
              </a:rPr>
              <a:t>CCB</a:t>
            </a:r>
            <a:r>
              <a:rPr lang="zh-CN" altLang="en-US" sz="2800" b="1" dirty="0">
                <a:solidFill>
                  <a:schemeClr val="bg1"/>
                </a:solidFill>
                <a:latin typeface="微软雅黑" panose="020B0503020204020204" pitchFamily="34" charset="-122"/>
                <a:ea typeface="微软雅黑" panose="020B0503020204020204" pitchFamily="34" charset="-122"/>
                <a:sym typeface="+mn-ea"/>
              </a:rPr>
              <a:t>组织</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1468625" y="1514090"/>
            <a:ext cx="9556394" cy="829945"/>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我们向我们的客户（企业助教）提交了变更申请书，助教在查阅申请书后同意了本次需求变更。</a:t>
            </a:r>
            <a:endParaRPr lang="zh-CN" altLang="en-US" sz="2400" dirty="0">
              <a:ea typeface="宋体" panose="02010600030101010101" pitchFamily="2" charset="-122"/>
            </a:endParaRPr>
          </a:p>
        </p:txBody>
      </p:sp>
      <p:pic>
        <p:nvPicPr>
          <p:cNvPr id="42" name="图片 41"/>
          <p:cNvPicPr>
            <a:picLocks noChangeAspect="1"/>
          </p:cNvPicPr>
          <p:nvPr/>
        </p:nvPicPr>
        <p:blipFill>
          <a:blip r:embed="rId1"/>
          <a:stretch>
            <a:fillRect/>
          </a:stretch>
        </p:blipFill>
        <p:spPr>
          <a:xfrm>
            <a:off x="1955165" y="2482215"/>
            <a:ext cx="3879850" cy="4212590"/>
          </a:xfrm>
          <a:prstGeom prst="rect">
            <a:avLst/>
          </a:prstGeom>
        </p:spPr>
      </p:pic>
      <p:pic>
        <p:nvPicPr>
          <p:cNvPr id="43" name="图片 42"/>
          <p:cNvPicPr>
            <a:picLocks noChangeAspect="1"/>
          </p:cNvPicPr>
          <p:nvPr/>
        </p:nvPicPr>
        <p:blipFill>
          <a:blip r:embed="rId2"/>
          <a:stretch>
            <a:fillRect/>
          </a:stretch>
        </p:blipFill>
        <p:spPr>
          <a:xfrm>
            <a:off x="6238875" y="2491740"/>
            <a:ext cx="4785995" cy="4185920"/>
          </a:xfrm>
          <a:prstGeom prst="rect">
            <a:avLst/>
          </a:prstGeom>
        </p:spPr>
      </p:pic>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28364"/>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sym typeface="+mn-ea"/>
              </a:rPr>
              <a:t>变更申请及</a:t>
            </a:r>
            <a:r>
              <a:rPr lang="en-US" altLang="zh-CN" sz="2800" b="1" dirty="0">
                <a:solidFill>
                  <a:schemeClr val="bg1"/>
                </a:solidFill>
                <a:latin typeface="微软雅黑" panose="020B0503020204020204" pitchFamily="34" charset="-122"/>
                <a:ea typeface="微软雅黑" panose="020B0503020204020204" pitchFamily="34" charset="-122"/>
                <a:sym typeface="+mn-ea"/>
              </a:rPr>
              <a:t>CCB</a:t>
            </a:r>
            <a:r>
              <a:rPr lang="zh-CN" altLang="en-US" sz="2800" b="1" dirty="0">
                <a:solidFill>
                  <a:schemeClr val="bg1"/>
                </a:solidFill>
                <a:latin typeface="微软雅黑" panose="020B0503020204020204" pitchFamily="34" charset="-122"/>
                <a:ea typeface="微软雅黑" panose="020B0503020204020204" pitchFamily="34" charset="-122"/>
                <a:sym typeface="+mn-ea"/>
              </a:rPr>
              <a:t>组织</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1468625" y="1514090"/>
            <a:ext cx="9556394" cy="1198880"/>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我们向我们的客户（企业助教）提交了变更申请书，助教在查阅申请书后同意了本次需求变更。同时，我们还邀请了企业助教陈幼安先生作为我们的</a:t>
            </a:r>
            <a:r>
              <a:rPr lang="en-US" altLang="zh-CN" sz="2400" dirty="0">
                <a:ea typeface="宋体" panose="02010600030101010101" pitchFamily="2" charset="-122"/>
              </a:rPr>
              <a:t>CCB</a:t>
            </a:r>
            <a:r>
              <a:rPr lang="zh-CN" altLang="en-US" sz="2400" dirty="0">
                <a:ea typeface="宋体" panose="02010600030101010101" pitchFamily="2" charset="-122"/>
              </a:rPr>
              <a:t>主席。</a:t>
            </a:r>
            <a:endParaRPr lang="zh-CN" altLang="en-US" sz="2400" dirty="0">
              <a:ea typeface="宋体" panose="02010600030101010101" pitchFamily="2" charset="-122"/>
            </a:endParaRPr>
          </a:p>
        </p:txBody>
      </p:sp>
      <p:pic>
        <p:nvPicPr>
          <p:cNvPr id="41" name="图片 40"/>
          <p:cNvPicPr>
            <a:picLocks noChangeAspect="1"/>
          </p:cNvPicPr>
          <p:nvPr/>
        </p:nvPicPr>
        <p:blipFill>
          <a:blip r:embed="rId1"/>
          <a:stretch>
            <a:fillRect/>
          </a:stretch>
        </p:blipFill>
        <p:spPr>
          <a:xfrm>
            <a:off x="2991485" y="2822575"/>
            <a:ext cx="6209665" cy="3884930"/>
          </a:xfrm>
          <a:prstGeom prst="rect">
            <a:avLst/>
          </a:prstGeom>
        </p:spPr>
      </p:pic>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28364"/>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sym typeface="+mn-ea"/>
              </a:rPr>
              <a:t>变更申请及</a:t>
            </a:r>
            <a:r>
              <a:rPr lang="en-US" altLang="zh-CN" sz="2800" b="1" dirty="0">
                <a:solidFill>
                  <a:schemeClr val="bg1"/>
                </a:solidFill>
                <a:latin typeface="微软雅黑" panose="020B0503020204020204" pitchFamily="34" charset="-122"/>
                <a:ea typeface="微软雅黑" panose="020B0503020204020204" pitchFamily="34" charset="-122"/>
                <a:sym typeface="+mn-ea"/>
              </a:rPr>
              <a:t>CCB</a:t>
            </a:r>
            <a:r>
              <a:rPr lang="zh-CN" altLang="en-US" sz="2800" b="1" dirty="0">
                <a:solidFill>
                  <a:schemeClr val="bg1"/>
                </a:solidFill>
                <a:latin typeface="微软雅黑" panose="020B0503020204020204" pitchFamily="34" charset="-122"/>
                <a:ea typeface="微软雅黑" panose="020B0503020204020204" pitchFamily="34" charset="-122"/>
                <a:sym typeface="+mn-ea"/>
              </a:rPr>
              <a:t>组织</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1468625" y="1514090"/>
            <a:ext cx="9556394" cy="1198880"/>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我们还邀请了同为知识库选题的</a:t>
            </a:r>
            <a:r>
              <a:rPr lang="en-US" altLang="zh-CN" sz="2400" dirty="0">
                <a:ea typeface="宋体" panose="02010600030101010101" pitchFamily="2" charset="-122"/>
              </a:rPr>
              <a:t>G12</a:t>
            </a:r>
            <a:r>
              <a:rPr lang="zh-CN" altLang="en-US" sz="2400" dirty="0">
                <a:ea typeface="宋体" panose="02010600030101010101" pitchFamily="2" charset="-122"/>
              </a:rPr>
              <a:t>小组组长韩艳丽女士加入我们小组的</a:t>
            </a:r>
            <a:r>
              <a:rPr lang="en-US" altLang="zh-CN" sz="2400" dirty="0">
                <a:ea typeface="宋体" panose="02010600030101010101" pitchFamily="2" charset="-122"/>
              </a:rPr>
              <a:t>CCB</a:t>
            </a:r>
            <a:r>
              <a:rPr lang="zh-CN" altLang="en-US" sz="2400" dirty="0">
                <a:ea typeface="宋体" panose="02010600030101010101" pitchFamily="2" charset="-122"/>
              </a:rPr>
              <a:t>组织，考虑到选题相同，韩女士对对应的需求变更一定有自己独到的见解并且会为我们提供宝贵的意见。</a:t>
            </a:r>
            <a:endParaRPr lang="zh-CN" altLang="en-US" sz="2400" dirty="0">
              <a:ea typeface="宋体" panose="02010600030101010101" pitchFamily="2" charset="-122"/>
            </a:endParaRPr>
          </a:p>
        </p:txBody>
      </p:sp>
      <p:pic>
        <p:nvPicPr>
          <p:cNvPr id="42" name="图片 41"/>
          <p:cNvPicPr>
            <a:picLocks noChangeAspect="1"/>
          </p:cNvPicPr>
          <p:nvPr/>
        </p:nvPicPr>
        <p:blipFill>
          <a:blip r:embed="rId1"/>
          <a:stretch>
            <a:fillRect/>
          </a:stretch>
        </p:blipFill>
        <p:spPr>
          <a:xfrm>
            <a:off x="2461895" y="2712720"/>
            <a:ext cx="7569200" cy="3784600"/>
          </a:xfrm>
          <a:prstGeom prst="rect">
            <a:avLst/>
          </a:prstGeom>
        </p:spPr>
      </p:pic>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4</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界面原型的更新</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19555" y="481392"/>
            <a:ext cx="6230592" cy="5895216"/>
            <a:chOff x="2967063" y="-1922322"/>
            <a:chExt cx="13335755" cy="12617928"/>
          </a:xfrm>
        </p:grpSpPr>
        <p:sp>
          <p:nvSpPr>
            <p:cNvPr id="19"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7" name="Freeform 5"/>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8"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sp>
        <p:nvSpPr>
          <p:cNvPr id="56" name="文本框 55"/>
          <p:cNvSpPr txBox="1"/>
          <p:nvPr/>
        </p:nvSpPr>
        <p:spPr>
          <a:xfrm>
            <a:off x="280391" y="2367173"/>
            <a:ext cx="3783611" cy="2123658"/>
          </a:xfrm>
          <a:prstGeom prst="rect">
            <a:avLst/>
          </a:prstGeom>
          <a:noFill/>
        </p:spPr>
        <p:txBody>
          <a:bodyPr wrap="square" rtlCol="0">
            <a:spAutoFit/>
          </a:bodyPr>
          <a:lstStyle/>
          <a:p>
            <a:r>
              <a:rPr lang="en-US" altLang="zh-CN" sz="6600" b="1" dirty="0">
                <a:solidFill>
                  <a:srgbClr val="3099D6"/>
                </a:solidFill>
                <a:latin typeface="微软雅黑" panose="020B0503020204020204" pitchFamily="34" charset="-122"/>
                <a:ea typeface="微软雅黑" panose="020B0503020204020204" pitchFamily="34" charset="-122"/>
              </a:rPr>
              <a:t>CON</a:t>
            </a:r>
            <a:endParaRPr lang="en-US" altLang="zh-CN" sz="6600" b="1" dirty="0">
              <a:solidFill>
                <a:srgbClr val="3099D6"/>
              </a:solidFill>
              <a:latin typeface="微软雅黑" panose="020B0503020204020204" pitchFamily="34" charset="-122"/>
              <a:ea typeface="微软雅黑" panose="020B0503020204020204" pitchFamily="34" charset="-122"/>
            </a:endParaRPr>
          </a:p>
          <a:p>
            <a:r>
              <a:rPr lang="en-US" altLang="zh-CN" sz="6600" b="1" dirty="0">
                <a:solidFill>
                  <a:srgbClr val="3099D6"/>
                </a:solidFill>
                <a:latin typeface="微软雅黑" panose="020B0503020204020204" pitchFamily="34" charset="-122"/>
                <a:ea typeface="微软雅黑" panose="020B0503020204020204" pitchFamily="34" charset="-122"/>
              </a:rPr>
              <a:t>TENTS</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992701" y="3972431"/>
            <a:ext cx="3917794" cy="869951"/>
            <a:chOff x="7777200" y="1351861"/>
            <a:chExt cx="3917794" cy="869950"/>
          </a:xfrm>
        </p:grpSpPr>
        <p:sp>
          <p:nvSpPr>
            <p:cNvPr id="59" name="文本框 58"/>
            <p:cNvSpPr txBox="1"/>
            <p:nvPr/>
          </p:nvSpPr>
          <p:spPr>
            <a:xfrm>
              <a:off x="9013709" y="1542965"/>
              <a:ext cx="2681285"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小组成员评价</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a:off x="7777200" y="1351861"/>
              <a:ext cx="977286" cy="869950"/>
              <a:chOff x="6427571" y="704222"/>
              <a:chExt cx="1268294" cy="1123736"/>
            </a:xfrm>
          </p:grpSpPr>
          <p:sp>
            <p:nvSpPr>
              <p:cNvPr id="65"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66"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67" name="文本框 66"/>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07</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85" name="组合 84"/>
          <p:cNvGrpSpPr/>
          <p:nvPr/>
        </p:nvGrpSpPr>
        <p:grpSpPr>
          <a:xfrm>
            <a:off x="4016191" y="2662116"/>
            <a:ext cx="3396615" cy="953135"/>
            <a:chOff x="7777200" y="1351830"/>
            <a:chExt cx="3396615" cy="953134"/>
          </a:xfrm>
        </p:grpSpPr>
        <p:sp>
          <p:nvSpPr>
            <p:cNvPr id="86" name="文本框 85"/>
            <p:cNvSpPr txBox="1"/>
            <p:nvPr/>
          </p:nvSpPr>
          <p:spPr>
            <a:xfrm>
              <a:off x="9032595" y="1351830"/>
              <a:ext cx="2141220" cy="953134"/>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分析需求变更</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7" name="组合 86"/>
            <p:cNvGrpSpPr/>
            <p:nvPr/>
          </p:nvGrpSpPr>
          <p:grpSpPr>
            <a:xfrm>
              <a:off x="7777200" y="1351861"/>
              <a:ext cx="977286" cy="869950"/>
              <a:chOff x="6427571" y="704222"/>
              <a:chExt cx="1268294" cy="1123736"/>
            </a:xfrm>
          </p:grpSpPr>
          <p:sp>
            <p:nvSpPr>
              <p:cNvPr id="88"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89"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90" name="文本框 89"/>
              <p:cNvSpPr txBox="1"/>
              <p:nvPr/>
            </p:nvSpPr>
            <p:spPr>
              <a:xfrm>
                <a:off x="6604770" y="898630"/>
                <a:ext cx="913895"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02</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91" name="组合 90"/>
          <p:cNvGrpSpPr/>
          <p:nvPr/>
        </p:nvGrpSpPr>
        <p:grpSpPr>
          <a:xfrm>
            <a:off x="4016190" y="1351863"/>
            <a:ext cx="3459944" cy="869951"/>
            <a:chOff x="7777200" y="1351861"/>
            <a:chExt cx="3459943" cy="869950"/>
          </a:xfrm>
        </p:grpSpPr>
        <p:sp>
          <p:nvSpPr>
            <p:cNvPr id="92" name="文本框 91"/>
            <p:cNvSpPr txBox="1"/>
            <p:nvPr/>
          </p:nvSpPr>
          <p:spPr>
            <a:xfrm>
              <a:off x="9013765" y="1549326"/>
              <a:ext cx="2223378"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变更概述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93" name="组合 92"/>
            <p:cNvGrpSpPr/>
            <p:nvPr/>
          </p:nvGrpSpPr>
          <p:grpSpPr>
            <a:xfrm>
              <a:off x="7777200" y="1351861"/>
              <a:ext cx="977286" cy="869950"/>
              <a:chOff x="6427571" y="704222"/>
              <a:chExt cx="1268294" cy="1123736"/>
            </a:xfrm>
          </p:grpSpPr>
          <p:sp>
            <p:nvSpPr>
              <p:cNvPr id="94"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95"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96" name="文本框 95"/>
              <p:cNvSpPr txBox="1"/>
              <p:nvPr/>
            </p:nvSpPr>
            <p:spPr>
              <a:xfrm>
                <a:off x="6604770" y="898630"/>
                <a:ext cx="913895"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01</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97" name="组合 96"/>
          <p:cNvGrpSpPr/>
          <p:nvPr/>
        </p:nvGrpSpPr>
        <p:grpSpPr>
          <a:xfrm>
            <a:off x="4016191" y="3947636"/>
            <a:ext cx="3245207" cy="953135"/>
            <a:chOff x="7777200" y="1327066"/>
            <a:chExt cx="3245207" cy="953134"/>
          </a:xfrm>
        </p:grpSpPr>
        <p:sp>
          <p:nvSpPr>
            <p:cNvPr id="98" name="文本框 97"/>
            <p:cNvSpPr txBox="1"/>
            <p:nvPr/>
          </p:nvSpPr>
          <p:spPr>
            <a:xfrm>
              <a:off x="9013833" y="1327066"/>
              <a:ext cx="2008574" cy="953134"/>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变更申请及</a:t>
              </a:r>
              <a:r>
                <a:rPr lang="en-US" altLang="zh-CN" sz="2800" b="1" dirty="0">
                  <a:solidFill>
                    <a:schemeClr val="bg1"/>
                  </a:solidFill>
                  <a:latin typeface="微软雅黑" panose="020B0503020204020204" pitchFamily="34" charset="-122"/>
                  <a:ea typeface="微软雅黑" panose="020B0503020204020204" pitchFamily="34" charset="-122"/>
                </a:rPr>
                <a:t>CCB</a:t>
              </a:r>
              <a:r>
                <a:rPr lang="zh-CN" altLang="en-US" sz="2800" b="1" dirty="0">
                  <a:solidFill>
                    <a:schemeClr val="bg1"/>
                  </a:solidFill>
                  <a:latin typeface="微软雅黑" panose="020B0503020204020204" pitchFamily="34" charset="-122"/>
                  <a:ea typeface="微软雅黑" panose="020B0503020204020204" pitchFamily="34" charset="-122"/>
                </a:rPr>
                <a:t>组织</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99" name="组合 98"/>
            <p:cNvGrpSpPr/>
            <p:nvPr/>
          </p:nvGrpSpPr>
          <p:grpSpPr>
            <a:xfrm>
              <a:off x="7777200" y="1351861"/>
              <a:ext cx="977286" cy="869950"/>
              <a:chOff x="6427571" y="704222"/>
              <a:chExt cx="1268294" cy="1123736"/>
            </a:xfrm>
          </p:grpSpPr>
          <p:sp>
            <p:nvSpPr>
              <p:cNvPr id="100"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01"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02" name="文本框 101"/>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03</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104" name="组合 103"/>
          <p:cNvGrpSpPr/>
          <p:nvPr/>
        </p:nvGrpSpPr>
        <p:grpSpPr>
          <a:xfrm>
            <a:off x="7992701" y="1440422"/>
            <a:ext cx="3982632" cy="869950"/>
            <a:chOff x="7777200" y="1351861"/>
            <a:chExt cx="3982632" cy="869950"/>
          </a:xfrm>
        </p:grpSpPr>
        <p:sp>
          <p:nvSpPr>
            <p:cNvPr id="105" name="文本框 104"/>
            <p:cNvSpPr txBox="1"/>
            <p:nvPr/>
          </p:nvSpPr>
          <p:spPr>
            <a:xfrm>
              <a:off x="9013771" y="1525333"/>
              <a:ext cx="2746061"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组内评审</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106" name="组合 105"/>
            <p:cNvGrpSpPr/>
            <p:nvPr/>
          </p:nvGrpSpPr>
          <p:grpSpPr>
            <a:xfrm>
              <a:off x="7777200" y="1351861"/>
              <a:ext cx="977286" cy="869950"/>
              <a:chOff x="6427571" y="704222"/>
              <a:chExt cx="1268294" cy="1123736"/>
            </a:xfrm>
          </p:grpSpPr>
          <p:sp>
            <p:nvSpPr>
              <p:cNvPr id="107"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08"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09" name="文本框 108"/>
              <p:cNvSpPr txBox="1"/>
              <p:nvPr/>
            </p:nvSpPr>
            <p:spPr>
              <a:xfrm>
                <a:off x="6604771" y="898631"/>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05</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60" name="组合 59"/>
          <p:cNvGrpSpPr/>
          <p:nvPr/>
        </p:nvGrpSpPr>
        <p:grpSpPr>
          <a:xfrm>
            <a:off x="4016190" y="5236719"/>
            <a:ext cx="3917794" cy="953135"/>
            <a:chOff x="7777200" y="1310555"/>
            <a:chExt cx="3917794" cy="953134"/>
          </a:xfrm>
        </p:grpSpPr>
        <p:sp>
          <p:nvSpPr>
            <p:cNvPr id="61" name="文本框 60"/>
            <p:cNvSpPr txBox="1"/>
            <p:nvPr/>
          </p:nvSpPr>
          <p:spPr>
            <a:xfrm>
              <a:off x="9013709" y="1310555"/>
              <a:ext cx="2681285" cy="953134"/>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界面原型的</a:t>
              </a:r>
              <a:endParaRPr lang="zh-CN" altLang="en-US" sz="2800" b="1" dirty="0">
                <a:solidFill>
                  <a:schemeClr val="bg1"/>
                </a:solidFill>
                <a:latin typeface="微软雅黑" panose="020B0503020204020204" pitchFamily="34" charset="-122"/>
                <a:ea typeface="微软雅黑" panose="020B0503020204020204" pitchFamily="34" charset="-122"/>
              </a:endParaRPr>
            </a:p>
            <a:p>
              <a:r>
                <a:rPr lang="zh-CN" altLang="en-US" sz="2800" b="1" dirty="0">
                  <a:solidFill>
                    <a:schemeClr val="bg1"/>
                  </a:solidFill>
                  <a:latin typeface="微软雅黑" panose="020B0503020204020204" pitchFamily="34" charset="-122"/>
                  <a:ea typeface="微软雅黑" panose="020B0503020204020204" pitchFamily="34" charset="-122"/>
                </a:rPr>
                <a:t>更新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7777200" y="1351861"/>
              <a:ext cx="977286" cy="869950"/>
              <a:chOff x="6427571" y="704222"/>
              <a:chExt cx="1268294" cy="1123736"/>
            </a:xfrm>
          </p:grpSpPr>
          <p:sp>
            <p:nvSpPr>
              <p:cNvPr id="63"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68"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69" name="文本框 68"/>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04</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70" name="组合 69"/>
          <p:cNvGrpSpPr/>
          <p:nvPr/>
        </p:nvGrpSpPr>
        <p:grpSpPr>
          <a:xfrm>
            <a:off x="7992701" y="2644424"/>
            <a:ext cx="3917794" cy="869951"/>
            <a:chOff x="7777200" y="1351861"/>
            <a:chExt cx="3917794" cy="869950"/>
          </a:xfrm>
        </p:grpSpPr>
        <p:sp>
          <p:nvSpPr>
            <p:cNvPr id="71" name="文本框 70"/>
            <p:cNvSpPr txBox="1"/>
            <p:nvPr/>
          </p:nvSpPr>
          <p:spPr>
            <a:xfrm>
              <a:off x="9013709" y="1542965"/>
              <a:ext cx="2681285"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引用资料</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72" name="组合 71"/>
            <p:cNvGrpSpPr/>
            <p:nvPr/>
          </p:nvGrpSpPr>
          <p:grpSpPr>
            <a:xfrm>
              <a:off x="7777200" y="1351861"/>
              <a:ext cx="977286" cy="869950"/>
              <a:chOff x="6427571" y="704222"/>
              <a:chExt cx="1268294" cy="1123736"/>
            </a:xfrm>
          </p:grpSpPr>
          <p:sp>
            <p:nvSpPr>
              <p:cNvPr id="73"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74"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75" name="文本框 74"/>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06</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pPr algn="l"/>
            <a:r>
              <a:rPr lang="zh-CN" altLang="en-US" sz="2800" b="1" dirty="0">
                <a:solidFill>
                  <a:schemeClr val="bg1"/>
                </a:solidFill>
                <a:latin typeface="微软雅黑" panose="020B0503020204020204" pitchFamily="34" charset="-122"/>
                <a:ea typeface="微软雅黑" panose="020B0503020204020204" pitchFamily="34" charset="-122"/>
                <a:sym typeface="+mn-ea"/>
              </a:rPr>
              <a:t>界面原型的更新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680539" y="1547984"/>
            <a:ext cx="10311461" cy="460375"/>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在确定需求变更后，我们制作了对应的界面原型并更新到项目中。</a:t>
            </a:r>
            <a:endParaRPr lang="zh-CN" altLang="en-US" sz="2400" dirty="0">
              <a:ea typeface="宋体" panose="02010600030101010101" pitchFamily="2" charset="-122"/>
            </a:endParaRPr>
          </a:p>
        </p:txBody>
      </p:sp>
      <p:pic>
        <p:nvPicPr>
          <p:cNvPr id="41" name="图片 40"/>
          <p:cNvPicPr>
            <a:picLocks noChangeAspect="1"/>
          </p:cNvPicPr>
          <p:nvPr/>
        </p:nvPicPr>
        <p:blipFill>
          <a:blip r:embed="rId1"/>
          <a:stretch>
            <a:fillRect/>
          </a:stretch>
        </p:blipFill>
        <p:spPr>
          <a:xfrm>
            <a:off x="683895" y="2085975"/>
            <a:ext cx="2946400" cy="4572000"/>
          </a:xfrm>
          <a:prstGeom prst="rect">
            <a:avLst/>
          </a:prstGeom>
        </p:spPr>
      </p:pic>
      <p:pic>
        <p:nvPicPr>
          <p:cNvPr id="43" name="图片 42"/>
          <p:cNvPicPr>
            <a:picLocks noChangeAspect="1"/>
          </p:cNvPicPr>
          <p:nvPr/>
        </p:nvPicPr>
        <p:blipFill>
          <a:blip r:embed="rId2"/>
          <a:stretch>
            <a:fillRect/>
          </a:stretch>
        </p:blipFill>
        <p:spPr>
          <a:xfrm>
            <a:off x="4170045" y="2085975"/>
            <a:ext cx="6483985" cy="4579620"/>
          </a:xfrm>
          <a:prstGeom prst="rect">
            <a:avLst/>
          </a:prstGeom>
        </p:spPr>
      </p:pic>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pPr algn="l"/>
            <a:r>
              <a:rPr lang="zh-CN" altLang="en-US" sz="2800" b="1" dirty="0">
                <a:solidFill>
                  <a:schemeClr val="bg1"/>
                </a:solidFill>
                <a:latin typeface="微软雅黑" panose="020B0503020204020204" pitchFamily="34" charset="-122"/>
                <a:ea typeface="微软雅黑" panose="020B0503020204020204" pitchFamily="34" charset="-122"/>
                <a:sym typeface="+mn-ea"/>
              </a:rPr>
              <a:t>界面原型的更新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680539" y="1547984"/>
            <a:ext cx="10311461" cy="460375"/>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在确定需求变更后，我们制作了对应的界面原型并更新到项目中。</a:t>
            </a:r>
            <a:endParaRPr lang="zh-CN" altLang="en-US" sz="2400" dirty="0">
              <a:ea typeface="宋体" panose="02010600030101010101" pitchFamily="2" charset="-122"/>
            </a:endParaRPr>
          </a:p>
        </p:txBody>
      </p:sp>
      <p:pic>
        <p:nvPicPr>
          <p:cNvPr id="42" name="图片 41"/>
          <p:cNvPicPr>
            <a:picLocks noChangeAspect="1"/>
          </p:cNvPicPr>
          <p:nvPr/>
        </p:nvPicPr>
        <p:blipFill>
          <a:blip r:embed="rId1"/>
          <a:stretch>
            <a:fillRect/>
          </a:stretch>
        </p:blipFill>
        <p:spPr>
          <a:xfrm>
            <a:off x="1162685" y="2925445"/>
            <a:ext cx="2628900" cy="1651000"/>
          </a:xfrm>
          <a:prstGeom prst="rect">
            <a:avLst/>
          </a:prstGeom>
        </p:spPr>
      </p:pic>
      <p:pic>
        <p:nvPicPr>
          <p:cNvPr id="44" name="图片 43"/>
          <p:cNvPicPr>
            <a:picLocks noChangeAspect="1"/>
          </p:cNvPicPr>
          <p:nvPr/>
        </p:nvPicPr>
        <p:blipFill>
          <a:blip r:embed="rId2"/>
          <a:stretch>
            <a:fillRect/>
          </a:stretch>
        </p:blipFill>
        <p:spPr>
          <a:xfrm>
            <a:off x="4269740" y="2085975"/>
            <a:ext cx="6254115" cy="4539615"/>
          </a:xfrm>
          <a:prstGeom prst="rect">
            <a:avLst/>
          </a:prstGeom>
        </p:spPr>
      </p:pic>
    </p:spTree>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5</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组内评审</a:t>
            </a:r>
            <a:endParaRPr lang="zh-CN" altLang="en-US" sz="3200" b="1" baseline="30000"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5</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sym typeface="+mn-ea"/>
              </a:rPr>
              <a:t>组内评审</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1409570" y="1153410"/>
            <a:ext cx="9556394" cy="829945"/>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在完成各项工作后，我们组内对该阶段的工作作出了评价，比较不足有</a:t>
            </a:r>
            <a:r>
              <a:rPr lang="en-US" altLang="zh-CN" sz="2400" dirty="0">
                <a:ea typeface="宋体" panose="02010600030101010101" pitchFamily="2" charset="-122"/>
              </a:rPr>
              <a:t>Team Building</a:t>
            </a:r>
            <a:r>
              <a:rPr lang="zh-CN" altLang="en-US" sz="2400" dirty="0">
                <a:ea typeface="宋体" panose="02010600030101010101" pitchFamily="2" charset="-122"/>
              </a:rPr>
              <a:t>次数较少，部分工作进度拖沓等。</a:t>
            </a:r>
            <a:endParaRPr lang="zh-CN" altLang="en-US" sz="2400" dirty="0">
              <a:ea typeface="宋体" panose="02010600030101010101" pitchFamily="2" charset="-122"/>
            </a:endParaRPr>
          </a:p>
        </p:txBody>
      </p:sp>
      <p:pic>
        <p:nvPicPr>
          <p:cNvPr id="41" name="图片 40"/>
          <p:cNvPicPr>
            <a:picLocks noChangeAspect="1"/>
          </p:cNvPicPr>
          <p:nvPr/>
        </p:nvPicPr>
        <p:blipFill>
          <a:blip r:embed="rId1"/>
          <a:stretch>
            <a:fillRect/>
          </a:stretch>
        </p:blipFill>
        <p:spPr>
          <a:xfrm>
            <a:off x="919480" y="2094865"/>
            <a:ext cx="10353040" cy="4311015"/>
          </a:xfrm>
          <a:prstGeom prst="rect">
            <a:avLst/>
          </a:prstGeom>
        </p:spPr>
      </p:pic>
    </p:spTree>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6</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引用资料</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6</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307262" y="548684"/>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引用资料</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886635" y="2277035"/>
            <a:ext cx="5809130" cy="3322955"/>
          </a:xfrm>
          <a:prstGeom prst="rect">
            <a:avLst/>
          </a:prstGeom>
          <a:noFill/>
        </p:spPr>
        <p:txBody>
          <a:bodyPr wrap="square" rtlCol="0">
            <a:spAutoFit/>
          </a:bodyPr>
          <a:lstStyle/>
          <a:p>
            <a:pPr indent="0">
              <a:lnSpc>
                <a:spcPct val="150000"/>
              </a:lnSpc>
              <a:buNone/>
            </a:pPr>
            <a:r>
              <a:rPr lang="en-US" altLang="zh-CN" sz="2000" dirty="0"/>
              <a:t>[1] </a:t>
            </a:r>
            <a:r>
              <a:rPr sz="2000" dirty="0"/>
              <a:t>SRA2021-G03-变更</a:t>
            </a:r>
            <a:r>
              <a:rPr lang="zh-CN" sz="2000" dirty="0"/>
              <a:t>控制文档 </a:t>
            </a:r>
            <a:r>
              <a:rPr lang="en-US" altLang="zh-CN" sz="2000" dirty="0"/>
              <a:t>0.1</a:t>
            </a:r>
            <a:endParaRPr sz="2000" dirty="0"/>
          </a:p>
          <a:p>
            <a:pPr indent="0">
              <a:lnSpc>
                <a:spcPct val="150000"/>
              </a:lnSpc>
              <a:buNone/>
            </a:pPr>
            <a:r>
              <a:rPr lang="en-US" altLang="zh-CN" sz="2000" dirty="0"/>
              <a:t>[2] SRA2021-G03-</a:t>
            </a:r>
            <a:r>
              <a:rPr lang="zh-CN" altLang="en-US" sz="2000" dirty="0"/>
              <a:t>变更申请书</a:t>
            </a:r>
            <a:endParaRPr lang="en-US" altLang="zh-CN" sz="2000" dirty="0"/>
          </a:p>
          <a:p>
            <a:pPr indent="0">
              <a:lnSpc>
                <a:spcPct val="150000"/>
              </a:lnSpc>
              <a:buNone/>
            </a:pPr>
            <a:r>
              <a:rPr lang="en-US" altLang="zh-CN" sz="2000" dirty="0"/>
              <a:t>[3] SRA2021-G03-</a:t>
            </a:r>
            <a:r>
              <a:rPr lang="zh-CN" altLang="en-US" sz="2000" dirty="0"/>
              <a:t>检查表 </a:t>
            </a:r>
            <a:r>
              <a:rPr lang="en-US" altLang="zh-CN" sz="2000" dirty="0"/>
              <a:t>0.1</a:t>
            </a:r>
            <a:endParaRPr lang="en-US" altLang="zh-CN" sz="2000" dirty="0"/>
          </a:p>
          <a:p>
            <a:pPr indent="0">
              <a:lnSpc>
                <a:spcPct val="150000"/>
              </a:lnSpc>
              <a:buNone/>
            </a:pPr>
            <a:r>
              <a:rPr lang="en-US" altLang="zh-CN" sz="2000" dirty="0"/>
              <a:t>[4] SRA2021-G03-</a:t>
            </a:r>
            <a:r>
              <a:rPr lang="zh-CN" altLang="en-US" sz="2000" dirty="0"/>
              <a:t>需求变更报告</a:t>
            </a:r>
            <a:endParaRPr lang="zh-CN" altLang="en-US" sz="2000" dirty="0"/>
          </a:p>
          <a:p>
            <a:pPr indent="0">
              <a:lnSpc>
                <a:spcPct val="150000"/>
              </a:lnSpc>
              <a:buNone/>
            </a:pPr>
            <a:r>
              <a:rPr lang="en-US" altLang="zh-CN" sz="2000" dirty="0"/>
              <a:t>[5] SRA2021-G03-</a:t>
            </a:r>
            <a:r>
              <a:rPr lang="zh-CN" altLang="en-US" sz="2000" dirty="0"/>
              <a:t>需求管理工具报告</a:t>
            </a:r>
            <a:endParaRPr lang="en-US" altLang="zh-CN" sz="2000" dirty="0"/>
          </a:p>
          <a:p>
            <a:pPr indent="0">
              <a:lnSpc>
                <a:spcPct val="150000"/>
              </a:lnSpc>
              <a:buNone/>
            </a:pPr>
            <a:r>
              <a:rPr lang="en-US" altLang="zh-CN" sz="2000" dirty="0"/>
              <a:t>[6] SRA2021-G03-CCB</a:t>
            </a:r>
            <a:r>
              <a:rPr lang="zh-CN" altLang="en-US" sz="2000" dirty="0"/>
              <a:t>人员选择 </a:t>
            </a:r>
            <a:r>
              <a:rPr lang="en-US" altLang="zh-CN" sz="2000" dirty="0"/>
              <a:t>0.1</a:t>
            </a:r>
            <a:endParaRPr lang="en-US" altLang="zh-CN" sz="2000" dirty="0"/>
          </a:p>
          <a:p>
            <a:pPr indent="0">
              <a:lnSpc>
                <a:spcPct val="150000"/>
              </a:lnSpc>
              <a:buNone/>
            </a:pPr>
            <a:r>
              <a:rPr lang="en-US" altLang="zh-CN" sz="2000" dirty="0"/>
              <a:t>[7] SRA2021-G03-CCB</a:t>
            </a:r>
            <a:r>
              <a:rPr lang="zh-CN" altLang="en-US" sz="2000" dirty="0"/>
              <a:t>章程 </a:t>
            </a:r>
            <a:r>
              <a:rPr lang="en-US" altLang="zh-CN" sz="2000" dirty="0"/>
              <a:t>0.1</a:t>
            </a:r>
            <a:endParaRPr lang="en-US" altLang="zh-CN" sz="2000" dirty="0"/>
          </a:p>
        </p:txBody>
      </p:sp>
    </p:spTree>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34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7</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小组评价和分工</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33368"/>
            <a:ext cx="1370891" cy="1147193"/>
            <a:chOff x="3688300" y="1122612"/>
            <a:chExt cx="3999080" cy="3346526"/>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49161" y="1631478"/>
              <a:ext cx="2780477" cy="2421068"/>
            </a:xfrm>
            <a:prstGeom prst="rect">
              <a:avLst/>
            </a:prstGeom>
            <a:noFill/>
          </p:spPr>
          <p:txBody>
            <a:bodyPr wrap="square" rtlCol="0">
              <a:spAutoFit/>
            </a:bodyPr>
            <a:lstStyle/>
            <a:p>
              <a:pPr algn="ctr"/>
              <a:r>
                <a:rPr lang="en-US" altLang="zh-CN" sz="4800" b="1" dirty="0">
                  <a:solidFill>
                    <a:srgbClr val="3099D6"/>
                  </a:solidFill>
                  <a:latin typeface="微软雅黑" panose="020B0503020204020204" pitchFamily="34" charset="-122"/>
                  <a:ea typeface="微软雅黑" panose="020B0503020204020204" pitchFamily="34" charset="-122"/>
                </a:rPr>
                <a:t>7</a:t>
              </a:r>
              <a:endParaRPr lang="en-US" altLang="zh-CN" sz="48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本次分工及小组成员评价</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2" name="图片 41"/>
          <p:cNvPicPr>
            <a:picLocks noChangeAspect="1"/>
          </p:cNvPicPr>
          <p:nvPr/>
        </p:nvPicPr>
        <p:blipFill>
          <a:blip r:embed="rId1"/>
          <a:stretch>
            <a:fillRect/>
          </a:stretch>
        </p:blipFill>
        <p:spPr>
          <a:xfrm>
            <a:off x="3627755" y="1169035"/>
            <a:ext cx="4937125" cy="5485765"/>
          </a:xfrm>
          <a:prstGeom prst="rect">
            <a:avLst/>
          </a:prstGeom>
        </p:spPr>
      </p:pic>
    </p:spTree>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8" y="3811870"/>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2"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3" name="Freeform 5"/>
          <p:cNvSpPr/>
          <p:nvPr/>
        </p:nvSpPr>
        <p:spPr bwMode="auto">
          <a:xfrm>
            <a:off x="8152338"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4" name="Freeform 5"/>
          <p:cNvSpPr/>
          <p:nvPr/>
        </p:nvSpPr>
        <p:spPr bwMode="auto">
          <a:xfrm>
            <a:off x="8795746" y="-24250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5" name="Freeform 5"/>
          <p:cNvSpPr/>
          <p:nvPr/>
        </p:nvSpPr>
        <p:spPr bwMode="auto">
          <a:xfrm>
            <a:off x="9208840"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6" name="Freeform 5"/>
          <p:cNvSpPr/>
          <p:nvPr/>
        </p:nvSpPr>
        <p:spPr bwMode="auto">
          <a:xfrm>
            <a:off x="9351182" y="146695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7" name="Freeform 5"/>
          <p:cNvSpPr/>
          <p:nvPr/>
        </p:nvSpPr>
        <p:spPr bwMode="auto">
          <a:xfrm>
            <a:off x="9073464" y="213604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8" name="Freeform 5"/>
          <p:cNvSpPr/>
          <p:nvPr/>
        </p:nvSpPr>
        <p:spPr bwMode="auto">
          <a:xfrm>
            <a:off x="8795746" y="31764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9" name="Freeform 5"/>
          <p:cNvSpPr/>
          <p:nvPr/>
        </p:nvSpPr>
        <p:spPr bwMode="auto">
          <a:xfrm>
            <a:off x="3760140" y="211519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0" name="Freeform 5"/>
          <p:cNvSpPr/>
          <p:nvPr/>
        </p:nvSpPr>
        <p:spPr bwMode="auto">
          <a:xfrm>
            <a:off x="7341596"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2" name="Freeform 5"/>
          <p:cNvSpPr/>
          <p:nvPr/>
        </p:nvSpPr>
        <p:spPr bwMode="auto">
          <a:xfrm>
            <a:off x="6281214" y="45363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3" name="Freeform 5"/>
          <p:cNvSpPr/>
          <p:nvPr/>
        </p:nvSpPr>
        <p:spPr bwMode="auto">
          <a:xfrm>
            <a:off x="5544168"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4" name="Freeform 5"/>
          <p:cNvSpPr/>
          <p:nvPr/>
        </p:nvSpPr>
        <p:spPr bwMode="auto">
          <a:xfrm>
            <a:off x="4733427" y="381981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5" name="Freeform 5"/>
          <p:cNvSpPr/>
          <p:nvPr/>
        </p:nvSpPr>
        <p:spPr bwMode="auto">
          <a:xfrm>
            <a:off x="3515392" y="322043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6" name="Freeform 5"/>
          <p:cNvSpPr/>
          <p:nvPr/>
        </p:nvSpPr>
        <p:spPr bwMode="auto">
          <a:xfrm>
            <a:off x="4316695"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7" name="Freeform 5"/>
          <p:cNvSpPr/>
          <p:nvPr/>
        </p:nvSpPr>
        <p:spPr bwMode="auto">
          <a:xfrm>
            <a:off x="3515391"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8" name="Freeform 5"/>
          <p:cNvSpPr/>
          <p:nvPr/>
        </p:nvSpPr>
        <p:spPr bwMode="auto">
          <a:xfrm>
            <a:off x="2967064"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9"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0" name="Freeform 5"/>
          <p:cNvSpPr/>
          <p:nvPr/>
        </p:nvSpPr>
        <p:spPr bwMode="auto">
          <a:xfrm>
            <a:off x="4354816" y="-1085943"/>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1"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3" name="椭圆 72"/>
          <p:cNvSpPr/>
          <p:nvPr/>
        </p:nvSpPr>
        <p:spPr>
          <a:xfrm>
            <a:off x="1004505" y="-915735"/>
            <a:ext cx="673230" cy="673230"/>
          </a:xfrm>
          <a:prstGeom prst="ellipse">
            <a:avLst/>
          </a:prstGeom>
          <a:solidFill>
            <a:srgbClr val="309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6138843" y="2188661"/>
            <a:ext cx="5762285" cy="830997"/>
          </a:xfrm>
          <a:prstGeom prst="rect">
            <a:avLst/>
          </a:prstGeom>
          <a:noFill/>
        </p:spPr>
        <p:txBody>
          <a:bodyPr wrap="square" rtlCol="0">
            <a:spAutoFit/>
          </a:bodyPr>
          <a:lstStyle/>
          <a:p>
            <a:r>
              <a:rPr lang="zh-CN" altLang="en-US" sz="4800" b="1" dirty="0">
                <a:solidFill>
                  <a:srgbClr val="3099D6"/>
                </a:solidFill>
                <a:latin typeface="微软雅黑" panose="020B0503020204020204" pitchFamily="34" charset="-122"/>
                <a:ea typeface="微软雅黑" panose="020B0503020204020204" pitchFamily="34" charset="-122"/>
              </a:rPr>
              <a:t>感谢欣赏</a:t>
            </a:r>
            <a:endParaRPr lang="zh-CN" altLang="en-US" sz="4800" b="1" dirty="0">
              <a:solidFill>
                <a:srgbClr val="3099D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1</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变更概述</a:t>
            </a:r>
            <a:r>
              <a:rPr lang="en-US" altLang="zh-CN" sz="3200" b="1" baseline="30000" dirty="0">
                <a:solidFill>
                  <a:schemeClr val="bg1"/>
                </a:solidFill>
                <a:latin typeface="微软雅黑" panose="020B0503020204020204" pitchFamily="34" charset="-122"/>
                <a:ea typeface="微软雅黑" panose="020B0503020204020204" pitchFamily="34" charset="-122"/>
                <a:sym typeface="+mn-ea"/>
              </a:rPr>
              <a:t>[1]</a:t>
            </a:r>
            <a:r>
              <a:rPr lang="en-US" altLang="zh-CN" sz="3200" b="1" baseline="30000" dirty="0">
                <a:solidFill>
                  <a:schemeClr val="bg1"/>
                </a:solidFill>
                <a:latin typeface="微软雅黑" panose="020B0503020204020204" pitchFamily="34" charset="-122"/>
                <a:ea typeface="微软雅黑" panose="020B0503020204020204" pitchFamily="34" charset="-122"/>
              </a:rPr>
              <a:t>[3][4]</a:t>
            </a:r>
            <a:endParaRPr lang="zh-CN" altLang="en-US" sz="3200" b="1" baseline="30000" dirty="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变更概述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866265" y="1403985"/>
            <a:ext cx="8460105" cy="4892675"/>
          </a:xfrm>
          <a:prstGeom prst="rect">
            <a:avLst/>
          </a:prstGeom>
          <a:noFill/>
          <a:ln w="9525">
            <a:noFill/>
          </a:ln>
        </p:spPr>
        <p:txBody>
          <a:bodyPr wrap="square">
            <a:spAutoFit/>
          </a:bodyPr>
          <a:lstStyle/>
          <a:p>
            <a:pPr indent="457200"/>
            <a:r>
              <a:rPr lang="zh-CN" altLang="en-US" sz="2400" dirty="0">
                <a:ea typeface="宋体" panose="02010600030101010101" pitchFamily="2" charset="-122"/>
              </a:rPr>
              <a:t>我组选题：个人知识库。</a:t>
            </a:r>
            <a:endParaRPr lang="zh-CN" altLang="en-US" sz="2400" dirty="0">
              <a:ea typeface="宋体" panose="02010600030101010101" pitchFamily="2" charset="-122"/>
            </a:endParaRPr>
          </a:p>
          <a:p>
            <a:pPr indent="457200"/>
            <a:endParaRPr lang="zh-CN" altLang="en-US" sz="2400" dirty="0">
              <a:ea typeface="宋体" panose="02010600030101010101" pitchFamily="2" charset="-122"/>
            </a:endParaRPr>
          </a:p>
          <a:p>
            <a:pPr indent="457200"/>
            <a:endParaRPr lang="zh-CN" altLang="en-US" sz="2400" dirty="0">
              <a:ea typeface="宋体" panose="02010600030101010101" pitchFamily="2" charset="-122"/>
            </a:endParaRPr>
          </a:p>
          <a:p>
            <a:pPr indent="457200"/>
            <a:endParaRPr lang="zh-CN" altLang="en-US" sz="2400" dirty="0">
              <a:ea typeface="宋体" panose="02010600030101010101" pitchFamily="2" charset="-122"/>
            </a:endParaRPr>
          </a:p>
          <a:p>
            <a:pPr indent="457200"/>
            <a:r>
              <a:rPr lang="zh-CN" altLang="en-US" sz="2400" dirty="0">
                <a:ea typeface="宋体" panose="02010600030101010101" pitchFamily="2" charset="-122"/>
              </a:rPr>
              <a:t>企业助教向我们提出了两个新需求：</a:t>
            </a:r>
            <a:endParaRPr lang="zh-CN" altLang="en-US" sz="2400" dirty="0">
              <a:ea typeface="宋体" panose="02010600030101010101" pitchFamily="2" charset="-122"/>
            </a:endParaRPr>
          </a:p>
          <a:p>
            <a:pPr indent="457200"/>
            <a:endParaRPr lang="en-US" altLang="zh-CN" sz="2400" dirty="0">
              <a:ea typeface="宋体" panose="02010600030101010101" pitchFamily="2" charset="-122"/>
            </a:endParaRPr>
          </a:p>
          <a:p>
            <a:pPr indent="457200"/>
            <a:r>
              <a:rPr lang="en-US" altLang="zh-CN" sz="2400" dirty="0">
                <a:ea typeface="宋体" panose="02010600030101010101" pitchFamily="2" charset="-122"/>
              </a:rPr>
              <a:t>1. </a:t>
            </a:r>
            <a:r>
              <a:rPr lang="zh-CN" altLang="en-US" sz="2400" dirty="0">
                <a:ea typeface="宋体" panose="02010600030101010101" pitchFamily="2" charset="-122"/>
              </a:rPr>
              <a:t>知识库添加</a:t>
            </a:r>
            <a:r>
              <a:rPr lang="en-US" altLang="zh-CN" sz="2400" dirty="0">
                <a:ea typeface="宋体" panose="02010600030101010101" pitchFamily="2" charset="-122"/>
              </a:rPr>
              <a:t>QA</a:t>
            </a:r>
            <a:r>
              <a:rPr lang="zh-CN" altLang="en-US" sz="2400" dirty="0">
                <a:ea typeface="宋体" panose="02010600030101010101" pitchFamily="2" charset="-122"/>
              </a:rPr>
              <a:t>功能，使用户交流更加方便。</a:t>
            </a:r>
            <a:endParaRPr lang="zh-CN" altLang="en-US" sz="2400" dirty="0">
              <a:ea typeface="宋体" panose="02010600030101010101" pitchFamily="2" charset="-122"/>
            </a:endParaRPr>
          </a:p>
          <a:p>
            <a:pPr indent="457200"/>
            <a:endParaRPr lang="zh-CN" altLang="en-US" sz="2400" dirty="0">
              <a:ea typeface="宋体" panose="02010600030101010101" pitchFamily="2" charset="-122"/>
            </a:endParaRPr>
          </a:p>
          <a:p>
            <a:pPr indent="457200"/>
            <a:r>
              <a:rPr lang="en-US" altLang="zh-CN" sz="2400" dirty="0">
                <a:ea typeface="宋体" panose="02010600030101010101" pitchFamily="2" charset="-122"/>
              </a:rPr>
              <a:t>2. </a:t>
            </a:r>
            <a:r>
              <a:rPr lang="zh-CN" altLang="en-US" sz="2400" dirty="0">
                <a:ea typeface="宋体" panose="02010600030101010101" pitchFamily="2" charset="-122"/>
              </a:rPr>
              <a:t>添加一键生成思维导图功能。</a:t>
            </a:r>
            <a:endParaRPr lang="zh-CN" altLang="en-US" sz="2400" dirty="0">
              <a:ea typeface="宋体" panose="02010600030101010101" pitchFamily="2" charset="-122"/>
            </a:endParaRPr>
          </a:p>
          <a:p>
            <a:pPr indent="457200"/>
            <a:endParaRPr lang="zh-CN" altLang="en-US" sz="2400" dirty="0">
              <a:ea typeface="宋体" panose="02010600030101010101" pitchFamily="2" charset="-122"/>
            </a:endParaRPr>
          </a:p>
          <a:p>
            <a:pPr indent="457200"/>
            <a:endParaRPr lang="zh-CN" altLang="en-US" sz="2400" dirty="0">
              <a:ea typeface="宋体" panose="02010600030101010101" pitchFamily="2" charset="-122"/>
            </a:endParaRPr>
          </a:p>
          <a:p>
            <a:pPr indent="457200"/>
            <a:endParaRPr lang="zh-CN" altLang="en-US" sz="2400" dirty="0">
              <a:ea typeface="宋体" panose="02010600030101010101" pitchFamily="2" charset="-122"/>
            </a:endParaRPr>
          </a:p>
          <a:p>
            <a:pPr indent="457200"/>
            <a:r>
              <a:rPr lang="zh-CN" altLang="en-US" sz="2400" dirty="0">
                <a:solidFill>
                  <a:srgbClr val="FF0000"/>
                </a:solidFill>
                <a:ea typeface="宋体" panose="02010600030101010101" pitchFamily="2" charset="-122"/>
              </a:rPr>
              <a:t>（差点改三次需求，感谢企业助教不“杀”之恩）</a:t>
            </a:r>
            <a:endParaRPr lang="zh-CN" altLang="en-US" sz="2400" dirty="0">
              <a:solidFill>
                <a:srgbClr val="FF0000"/>
              </a:solidFill>
              <a:ea typeface="宋体" panose="02010600030101010101" pitchFamily="2" charset="-122"/>
            </a:endParaRP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2</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0" y="4736520"/>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分析需求变更</a:t>
            </a:r>
            <a:r>
              <a:rPr lang="en-US" altLang="zh-CN" sz="3200" b="1" baseline="30000" dirty="0">
                <a:solidFill>
                  <a:schemeClr val="bg1"/>
                </a:solidFill>
                <a:latin typeface="微软雅黑" panose="020B0503020204020204" pitchFamily="34" charset="-122"/>
                <a:ea typeface="微软雅黑" panose="020B0503020204020204" pitchFamily="34" charset="-122"/>
              </a:rPr>
              <a:t>[2][5]</a:t>
            </a:r>
            <a:endParaRPr lang="zh-CN" altLang="en-US" sz="3200" b="1" baseline="30000" dirty="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28364"/>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sym typeface="+mn-ea"/>
              </a:rPr>
              <a:t>分析需求变更——关于管理工具</a:t>
            </a:r>
            <a:endParaRPr lang="zh-CN" altLang="en-US"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45" name="文本框 44"/>
          <p:cNvSpPr txBox="1"/>
          <p:nvPr/>
        </p:nvSpPr>
        <p:spPr>
          <a:xfrm>
            <a:off x="1925938" y="1310220"/>
            <a:ext cx="8391730" cy="1938020"/>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我们选用在线工具</a:t>
            </a:r>
            <a:r>
              <a:rPr lang="en-US" altLang="zh-CN" sz="2400" dirty="0">
                <a:ea typeface="宋体" panose="02010600030101010101" pitchFamily="2" charset="-122"/>
              </a:rPr>
              <a:t>PingCode</a:t>
            </a:r>
            <a:r>
              <a:rPr lang="zh-CN" altLang="en-US" sz="2400" dirty="0">
                <a:ea typeface="宋体" panose="02010600030101010101" pitchFamily="2" charset="-122"/>
              </a:rPr>
              <a:t>作为我们的需求管理工具，它可以方便地导出需求，并在变更时关联上相关的测试数据等信息。目前，我们成功申请了小组专属域名（https://avgstuboboge.pingcode.com/） 并导入了项目的相关需求。</a:t>
            </a:r>
            <a:endParaRPr lang="zh-CN" altLang="en-US" sz="2400" dirty="0">
              <a:ea typeface="宋体" panose="02010600030101010101" pitchFamily="2" charset="-122"/>
            </a:endParaRPr>
          </a:p>
        </p:txBody>
      </p:sp>
      <p:pic>
        <p:nvPicPr>
          <p:cNvPr id="47" name="图片 46"/>
          <p:cNvPicPr>
            <a:picLocks noChangeAspect="1"/>
          </p:cNvPicPr>
          <p:nvPr/>
        </p:nvPicPr>
        <p:blipFill>
          <a:blip r:embed="rId1"/>
          <a:stretch>
            <a:fillRect/>
          </a:stretch>
        </p:blipFill>
        <p:spPr>
          <a:xfrm>
            <a:off x="706755" y="3345180"/>
            <a:ext cx="10829925" cy="3228340"/>
          </a:xfrm>
          <a:prstGeom prst="rect">
            <a:avLst/>
          </a:prstGeom>
        </p:spPr>
      </p:pic>
      <p:pic>
        <p:nvPicPr>
          <p:cNvPr id="48" name="图片 47"/>
          <p:cNvPicPr>
            <a:picLocks noChangeAspect="1"/>
          </p:cNvPicPr>
          <p:nvPr/>
        </p:nvPicPr>
        <p:blipFill>
          <a:blip r:embed="rId2"/>
          <a:stretch>
            <a:fillRect/>
          </a:stretch>
        </p:blipFill>
        <p:spPr>
          <a:xfrm>
            <a:off x="1475740" y="3659505"/>
            <a:ext cx="664845" cy="245745"/>
          </a:xfrm>
          <a:prstGeom prst="rect">
            <a:avLst/>
          </a:prstGeom>
        </p:spPr>
      </p:pic>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28364"/>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sym typeface="+mn-ea"/>
              </a:rPr>
              <a:t>分析需求变更——关于管理工具</a:t>
            </a:r>
            <a:endParaRPr lang="zh-CN" altLang="en-US"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45" name="文本框 44"/>
          <p:cNvSpPr txBox="1"/>
          <p:nvPr/>
        </p:nvSpPr>
        <p:spPr>
          <a:xfrm>
            <a:off x="1900538" y="1310220"/>
            <a:ext cx="8391730" cy="829945"/>
          </a:xfrm>
          <a:prstGeom prst="rect">
            <a:avLst/>
          </a:prstGeom>
          <a:noFill/>
          <a:ln w="9525">
            <a:noFill/>
          </a:ln>
        </p:spPr>
        <p:txBody>
          <a:bodyPr wrap="square">
            <a:spAutoFit/>
          </a:bodyPr>
          <a:lstStyle/>
          <a:p>
            <a:r>
              <a:rPr lang="en-US" altLang="zh-CN" sz="2400" dirty="0">
                <a:ea typeface="宋体" panose="02010600030101010101" pitchFamily="2" charset="-122"/>
              </a:rPr>
              <a:t>PingCode</a:t>
            </a:r>
            <a:r>
              <a:rPr lang="zh-CN" altLang="en-US" sz="2400" dirty="0">
                <a:ea typeface="宋体" panose="02010600030101010101" pitchFamily="2" charset="-122"/>
              </a:rPr>
              <a:t>中单个需求的详细信息。包含负责人、需求优先级、风险、需求来源、需求类型等信息。</a:t>
            </a:r>
            <a:endParaRPr lang="zh-CN" altLang="en-US" sz="2400" dirty="0">
              <a:ea typeface="宋体" panose="02010600030101010101" pitchFamily="2" charset="-122"/>
            </a:endParaRPr>
          </a:p>
        </p:txBody>
      </p:sp>
      <p:pic>
        <p:nvPicPr>
          <p:cNvPr id="42" name="图片 41"/>
          <p:cNvPicPr>
            <a:picLocks noChangeAspect="1"/>
          </p:cNvPicPr>
          <p:nvPr/>
        </p:nvPicPr>
        <p:blipFill>
          <a:blip r:embed="rId1"/>
          <a:stretch>
            <a:fillRect/>
          </a:stretch>
        </p:blipFill>
        <p:spPr>
          <a:xfrm>
            <a:off x="2769870" y="2237105"/>
            <a:ext cx="6651625" cy="4407535"/>
          </a:xfrm>
          <a:prstGeom prst="rect">
            <a:avLst/>
          </a:prstGeom>
        </p:spPr>
      </p:pic>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28364"/>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sym typeface="+mn-ea"/>
              </a:rPr>
              <a:t>分析需求变更——变更影响</a:t>
            </a:r>
            <a:endParaRPr lang="zh-CN" altLang="en-US"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45" name="文本框 44"/>
          <p:cNvSpPr txBox="1"/>
          <p:nvPr/>
        </p:nvSpPr>
        <p:spPr>
          <a:xfrm>
            <a:off x="1900538" y="1514055"/>
            <a:ext cx="8391730" cy="3415030"/>
          </a:xfrm>
          <a:prstGeom prst="rect">
            <a:avLst/>
          </a:prstGeom>
          <a:noFill/>
          <a:ln w="9525">
            <a:noFill/>
          </a:ln>
        </p:spPr>
        <p:txBody>
          <a:bodyPr wrap="square">
            <a:spAutoFit/>
          </a:bodyPr>
          <a:lstStyle/>
          <a:p>
            <a:r>
              <a:rPr lang="zh-CN" altLang="en-US" sz="2400" dirty="0">
                <a:ea typeface="宋体" panose="02010600030101010101" pitchFamily="2" charset="-122"/>
              </a:rPr>
              <a:t>我们从以下两个问题入手分析了需求变更带来的影响。</a:t>
            </a:r>
            <a:endParaRPr lang="zh-CN" altLang="en-US" sz="2400" dirty="0">
              <a:ea typeface="宋体" panose="02010600030101010101" pitchFamily="2" charset="-122"/>
            </a:endParaRPr>
          </a:p>
          <a:p>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en-US" altLang="zh-CN" sz="2400" dirty="0">
                <a:ea typeface="宋体" panose="02010600030101010101" pitchFamily="2" charset="-122"/>
              </a:rPr>
              <a:t>1. </a:t>
            </a:r>
            <a:r>
              <a:rPr lang="zh-CN" altLang="en-US" sz="2400" dirty="0">
                <a:ea typeface="宋体" panose="02010600030101010101" pitchFamily="2" charset="-122"/>
              </a:rPr>
              <a:t>本次需求变更会是否会与之前的需求冲突？</a:t>
            </a:r>
            <a:endParaRPr lang="zh-CN" altLang="en-US" sz="2400" dirty="0">
              <a:ea typeface="宋体" panose="02010600030101010101" pitchFamily="2" charset="-122"/>
            </a:endParaRPr>
          </a:p>
          <a:p>
            <a:endParaRPr lang="en-US" altLang="zh-CN" sz="2400" dirty="0">
              <a:ea typeface="宋体" panose="02010600030101010101" pitchFamily="2" charset="-122"/>
            </a:endParaRPr>
          </a:p>
          <a:p>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en-US" altLang="zh-CN" sz="2400" dirty="0">
                <a:ea typeface="宋体" panose="02010600030101010101" pitchFamily="2" charset="-122"/>
              </a:rPr>
              <a:t>2. </a:t>
            </a:r>
            <a:r>
              <a:rPr lang="zh-CN" altLang="en-US" sz="2400" dirty="0">
                <a:ea typeface="宋体" panose="02010600030101010101" pitchFamily="2" charset="-122"/>
              </a:rPr>
              <a:t>是否需要为本次需求变更更新之前的文档或撰写新文档？工作量多大？（关于可行性）</a:t>
            </a:r>
            <a:endParaRPr lang="en-US" altLang="zh-CN" sz="2400" dirty="0">
              <a:ea typeface="宋体" panose="02010600030101010101" pitchFamily="2" charset="-122"/>
            </a:endParaRPr>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28364"/>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sym typeface="+mn-ea"/>
              </a:rPr>
              <a:t>分析需求变更——变更影响</a:t>
            </a:r>
            <a:endParaRPr lang="zh-CN" altLang="en-US"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45" name="文本框 44"/>
          <p:cNvSpPr txBox="1"/>
          <p:nvPr/>
        </p:nvSpPr>
        <p:spPr>
          <a:xfrm>
            <a:off x="1900538" y="1514055"/>
            <a:ext cx="8391730" cy="1198880"/>
          </a:xfrm>
          <a:prstGeom prst="rect">
            <a:avLst/>
          </a:prstGeom>
          <a:noFill/>
          <a:ln w="9525">
            <a:noFill/>
          </a:ln>
        </p:spPr>
        <p:txBody>
          <a:bodyPr wrap="square">
            <a:spAutoFit/>
          </a:bodyPr>
          <a:lstStyle/>
          <a:p>
            <a:r>
              <a:rPr lang="en-US" altLang="zh-CN" sz="2400" dirty="0">
                <a:ea typeface="宋体" panose="02010600030101010101" pitchFamily="2" charset="-122"/>
              </a:rPr>
              <a:t>1. </a:t>
            </a:r>
            <a:r>
              <a:rPr lang="zh-CN" altLang="en-US" sz="2400" dirty="0">
                <a:ea typeface="宋体" panose="02010600030101010101" pitchFamily="2" charset="-122"/>
              </a:rPr>
              <a:t>本次需求变更会是否会与之前的需求冲突？</a:t>
            </a:r>
            <a:endParaRPr lang="zh-CN" altLang="en-US" sz="2400" dirty="0">
              <a:ea typeface="宋体" panose="02010600030101010101" pitchFamily="2" charset="-122"/>
            </a:endParaRPr>
          </a:p>
          <a:p>
            <a:endParaRPr lang="en-US" altLang="zh-CN" sz="2400" dirty="0">
              <a:ea typeface="宋体" panose="02010600030101010101" pitchFamily="2" charset="-122"/>
            </a:endParaRPr>
          </a:p>
          <a:p>
            <a:r>
              <a:rPr lang="zh-CN" altLang="en-US" sz="2400" dirty="0">
                <a:ea typeface="宋体" panose="02010600030101010101" pitchFamily="2" charset="-122"/>
              </a:rPr>
              <a:t>我们接到变更的需求为新功能，仅影响界面，其他均可沿用。</a:t>
            </a:r>
            <a:endParaRPr lang="zh-CN" altLang="en-US" sz="2400" dirty="0">
              <a:ea typeface="宋体" panose="02010600030101010101" pitchFamily="2" charset="-122"/>
            </a:endParaRPr>
          </a:p>
        </p:txBody>
      </p:sp>
      <p:pic>
        <p:nvPicPr>
          <p:cNvPr id="41" name="图片 40" descr="00B8D117-4F37-43FE-BBB2-67E9CEFA1BED"/>
          <p:cNvPicPr>
            <a:picLocks noChangeAspect="1"/>
          </p:cNvPicPr>
          <p:nvPr/>
        </p:nvPicPr>
        <p:blipFill>
          <a:blip r:embed="rId1"/>
          <a:stretch>
            <a:fillRect/>
          </a:stretch>
        </p:blipFill>
        <p:spPr>
          <a:xfrm>
            <a:off x="1435100" y="2893695"/>
            <a:ext cx="9322435" cy="3612515"/>
          </a:xfrm>
          <a:prstGeom prst="rect">
            <a:avLst/>
          </a:prstGeom>
        </p:spPr>
      </p:pic>
    </p:spTree>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1532</Words>
  <Application>WPS 文字</Application>
  <PresentationFormat>宽屏</PresentationFormat>
  <Paragraphs>211</Paragraphs>
  <Slides>28</Slides>
  <Notes>10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28</vt:i4>
      </vt:variant>
    </vt:vector>
  </HeadingPairs>
  <TitlesOfParts>
    <vt:vector size="44" baseType="lpstr">
      <vt:lpstr>Arial</vt:lpstr>
      <vt:lpstr>方正书宋_GBK</vt:lpstr>
      <vt:lpstr>Wingdings</vt:lpstr>
      <vt:lpstr>微软雅黑</vt:lpstr>
      <vt:lpstr>汉仪旗黑</vt:lpstr>
      <vt:lpstr>等线</vt:lpstr>
      <vt:lpstr>宋体</vt:lpstr>
      <vt:lpstr>Times New Roman</vt:lpstr>
      <vt:lpstr>Calibri</vt:lpstr>
      <vt:lpstr>Helvetica Neue</vt:lpstr>
      <vt:lpstr>汉仪中等线KW</vt:lpstr>
      <vt:lpstr>宋体</vt:lpstr>
      <vt:lpstr>Arial Unicode MS</vt:lpstr>
      <vt:lpstr>汉仪书宋二KW</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category>锐旗设计；https://9ppt.taobao.com</cp:category>
  <cp:lastModifiedBy>boboge</cp:lastModifiedBy>
  <cp:revision>695</cp:revision>
  <dcterms:created xsi:type="dcterms:W3CDTF">2021-06-21T14:26:16Z</dcterms:created>
  <dcterms:modified xsi:type="dcterms:W3CDTF">2021-06-21T14:26:16Z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y fmtid="{D5CDD505-2E9C-101B-9397-08002B2CF9AE}" pid="3" name="ICV">
    <vt:lpwstr>F4B0B486CCB5468EA4241B061CB08185</vt:lpwstr>
  </property>
</Properties>
</file>