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56" r:id="rId3"/>
    <p:sldId id="258" r:id="rId5"/>
    <p:sldId id="257" r:id="rId6"/>
    <p:sldId id="262" r:id="rId7"/>
    <p:sldId id="532" r:id="rId8"/>
    <p:sldId id="699" r:id="rId9"/>
    <p:sldId id="700" r:id="rId10"/>
    <p:sldId id="739" r:id="rId11"/>
    <p:sldId id="326" r:id="rId12"/>
    <p:sldId id="328" r:id="rId13"/>
    <p:sldId id="710" r:id="rId14"/>
    <p:sldId id="711" r:id="rId15"/>
    <p:sldId id="325" r:id="rId16"/>
    <p:sldId id="687" r:id="rId17"/>
    <p:sldId id="712" r:id="rId18"/>
    <p:sldId id="689" r:id="rId19"/>
    <p:sldId id="259" r:id="rId20"/>
    <p:sldId id="690" r:id="rId21"/>
    <p:sldId id="698" r:id="rId22"/>
    <p:sldId id="260" r:id="rId23"/>
    <p:sldId id="713" r:id="rId24"/>
    <p:sldId id="714" r:id="rId25"/>
    <p:sldId id="735" r:id="rId26"/>
    <p:sldId id="736" r:id="rId27"/>
    <p:sldId id="701" r:id="rId28"/>
    <p:sldId id="702" r:id="rId29"/>
    <p:sldId id="703" r:id="rId30"/>
    <p:sldId id="704" r:id="rId31"/>
    <p:sldId id="705" r:id="rId32"/>
    <p:sldId id="715" r:id="rId33"/>
    <p:sldId id="737" r:id="rId34"/>
    <p:sldId id="738" r:id="rId35"/>
    <p:sldId id="706" r:id="rId36"/>
    <p:sldId id="707" r:id="rId37"/>
    <p:sldId id="708" r:id="rId38"/>
    <p:sldId id="261" r:id="rId39"/>
    <p:sldId id="459" r:id="rId40"/>
    <p:sldId id="709" r:id="rId41"/>
    <p:sldId id="27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3593" autoAdjust="0"/>
  </p:normalViewPr>
  <p:slideViewPr>
    <p:cSldViewPr snapToGrid="0">
      <p:cViewPr varScale="1">
        <p:scale>
          <a:sx n="106" d="100"/>
          <a:sy n="106" d="100"/>
        </p:scale>
        <p:origin x="486" y="114"/>
      </p:cViewPr>
      <p:guideLst>
        <p:guide orient="horz" pos="2214"/>
        <p:guide pos="391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5817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515390" y="1713468"/>
            <a:ext cx="7267277" cy="1568450"/>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翻转课堂（六）</a:t>
            </a:r>
            <a:endParaRPr lang="en-US" altLang="zh-CN" sz="4800" b="1" dirty="0">
              <a:solidFill>
                <a:srgbClr val="3099D6"/>
              </a:solidFill>
              <a:latin typeface="微软雅黑" panose="020B0503020204020204" pitchFamily="34" charset="-122"/>
              <a:ea typeface="微软雅黑" panose="020B0503020204020204" pitchFamily="34" charset="-122"/>
            </a:endParaRPr>
          </a:p>
          <a:p>
            <a:pPr algn="r"/>
            <a:r>
              <a:rPr lang="en-US" altLang="zh-CN" sz="4800" b="1" dirty="0">
                <a:solidFill>
                  <a:srgbClr val="3099D6"/>
                </a:solidFill>
                <a:latin typeface="微软雅黑" panose="020B0503020204020204" pitchFamily="34" charset="-122"/>
                <a:ea typeface="微软雅黑" panose="020B0503020204020204" pitchFamily="34" charset="-122"/>
              </a:rPr>
              <a:t>	—— </a:t>
            </a:r>
            <a:r>
              <a:rPr lang="en-US" altLang="zh-CN" sz="3600" b="1" dirty="0">
                <a:solidFill>
                  <a:srgbClr val="3099D6"/>
                </a:solidFill>
                <a:latin typeface="微软雅黑" panose="020B0503020204020204" pitchFamily="34" charset="-122"/>
                <a:ea typeface="微软雅黑" panose="020B0503020204020204" pitchFamily="34" charset="-122"/>
              </a:rPr>
              <a:t>UML</a:t>
            </a:r>
            <a:r>
              <a:rPr lang="zh-CN" altLang="en-US" sz="3600" b="1" dirty="0">
                <a:solidFill>
                  <a:srgbClr val="3099D6"/>
                </a:solidFill>
                <a:latin typeface="微软雅黑" panose="020B0503020204020204" pitchFamily="34" charset="-122"/>
                <a:ea typeface="微软雅黑" panose="020B0503020204020204" pitchFamily="34" charset="-122"/>
              </a:rPr>
              <a:t>在项目中的应用</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一般用户用例图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92807" y="1463374"/>
            <a:ext cx="5822079" cy="5262979"/>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一般用户主要有游客注册、浏览知识库、浏览文档、登录、查看首页、修改个人信息、找回密码、使用小记、查看知识库、浏览文档、编辑文档、编排目录、管理所创建知识库的权限、修改所管理知识库的名称、修改所管理知识库的说明、管理所管理协作知识库的版本、删除所创建知识库、删除所创建知识库时的文件迁移导引、编辑其有编辑权限的知识库、添加知识库标签、删除知识库标签、创建知识库、分享知识库、分享文档、搜索知识库、对知识库搜索结果排序、邀请其他用户协作编辑其管理的知识库、生成知识库的思维导图等功能</a:t>
            </a:r>
            <a:endParaRPr lang="zh-CN" altLang="en-US" sz="2400" dirty="0">
              <a:ea typeface="宋体" panose="02010600030101010101" pitchFamily="2" charset="-122"/>
            </a:endParaRPr>
          </a:p>
        </p:txBody>
      </p:sp>
      <p:pic>
        <p:nvPicPr>
          <p:cNvPr id="43" name="图片 42" descr="查看首页"/>
          <p:cNvPicPr/>
          <p:nvPr/>
        </p:nvPicPr>
        <p:blipFill>
          <a:blip r:embed="rId1"/>
          <a:stretch>
            <a:fillRect/>
          </a:stretch>
        </p:blipFill>
        <p:spPr>
          <a:xfrm>
            <a:off x="7116443" y="2990171"/>
            <a:ext cx="4153535" cy="3324860"/>
          </a:xfrm>
          <a:prstGeom prst="rect">
            <a:avLst/>
          </a:prstGeom>
          <a:solidFill>
            <a:schemeClr val="bg1"/>
          </a:solidFill>
        </p:spPr>
      </p:pic>
      <p:sp>
        <p:nvSpPr>
          <p:cNvPr id="45" name="文本框 44"/>
          <p:cNvSpPr txBox="1"/>
          <p:nvPr/>
        </p:nvSpPr>
        <p:spPr>
          <a:xfrm>
            <a:off x="6907983" y="2207914"/>
            <a:ext cx="4570454" cy="461665"/>
          </a:xfrm>
          <a:prstGeom prst="rect">
            <a:avLst/>
          </a:prstGeom>
          <a:noFill/>
        </p:spPr>
        <p:txBody>
          <a:bodyPr wrap="square">
            <a:spAutoFit/>
          </a:bodyPr>
          <a:lstStyle/>
          <a:p>
            <a:pPr algn="just"/>
            <a:r>
              <a:rPr lang="zh-CN" altLang="en-US" sz="2400" dirty="0">
                <a:ea typeface="宋体" panose="02010600030101010101" pitchFamily="2" charset="-122"/>
              </a:rPr>
              <a:t>使用小记功能用例图如下图所示</a:t>
            </a:r>
            <a:endParaRPr lang="zh-CN" altLang="en-US" sz="2400" dirty="0">
              <a:ea typeface="宋体" panose="02010600030101010101" pitchFamily="2" charset="-122"/>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管理员用例图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92807" y="1463374"/>
            <a:ext cx="10577164" cy="1569660"/>
          </a:xfrm>
          <a:prstGeom prst="rect">
            <a:avLst/>
          </a:prstGeom>
          <a:noFill/>
        </p:spPr>
        <p:txBody>
          <a:bodyPr wrap="square">
            <a:spAutoFit/>
          </a:bodyPr>
          <a:lstStyle/>
          <a:p>
            <a:pPr algn="just"/>
            <a:r>
              <a:rPr lang="zh-CN" altLang="en-US" sz="2400" dirty="0">
                <a:ea typeface="宋体" panose="02010600030101010101" pitchFamily="2" charset="-122"/>
              </a:rPr>
              <a:t>管理员用户的功能主要有：管理员用户登录、查看管理界面、管理用户、封禁知识库、处理举报信息等功能。</a:t>
            </a:r>
            <a:endParaRPr lang="en-US" altLang="zh-CN" sz="2400" dirty="0">
              <a:ea typeface="宋体" panose="02010600030101010101" pitchFamily="2" charset="-122"/>
            </a:endParaRP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其中管理用户功能如下图所示</a:t>
            </a:r>
            <a:endParaRPr lang="zh-CN" altLang="en-US" sz="2400" dirty="0">
              <a:ea typeface="宋体" panose="02010600030101010101" pitchFamily="2" charset="-122"/>
            </a:endParaRPr>
          </a:p>
        </p:txBody>
      </p:sp>
      <p:pic>
        <p:nvPicPr>
          <p:cNvPr id="46" name="图片 45" descr="7"/>
          <p:cNvPicPr/>
          <p:nvPr/>
        </p:nvPicPr>
        <p:blipFill>
          <a:blip r:embed="rId1"/>
          <a:stretch>
            <a:fillRect/>
          </a:stretch>
        </p:blipFill>
        <p:spPr>
          <a:xfrm>
            <a:off x="1739221" y="3310881"/>
            <a:ext cx="8495230" cy="2243612"/>
          </a:xfrm>
          <a:prstGeom prst="rect">
            <a:avLst/>
          </a:prstGeom>
          <a:noFill/>
          <a:ln>
            <a:noFill/>
          </a:ln>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系统用例图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3" name="图片 42" descr="未命名绘图"/>
          <p:cNvPicPr/>
          <p:nvPr/>
        </p:nvPicPr>
        <p:blipFill>
          <a:blip r:embed="rId1"/>
          <a:stretch>
            <a:fillRect/>
          </a:stretch>
        </p:blipFill>
        <p:spPr>
          <a:xfrm>
            <a:off x="3090217" y="1375214"/>
            <a:ext cx="6011566" cy="5332324"/>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0562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类图</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756646" y="2417876"/>
            <a:ext cx="4339354" cy="2677656"/>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知识库类图如右图所示，图中包含知识库</a:t>
            </a:r>
            <a:r>
              <a:rPr lang="en-US" altLang="zh-CN" sz="2400" dirty="0">
                <a:ea typeface="宋体" panose="02010600030101010101" pitchFamily="2" charset="-122"/>
              </a:rPr>
              <a:t>id</a:t>
            </a:r>
            <a:r>
              <a:rPr lang="zh-CN" altLang="en-US" sz="2400" dirty="0">
                <a:ea typeface="宋体" panose="02010600030101010101" pitchFamily="2" charset="-122"/>
              </a:rPr>
              <a:t>、根目录</a:t>
            </a:r>
            <a:r>
              <a:rPr lang="en-US" altLang="zh-CN" sz="2400" dirty="0">
                <a:ea typeface="宋体" panose="02010600030101010101" pitchFamily="2" charset="-122"/>
              </a:rPr>
              <a:t>id</a:t>
            </a:r>
            <a:r>
              <a:rPr lang="zh-CN" altLang="en-US" sz="2400" dirty="0">
                <a:ea typeface="宋体" panose="02010600030101010101" pitchFamily="2" charset="-122"/>
              </a:rPr>
              <a:t>、知识库名称、知识库创建时间、最后一次更新时间、知识库状态等属性和设置名称、设置状态、设置更新时间、获取根目录</a:t>
            </a:r>
            <a:r>
              <a:rPr lang="en-US" altLang="zh-CN" sz="2400" dirty="0">
                <a:ea typeface="宋体" panose="02010600030101010101" pitchFamily="2" charset="-122"/>
              </a:rPr>
              <a:t>id</a:t>
            </a:r>
            <a:r>
              <a:rPr lang="zh-CN" altLang="en-US" sz="2400" dirty="0">
                <a:ea typeface="宋体" panose="02010600030101010101" pitchFamily="2" charset="-122"/>
              </a:rPr>
              <a:t>等操作</a:t>
            </a:r>
            <a:endParaRPr lang="zh-CN" altLang="en-US" sz="2400" dirty="0">
              <a:ea typeface="宋体" panose="02010600030101010101" pitchFamily="2" charset="-122"/>
            </a:endParaRPr>
          </a:p>
        </p:txBody>
      </p:sp>
      <p:pic>
        <p:nvPicPr>
          <p:cNvPr id="42" name="图片 41"/>
          <p:cNvPicPr/>
          <p:nvPr/>
        </p:nvPicPr>
        <p:blipFill>
          <a:blip r:embed="rId1"/>
          <a:stretch>
            <a:fillRect/>
          </a:stretch>
        </p:blipFill>
        <p:spPr>
          <a:xfrm>
            <a:off x="7446996" y="542969"/>
            <a:ext cx="2971327" cy="5709099"/>
          </a:xfrm>
          <a:prstGeom prst="rect">
            <a:avLst/>
          </a:prstGeom>
          <a:noFill/>
          <a:ln>
            <a:noFill/>
          </a:ln>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160280" y="1514089"/>
            <a:ext cx="6341694" cy="830997"/>
          </a:xfrm>
          <a:prstGeom prst="rect">
            <a:avLst/>
          </a:prstGeom>
          <a:noFill/>
        </p:spPr>
        <p:txBody>
          <a:bodyPr wrap="square">
            <a:spAutoFit/>
          </a:bodyPr>
          <a:lstStyle/>
          <a:p>
            <a:pPr algn="just"/>
            <a:r>
              <a:rPr lang="zh-CN" altLang="en-US" sz="2400" dirty="0">
                <a:ea typeface="宋体" panose="02010600030101010101" pitchFamily="2" charset="-122"/>
              </a:rPr>
              <a:t>类之间的关系：</a:t>
            </a:r>
            <a:endParaRPr lang="en-US" altLang="zh-CN" sz="2400" dirty="0">
              <a:ea typeface="宋体" panose="02010600030101010101" pitchFamily="2" charset="-122"/>
            </a:endParaRPr>
          </a:p>
          <a:p>
            <a:pPr algn="just"/>
            <a:r>
              <a:rPr lang="zh-CN" altLang="en-US" sz="2400" dirty="0">
                <a:ea typeface="宋体" panose="02010600030101010101" pitchFamily="2" charset="-122"/>
              </a:rPr>
              <a:t>以管理员封禁知识库为例，如图所示</a:t>
            </a:r>
            <a:endParaRPr lang="zh-CN" altLang="en-US" sz="2400" dirty="0">
              <a:ea typeface="宋体" panose="02010600030101010101" pitchFamily="2" charset="-122"/>
            </a:endParaRPr>
          </a:p>
        </p:txBody>
      </p:sp>
      <p:pic>
        <p:nvPicPr>
          <p:cNvPr id="43" name="图片 42" descr="未命名绘图1"/>
          <p:cNvPicPr/>
          <p:nvPr/>
        </p:nvPicPr>
        <p:blipFill>
          <a:blip r:embed="rId1"/>
          <a:stretch>
            <a:fillRect/>
          </a:stretch>
        </p:blipFill>
        <p:spPr>
          <a:xfrm>
            <a:off x="1861740" y="2559710"/>
            <a:ext cx="7839754" cy="3985995"/>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242898" y="1682456"/>
            <a:ext cx="10124349" cy="954107"/>
          </a:xfrm>
          <a:prstGeom prst="rect">
            <a:avLst/>
          </a:prstGeom>
          <a:noFill/>
          <a:ln w="9525">
            <a:noFill/>
          </a:ln>
        </p:spPr>
        <p:txBody>
          <a:bodyPr wrap="square">
            <a:spAutoFit/>
          </a:bodyPr>
          <a:lstStyle/>
          <a:p>
            <a:r>
              <a:rPr lang="zh-CN" altLang="en-US" sz="2800" dirty="0">
                <a:ea typeface="宋体" panose="02010600030101010101" pitchFamily="2" charset="-122"/>
              </a:rPr>
              <a:t>问题：下图中</a:t>
            </a:r>
            <a:r>
              <a:rPr lang="en-US" altLang="zh-CN" sz="2800" dirty="0">
                <a:ea typeface="宋体" panose="02010600030101010101" pitchFamily="2" charset="-122"/>
              </a:rPr>
              <a:t>admin</a:t>
            </a:r>
            <a:r>
              <a:rPr lang="zh-CN" altLang="en-US" sz="2800" dirty="0">
                <a:ea typeface="宋体" panose="02010600030101010101" pitchFamily="2" charset="-122"/>
              </a:rPr>
              <a:t>与</a:t>
            </a:r>
            <a:r>
              <a:rPr lang="en-US" altLang="zh-CN" sz="2800" dirty="0">
                <a:ea typeface="宋体" panose="02010600030101010101" pitchFamily="2" charset="-122"/>
              </a:rPr>
              <a:t>ban</a:t>
            </a:r>
            <a:r>
              <a:rPr lang="zh-CN" altLang="en-US" sz="2800" dirty="0">
                <a:ea typeface="宋体" panose="02010600030101010101" pitchFamily="2" charset="-122"/>
              </a:rPr>
              <a:t>以及</a:t>
            </a:r>
            <a:r>
              <a:rPr lang="en-US" altLang="zh-CN" sz="2800" dirty="0">
                <a:ea typeface="宋体" panose="02010600030101010101" pitchFamily="2" charset="-122"/>
              </a:rPr>
              <a:t>ban</a:t>
            </a:r>
            <a:r>
              <a:rPr lang="zh-CN" altLang="en-US" sz="2800" dirty="0">
                <a:ea typeface="宋体" panose="02010600030101010101" pitchFamily="2" charset="-122"/>
              </a:rPr>
              <a:t>与</a:t>
            </a:r>
            <a:r>
              <a:rPr lang="en-US" altLang="zh-CN" sz="2800" dirty="0" err="1">
                <a:ea typeface="宋体" panose="02010600030101010101" pitchFamily="2" charset="-122"/>
              </a:rPr>
              <a:t>KnowledgeBase</a:t>
            </a:r>
            <a:r>
              <a:rPr lang="zh-CN" altLang="en-US" sz="2800" dirty="0">
                <a:ea typeface="宋体" panose="02010600030101010101" pitchFamily="2" charset="-122"/>
              </a:rPr>
              <a:t>之间的关系是怎么样的</a:t>
            </a:r>
            <a:endParaRPr lang="zh-CN" altLang="en-US" sz="2800" dirty="0">
              <a:ea typeface="宋体" panose="02010600030101010101" pitchFamily="2" charset="-122"/>
            </a:endParaRPr>
          </a:p>
        </p:txBody>
      </p:sp>
      <p:sp>
        <p:nvSpPr>
          <p:cNvPr id="43" name="文本框 42"/>
          <p:cNvSpPr txBox="1"/>
          <p:nvPr/>
        </p:nvSpPr>
        <p:spPr>
          <a:xfrm>
            <a:off x="392944" y="3574674"/>
            <a:ext cx="3534672" cy="2062103"/>
          </a:xfrm>
          <a:prstGeom prst="rect">
            <a:avLst/>
          </a:prstGeom>
          <a:noFill/>
        </p:spPr>
        <p:txBody>
          <a:bodyPr wrap="square">
            <a:spAutoFit/>
          </a:bodyPr>
          <a:lstStyle/>
          <a:p>
            <a:r>
              <a:rPr lang="zh-CN" altLang="en-US" sz="3200" dirty="0"/>
              <a:t>答案：</a:t>
            </a:r>
            <a:r>
              <a:rPr lang="en-US" altLang="zh-CN" sz="3200" dirty="0">
                <a:solidFill>
                  <a:srgbClr val="FF0000"/>
                </a:solidFill>
              </a:rPr>
              <a:t>admin</a:t>
            </a:r>
            <a:r>
              <a:rPr lang="zh-CN" altLang="en-US" sz="3200" dirty="0">
                <a:solidFill>
                  <a:srgbClr val="FF0000"/>
                </a:solidFill>
              </a:rPr>
              <a:t>与</a:t>
            </a:r>
            <a:r>
              <a:rPr lang="en-US" altLang="zh-CN" sz="3200" dirty="0">
                <a:solidFill>
                  <a:srgbClr val="FF0000"/>
                </a:solidFill>
              </a:rPr>
              <a:t>ban</a:t>
            </a:r>
            <a:r>
              <a:rPr lang="zh-CN" altLang="en-US" sz="3200" dirty="0">
                <a:solidFill>
                  <a:srgbClr val="FF0000"/>
                </a:solidFill>
              </a:rPr>
              <a:t>是一对多，</a:t>
            </a:r>
            <a:r>
              <a:rPr lang="en-US" altLang="zh-CN" sz="3200" dirty="0">
                <a:solidFill>
                  <a:srgbClr val="FF0000"/>
                </a:solidFill>
              </a:rPr>
              <a:t>ban</a:t>
            </a:r>
            <a:r>
              <a:rPr lang="zh-CN" altLang="en-US" sz="3200" dirty="0">
                <a:solidFill>
                  <a:srgbClr val="FF0000"/>
                </a:solidFill>
              </a:rPr>
              <a:t>和</a:t>
            </a:r>
            <a:r>
              <a:rPr lang="en-US" altLang="zh-CN" sz="3200" dirty="0" err="1">
                <a:solidFill>
                  <a:srgbClr val="FF0000"/>
                </a:solidFill>
              </a:rPr>
              <a:t>KnowledgeBase</a:t>
            </a:r>
            <a:r>
              <a:rPr lang="zh-CN" altLang="en-US" sz="3200" dirty="0">
                <a:solidFill>
                  <a:srgbClr val="FF0000"/>
                </a:solidFill>
              </a:rPr>
              <a:t>也是一对多关系</a:t>
            </a:r>
            <a:endParaRPr lang="en-US" altLang="zh-CN" sz="3200" dirty="0">
              <a:solidFill>
                <a:srgbClr val="FF0000"/>
              </a:solidFill>
            </a:endParaRPr>
          </a:p>
        </p:txBody>
      </p:sp>
      <p:pic>
        <p:nvPicPr>
          <p:cNvPr id="44" name="图片 43" descr="未命名绘图1"/>
          <p:cNvPicPr/>
          <p:nvPr/>
        </p:nvPicPr>
        <p:blipFill>
          <a:blip r:embed="rId1"/>
          <a:stretch>
            <a:fillRect/>
          </a:stretch>
        </p:blipFill>
        <p:spPr>
          <a:xfrm>
            <a:off x="4050484" y="2588893"/>
            <a:ext cx="7839754" cy="398599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顺序图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2454" y="1477035"/>
            <a:ext cx="9303810" cy="830997"/>
          </a:xfrm>
          <a:prstGeom prst="rect">
            <a:avLst/>
          </a:prstGeom>
          <a:noFill/>
        </p:spPr>
        <p:txBody>
          <a:bodyPr wrap="square">
            <a:spAutoFit/>
          </a:bodyPr>
          <a:lstStyle/>
          <a:p>
            <a:pPr algn="just"/>
            <a:r>
              <a:rPr lang="zh-CN" altLang="en-US" sz="2400" dirty="0">
                <a:ea typeface="宋体" panose="02010600030101010101" pitchFamily="2" charset="-122"/>
              </a:rPr>
              <a:t>在用户修改文档时，顺序图中涉及三个对象，即登录、修改文档和数据库模块。具体场景如下：</a:t>
            </a:r>
            <a:endParaRPr lang="zh-CN" altLang="en-US" sz="2400" dirty="0">
              <a:ea typeface="宋体" panose="02010600030101010101" pitchFamily="2" charset="-122"/>
            </a:endParaRPr>
          </a:p>
        </p:txBody>
      </p:sp>
      <p:sp>
        <p:nvSpPr>
          <p:cNvPr id="42" name="文本框 41"/>
          <p:cNvSpPr txBox="1"/>
          <p:nvPr/>
        </p:nvSpPr>
        <p:spPr>
          <a:xfrm>
            <a:off x="892454" y="2677752"/>
            <a:ext cx="3578747" cy="3477875"/>
          </a:xfrm>
          <a:prstGeom prst="rect">
            <a:avLst/>
          </a:prstGeom>
          <a:noFill/>
        </p:spPr>
        <p:txBody>
          <a:bodyPr wrap="square">
            <a:spAutoFit/>
          </a:bodyPr>
          <a:lstStyle/>
          <a:p>
            <a:pPr algn="just"/>
            <a:r>
              <a:rPr lang="en-US" altLang="zh-CN" sz="2000" dirty="0">
                <a:ea typeface="宋体" panose="02010600030101010101" pitchFamily="2" charset="-122"/>
              </a:rPr>
              <a:t>1. </a:t>
            </a:r>
            <a:r>
              <a:rPr lang="zh-CN" altLang="en-US" sz="2000" dirty="0">
                <a:ea typeface="宋体" panose="02010600030101010101" pitchFamily="2" charset="-122"/>
              </a:rPr>
              <a:t>用户输入用户名和密码进行登录</a:t>
            </a:r>
            <a:endParaRPr lang="zh-CN" altLang="en-US" sz="2000" dirty="0">
              <a:ea typeface="宋体" panose="02010600030101010101" pitchFamily="2" charset="-122"/>
            </a:endParaRPr>
          </a:p>
          <a:p>
            <a:pPr algn="just"/>
            <a:r>
              <a:rPr lang="en-US" altLang="zh-CN" sz="2000" dirty="0">
                <a:ea typeface="宋体" panose="02010600030101010101" pitchFamily="2" charset="-122"/>
              </a:rPr>
              <a:t>2. </a:t>
            </a:r>
            <a:r>
              <a:rPr lang="zh-CN" altLang="en-US" sz="2000" dirty="0">
                <a:ea typeface="宋体" panose="02010600030101010101" pitchFamily="2" charset="-122"/>
              </a:rPr>
              <a:t>登录成功后提交修改文档的请求</a:t>
            </a:r>
            <a:endParaRPr lang="zh-CN" altLang="en-US" sz="2000" dirty="0">
              <a:ea typeface="宋体" panose="02010600030101010101" pitchFamily="2" charset="-122"/>
            </a:endParaRPr>
          </a:p>
          <a:p>
            <a:pPr algn="just"/>
            <a:r>
              <a:rPr lang="en-US" altLang="zh-CN" sz="2000" dirty="0">
                <a:ea typeface="宋体" panose="02010600030101010101" pitchFamily="2" charset="-122"/>
              </a:rPr>
              <a:t>3. </a:t>
            </a:r>
            <a:r>
              <a:rPr lang="zh-CN" altLang="en-US" sz="2000" dirty="0">
                <a:ea typeface="宋体" panose="02010600030101010101" pitchFamily="2" charset="-122"/>
              </a:rPr>
              <a:t>修改文档对象展示文档编辑页面</a:t>
            </a:r>
            <a:endParaRPr lang="zh-CN" altLang="en-US" sz="2000" dirty="0">
              <a:ea typeface="宋体" panose="02010600030101010101" pitchFamily="2" charset="-122"/>
            </a:endParaRPr>
          </a:p>
          <a:p>
            <a:pPr algn="just"/>
            <a:r>
              <a:rPr lang="en-US" altLang="zh-CN" sz="2000" dirty="0">
                <a:ea typeface="宋体" panose="02010600030101010101" pitchFamily="2" charset="-122"/>
              </a:rPr>
              <a:t>4. </a:t>
            </a:r>
            <a:r>
              <a:rPr lang="zh-CN" altLang="en-US" sz="2000" dirty="0">
                <a:ea typeface="宋体" panose="02010600030101010101" pitchFamily="2" charset="-122"/>
              </a:rPr>
              <a:t>用户输入要修改的文档内容</a:t>
            </a:r>
            <a:endParaRPr lang="zh-CN" altLang="en-US" sz="2000" dirty="0">
              <a:ea typeface="宋体" panose="02010600030101010101" pitchFamily="2" charset="-122"/>
            </a:endParaRPr>
          </a:p>
          <a:p>
            <a:pPr algn="just"/>
            <a:r>
              <a:rPr lang="en-US" altLang="zh-CN" sz="2000" dirty="0">
                <a:ea typeface="宋体" panose="02010600030101010101" pitchFamily="2" charset="-122"/>
              </a:rPr>
              <a:t>5. </a:t>
            </a:r>
            <a:r>
              <a:rPr lang="zh-CN" altLang="en-US" sz="2000" dirty="0">
                <a:ea typeface="宋体" panose="02010600030101010101" pitchFamily="2" charset="-122"/>
              </a:rPr>
              <a:t>修改文档对象会将输入的内容提交给数据库</a:t>
            </a:r>
            <a:endParaRPr lang="zh-CN" altLang="en-US" sz="2000" dirty="0">
              <a:ea typeface="宋体" panose="02010600030101010101" pitchFamily="2" charset="-122"/>
            </a:endParaRPr>
          </a:p>
          <a:p>
            <a:pPr algn="just"/>
            <a:r>
              <a:rPr lang="en-US" altLang="zh-CN" sz="2000" dirty="0">
                <a:ea typeface="宋体" panose="02010600030101010101" pitchFamily="2" charset="-122"/>
              </a:rPr>
              <a:t>6. </a:t>
            </a:r>
            <a:r>
              <a:rPr lang="zh-CN" altLang="en-US" sz="2000" dirty="0">
                <a:ea typeface="宋体" panose="02010600030101010101" pitchFamily="2" charset="-122"/>
              </a:rPr>
              <a:t>数据库添加成功后会返回给输入者（用户）成功的信息</a:t>
            </a:r>
            <a:endParaRPr lang="zh-CN" altLang="en-US" sz="2000" dirty="0">
              <a:ea typeface="宋体" panose="02010600030101010101" pitchFamily="2" charset="-122"/>
            </a:endParaRPr>
          </a:p>
        </p:txBody>
      </p:sp>
      <p:pic>
        <p:nvPicPr>
          <p:cNvPr id="43" name="图片 42" descr="图示&#10;&#10;描述已自动生成"/>
          <p:cNvPicPr/>
          <p:nvPr/>
        </p:nvPicPr>
        <p:blipFill>
          <a:blip r:embed="rId1">
            <a:extLst>
              <a:ext uri="{28A0092B-C50C-407E-A947-70E740481C1C}">
                <a14:useLocalDpi xmlns:a14="http://schemas.microsoft.com/office/drawing/2010/main" val="0"/>
              </a:ext>
            </a:extLst>
          </a:blip>
          <a:srcRect/>
          <a:stretch>
            <a:fillRect/>
          </a:stretch>
        </p:blipFill>
        <p:spPr bwMode="auto">
          <a:xfrm>
            <a:off x="5133096" y="2034307"/>
            <a:ext cx="6005074" cy="4687506"/>
          </a:xfrm>
          <a:prstGeom prst="rect">
            <a:avLst/>
          </a:prstGeom>
          <a:noFill/>
          <a:ln>
            <a:noFill/>
          </a:ln>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883630" y="1956006"/>
            <a:ext cx="7569409" cy="954107"/>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UML</a:t>
            </a:r>
            <a:r>
              <a:rPr lang="zh-CN" altLang="en-US" sz="2800" dirty="0">
                <a:ea typeface="宋体" panose="02010600030101010101" pitchFamily="2" charset="-122"/>
              </a:rPr>
              <a:t>提供两类交互图，请说出这两类图的名字</a:t>
            </a:r>
            <a:endParaRPr lang="zh-CN" altLang="en-US" sz="2800" dirty="0">
              <a:ea typeface="宋体" panose="02010600030101010101" pitchFamily="2" charset="-122"/>
            </a:endParaRPr>
          </a:p>
        </p:txBody>
      </p:sp>
      <p:sp>
        <p:nvSpPr>
          <p:cNvPr id="43" name="文本框 42"/>
          <p:cNvSpPr txBox="1"/>
          <p:nvPr/>
        </p:nvSpPr>
        <p:spPr>
          <a:xfrm>
            <a:off x="1861740" y="3869845"/>
            <a:ext cx="7111890" cy="584775"/>
          </a:xfrm>
          <a:prstGeom prst="rect">
            <a:avLst/>
          </a:prstGeom>
          <a:noFill/>
        </p:spPr>
        <p:txBody>
          <a:bodyPr wrap="square">
            <a:spAutoFit/>
          </a:bodyPr>
          <a:lstStyle/>
          <a:p>
            <a:r>
              <a:rPr lang="zh-CN" altLang="en-US" sz="3200" dirty="0"/>
              <a:t>答案：</a:t>
            </a:r>
            <a:r>
              <a:rPr lang="zh-CN" altLang="en-US" sz="3200" dirty="0">
                <a:solidFill>
                  <a:srgbClr val="FF0000"/>
                </a:solidFill>
              </a:rPr>
              <a:t>顺序图和通信图。</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endParaRPr lang="en-US" altLang="zh-CN" sz="6600" b="1" dirty="0">
              <a:solidFill>
                <a:srgbClr val="3099D6"/>
              </a:solidFill>
              <a:latin typeface="微软雅黑" panose="020B0503020204020204" pitchFamily="34" charset="-122"/>
              <a:ea typeface="微软雅黑" panose="020B0503020204020204" pitchFamily="34" charset="-122"/>
            </a:endParaRP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741907" y="720748"/>
            <a:ext cx="3787455" cy="869951"/>
            <a:chOff x="7777200" y="1351861"/>
            <a:chExt cx="3787455" cy="869950"/>
          </a:xfrm>
        </p:grpSpPr>
        <p:sp>
          <p:nvSpPr>
            <p:cNvPr id="59" name="文本框 58"/>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系统的状态机图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3798984" y="1914043"/>
            <a:ext cx="3017547" cy="869951"/>
            <a:chOff x="7777200" y="1351861"/>
            <a:chExt cx="3017547" cy="869950"/>
          </a:xfrm>
        </p:grpSpPr>
        <p:sp>
          <p:nvSpPr>
            <p:cNvPr id="86" name="文本框 85"/>
            <p:cNvSpPr txBox="1"/>
            <p:nvPr/>
          </p:nvSpPr>
          <p:spPr>
            <a:xfrm>
              <a:off x="9032369" y="1513120"/>
              <a:ext cx="1762378"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3798984" y="720749"/>
            <a:ext cx="3694506" cy="869951"/>
            <a:chOff x="7777200" y="1351861"/>
            <a:chExt cx="3694505" cy="869950"/>
          </a:xfrm>
        </p:grpSpPr>
        <p:sp>
          <p:nvSpPr>
            <p:cNvPr id="92" name="文本框 91"/>
            <p:cNvSpPr txBox="1"/>
            <p:nvPr/>
          </p:nvSpPr>
          <p:spPr>
            <a:xfrm>
              <a:off x="9032113" y="1502617"/>
              <a:ext cx="243959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系统需求说明</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3798984" y="3107337"/>
            <a:ext cx="3263622" cy="869951"/>
            <a:chOff x="7777200" y="1351861"/>
            <a:chExt cx="3263622" cy="869950"/>
          </a:xfrm>
        </p:grpSpPr>
        <p:sp>
          <p:nvSpPr>
            <p:cNvPr id="98" name="文本框 97"/>
            <p:cNvSpPr txBox="1"/>
            <p:nvPr/>
          </p:nvSpPr>
          <p:spPr>
            <a:xfrm>
              <a:off x="9032248" y="1525821"/>
              <a:ext cx="2008574"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3798984" y="4300631"/>
            <a:ext cx="3263486" cy="869950"/>
            <a:chOff x="7777200" y="1351861"/>
            <a:chExt cx="3263486" cy="869950"/>
          </a:xfrm>
        </p:grpSpPr>
        <p:sp>
          <p:nvSpPr>
            <p:cNvPr id="105" name="文本框 104"/>
            <p:cNvSpPr txBox="1"/>
            <p:nvPr/>
          </p:nvSpPr>
          <p:spPr>
            <a:xfrm>
              <a:off x="9032112" y="1548953"/>
              <a:ext cx="200857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10" name="组合 109"/>
          <p:cNvGrpSpPr/>
          <p:nvPr/>
        </p:nvGrpSpPr>
        <p:grpSpPr>
          <a:xfrm>
            <a:off x="7741907" y="1910854"/>
            <a:ext cx="3916680" cy="869951"/>
            <a:chOff x="7777200" y="1351861"/>
            <a:chExt cx="3916680" cy="869950"/>
          </a:xfrm>
        </p:grpSpPr>
        <p:sp>
          <p:nvSpPr>
            <p:cNvPr id="111" name="文本框 110"/>
            <p:cNvSpPr txBox="1"/>
            <p:nvPr/>
          </p:nvSpPr>
          <p:spPr>
            <a:xfrm>
              <a:off x="8883370" y="1486481"/>
              <a:ext cx="2810510"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12" name="组合 111"/>
            <p:cNvGrpSpPr/>
            <p:nvPr/>
          </p:nvGrpSpPr>
          <p:grpSpPr>
            <a:xfrm>
              <a:off x="7777200" y="1351861"/>
              <a:ext cx="977286" cy="869950"/>
              <a:chOff x="6427571" y="704222"/>
              <a:chExt cx="1268294" cy="1123736"/>
            </a:xfrm>
          </p:grpSpPr>
          <p:sp>
            <p:nvSpPr>
              <p:cNvPr id="11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5" name="文本框 114"/>
              <p:cNvSpPr txBox="1"/>
              <p:nvPr/>
            </p:nvSpPr>
            <p:spPr>
              <a:xfrm>
                <a:off x="6604771" y="898630"/>
                <a:ext cx="913897" cy="675855"/>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07</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60" name="组合 59"/>
          <p:cNvGrpSpPr/>
          <p:nvPr/>
        </p:nvGrpSpPr>
        <p:grpSpPr>
          <a:xfrm>
            <a:off x="7741907" y="5407261"/>
            <a:ext cx="3787454" cy="954107"/>
            <a:chOff x="7777200" y="1277949"/>
            <a:chExt cx="3787454" cy="954106"/>
          </a:xfrm>
        </p:grpSpPr>
        <p:sp>
          <p:nvSpPr>
            <p:cNvPr id="61" name="文本框 60"/>
            <p:cNvSpPr txBox="1"/>
            <p:nvPr/>
          </p:nvSpPr>
          <p:spPr>
            <a:xfrm>
              <a:off x="8883369" y="1277949"/>
              <a:ext cx="2681285" cy="954106"/>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参考资料与</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7777200" y="1351861"/>
              <a:ext cx="977286" cy="869950"/>
              <a:chOff x="6427571" y="704222"/>
              <a:chExt cx="1268294" cy="1123736"/>
            </a:xfrm>
          </p:grpSpPr>
          <p:sp>
            <p:nvSpPr>
              <p:cNvPr id="6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9" name="文本框 68"/>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10</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70" name="组合 69"/>
          <p:cNvGrpSpPr/>
          <p:nvPr/>
        </p:nvGrpSpPr>
        <p:grpSpPr>
          <a:xfrm>
            <a:off x="7741907" y="4291066"/>
            <a:ext cx="3787455" cy="869951"/>
            <a:chOff x="7777200" y="1351861"/>
            <a:chExt cx="3787455" cy="869950"/>
          </a:xfrm>
        </p:grpSpPr>
        <p:sp>
          <p:nvSpPr>
            <p:cNvPr id="71" name="文本框 70"/>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a:off x="7777200" y="1351861"/>
              <a:ext cx="977286" cy="869950"/>
              <a:chOff x="6427571" y="704222"/>
              <a:chExt cx="1268294" cy="1123736"/>
            </a:xfrm>
          </p:grpSpPr>
          <p:sp>
            <p:nvSpPr>
              <p:cNvPr id="7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7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75" name="文本框 74"/>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09</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76" name="组合 75"/>
          <p:cNvGrpSpPr/>
          <p:nvPr/>
        </p:nvGrpSpPr>
        <p:grpSpPr>
          <a:xfrm>
            <a:off x="7741907" y="3066034"/>
            <a:ext cx="3787455" cy="953135"/>
            <a:chOff x="7777200" y="1316935"/>
            <a:chExt cx="3787455" cy="953134"/>
          </a:xfrm>
        </p:grpSpPr>
        <p:sp>
          <p:nvSpPr>
            <p:cNvPr id="77" name="文本框 76"/>
            <p:cNvSpPr txBox="1"/>
            <p:nvPr/>
          </p:nvSpPr>
          <p:spPr>
            <a:xfrm>
              <a:off x="8883370" y="1316935"/>
              <a:ext cx="2681285" cy="953134"/>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a:t>
              </a:r>
              <a:endParaRPr lang="zh-CN" altLang="en-US"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和实现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78" name="组合 77"/>
            <p:cNvGrpSpPr/>
            <p:nvPr/>
          </p:nvGrpSpPr>
          <p:grpSpPr>
            <a:xfrm>
              <a:off x="7777200" y="1351861"/>
              <a:ext cx="977286" cy="869950"/>
              <a:chOff x="6427571" y="704222"/>
              <a:chExt cx="1268294" cy="1123736"/>
            </a:xfrm>
          </p:grpSpPr>
          <p:sp>
            <p:nvSpPr>
              <p:cNvPr id="79"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0"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81" name="文本框 80"/>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08</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3798984" y="5493924"/>
            <a:ext cx="3263486" cy="869950"/>
            <a:chOff x="7777200" y="1351861"/>
            <a:chExt cx="3263486" cy="869950"/>
          </a:xfrm>
        </p:grpSpPr>
        <p:sp>
          <p:nvSpPr>
            <p:cNvPr id="83" name="文本框 82"/>
            <p:cNvSpPr txBox="1"/>
            <p:nvPr/>
          </p:nvSpPr>
          <p:spPr>
            <a:xfrm>
              <a:off x="9032112" y="1511529"/>
              <a:ext cx="200857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7777200" y="1351861"/>
              <a:ext cx="977286" cy="869950"/>
              <a:chOff x="6427571" y="704222"/>
              <a:chExt cx="1268294" cy="1123736"/>
            </a:xfrm>
          </p:grpSpPr>
          <p:sp>
            <p:nvSpPr>
              <p:cNvPr id="10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7" name="文本框 116"/>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通信图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2454" y="1477035"/>
            <a:ext cx="2930516" cy="4524315"/>
          </a:xfrm>
          <a:prstGeom prst="rect">
            <a:avLst/>
          </a:prstGeom>
          <a:noFill/>
        </p:spPr>
        <p:txBody>
          <a:bodyPr wrap="square">
            <a:spAutoFit/>
          </a:bodyPr>
          <a:lstStyle/>
          <a:p>
            <a:pPr algn="just"/>
            <a:r>
              <a:rPr lang="en-US" altLang="zh-CN" sz="2400" dirty="0">
                <a:ea typeface="宋体" panose="02010600030101010101" pitchFamily="2" charset="-122"/>
              </a:rPr>
              <a:t>	UML</a:t>
            </a:r>
            <a:r>
              <a:rPr lang="zh-CN" altLang="en-US" sz="2400" dirty="0">
                <a:ea typeface="宋体" panose="02010600030101010101" pitchFamily="2" charset="-122"/>
              </a:rPr>
              <a:t>提供两类交互图：顺序图和通信图。它们实现一个用例或用例中的一个特殊场景。通信图描述对象间的协作关系，通信图与顺序图相似，显示对象间的动态合作关系。除显示交换信息外，通信图还显示对象及他们之间的关系。</a:t>
            </a:r>
            <a:endParaRPr lang="zh-CN" altLang="en-US" sz="2400" dirty="0">
              <a:ea typeface="宋体" panose="02010600030101010101" pitchFamily="2" charset="-122"/>
            </a:endParaRPr>
          </a:p>
        </p:txBody>
      </p:sp>
      <p:pic>
        <p:nvPicPr>
          <p:cNvPr id="45" name="图片 44"/>
          <p:cNvPicPr/>
          <p:nvPr/>
        </p:nvPicPr>
        <p:blipFill>
          <a:blip r:embed="rId1">
            <a:extLst>
              <a:ext uri="{28A0092B-C50C-407E-A947-70E740481C1C}">
                <a14:useLocalDpi xmlns:a14="http://schemas.microsoft.com/office/drawing/2010/main" val="0"/>
              </a:ext>
            </a:extLst>
          </a:blip>
          <a:srcRect/>
          <a:stretch>
            <a:fillRect/>
          </a:stretch>
        </p:blipFill>
        <p:spPr bwMode="auto">
          <a:xfrm>
            <a:off x="5025782" y="1514089"/>
            <a:ext cx="6193432" cy="4622234"/>
          </a:xfrm>
          <a:prstGeom prst="rect">
            <a:avLst/>
          </a:prstGeom>
          <a:noFill/>
          <a:ln>
            <a:noFill/>
          </a:ln>
        </p:spPr>
      </p:pic>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系统的状态机图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868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状态机图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162964" y="1470685"/>
            <a:ext cx="2930516" cy="4892675"/>
          </a:xfrm>
          <a:prstGeom prst="rect">
            <a:avLst/>
          </a:prstGeom>
          <a:noFill/>
        </p:spPr>
        <p:txBody>
          <a:bodyPr wrap="square">
            <a:spAutoFit/>
          </a:bodyPr>
          <a:lstStyle/>
          <a:p>
            <a:pPr algn="just"/>
            <a:r>
              <a:rPr sz="2400" dirty="0">
                <a:ea typeface="宋体" panose="02010600030101010101" pitchFamily="2" charset="-122"/>
              </a:rPr>
              <a:t>状态机图是一个类对象所可能经历的所有历程的模型图。状态机图由对象的各个状态和连接这些状态的转换组成。</a:t>
            </a:r>
            <a:endParaRPr sz="2400" dirty="0">
              <a:ea typeface="宋体" panose="02010600030101010101" pitchFamily="2" charset="-122"/>
            </a:endParaRPr>
          </a:p>
          <a:p>
            <a:pPr algn="just"/>
            <a:r>
              <a:rPr sz="2400" dirty="0">
                <a:ea typeface="宋体" panose="02010600030101010101" pitchFamily="2" charset="-122"/>
              </a:rPr>
              <a:t>在“知否”的管理员系统中，以新建小记为例，对应的状态机图如</a:t>
            </a:r>
            <a:r>
              <a:rPr lang="zh-CN" sz="2400" dirty="0">
                <a:ea typeface="宋体" panose="02010600030101010101" pitchFamily="2" charset="-122"/>
              </a:rPr>
              <a:t>右图所示。</a:t>
            </a:r>
            <a:endParaRPr lang="zh-CN" sz="2400" dirty="0">
              <a:ea typeface="宋体" panose="02010600030101010101" pitchFamily="2" charset="-122"/>
            </a:endParaRPr>
          </a:p>
          <a:p>
            <a:pPr algn="just"/>
            <a:r>
              <a:rPr lang="zh-CN" altLang="en-US" sz="2400">
                <a:latin typeface="宋体" charset="0"/>
                <a:cs typeface="宋体" charset="0"/>
                <a:sym typeface="+mn-ea"/>
              </a:rPr>
              <a:t>分别为内容确认、添加标签、按钮待点击等状态。</a:t>
            </a:r>
            <a:endParaRPr lang="zh-CN" sz="2400" dirty="0">
              <a:ea typeface="宋体" panose="02010600030101010101" pitchFamily="2" charset="-122"/>
            </a:endParaRPr>
          </a:p>
        </p:txBody>
      </p:sp>
      <p:pic>
        <p:nvPicPr>
          <p:cNvPr id="41" name="图片 2"/>
          <p:cNvPicPr>
            <a:picLocks noChangeAspect="1"/>
          </p:cNvPicPr>
          <p:nvPr/>
        </p:nvPicPr>
        <p:blipFill>
          <a:blip r:embed="rId1"/>
          <a:stretch>
            <a:fillRect/>
          </a:stretch>
        </p:blipFill>
        <p:spPr>
          <a:xfrm>
            <a:off x="6430010" y="652780"/>
            <a:ext cx="4108450" cy="5979795"/>
          </a:xfrm>
          <a:prstGeom prst="rect">
            <a:avLst/>
          </a:prstGeom>
          <a:noFill/>
          <a:ln w="9525">
            <a:noFill/>
          </a:ln>
        </p:spPr>
      </p:pic>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883630" y="1956006"/>
            <a:ext cx="7569409" cy="953135"/>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a:t>
            </a:r>
            <a:r>
              <a:rPr lang="zh-CN" altLang="en-US" sz="2800" dirty="0">
                <a:ea typeface="宋体" panose="02010600030101010101" pitchFamily="2" charset="-122"/>
              </a:rPr>
              <a:t>（判断）状态机图是一个类对象所可能经历的部分历程的模型图。</a:t>
            </a:r>
            <a:endParaRPr lang="zh-CN" altLang="en-US" sz="2800" dirty="0">
              <a:ea typeface="宋体" panose="02010600030101010101" pitchFamily="2" charset="-122"/>
            </a:endParaRPr>
          </a:p>
        </p:txBody>
      </p:sp>
      <p:sp>
        <p:nvSpPr>
          <p:cNvPr id="43" name="文本框 42"/>
          <p:cNvSpPr txBox="1"/>
          <p:nvPr/>
        </p:nvSpPr>
        <p:spPr>
          <a:xfrm>
            <a:off x="1861740" y="3869845"/>
            <a:ext cx="7111890" cy="1568450"/>
          </a:xfrm>
          <a:prstGeom prst="rect">
            <a:avLst/>
          </a:prstGeom>
          <a:noFill/>
        </p:spPr>
        <p:txBody>
          <a:bodyPr wrap="square">
            <a:spAutoFit/>
          </a:bodyPr>
          <a:lstStyle/>
          <a:p>
            <a:r>
              <a:rPr lang="zh-CN" altLang="en-US" sz="3200" dirty="0"/>
              <a:t>答案：❌</a:t>
            </a:r>
            <a:endParaRPr lang="zh-CN" altLang="en-US" sz="3200" dirty="0"/>
          </a:p>
          <a:p>
            <a:r>
              <a:rPr lang="zh-CN" altLang="en-US" sz="3200" dirty="0">
                <a:ea typeface="宋体" panose="02010600030101010101" pitchFamily="2" charset="-122"/>
                <a:sym typeface="+mn-ea"/>
              </a:rPr>
              <a:t>状态机图是一个类对象所可能经历的</a:t>
            </a:r>
            <a:r>
              <a:rPr lang="zh-CN" altLang="en-US" sz="3200" dirty="0">
                <a:solidFill>
                  <a:srgbClr val="FF0000"/>
                </a:solidFill>
                <a:ea typeface="宋体" panose="02010600030101010101" pitchFamily="2" charset="-122"/>
                <a:sym typeface="+mn-ea"/>
              </a:rPr>
              <a:t>所有</a:t>
            </a:r>
            <a:r>
              <a:rPr lang="zh-CN" altLang="en-US" sz="3200" dirty="0">
                <a:ea typeface="宋体" panose="02010600030101010101" pitchFamily="2" charset="-122"/>
                <a:sym typeface="+mn-ea"/>
              </a:rPr>
              <a:t>历程的模型图。</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7</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系统的活动图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352905" y="2568271"/>
            <a:ext cx="9303810" cy="1569660"/>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活动图是状态机图的一个变体，用来描述执行算法的工作流程中涉及的活动。活动图描述了一组顺序或并发的活动。</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在“知否”的管理员系统中，与管理员用户有关的活动主要有用户举报管理员封禁活动图和管理员用户管理活动图。</a:t>
            </a:r>
            <a:endParaRPr lang="zh-CN" altLang="en-US" sz="2400" dirty="0">
              <a:ea typeface="宋体" panose="02010600030101010101" pitchFamily="2" charset="-122"/>
            </a:endParaRPr>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317813" y="1471804"/>
            <a:ext cx="9303810" cy="830997"/>
          </a:xfrm>
          <a:prstGeom prst="rect">
            <a:avLst/>
          </a:prstGeom>
          <a:noFill/>
        </p:spPr>
        <p:txBody>
          <a:bodyPr wrap="square">
            <a:spAutoFit/>
          </a:bodyPr>
          <a:lstStyle/>
          <a:p>
            <a:pPr algn="just"/>
            <a:r>
              <a:rPr lang="zh-CN" altLang="en-US" sz="2400" dirty="0">
                <a:ea typeface="宋体" panose="02010600030101010101" pitchFamily="2" charset="-122"/>
              </a:rPr>
              <a:t>用户举报管理员封禁活动图：</a:t>
            </a:r>
            <a:endParaRPr lang="zh-CN" altLang="en-US" sz="2400" dirty="0">
              <a:ea typeface="宋体" panose="02010600030101010101" pitchFamily="2" charset="-122"/>
            </a:endParaRPr>
          </a:p>
          <a:p>
            <a:pPr algn="just"/>
            <a:r>
              <a:rPr lang="zh-CN" altLang="en-US" sz="2400" dirty="0">
                <a:ea typeface="宋体" panose="02010600030101010101" pitchFamily="2" charset="-122"/>
              </a:rPr>
              <a:t>普通用户在进行文档查看时举报，管理员核实后进行封禁处理：</a:t>
            </a:r>
            <a:endParaRPr lang="zh-CN" altLang="en-US" sz="2400" dirty="0">
              <a:ea typeface="宋体" panose="02010600030101010101" pitchFamily="2" charset="-122"/>
            </a:endParaRPr>
          </a:p>
        </p:txBody>
      </p:sp>
      <p:pic>
        <p:nvPicPr>
          <p:cNvPr id="42" name="图片 41" descr="活动图1"/>
          <p:cNvPicPr/>
          <p:nvPr/>
        </p:nvPicPr>
        <p:blipFill>
          <a:blip r:embed="rId1"/>
          <a:stretch>
            <a:fillRect/>
          </a:stretch>
        </p:blipFill>
        <p:spPr>
          <a:xfrm>
            <a:off x="3143455" y="2494987"/>
            <a:ext cx="4391660" cy="3725545"/>
          </a:xfrm>
          <a:prstGeom prst="rect">
            <a:avLst/>
          </a:prstGeom>
          <a:solidFill>
            <a:schemeClr val="bg1"/>
          </a:solidFill>
          <a:ln w="0">
            <a:noFill/>
          </a:ln>
        </p:spPr>
      </p:pic>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219429" y="2819371"/>
            <a:ext cx="3789208" cy="1569660"/>
          </a:xfrm>
          <a:prstGeom prst="rect">
            <a:avLst/>
          </a:prstGeom>
          <a:noFill/>
        </p:spPr>
        <p:txBody>
          <a:bodyPr wrap="square">
            <a:spAutoFit/>
          </a:bodyPr>
          <a:lstStyle/>
          <a:p>
            <a:pPr algn="just"/>
            <a:r>
              <a:rPr lang="zh-CN" altLang="en-US" sz="2400" dirty="0">
                <a:ea typeface="宋体" panose="02010600030101010101" pitchFamily="2" charset="-122"/>
              </a:rPr>
              <a:t>管理员用户管理活动图：</a:t>
            </a:r>
            <a:endParaRPr lang="zh-CN" altLang="en-US" sz="2400" dirty="0">
              <a:ea typeface="宋体" panose="02010600030101010101" pitchFamily="2" charset="-122"/>
            </a:endParaRPr>
          </a:p>
          <a:p>
            <a:pPr algn="just"/>
            <a:r>
              <a:rPr lang="zh-CN" altLang="en-US" sz="2400" dirty="0">
                <a:ea typeface="宋体" panose="02010600030101010101" pitchFamily="2" charset="-122"/>
              </a:rPr>
              <a:t>管理员登陆系统查询所要处理的用户进行相应的处理：</a:t>
            </a:r>
            <a:endParaRPr lang="zh-CN" altLang="en-US" sz="2400" dirty="0">
              <a:ea typeface="宋体" panose="02010600030101010101" pitchFamily="2" charset="-122"/>
            </a:endParaRPr>
          </a:p>
        </p:txBody>
      </p:sp>
      <p:pic>
        <p:nvPicPr>
          <p:cNvPr id="43" name="图片 42" descr="122"/>
          <p:cNvPicPr/>
          <p:nvPr/>
        </p:nvPicPr>
        <p:blipFill>
          <a:blip r:embed="rId1"/>
          <a:stretch>
            <a:fillRect/>
          </a:stretch>
        </p:blipFill>
        <p:spPr>
          <a:xfrm>
            <a:off x="6420256" y="264139"/>
            <a:ext cx="4435811" cy="6412746"/>
          </a:xfrm>
          <a:prstGeom prst="rect">
            <a:avLst/>
          </a:prstGeom>
          <a:solidFill>
            <a:schemeClr val="bg1"/>
          </a:solidFill>
        </p:spPr>
      </p:pic>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883630" y="1956006"/>
            <a:ext cx="7569409" cy="2677656"/>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 </a:t>
            </a:r>
            <a:r>
              <a:rPr lang="zh-CN" altLang="en-US" sz="2800" dirty="0">
                <a:ea typeface="宋体" panose="02010600030101010101" pitchFamily="2" charset="-122"/>
              </a:rPr>
              <a:t>下列属于活动图的应用表现的是（）。</a:t>
            </a:r>
            <a:endParaRPr lang="zh-CN" altLang="en-US" sz="2800" dirty="0">
              <a:ea typeface="宋体" panose="02010600030101010101" pitchFamily="2" charset="-122"/>
            </a:endParaRPr>
          </a:p>
          <a:p>
            <a:r>
              <a:rPr lang="en-US" altLang="zh-CN" sz="2800" dirty="0">
                <a:ea typeface="宋体" panose="02010600030101010101" pitchFamily="2" charset="-122"/>
              </a:rPr>
              <a:t>A.</a:t>
            </a:r>
            <a:r>
              <a:rPr lang="zh-CN" altLang="en-US" sz="2800" dirty="0">
                <a:ea typeface="宋体" panose="02010600030101010101" pitchFamily="2" charset="-122"/>
              </a:rPr>
              <a:t>对系统的上下文建模</a:t>
            </a:r>
            <a:endParaRPr lang="zh-CN" altLang="en-US" sz="2800" dirty="0">
              <a:ea typeface="宋体" panose="02010600030101010101" pitchFamily="2" charset="-122"/>
            </a:endParaRPr>
          </a:p>
          <a:p>
            <a:r>
              <a:rPr lang="en-US" altLang="zh-CN" sz="2800" dirty="0">
                <a:ea typeface="宋体" panose="02010600030101010101" pitchFamily="2" charset="-122"/>
              </a:rPr>
              <a:t>B.</a:t>
            </a:r>
            <a:r>
              <a:rPr lang="zh-CN" altLang="en-US" sz="2800" dirty="0">
                <a:ea typeface="宋体" panose="02010600030101010101" pitchFamily="2" charset="-122"/>
              </a:rPr>
              <a:t>对简单的协作建模</a:t>
            </a:r>
            <a:endParaRPr lang="zh-CN" altLang="en-US" sz="2800" dirty="0">
              <a:ea typeface="宋体" panose="02010600030101010101" pitchFamily="2" charset="-122"/>
            </a:endParaRPr>
          </a:p>
          <a:p>
            <a:r>
              <a:rPr lang="en-US" altLang="zh-CN" sz="2800" dirty="0">
                <a:ea typeface="宋体" panose="02010600030101010101" pitchFamily="2" charset="-122"/>
              </a:rPr>
              <a:t>C.</a:t>
            </a:r>
            <a:r>
              <a:rPr lang="zh-CN" altLang="en-US" sz="2800" dirty="0">
                <a:ea typeface="宋体" panose="02010600030101010101" pitchFamily="2" charset="-122"/>
              </a:rPr>
              <a:t>对工作流建模</a:t>
            </a:r>
            <a:endParaRPr lang="zh-CN" altLang="en-US" sz="2800" dirty="0">
              <a:ea typeface="宋体" panose="02010600030101010101" pitchFamily="2" charset="-122"/>
            </a:endParaRPr>
          </a:p>
          <a:p>
            <a:r>
              <a:rPr lang="en-US" altLang="zh-CN" sz="2800" dirty="0">
                <a:ea typeface="宋体" panose="02010600030101010101" pitchFamily="2" charset="-122"/>
              </a:rPr>
              <a:t>D.</a:t>
            </a:r>
            <a:r>
              <a:rPr lang="zh-CN" altLang="en-US" sz="2800" dirty="0">
                <a:ea typeface="宋体" panose="02010600030101010101" pitchFamily="2" charset="-122"/>
              </a:rPr>
              <a:t>对操作过程建模</a:t>
            </a:r>
            <a:endParaRPr lang="zh-CN" altLang="en-US" sz="2800" dirty="0">
              <a:ea typeface="宋体" panose="02010600030101010101" pitchFamily="2" charset="-122"/>
            </a:endParaRPr>
          </a:p>
          <a:p>
            <a:endParaRPr lang="zh-CN" altLang="en-US" sz="2800" dirty="0">
              <a:ea typeface="宋体" panose="02010600030101010101" pitchFamily="2" charset="-122"/>
            </a:endParaRPr>
          </a:p>
        </p:txBody>
      </p:sp>
      <p:sp>
        <p:nvSpPr>
          <p:cNvPr id="43" name="文本框 42"/>
          <p:cNvSpPr txBox="1"/>
          <p:nvPr/>
        </p:nvSpPr>
        <p:spPr>
          <a:xfrm>
            <a:off x="1883630" y="4633662"/>
            <a:ext cx="7111890" cy="584775"/>
          </a:xfrm>
          <a:prstGeom prst="rect">
            <a:avLst/>
          </a:prstGeom>
          <a:noFill/>
        </p:spPr>
        <p:txBody>
          <a:bodyPr wrap="square">
            <a:spAutoFit/>
          </a:bodyPr>
          <a:lstStyle/>
          <a:p>
            <a:r>
              <a:rPr lang="zh-CN" altLang="en-US" sz="3200" dirty="0"/>
              <a:t>答案：</a:t>
            </a:r>
            <a:r>
              <a:rPr lang="en-US" altLang="zh-CN" sz="3200" dirty="0">
                <a:solidFill>
                  <a:srgbClr val="FF0000"/>
                </a:solidFill>
              </a:rPr>
              <a:t>CD</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系统需求说明</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8</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sym typeface="+mn-ea"/>
              </a:rPr>
              <a:t>系统的配置和实现</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8</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系统的配置与实现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75319" y="2514052"/>
            <a:ext cx="9896806" cy="829945"/>
          </a:xfrm>
          <a:prstGeom prst="rect">
            <a:avLst/>
          </a:prstGeom>
          <a:noFill/>
        </p:spPr>
        <p:txBody>
          <a:bodyPr wrap="square">
            <a:spAutoFit/>
          </a:bodyPr>
          <a:lstStyle/>
          <a:p>
            <a:pPr lvl="1" algn="just"/>
            <a:r>
              <a:rPr lang="en-US" altLang="zh-CN" sz="2400" dirty="0">
                <a:ea typeface="宋体" panose="02010600030101010101" pitchFamily="2" charset="-122"/>
              </a:rPr>
              <a:t>	</a:t>
            </a:r>
            <a:r>
              <a:rPr lang="zh-CN" altLang="en-US" sz="2400" dirty="0">
                <a:ea typeface="宋体" panose="02010600030101010101" pitchFamily="2" charset="-122"/>
              </a:rPr>
              <a:t>在“知否”系统中，我们以构件图及配置图的形式描述系统的配置和实现。这里将主要展示构件图。</a:t>
            </a:r>
            <a:endParaRPr lang="zh-CN" altLang="en-US" sz="2400" dirty="0">
              <a:ea typeface="宋体" panose="02010600030101010101" pitchFamily="2" charset="-122"/>
            </a:endParaRPr>
          </a:p>
        </p:txBody>
      </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8</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系统的配置与实现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1"/>
          <a:stretch>
            <a:fillRect/>
          </a:stretch>
        </p:blipFill>
        <p:spPr>
          <a:xfrm>
            <a:off x="1710055" y="1513840"/>
            <a:ext cx="8246110" cy="5047615"/>
          </a:xfrm>
          <a:prstGeom prst="rect">
            <a:avLst/>
          </a:prstGeom>
        </p:spPr>
      </p:pic>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9</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系统的配置图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9</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122029" y="2105747"/>
            <a:ext cx="9896806" cy="3416320"/>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根据本系统功能需要，“知否”系统在实际运行环境中，有如下软件和硬件的参与：后台数据库、服务器、用户使用平台、管理员平台，具体如下图所示：</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）系统应用服务器：负责整个系统的总体协调工作</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）后台数据库：负责用户数据、知识库数据、小记数据等等数据的存储和管理。</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）用户使用平台：为用户提供服务，包括登陆注册、个人信息管理、知识库、小记、</a:t>
            </a:r>
            <a:r>
              <a:rPr lang="en-US" altLang="zh-CN" sz="2400" dirty="0">
                <a:ea typeface="宋体" panose="02010600030101010101" pitchFamily="2" charset="-122"/>
              </a:rPr>
              <a:t>QA</a:t>
            </a:r>
            <a:r>
              <a:rPr lang="zh-CN" altLang="en-US" sz="2400" dirty="0">
                <a:ea typeface="宋体" panose="02010600030101010101" pitchFamily="2" charset="-122"/>
              </a:rPr>
              <a:t>库五大功能模块。</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4</a:t>
            </a:r>
            <a:r>
              <a:rPr lang="zh-CN" altLang="en-US" sz="2400" dirty="0">
                <a:ea typeface="宋体" panose="02010600030101010101" pitchFamily="2" charset="-122"/>
              </a:rPr>
              <a:t>）管理员平台：为管理员提供用户管理等功能。</a:t>
            </a:r>
            <a:endParaRPr lang="zh-CN" altLang="en-US" sz="2400" dirty="0">
              <a:ea typeface="宋体" panose="02010600030101010101" pitchFamily="2" charset="-122"/>
            </a:endParaRPr>
          </a:p>
        </p:txBody>
      </p:sp>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9</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2" name="图片 41" descr="配置图"/>
          <p:cNvPicPr/>
          <p:nvPr/>
        </p:nvPicPr>
        <p:blipFill>
          <a:blip r:embed="rId1"/>
          <a:stretch>
            <a:fillRect/>
          </a:stretch>
        </p:blipFill>
        <p:spPr>
          <a:xfrm>
            <a:off x="3678630" y="1655519"/>
            <a:ext cx="4497182" cy="4369435"/>
          </a:xfrm>
          <a:prstGeom prst="rect">
            <a:avLst/>
          </a:prstGeom>
          <a:solidFill>
            <a:schemeClr val="bg1"/>
          </a:solidFill>
        </p:spPr>
      </p:pic>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79713"/>
            <a:ext cx="3999080" cy="3346526"/>
            <a:chOff x="3688300" y="1122612"/>
            <a:chExt cx="3999080" cy="3346526"/>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45505" y="1780661"/>
              <a:ext cx="2780480" cy="1862048"/>
            </a:xfrm>
            <a:prstGeom prst="rect">
              <a:avLst/>
            </a:prstGeom>
            <a:noFill/>
          </p:spPr>
          <p:txBody>
            <a:bodyPr wrap="square" rtlCol="0">
              <a:spAutoFit/>
            </a:bodyPr>
            <a:lstStyle/>
            <a:p>
              <a:pPr algn="ctr"/>
              <a:r>
                <a:rPr lang="en-US" altLang="zh-CN" sz="11500" b="1" dirty="0">
                  <a:solidFill>
                    <a:srgbClr val="3099D6"/>
                  </a:solidFill>
                  <a:latin typeface="微软雅黑" panose="020B0503020204020204" pitchFamily="34" charset="-122"/>
                  <a:ea typeface="微软雅黑" panose="020B0503020204020204" pitchFamily="34" charset="-122"/>
                </a:rPr>
                <a:t>10</a:t>
              </a:r>
              <a:endParaRPr lang="en-US" altLang="zh-CN" sz="115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参考资料与小组成员评价</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10</a:t>
              </a:r>
              <a:endParaRPr lang="en-US" altLang="zh-CN" sz="48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600110" y="2305832"/>
            <a:ext cx="6339609" cy="461665"/>
          </a:xfrm>
          <a:prstGeom prst="rect">
            <a:avLst/>
          </a:prstGeom>
          <a:noFill/>
        </p:spPr>
        <p:txBody>
          <a:bodyPr wrap="square">
            <a:spAutoFit/>
          </a:bodyPr>
          <a:lstStyle/>
          <a:p>
            <a:pPr algn="just"/>
            <a:r>
              <a:rPr lang="en-US" altLang="zh-CN" sz="2400" dirty="0">
                <a:ea typeface="宋体" panose="02010600030101010101" pitchFamily="2" charset="-122"/>
              </a:rPr>
              <a:t>[1] </a:t>
            </a:r>
            <a:r>
              <a:rPr lang="zh-CN" altLang="en-US" sz="2400" dirty="0">
                <a:ea typeface="宋体" panose="02010600030101010101" pitchFamily="2" charset="-122"/>
              </a:rPr>
              <a:t>杨弘平，</a:t>
            </a:r>
            <a:r>
              <a:rPr lang="en-US" altLang="zh-CN" sz="2400" dirty="0">
                <a:ea typeface="宋体" panose="02010600030101010101" pitchFamily="2" charset="-122"/>
              </a:rPr>
              <a:t>《UML2</a:t>
            </a:r>
            <a:r>
              <a:rPr lang="zh-CN" altLang="en-US" sz="2400" dirty="0">
                <a:ea typeface="宋体" panose="02010600030101010101" pitchFamily="2" charset="-122"/>
              </a:rPr>
              <a:t>基础、建模与设计教程</a:t>
            </a:r>
            <a:r>
              <a:rPr lang="en-US" altLang="zh-CN" sz="2400" dirty="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10</a:t>
              </a:r>
              <a:endParaRPr lang="en-US" altLang="zh-CN" sz="48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1"/>
          <a:stretch>
            <a:fillRect/>
          </a:stretch>
        </p:blipFill>
        <p:spPr>
          <a:xfrm>
            <a:off x="2466975" y="1212850"/>
            <a:ext cx="6569075" cy="5444490"/>
          </a:xfrm>
          <a:prstGeom prst="rect">
            <a:avLst/>
          </a:prstGeom>
        </p:spPr>
      </p:pic>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系统的功能需求</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62667" y="1570949"/>
            <a:ext cx="9944063" cy="4893647"/>
          </a:xfrm>
          <a:prstGeom prst="rect">
            <a:avLst/>
          </a:prstGeom>
          <a:noFill/>
          <a:ln w="9525">
            <a:noFill/>
          </a:ln>
        </p:spPr>
        <p:txBody>
          <a:bodyPr wrap="square">
            <a:spAutoFit/>
          </a:bodyPr>
          <a:lstStyle/>
          <a:p>
            <a:r>
              <a:rPr lang="zh-CN" altLang="en-US" sz="2400" dirty="0">
                <a:ea typeface="宋体" panose="02010600030101010101" pitchFamily="2" charset="-122"/>
              </a:rPr>
              <a:t>“知否”是一款云端知识库系统，是一款涵盖团队、个人的知识管理和记录工具。</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“知否”主要的功能模块有登陆注册、个人信息管理、知识库、小记、</a:t>
            </a:r>
            <a:r>
              <a:rPr lang="en-US" altLang="zh-CN" sz="2400" dirty="0">
                <a:ea typeface="宋体" panose="02010600030101010101" pitchFamily="2" charset="-122"/>
              </a:rPr>
              <a:t>QA</a:t>
            </a:r>
            <a:r>
              <a:rPr lang="zh-CN" altLang="en-US" sz="2400" dirty="0">
                <a:ea typeface="宋体" panose="02010600030101010101" pitchFamily="2" charset="-122"/>
              </a:rPr>
              <a:t>库五个，另外为管理员用户提供管理员模块用于用户管理。</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b="1" dirty="0">
                <a:ea typeface="宋体" panose="02010600030101010101" pitchFamily="2" charset="-122"/>
              </a:rPr>
              <a:t>登录注册模块</a:t>
            </a:r>
            <a:r>
              <a:rPr lang="zh-CN" altLang="en-US" sz="2400" dirty="0">
                <a:ea typeface="宋体" panose="02010600030101010101" pitchFamily="2" charset="-122"/>
              </a:rPr>
              <a:t>主要是游客注册以及用户登录功能；</a:t>
            </a:r>
            <a:endParaRPr lang="zh-CN" altLang="en-US" sz="2400" dirty="0">
              <a:ea typeface="宋体" panose="02010600030101010101" pitchFamily="2" charset="-122"/>
            </a:endParaRPr>
          </a:p>
          <a:p>
            <a:r>
              <a:rPr lang="zh-CN" altLang="en-US" sz="2400" b="1" dirty="0">
                <a:ea typeface="宋体" panose="02010600030101010101" pitchFamily="2" charset="-122"/>
              </a:rPr>
              <a:t>个人信息模块</a:t>
            </a:r>
            <a:r>
              <a:rPr lang="zh-CN" altLang="en-US" sz="2400" dirty="0">
                <a:ea typeface="宋体" panose="02010600030101010101" pitchFamily="2" charset="-122"/>
              </a:rPr>
              <a:t>主要是个人信息管理和账户管理功能；</a:t>
            </a:r>
            <a:endParaRPr lang="zh-CN" altLang="en-US" sz="2400" dirty="0">
              <a:ea typeface="宋体" panose="02010600030101010101" pitchFamily="2" charset="-122"/>
            </a:endParaRPr>
          </a:p>
          <a:p>
            <a:r>
              <a:rPr lang="zh-CN" altLang="en-US" sz="2400" b="1" dirty="0">
                <a:ea typeface="宋体" panose="02010600030101010101" pitchFamily="2" charset="-122"/>
              </a:rPr>
              <a:t>知识库模块</a:t>
            </a:r>
            <a:r>
              <a:rPr lang="zh-CN" altLang="en-US" sz="2400" dirty="0">
                <a:ea typeface="宋体" panose="02010600030101010101" pitchFamily="2" charset="-122"/>
              </a:rPr>
              <a:t>主要是知识库的增删改查点赞收藏以及对所属文档的增删改查功能；</a:t>
            </a:r>
            <a:endParaRPr lang="zh-CN" altLang="en-US" sz="2400" dirty="0">
              <a:ea typeface="宋体" panose="02010600030101010101" pitchFamily="2" charset="-122"/>
            </a:endParaRPr>
          </a:p>
          <a:p>
            <a:r>
              <a:rPr lang="zh-CN" altLang="en-US" sz="2400" b="1" dirty="0">
                <a:ea typeface="宋体" panose="02010600030101010101" pitchFamily="2" charset="-122"/>
              </a:rPr>
              <a:t>小记模块</a:t>
            </a:r>
            <a:r>
              <a:rPr lang="zh-CN" altLang="en-US" sz="2400" dirty="0">
                <a:ea typeface="宋体" panose="02010600030101010101" pitchFamily="2" charset="-122"/>
              </a:rPr>
              <a:t>主要是小记的增删改以及浏览功能；</a:t>
            </a:r>
            <a:endParaRPr lang="zh-CN" altLang="en-US" sz="2400" dirty="0">
              <a:ea typeface="宋体" panose="02010600030101010101" pitchFamily="2" charset="-122"/>
            </a:endParaRPr>
          </a:p>
          <a:p>
            <a:r>
              <a:rPr lang="en-US" altLang="zh-CN" sz="2400" b="1" dirty="0">
                <a:ea typeface="宋体" panose="02010600030101010101" pitchFamily="2" charset="-122"/>
              </a:rPr>
              <a:t>QA</a:t>
            </a:r>
            <a:r>
              <a:rPr lang="zh-CN" altLang="en-US" sz="2400" b="1" dirty="0">
                <a:ea typeface="宋体" panose="02010600030101010101" pitchFamily="2" charset="-122"/>
              </a:rPr>
              <a:t>库</a:t>
            </a:r>
            <a:r>
              <a:rPr lang="zh-CN" altLang="en-US" sz="2400" dirty="0">
                <a:ea typeface="宋体" panose="02010600030101010101" pitchFamily="2" charset="-122"/>
              </a:rPr>
              <a:t>主要是问题的创建、搜索、查看以及回复功能；</a:t>
            </a:r>
            <a:endParaRPr lang="zh-CN" altLang="en-US" sz="2400" dirty="0">
              <a:ea typeface="宋体" panose="02010600030101010101" pitchFamily="2" charset="-122"/>
            </a:endParaRPr>
          </a:p>
          <a:p>
            <a:r>
              <a:rPr lang="zh-CN" altLang="en-US" sz="2400" b="1" dirty="0">
                <a:ea typeface="宋体" panose="02010600030101010101" pitchFamily="2" charset="-122"/>
              </a:rPr>
              <a:t>管理员模块</a:t>
            </a:r>
            <a:r>
              <a:rPr lang="zh-CN" altLang="en-US" sz="2400" dirty="0">
                <a:ea typeface="宋体" panose="02010600030101010101" pitchFamily="2" charset="-122"/>
              </a:rPr>
              <a:t>是管理员用户所有的模块，主要是用户管理和知识库封禁。</a:t>
            </a:r>
            <a:endParaRPr lang="zh-CN" altLang="en-US" sz="2400" dirty="0">
              <a:ea typeface="宋体" panose="02010600030101010101" pitchFamily="2" charset="-122"/>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功能模块图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6" name="图片 45" descr="“知否”个人知识库系统"/>
          <p:cNvPicPr/>
          <p:nvPr/>
        </p:nvPicPr>
        <p:blipFill>
          <a:blip r:embed="rId1"/>
          <a:stretch>
            <a:fillRect/>
          </a:stretch>
        </p:blipFill>
        <p:spPr>
          <a:xfrm>
            <a:off x="119268" y="2392398"/>
            <a:ext cx="11638211" cy="1570001"/>
          </a:xfrm>
          <a:prstGeom prst="rect">
            <a:avLst/>
          </a:prstGeom>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a:t>
            </a:r>
            <a:r>
              <a:rPr lang="zh-CN" altLang="en-US" sz="2800" b="1" dirty="0">
                <a:solidFill>
                  <a:schemeClr val="bg1"/>
                </a:solidFill>
                <a:latin typeface="微软雅黑" panose="020B0503020204020204" pitchFamily="34" charset="-122"/>
                <a:ea typeface="微软雅黑" panose="020B0503020204020204" pitchFamily="34" charset="-122"/>
              </a:rPr>
              <a:t>对系统需求分析的支持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162667" y="2459504"/>
            <a:ext cx="9944063" cy="1938992"/>
          </a:xfrm>
          <a:prstGeom prst="rect">
            <a:avLst/>
          </a:prstGeom>
          <a:noFill/>
          <a:ln w="9525">
            <a:noFill/>
          </a:ln>
        </p:spPr>
        <p:txBody>
          <a:bodyPr wrap="square">
            <a:spAutoFit/>
          </a:bodyPr>
          <a:lstStyle/>
          <a:p>
            <a:r>
              <a:rPr lang="en-US" altLang="zh-CN" sz="2400" dirty="0">
                <a:ea typeface="宋体" panose="02010600030101010101" pitchFamily="2" charset="-122"/>
              </a:rPr>
              <a:t>UML</a:t>
            </a:r>
            <a:r>
              <a:rPr lang="zh-CN" altLang="en-US" sz="2400" dirty="0">
                <a:ea typeface="宋体" panose="02010600030101010101" pitchFamily="2" charset="-122"/>
              </a:rPr>
              <a:t>作为一种强大的图形化建模语言，是理想的需求描述和建模分析工具。</a:t>
            </a:r>
            <a:endParaRPr lang="zh-CN" altLang="en-US"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）提供有力的工具和灵活的机制，为控制需求提供强有力的手段。</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）提供统一的平台，解决人员交流、通信障碍问题。</a:t>
            </a:r>
            <a:endParaRPr lang="zh-CN" altLang="en-US" sz="2400" dirty="0">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利用</a:t>
            </a:r>
            <a:r>
              <a:rPr lang="en-US" altLang="zh-CN" sz="2800" b="1" dirty="0">
                <a:solidFill>
                  <a:schemeClr val="bg1"/>
                </a:solidFill>
                <a:latin typeface="微软雅黑" panose="020B0503020204020204" pitchFamily="34" charset="-122"/>
                <a:ea typeface="微软雅黑" panose="020B0503020204020204" pitchFamily="34" charset="-122"/>
              </a:rPr>
              <a:t>UML</a:t>
            </a:r>
            <a:r>
              <a:rPr lang="zh-CN" altLang="en-US" sz="2800" b="1" dirty="0">
                <a:solidFill>
                  <a:schemeClr val="bg1"/>
                </a:solidFill>
                <a:latin typeface="微软雅黑" panose="020B0503020204020204" pitchFamily="34" charset="-122"/>
                <a:ea typeface="微软雅黑" panose="020B0503020204020204" pitchFamily="34" charset="-122"/>
              </a:rPr>
              <a:t>模型构造软件体系结构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162667" y="2459504"/>
            <a:ext cx="9944063" cy="2677656"/>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大型系统总是被分解成一些子系统，这些子系统提供一些相关的服务。初始设计过程 的任务是要识别出这些子系统并建立起子系统控制和通信的框架，这个过程叫作体系结构 设计，其输岀是软件体系结构的描述。</a:t>
            </a:r>
            <a:endParaRPr lang="zh-CN" altLang="en-US" sz="2400" dirty="0">
              <a:ea typeface="宋体" panose="02010600030101010101" pitchFamily="2" charset="-122"/>
            </a:endParaRPr>
          </a:p>
          <a:p>
            <a:r>
              <a:rPr lang="en-US" altLang="zh-CN" sz="2400" dirty="0">
                <a:ea typeface="宋体" panose="02010600030101010101" pitchFamily="2" charset="-122"/>
              </a:rPr>
              <a:t>	UML</a:t>
            </a:r>
            <a:r>
              <a:rPr lang="zh-CN" altLang="en-US" sz="2400" dirty="0">
                <a:ea typeface="宋体" panose="02010600030101010101" pitchFamily="2" charset="-122"/>
              </a:rPr>
              <a:t>定义 了一组丰富的模型元素以建模组件、接口、关系和约束。对于每种体系结构的构造，在</a:t>
            </a:r>
            <a:r>
              <a:rPr lang="en-US" altLang="zh-CN" sz="2400" dirty="0">
                <a:ea typeface="宋体" panose="02010600030101010101" pitchFamily="2" charset="-122"/>
              </a:rPr>
              <a:t>UML</a:t>
            </a:r>
            <a:r>
              <a:rPr lang="zh-CN" altLang="en-US" sz="2400" dirty="0">
                <a:ea typeface="宋体" panose="02010600030101010101" pitchFamily="2" charset="-122"/>
              </a:rPr>
              <a:t>中都可以找到相应的元素与之对应。因此可以把</a:t>
            </a:r>
            <a:r>
              <a:rPr lang="en-US" altLang="zh-CN" sz="2400" dirty="0">
                <a:ea typeface="宋体" panose="02010600030101010101" pitchFamily="2" charset="-122"/>
              </a:rPr>
              <a:t>UML</a:t>
            </a:r>
            <a:r>
              <a:rPr lang="zh-CN" altLang="en-US" sz="2400" dirty="0">
                <a:ea typeface="宋体" panose="02010600030101010101" pitchFamily="2" charset="-122"/>
              </a:rPr>
              <a:t>看作一种体系结构建模语言</a:t>
            </a:r>
            <a:endParaRPr lang="zh-CN" altLang="en-US" sz="2400" dirty="0">
              <a:ea typeface="宋体" panose="02010600030101010101" pitchFamily="2" charset="-122"/>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772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40053" y="1861526"/>
            <a:ext cx="10124349" cy="52197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UML</a:t>
            </a:r>
            <a:r>
              <a:rPr lang="zh-CN" altLang="en-US" sz="2800" dirty="0">
                <a:ea typeface="宋体" panose="02010600030101010101" pitchFamily="2" charset="-122"/>
              </a:rPr>
              <a:t>的英文全称是什么？中文全称是什么？</a:t>
            </a:r>
            <a:endParaRPr lang="zh-CN" altLang="en-US" sz="2800" dirty="0">
              <a:ea typeface="宋体" panose="02010600030101010101" pitchFamily="2" charset="-122"/>
            </a:endParaRPr>
          </a:p>
        </p:txBody>
      </p:sp>
      <p:sp>
        <p:nvSpPr>
          <p:cNvPr id="43" name="文本框 42"/>
          <p:cNvSpPr txBox="1"/>
          <p:nvPr/>
        </p:nvSpPr>
        <p:spPr>
          <a:xfrm>
            <a:off x="1339850" y="3778250"/>
            <a:ext cx="7446010" cy="1076325"/>
          </a:xfrm>
          <a:prstGeom prst="rect">
            <a:avLst/>
          </a:prstGeom>
          <a:noFill/>
        </p:spPr>
        <p:txBody>
          <a:bodyPr wrap="square">
            <a:spAutoFit/>
          </a:bodyPr>
          <a:lstStyle/>
          <a:p>
            <a:r>
              <a:rPr lang="zh-CN" altLang="en-US" sz="3200" dirty="0"/>
              <a:t>答案：</a:t>
            </a:r>
            <a:r>
              <a:rPr lang="en-US" altLang="zh-CN" sz="3200" dirty="0">
                <a:solidFill>
                  <a:srgbClr val="FF0000"/>
                </a:solidFill>
              </a:rPr>
              <a:t>U</a:t>
            </a:r>
            <a:r>
              <a:rPr lang="en-US" altLang="zh-CN" sz="3200" dirty="0"/>
              <a:t>nified </a:t>
            </a:r>
            <a:r>
              <a:rPr lang="en-US" altLang="zh-CN" sz="3200" dirty="0">
                <a:solidFill>
                  <a:srgbClr val="FF0000"/>
                </a:solidFill>
              </a:rPr>
              <a:t>M</a:t>
            </a:r>
            <a:r>
              <a:rPr lang="en-US" altLang="zh-CN" sz="3200" dirty="0"/>
              <a:t>odeling </a:t>
            </a:r>
            <a:r>
              <a:rPr lang="en-US" altLang="zh-CN" sz="3200" dirty="0">
                <a:solidFill>
                  <a:srgbClr val="FF0000"/>
                </a:solidFill>
              </a:rPr>
              <a:t>L</a:t>
            </a:r>
            <a:r>
              <a:rPr lang="en-US" altLang="zh-CN" sz="3200" dirty="0"/>
              <a:t>anguage </a:t>
            </a:r>
            <a:endParaRPr lang="en-US" altLang="zh-CN" sz="3200" dirty="0"/>
          </a:p>
          <a:p>
            <a:r>
              <a:rPr lang="en-US" altLang="zh-CN" sz="3200" dirty="0"/>
              <a:t>	   </a:t>
            </a:r>
            <a:r>
              <a:rPr lang="zh-CN" altLang="en-US" sz="3200" dirty="0"/>
              <a:t>统一     建模         语言</a:t>
            </a:r>
            <a:endParaRPr lang="zh-CN" altLang="en-US" sz="32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用例图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2458</Words>
  <Application>WPS 文字</Application>
  <PresentationFormat>宽屏</PresentationFormat>
  <Paragraphs>291</Paragraphs>
  <Slides>39</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方正书宋_GBK</vt:lpstr>
      <vt:lpstr>Wingdings</vt:lpstr>
      <vt:lpstr>微软雅黑</vt:lpstr>
      <vt:lpstr>汉仪旗黑</vt:lpstr>
      <vt:lpstr>等线</vt:lpstr>
      <vt:lpstr>宋体</vt:lpstr>
      <vt:lpstr>宋体</vt:lpstr>
      <vt:lpstr>Calibri</vt:lpstr>
      <vt:lpstr>Helvetica Neue</vt:lpstr>
      <vt:lpstr>汉仪中等线KW</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category>锐旗设计；https://9ppt.taobao.com</cp:category>
  <cp:lastModifiedBy>boboge</cp:lastModifiedBy>
  <cp:revision>717</cp:revision>
  <dcterms:created xsi:type="dcterms:W3CDTF">2021-06-08T06:35:40Z</dcterms:created>
  <dcterms:modified xsi:type="dcterms:W3CDTF">2021-06-08T06:35:40Z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F4B0B486CCB5468EA4241B061CB08185</vt:lpwstr>
  </property>
</Properties>
</file>