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256" r:id="rId3"/>
    <p:sldId id="258" r:id="rId5"/>
    <p:sldId id="257" r:id="rId6"/>
    <p:sldId id="668" r:id="rId7"/>
    <p:sldId id="262" r:id="rId8"/>
    <p:sldId id="326" r:id="rId9"/>
    <p:sldId id="669" r:id="rId10"/>
    <p:sldId id="636" r:id="rId11"/>
    <p:sldId id="678" r:id="rId12"/>
    <p:sldId id="325" r:id="rId13"/>
    <p:sldId id="637" r:id="rId14"/>
    <p:sldId id="673" r:id="rId15"/>
    <p:sldId id="674" r:id="rId16"/>
    <p:sldId id="259" r:id="rId17"/>
    <p:sldId id="357" r:id="rId18"/>
    <p:sldId id="670" r:id="rId19"/>
    <p:sldId id="671" r:id="rId20"/>
    <p:sldId id="672" r:id="rId21"/>
    <p:sldId id="676" r:id="rId22"/>
    <p:sldId id="675" r:id="rId23"/>
    <p:sldId id="677" r:id="rId24"/>
    <p:sldId id="260" r:id="rId25"/>
    <p:sldId id="460" r:id="rId26"/>
    <p:sldId id="261" r:id="rId27"/>
    <p:sldId id="459" r:id="rId28"/>
    <p:sldId id="27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99D6"/>
    <a:srgbClr val="FEFEFE"/>
    <a:srgbClr val="FAFBFA"/>
    <a:srgbClr val="B2D632"/>
    <a:srgbClr val="06B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3593" autoAdjust="0"/>
  </p:normalViewPr>
  <p:slideViewPr>
    <p:cSldViewPr snapToGrid="0">
      <p:cViewPr varScale="1">
        <p:scale>
          <a:sx n="107" d="100"/>
          <a:sy n="107" d="100"/>
        </p:scale>
        <p:origin x="522" y="102"/>
      </p:cViewPr>
      <p:guideLst>
        <p:guide orient="horz" pos="2308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ACE55-3DB0-4021-A862-56195674CA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6B1F5"/>
            </a:gs>
            <a:gs pos="95000">
              <a:srgbClr val="B2D63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948157" y="870549"/>
            <a:ext cx="137160" cy="137160"/>
            <a:chOff x="6164580" y="2205556"/>
            <a:chExt cx="426720" cy="426720"/>
          </a:xfrm>
        </p:grpSpPr>
        <p:cxnSp>
          <p:nvCxnSpPr>
            <p:cNvPr id="36" name="直接连接符 3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2298677" y="2196429"/>
            <a:ext cx="137160" cy="137160"/>
            <a:chOff x="6164580" y="2205556"/>
            <a:chExt cx="426720" cy="426720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2230098" y="3811870"/>
            <a:ext cx="68580" cy="68580"/>
            <a:chOff x="6164580" y="2205556"/>
            <a:chExt cx="426720" cy="426720"/>
          </a:xfrm>
        </p:grpSpPr>
        <p:cxnSp>
          <p:nvCxnSpPr>
            <p:cNvPr id="46" name="直接连接符 4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reeform 5"/>
          <p:cNvSpPr/>
          <p:nvPr/>
        </p:nvSpPr>
        <p:spPr bwMode="auto">
          <a:xfrm>
            <a:off x="6510570" y="-143812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5"/>
          <p:cNvSpPr/>
          <p:nvPr/>
        </p:nvSpPr>
        <p:spPr bwMode="auto">
          <a:xfrm>
            <a:off x="7341595" y="-12990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5"/>
          <p:cNvSpPr/>
          <p:nvPr/>
        </p:nvSpPr>
        <p:spPr bwMode="auto">
          <a:xfrm>
            <a:off x="8152338" y="-88591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5"/>
          <p:cNvSpPr/>
          <p:nvPr/>
        </p:nvSpPr>
        <p:spPr bwMode="auto">
          <a:xfrm>
            <a:off x="8795746" y="-24250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5"/>
          <p:cNvSpPr/>
          <p:nvPr/>
        </p:nvSpPr>
        <p:spPr bwMode="auto">
          <a:xfrm>
            <a:off x="9208840" y="56823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5"/>
          <p:cNvSpPr/>
          <p:nvPr/>
        </p:nvSpPr>
        <p:spPr bwMode="auto">
          <a:xfrm>
            <a:off x="9351182" y="146695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5"/>
          <p:cNvSpPr/>
          <p:nvPr/>
        </p:nvSpPr>
        <p:spPr bwMode="auto">
          <a:xfrm>
            <a:off x="9073464" y="213604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5"/>
          <p:cNvSpPr/>
          <p:nvPr/>
        </p:nvSpPr>
        <p:spPr bwMode="auto">
          <a:xfrm>
            <a:off x="8795746" y="31764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5"/>
          <p:cNvSpPr/>
          <p:nvPr/>
        </p:nvSpPr>
        <p:spPr bwMode="auto">
          <a:xfrm>
            <a:off x="3760140" y="211519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5"/>
          <p:cNvSpPr/>
          <p:nvPr/>
        </p:nvSpPr>
        <p:spPr bwMode="auto">
          <a:xfrm>
            <a:off x="7341596" y="423290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5"/>
          <p:cNvSpPr/>
          <p:nvPr/>
        </p:nvSpPr>
        <p:spPr bwMode="auto">
          <a:xfrm>
            <a:off x="6281214" y="45363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5"/>
          <p:cNvSpPr/>
          <p:nvPr/>
        </p:nvSpPr>
        <p:spPr bwMode="auto">
          <a:xfrm>
            <a:off x="5544168" y="423290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5"/>
          <p:cNvSpPr/>
          <p:nvPr/>
        </p:nvSpPr>
        <p:spPr bwMode="auto">
          <a:xfrm>
            <a:off x="4733427" y="381981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5"/>
          <p:cNvSpPr/>
          <p:nvPr/>
        </p:nvSpPr>
        <p:spPr bwMode="auto">
          <a:xfrm>
            <a:off x="3515392" y="322043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5"/>
          <p:cNvSpPr/>
          <p:nvPr/>
        </p:nvSpPr>
        <p:spPr bwMode="auto">
          <a:xfrm>
            <a:off x="4316695" y="227262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5"/>
          <p:cNvSpPr/>
          <p:nvPr/>
        </p:nvSpPr>
        <p:spPr bwMode="auto">
          <a:xfrm>
            <a:off x="3515391" y="116762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5"/>
          <p:cNvSpPr/>
          <p:nvPr/>
        </p:nvSpPr>
        <p:spPr bwMode="auto">
          <a:xfrm>
            <a:off x="2929234" y="56823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5"/>
          <p:cNvSpPr/>
          <p:nvPr/>
        </p:nvSpPr>
        <p:spPr bwMode="auto">
          <a:xfrm>
            <a:off x="4100092" y="-5902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5"/>
          <p:cNvSpPr/>
          <p:nvPr/>
        </p:nvSpPr>
        <p:spPr bwMode="auto">
          <a:xfrm>
            <a:off x="4354816" y="-1085943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5"/>
          <p:cNvSpPr/>
          <p:nvPr/>
        </p:nvSpPr>
        <p:spPr bwMode="auto">
          <a:xfrm>
            <a:off x="3563211" y="-192232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3687890" y="2112609"/>
            <a:ext cx="7267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SRS </a:t>
            </a:r>
            <a:r>
              <a:rPr lang="zh-CN" altLang="en-US" sz="48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评审</a:t>
            </a:r>
            <a:endParaRPr lang="zh-CN" altLang="en-US" sz="4400" b="1" dirty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12"/>
          <p:cNvSpPr txBox="1"/>
          <p:nvPr/>
        </p:nvSpPr>
        <p:spPr>
          <a:xfrm>
            <a:off x="4733291" y="3999866"/>
            <a:ext cx="73837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SRA-2021-G03</a:t>
            </a:r>
            <a:endParaRPr lang="en-US" altLang="zh-CN" sz="2800" dirty="0">
              <a:solidFill>
                <a:schemeClr val="accent1"/>
              </a:solidFill>
              <a:effectLst>
                <a:outerShdw blurRad="139700" sx="102000" sy="102000" algn="ctr" rotWithShape="0">
                  <a:srgbClr val="9BC54B"/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吕博图、岑盛泽、潘姝焱、邓皓文、庄博伟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2" y="4705629"/>
            <a:ext cx="9405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用例文档</a:t>
            </a:r>
            <a:r>
              <a:rPr lang="en-US" altLang="zh-CN" sz="32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endParaRPr lang="zh-CN" altLang="en-US" sz="3200" b="1" baseline="30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6" name="直接连接符 5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9" name="直接连接符 58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5" name="直接连接符 6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28364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用例文档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591" y="2382097"/>
            <a:ext cx="3043295" cy="4313451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1468625" y="1514090"/>
            <a:ext cx="9556394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在界面原型的基础上，我们对项目需要实现的功能进行了归类和汇总，并整理成了用例文档、绘制了用例图。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939" y="2579559"/>
            <a:ext cx="3895238" cy="3419048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230" y="2501810"/>
            <a:ext cx="3729826" cy="4022207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2" y="4714519"/>
            <a:ext cx="9405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2969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JAD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80539" y="1547984"/>
            <a:ext cx="10311461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为了更好的进行沟通，我们还邀请了项目提出者、用户代表以及开发者代表与我们进行了一次线上</a:t>
            </a:r>
            <a:r>
              <a:rPr lang="en-US" altLang="zh-CN" sz="2400" dirty="0">
                <a:ea typeface="宋体" panose="02010600030101010101" pitchFamily="2" charset="-122"/>
              </a:rPr>
              <a:t>JAD</a:t>
            </a:r>
            <a:r>
              <a:rPr lang="zh-CN" altLang="en-US" sz="2400" dirty="0">
                <a:ea typeface="宋体" panose="02010600030101010101" pitchFamily="2" charset="-122"/>
              </a:rPr>
              <a:t>会议，通过这种方式，我们基于现阶段界面原型，集体讨论了可能满足客户需求的方案。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3979" y="2839186"/>
            <a:ext cx="6864582" cy="3840203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2" y="4714519"/>
            <a:ext cx="9405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需求规格说明和测试用例</a:t>
            </a:r>
            <a:r>
              <a:rPr lang="en-US" altLang="zh-CN" sz="32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endParaRPr lang="zh-CN" altLang="en-US" sz="3200" b="1" baseline="30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2969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需求规格说明和测试用例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468625" y="1514090"/>
            <a:ext cx="9556394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之后，我们对需求进行了详细的分析，编写了需求规格说明，并在其中详细的标明了每个需求的优先级等数据。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0473" y="2991979"/>
            <a:ext cx="2711812" cy="3525941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518" y="2531602"/>
            <a:ext cx="2895955" cy="4089264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4653282" y="2483867"/>
            <a:ext cx="6973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优先级采用</a:t>
            </a:r>
            <a:r>
              <a:rPr lang="en-US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QFD</a:t>
            </a:r>
            <a:r>
              <a:rPr lang="zh-CN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算法。公式：优先级</a:t>
            </a:r>
            <a:r>
              <a:rPr lang="en-US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（价值）</a:t>
            </a:r>
            <a:r>
              <a:rPr lang="en-US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（成本</a:t>
            </a:r>
            <a:r>
              <a:rPr lang="en-US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风险）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2969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需求规格说明和测试用例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468625" y="1514090"/>
            <a:ext cx="9556394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在需求规格说明文档中，我们定义了项目所需的数据字典，并根据数据字典绘制了</a:t>
            </a:r>
            <a:r>
              <a:rPr lang="en-US" altLang="zh-CN" sz="2400" dirty="0">
                <a:ea typeface="宋体" panose="02010600030101010101" pitchFamily="2" charset="-122"/>
              </a:rPr>
              <a:t>E-R</a:t>
            </a:r>
            <a:r>
              <a:rPr lang="zh-CN" altLang="en-US" sz="2400" dirty="0">
                <a:ea typeface="宋体" panose="02010600030101010101" pitchFamily="2" charset="-122"/>
              </a:rPr>
              <a:t>图。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1"/>
          <a:srcRect r="15213" b="1796"/>
          <a:stretch>
            <a:fillRect/>
          </a:stretch>
        </p:blipFill>
        <p:spPr>
          <a:xfrm>
            <a:off x="1444661" y="2349107"/>
            <a:ext cx="3688435" cy="4356741"/>
          </a:xfrm>
          <a:prstGeom prst="rect">
            <a:avLst/>
          </a:prstGeom>
        </p:spPr>
      </p:pic>
      <p:pic>
        <p:nvPicPr>
          <p:cNvPr id="55" name="图片 54" descr="E-R图"/>
          <p:cNvPicPr/>
          <p:nvPr/>
        </p:nvPicPr>
        <p:blipFill>
          <a:blip r:embed="rId2"/>
          <a:stretch>
            <a:fillRect/>
          </a:stretch>
        </p:blipFill>
        <p:spPr>
          <a:xfrm>
            <a:off x="5915128" y="2792988"/>
            <a:ext cx="5030778" cy="3003523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2969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需求规格说明和测试用例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80540" y="1638857"/>
            <a:ext cx="10311461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在需求规格说明文档中，我们定义了项目的实现环境以及运行环境。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0172" y="2225290"/>
            <a:ext cx="4393921" cy="4335491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2969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需求规格说明和测试用例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80540" y="1638857"/>
            <a:ext cx="10311461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为了更好的详细说明需求，提高交流效率，我们将用例图、用例描述以及相应的界面原型嵌入了需求规格说明文档中。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364" y="2835219"/>
            <a:ext cx="3481131" cy="366743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2"/>
          <a:srcRect l="5140" t="-5468" r="-5140" b="13166"/>
          <a:stretch>
            <a:fillRect/>
          </a:stretch>
        </p:blipFill>
        <p:spPr>
          <a:xfrm>
            <a:off x="5660422" y="2638082"/>
            <a:ext cx="6030576" cy="3729793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2969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需求规格说明和测试用例</a:t>
            </a:r>
            <a:r>
              <a:rPr lang="en-US" altLang="zh-CN" sz="28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[7]</a:t>
            </a:r>
            <a:endParaRPr lang="zh-CN" altLang="en-US" sz="2800" b="1" baseline="30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80540" y="1638857"/>
            <a:ext cx="10311461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根据我们整理出的需求规格说明文档，我们编写了一些</a:t>
            </a:r>
            <a:r>
              <a:rPr lang="en-US" altLang="zh-CN" sz="2400" dirty="0" err="1">
                <a:ea typeface="宋体" panose="02010600030101010101" pitchFamily="2" charset="-122"/>
              </a:rPr>
              <a:t>TestCase</a:t>
            </a:r>
            <a:r>
              <a:rPr lang="zh-CN" altLang="en-US" sz="2400" dirty="0">
                <a:ea typeface="宋体" panose="02010600030101010101" pitchFamily="2" charset="-122"/>
              </a:rPr>
              <a:t>用于测试软件开发方所制作出的软件是否符合我们的需求。并将之编写成了测试用例文档。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2187" y="2630634"/>
            <a:ext cx="2872363" cy="4048072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030" y="2630633"/>
            <a:ext cx="5859430" cy="4048073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319555" y="481392"/>
            <a:ext cx="6230592" cy="5895216"/>
            <a:chOff x="2967063" y="-1922322"/>
            <a:chExt cx="13335755" cy="12617928"/>
          </a:xfrm>
        </p:grpSpPr>
        <p:sp>
          <p:nvSpPr>
            <p:cNvPr id="19" name="Freeform 5"/>
            <p:cNvSpPr/>
            <p:nvPr/>
          </p:nvSpPr>
          <p:spPr bwMode="auto">
            <a:xfrm>
              <a:off x="6510570" y="-1438128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5"/>
            <p:cNvSpPr/>
            <p:nvPr/>
          </p:nvSpPr>
          <p:spPr bwMode="auto">
            <a:xfrm>
              <a:off x="7341595" y="-129900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8152337" y="-885914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5"/>
            <p:cNvSpPr/>
            <p:nvPr/>
          </p:nvSpPr>
          <p:spPr bwMode="auto">
            <a:xfrm>
              <a:off x="8795745" y="-242505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"/>
            <p:cNvSpPr/>
            <p:nvPr/>
          </p:nvSpPr>
          <p:spPr bwMode="auto">
            <a:xfrm>
              <a:off x="9208839" y="568236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5"/>
            <p:cNvSpPr/>
            <p:nvPr/>
          </p:nvSpPr>
          <p:spPr bwMode="auto">
            <a:xfrm>
              <a:off x="9351181" y="1466951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5"/>
            <p:cNvSpPr/>
            <p:nvPr/>
          </p:nvSpPr>
          <p:spPr bwMode="auto">
            <a:xfrm>
              <a:off x="9073463" y="213604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5"/>
            <p:cNvSpPr/>
            <p:nvPr/>
          </p:nvSpPr>
          <p:spPr bwMode="auto">
            <a:xfrm>
              <a:off x="8795745" y="317640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5"/>
            <p:cNvSpPr/>
            <p:nvPr/>
          </p:nvSpPr>
          <p:spPr bwMode="auto">
            <a:xfrm>
              <a:off x="3760140" y="2115191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7341595" y="4232908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5"/>
            <p:cNvSpPr/>
            <p:nvPr/>
          </p:nvSpPr>
          <p:spPr bwMode="auto">
            <a:xfrm>
              <a:off x="6281213" y="453630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/>
          </p:nvSpPr>
          <p:spPr bwMode="auto">
            <a:xfrm>
              <a:off x="5544167" y="4232908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5"/>
            <p:cNvSpPr/>
            <p:nvPr/>
          </p:nvSpPr>
          <p:spPr bwMode="auto">
            <a:xfrm>
              <a:off x="4733426" y="3819815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5"/>
            <p:cNvSpPr/>
            <p:nvPr/>
          </p:nvSpPr>
          <p:spPr bwMode="auto">
            <a:xfrm>
              <a:off x="3515391" y="3220430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5"/>
            <p:cNvSpPr/>
            <p:nvPr/>
          </p:nvSpPr>
          <p:spPr bwMode="auto">
            <a:xfrm>
              <a:off x="4316694" y="2272629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5"/>
            <p:cNvSpPr/>
            <p:nvPr/>
          </p:nvSpPr>
          <p:spPr bwMode="auto">
            <a:xfrm>
              <a:off x="3515390" y="1167621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5"/>
            <p:cNvSpPr/>
            <p:nvPr/>
          </p:nvSpPr>
          <p:spPr bwMode="auto">
            <a:xfrm>
              <a:off x="2967063" y="568236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5"/>
            <p:cNvSpPr/>
            <p:nvPr/>
          </p:nvSpPr>
          <p:spPr bwMode="auto">
            <a:xfrm>
              <a:off x="4100092" y="-59026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5"/>
            <p:cNvSpPr/>
            <p:nvPr/>
          </p:nvSpPr>
          <p:spPr bwMode="auto">
            <a:xfrm>
              <a:off x="4354815" y="-1085944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5"/>
            <p:cNvSpPr/>
            <p:nvPr/>
          </p:nvSpPr>
          <p:spPr bwMode="auto">
            <a:xfrm>
              <a:off x="3563211" y="-1922322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280391" y="2367173"/>
            <a:ext cx="37836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</a:t>
            </a:r>
            <a:endParaRPr lang="en-US" altLang="zh-CN" sz="6600" b="1" dirty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TENTS</a:t>
            </a:r>
            <a:endParaRPr lang="zh-CN" altLang="en-US" sz="6600" b="1" dirty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992701" y="3972431"/>
            <a:ext cx="3917794" cy="869951"/>
            <a:chOff x="7777200" y="1351861"/>
            <a:chExt cx="3917794" cy="869950"/>
          </a:xfrm>
        </p:grpSpPr>
        <p:sp>
          <p:nvSpPr>
            <p:cNvPr id="59" name="文本框 58"/>
            <p:cNvSpPr txBox="1"/>
            <p:nvPr/>
          </p:nvSpPr>
          <p:spPr>
            <a:xfrm>
              <a:off x="9013709" y="1542965"/>
              <a:ext cx="2681285" cy="521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引用资料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65" name="Freeform 5"/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6" name="Freeform 5"/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6604771" y="898630"/>
                <a:ext cx="913897" cy="67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5" name="组合 84"/>
          <p:cNvGrpSpPr/>
          <p:nvPr/>
        </p:nvGrpSpPr>
        <p:grpSpPr>
          <a:xfrm>
            <a:off x="4016191" y="2662147"/>
            <a:ext cx="3017547" cy="869951"/>
            <a:chOff x="7777200" y="1351861"/>
            <a:chExt cx="3017547" cy="869950"/>
          </a:xfrm>
        </p:grpSpPr>
        <p:sp>
          <p:nvSpPr>
            <p:cNvPr id="86" name="文本框 85"/>
            <p:cNvSpPr txBox="1"/>
            <p:nvPr/>
          </p:nvSpPr>
          <p:spPr>
            <a:xfrm>
              <a:off x="9032369" y="1513120"/>
              <a:ext cx="1762378" cy="521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需求获取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88" name="Freeform 5"/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89" name="Freeform 5"/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6604770" y="898630"/>
                <a:ext cx="913895" cy="67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4016190" y="1351863"/>
            <a:ext cx="3369774" cy="869951"/>
            <a:chOff x="7777200" y="1351861"/>
            <a:chExt cx="3369773" cy="869950"/>
          </a:xfrm>
        </p:grpSpPr>
        <p:sp>
          <p:nvSpPr>
            <p:cNvPr id="92" name="文本框 91"/>
            <p:cNvSpPr txBox="1"/>
            <p:nvPr/>
          </p:nvSpPr>
          <p:spPr>
            <a:xfrm>
              <a:off x="8923595" y="1548056"/>
              <a:ext cx="2223378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愿景和范围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94" name="Freeform 5"/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95" name="Freeform 5"/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6604770" y="898630"/>
                <a:ext cx="913895" cy="67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7" name="组合 96"/>
          <p:cNvGrpSpPr/>
          <p:nvPr/>
        </p:nvGrpSpPr>
        <p:grpSpPr>
          <a:xfrm>
            <a:off x="4016191" y="3972431"/>
            <a:ext cx="3263622" cy="869951"/>
            <a:chOff x="7777200" y="1351861"/>
            <a:chExt cx="3263622" cy="869950"/>
          </a:xfrm>
        </p:grpSpPr>
        <p:sp>
          <p:nvSpPr>
            <p:cNvPr id="98" name="文本框 97"/>
            <p:cNvSpPr txBox="1"/>
            <p:nvPr/>
          </p:nvSpPr>
          <p:spPr>
            <a:xfrm>
              <a:off x="9032248" y="1525821"/>
              <a:ext cx="2008574" cy="521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用例文档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100" name="Freeform 5"/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01" name="Freeform 5"/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6604771" y="898630"/>
                <a:ext cx="913897" cy="67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04" name="组合 103"/>
          <p:cNvGrpSpPr/>
          <p:nvPr/>
        </p:nvGrpSpPr>
        <p:grpSpPr>
          <a:xfrm>
            <a:off x="7992701" y="1423394"/>
            <a:ext cx="3936277" cy="954107"/>
            <a:chOff x="7777200" y="1334833"/>
            <a:chExt cx="3936277" cy="954107"/>
          </a:xfrm>
        </p:grpSpPr>
        <p:sp>
          <p:nvSpPr>
            <p:cNvPr id="105" name="文本框 104"/>
            <p:cNvSpPr txBox="1"/>
            <p:nvPr/>
          </p:nvSpPr>
          <p:spPr>
            <a:xfrm>
              <a:off x="8967416" y="1334833"/>
              <a:ext cx="274606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需求规格说明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和测试用例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107" name="Freeform 5"/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08" name="Freeform 5"/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6604771" y="898631"/>
                <a:ext cx="913897" cy="67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0" name="组合 109"/>
          <p:cNvGrpSpPr/>
          <p:nvPr/>
        </p:nvGrpSpPr>
        <p:grpSpPr>
          <a:xfrm>
            <a:off x="7992701" y="5282714"/>
            <a:ext cx="3916680" cy="869951"/>
            <a:chOff x="7777200" y="1351861"/>
            <a:chExt cx="3916680" cy="869950"/>
          </a:xfrm>
        </p:grpSpPr>
        <p:sp>
          <p:nvSpPr>
            <p:cNvPr id="111" name="文本框 110"/>
            <p:cNvSpPr txBox="1"/>
            <p:nvPr/>
          </p:nvSpPr>
          <p:spPr>
            <a:xfrm>
              <a:off x="8883370" y="1486481"/>
              <a:ext cx="2810510" cy="521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小组成员评价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113" name="Freeform 5"/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14" name="Freeform 5"/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6604771" y="898630"/>
                <a:ext cx="913897" cy="675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4016190" y="5278025"/>
            <a:ext cx="3917794" cy="869951"/>
            <a:chOff x="7777200" y="1351861"/>
            <a:chExt cx="3917794" cy="869950"/>
          </a:xfrm>
        </p:grpSpPr>
        <p:sp>
          <p:nvSpPr>
            <p:cNvPr id="61" name="文本框 60"/>
            <p:cNvSpPr txBox="1"/>
            <p:nvPr/>
          </p:nvSpPr>
          <p:spPr>
            <a:xfrm>
              <a:off x="9013709" y="1542965"/>
              <a:ext cx="2681285" cy="521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JAD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会议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63" name="Freeform 5"/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8" name="Freeform 5"/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6604771" y="898630"/>
                <a:ext cx="913897" cy="67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7992701" y="2648869"/>
            <a:ext cx="3917794" cy="869951"/>
            <a:chOff x="7777200" y="1351861"/>
            <a:chExt cx="3917794" cy="869950"/>
          </a:xfrm>
        </p:grpSpPr>
        <p:sp>
          <p:nvSpPr>
            <p:cNvPr id="71" name="文本框 70"/>
            <p:cNvSpPr txBox="1"/>
            <p:nvPr/>
          </p:nvSpPr>
          <p:spPr>
            <a:xfrm>
              <a:off x="9013709" y="1542965"/>
              <a:ext cx="2681285" cy="521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用户手册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73" name="Freeform 5"/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4" name="Freeform 5"/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6604771" y="898630"/>
                <a:ext cx="913897" cy="67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2" y="4714519"/>
            <a:ext cx="9405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</a:t>
            </a:r>
            <a:r>
              <a:rPr lang="en-US" altLang="zh-CN" sz="32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[6]</a:t>
            </a:r>
            <a:endParaRPr lang="zh-CN" altLang="en-US" sz="3200" b="1" baseline="30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2969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12933" y="1458971"/>
            <a:ext cx="4456236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为了方便用户的使用，我们为用户编制了用户手册来说明用户如何使用软件。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384" y="2749353"/>
            <a:ext cx="3188859" cy="4036091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405" y="737717"/>
            <a:ext cx="4723809" cy="5533333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2" y="4714519"/>
            <a:ext cx="9405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307262" y="548684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886635" y="2277035"/>
            <a:ext cx="580913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altLang="zh-CN" sz="2000" dirty="0"/>
              <a:t>[1] SRA2021-G03-</a:t>
            </a:r>
            <a:r>
              <a:rPr lang="zh-CN" altLang="en-US" sz="2000" dirty="0"/>
              <a:t>软件需求规格说明书</a:t>
            </a:r>
            <a:r>
              <a:rPr lang="en-US" altLang="zh-CN" sz="2000" dirty="0"/>
              <a:t>v0.10</a:t>
            </a:r>
            <a:endParaRPr lang="en-US" altLang="zh-CN" sz="2000" dirty="0"/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dirty="0"/>
              <a:t>[2] SRA2021-G03-</a:t>
            </a:r>
            <a:r>
              <a:rPr lang="zh-CN" altLang="en-US" sz="2000" dirty="0"/>
              <a:t>用户反馈报告</a:t>
            </a:r>
            <a:r>
              <a:rPr lang="en-US" altLang="zh-CN" sz="2000" dirty="0"/>
              <a:t>-</a:t>
            </a:r>
            <a:r>
              <a:rPr lang="zh-CN" altLang="en-US" sz="2000" dirty="0"/>
              <a:t>陈正祎</a:t>
            </a:r>
            <a:endParaRPr lang="en-US" altLang="zh-CN" sz="2000" dirty="0"/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dirty="0"/>
              <a:t>[3] SRA2021-G03-</a:t>
            </a:r>
            <a:r>
              <a:rPr lang="zh-CN" altLang="en-US" sz="2000" dirty="0"/>
              <a:t>用户群分类</a:t>
            </a:r>
            <a:r>
              <a:rPr lang="en-US" altLang="zh-CN" sz="2000" dirty="0"/>
              <a:t>1.0</a:t>
            </a:r>
            <a:endParaRPr lang="en-US" altLang="zh-CN" sz="2000" dirty="0"/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dirty="0"/>
              <a:t>[4] SRA-2021-</a:t>
            </a:r>
            <a:r>
              <a:rPr lang="zh-CN" altLang="en-US" sz="2000" dirty="0"/>
              <a:t>项目愿景与范围</a:t>
            </a:r>
            <a:r>
              <a:rPr lang="en-US" altLang="zh-CN" sz="2000" dirty="0"/>
              <a:t>1.0</a:t>
            </a:r>
            <a:endParaRPr lang="en-US" altLang="zh-CN" sz="2000" dirty="0"/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dirty="0"/>
              <a:t>[5] SRA2021-G03-</a:t>
            </a:r>
            <a:r>
              <a:rPr lang="zh-CN" altLang="en-US" sz="2000" dirty="0"/>
              <a:t>用例图和用例描述</a:t>
            </a:r>
            <a:r>
              <a:rPr lang="en-US" altLang="zh-CN" sz="2000" dirty="0"/>
              <a:t>0.2</a:t>
            </a:r>
            <a:endParaRPr lang="en-US" altLang="zh-CN" sz="2000" dirty="0"/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dirty="0"/>
              <a:t>[6] SRA2021-G03-</a:t>
            </a:r>
            <a:r>
              <a:rPr lang="zh-CN" altLang="en-US" sz="2000" dirty="0"/>
              <a:t>用户手册</a:t>
            </a:r>
            <a:r>
              <a:rPr lang="en-US" altLang="zh-CN" sz="2000" dirty="0"/>
              <a:t>v0.1</a:t>
            </a:r>
            <a:endParaRPr lang="en-US" altLang="zh-CN" sz="2000" dirty="0"/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dirty="0"/>
              <a:t>[7] SRA2021-G03-</a:t>
            </a:r>
            <a:r>
              <a:rPr lang="zh-CN" altLang="en-US" sz="2000" dirty="0"/>
              <a:t>测试用例</a:t>
            </a:r>
            <a:r>
              <a:rPr lang="en-US" altLang="zh-CN" sz="2000" dirty="0"/>
              <a:t>v0.1</a:t>
            </a:r>
            <a:endParaRPr lang="zh-CN" altLang="en-US" sz="2000" dirty="0"/>
          </a:p>
        </p:txBody>
      </p:sp>
    </p:spTree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2" y="4714519"/>
            <a:ext cx="9405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小组评价和分工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33368"/>
            <a:ext cx="1370891" cy="1147193"/>
            <a:chOff x="3688300" y="1122612"/>
            <a:chExt cx="3999080" cy="3346526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49161" y="1631478"/>
              <a:ext cx="2780477" cy="2421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en-US" altLang="zh-CN" sz="48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2969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本次分工及小组成员评价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0" y="1163140"/>
            <a:ext cx="4943556" cy="562024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948157" y="870549"/>
            <a:ext cx="137160" cy="137160"/>
            <a:chOff x="6164580" y="2205556"/>
            <a:chExt cx="426720" cy="426720"/>
          </a:xfrm>
        </p:grpSpPr>
        <p:cxnSp>
          <p:nvCxnSpPr>
            <p:cNvPr id="36" name="直接连接符 3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2298677" y="2196429"/>
            <a:ext cx="137160" cy="137160"/>
            <a:chOff x="6164580" y="2205556"/>
            <a:chExt cx="426720" cy="426720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2230098" y="3811870"/>
            <a:ext cx="68580" cy="68580"/>
            <a:chOff x="6164580" y="2205556"/>
            <a:chExt cx="426720" cy="426720"/>
          </a:xfrm>
        </p:grpSpPr>
        <p:cxnSp>
          <p:nvCxnSpPr>
            <p:cNvPr id="46" name="直接连接符 4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reeform 5"/>
          <p:cNvSpPr/>
          <p:nvPr/>
        </p:nvSpPr>
        <p:spPr bwMode="auto">
          <a:xfrm>
            <a:off x="6510570" y="-143812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5"/>
          <p:cNvSpPr/>
          <p:nvPr/>
        </p:nvSpPr>
        <p:spPr bwMode="auto">
          <a:xfrm>
            <a:off x="7341595" y="-12990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5"/>
          <p:cNvSpPr/>
          <p:nvPr/>
        </p:nvSpPr>
        <p:spPr bwMode="auto">
          <a:xfrm>
            <a:off x="8152338" y="-88591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5"/>
          <p:cNvSpPr/>
          <p:nvPr/>
        </p:nvSpPr>
        <p:spPr bwMode="auto">
          <a:xfrm>
            <a:off x="8795746" y="-24250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5"/>
          <p:cNvSpPr/>
          <p:nvPr/>
        </p:nvSpPr>
        <p:spPr bwMode="auto">
          <a:xfrm>
            <a:off x="9208840" y="56823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5"/>
          <p:cNvSpPr/>
          <p:nvPr/>
        </p:nvSpPr>
        <p:spPr bwMode="auto">
          <a:xfrm>
            <a:off x="9351182" y="146695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5"/>
          <p:cNvSpPr/>
          <p:nvPr/>
        </p:nvSpPr>
        <p:spPr bwMode="auto">
          <a:xfrm>
            <a:off x="9073464" y="213604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5"/>
          <p:cNvSpPr/>
          <p:nvPr/>
        </p:nvSpPr>
        <p:spPr bwMode="auto">
          <a:xfrm>
            <a:off x="8795746" y="31764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5"/>
          <p:cNvSpPr/>
          <p:nvPr/>
        </p:nvSpPr>
        <p:spPr bwMode="auto">
          <a:xfrm>
            <a:off x="3760140" y="211519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5"/>
          <p:cNvSpPr/>
          <p:nvPr/>
        </p:nvSpPr>
        <p:spPr bwMode="auto">
          <a:xfrm>
            <a:off x="7341596" y="423290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5"/>
          <p:cNvSpPr/>
          <p:nvPr/>
        </p:nvSpPr>
        <p:spPr bwMode="auto">
          <a:xfrm>
            <a:off x="6281214" y="45363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5"/>
          <p:cNvSpPr/>
          <p:nvPr/>
        </p:nvSpPr>
        <p:spPr bwMode="auto">
          <a:xfrm>
            <a:off x="5544168" y="423290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5"/>
          <p:cNvSpPr/>
          <p:nvPr/>
        </p:nvSpPr>
        <p:spPr bwMode="auto">
          <a:xfrm>
            <a:off x="4733427" y="381981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5"/>
          <p:cNvSpPr/>
          <p:nvPr/>
        </p:nvSpPr>
        <p:spPr bwMode="auto">
          <a:xfrm>
            <a:off x="3515392" y="322043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5"/>
          <p:cNvSpPr/>
          <p:nvPr/>
        </p:nvSpPr>
        <p:spPr bwMode="auto">
          <a:xfrm>
            <a:off x="4316695" y="227262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5"/>
          <p:cNvSpPr/>
          <p:nvPr/>
        </p:nvSpPr>
        <p:spPr bwMode="auto">
          <a:xfrm>
            <a:off x="3515391" y="116762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5"/>
          <p:cNvSpPr/>
          <p:nvPr/>
        </p:nvSpPr>
        <p:spPr bwMode="auto">
          <a:xfrm>
            <a:off x="2967064" y="56823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5"/>
          <p:cNvSpPr/>
          <p:nvPr/>
        </p:nvSpPr>
        <p:spPr bwMode="auto">
          <a:xfrm>
            <a:off x="4100092" y="-5902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5"/>
          <p:cNvSpPr/>
          <p:nvPr/>
        </p:nvSpPr>
        <p:spPr bwMode="auto">
          <a:xfrm>
            <a:off x="4354816" y="-1085943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5"/>
          <p:cNvSpPr/>
          <p:nvPr/>
        </p:nvSpPr>
        <p:spPr bwMode="auto">
          <a:xfrm>
            <a:off x="3563211" y="-192232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004505" y="-915735"/>
            <a:ext cx="673230" cy="673230"/>
          </a:xfrm>
          <a:prstGeom prst="ellipse">
            <a:avLst/>
          </a:prstGeom>
          <a:solidFill>
            <a:srgbClr val="309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6138843" y="2188661"/>
            <a:ext cx="5762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感谢欣赏</a:t>
            </a:r>
            <a:endParaRPr lang="zh-CN" altLang="en-US" sz="4800" b="1" dirty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2" y="4714519"/>
            <a:ext cx="9405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愿景和范围</a:t>
            </a:r>
            <a:r>
              <a:rPr lang="en-US" altLang="zh-CN" sz="32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[3][4]</a:t>
            </a:r>
            <a:endParaRPr lang="zh-CN" altLang="en-US" sz="3200" b="1" baseline="30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6" name="直接连接符 5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9" name="直接连接符 58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5" name="直接连接符 6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3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2969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愿景和范围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80540" y="2155251"/>
            <a:ext cx="2890220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/>
            <a:r>
              <a:rPr lang="zh-CN" altLang="en-US" sz="2400" dirty="0">
                <a:ea typeface="宋体" panose="02010600030101010101" pitchFamily="2" charset="-122"/>
              </a:rPr>
              <a:t>在和助教进行讨论的基础上，我们对项目进行了用户群的分类，并为此编写了一份较为全面的用户群分类文档，且找到并确认了较合适的用户代表。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4447" y="1083823"/>
            <a:ext cx="4029648" cy="2142857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447" y="3391669"/>
            <a:ext cx="4029648" cy="3178801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503" y="1153296"/>
            <a:ext cx="3443124" cy="5251891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3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2969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愿景和范围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468625" y="1514090"/>
            <a:ext cx="9556394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我们与这些用户代表进行开会、讨论后，我们进行了</a:t>
            </a:r>
            <a:r>
              <a:rPr lang="en-US" altLang="zh-CN" sz="2400" dirty="0">
                <a:ea typeface="宋体" panose="02010600030101010101" pitchFamily="2" charset="-122"/>
              </a:rPr>
              <a:t>Vision and Scope</a:t>
            </a:r>
            <a:r>
              <a:rPr lang="zh-CN" altLang="en-US" sz="2400" dirty="0">
                <a:ea typeface="宋体" panose="02010600030101010101" pitchFamily="2" charset="-122"/>
              </a:rPr>
              <a:t>文档以及关联图的编写和绘制。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3087" y="2436269"/>
            <a:ext cx="3397622" cy="4259279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22" y="2497015"/>
            <a:ext cx="4516069" cy="4198533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0" y="4736520"/>
            <a:ext cx="9405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需求获取</a:t>
            </a:r>
            <a:r>
              <a:rPr lang="en-US" altLang="zh-CN" sz="32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endParaRPr lang="zh-CN" altLang="en-US" sz="3200" b="1" baseline="30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6" name="直接连接符 5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9" name="直接连接符 58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5" name="直接连接符 6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28364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需求获取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用户访谈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925938" y="1310220"/>
            <a:ext cx="8391730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我们对用户代表进行了访谈，获取了他们的想法以及需求，并编制成了用户反馈报告，我们将认真考虑用户代表的建议和意见。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565" y="2728027"/>
            <a:ext cx="4426403" cy="3817678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722" y="3136866"/>
            <a:ext cx="4828571" cy="30000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28364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需求获取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468625" y="1514090"/>
            <a:ext cx="9556394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我们根据用户的需求使用墨刀进行了界面原型的绘制，并积极与用户沟通、确定界面原型，下面是其中的一部分。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933" y="2612731"/>
            <a:ext cx="4927255" cy="3498351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701" y="2612731"/>
            <a:ext cx="5530990" cy="3498351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331" y="2612731"/>
            <a:ext cx="4853203" cy="349835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28364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需求获取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需求冲突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468625" y="1514090"/>
            <a:ext cx="9556394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在与用户代表沟通的时候，我们之间不可避免产生了一些分歧，导致了一定的需求冲突，我们对此做了记录。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364" y="2808843"/>
            <a:ext cx="4224295" cy="3271758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436" y="2728992"/>
            <a:ext cx="3845859" cy="3567844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1222</Words>
  <Application>WPS 表格</Application>
  <PresentationFormat>宽屏</PresentationFormat>
  <Paragraphs>171</Paragraphs>
  <Slides>26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Arial</vt:lpstr>
      <vt:lpstr>方正书宋_GBK</vt:lpstr>
      <vt:lpstr>Wingdings</vt:lpstr>
      <vt:lpstr>微软雅黑</vt:lpstr>
      <vt:lpstr>汉仪旗黑</vt:lpstr>
      <vt:lpstr>等线</vt:lpstr>
      <vt:lpstr>宋体</vt:lpstr>
      <vt:lpstr>Times New Roman</vt:lpstr>
      <vt:lpstr>Calibri</vt:lpstr>
      <vt:lpstr>Helvetica Neue</vt:lpstr>
      <vt:lpstr>汉仪中等线KW</vt:lpstr>
      <vt:lpstr>宋体</vt:lpstr>
      <vt:lpstr>Arial Unicode MS</vt:lpstr>
      <vt:lpstr>汉仪书宋二KW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MOMODASUCAI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锐旗设计；https:/9ppt.taobao.com</cp:keywords>
  <cp:category>锐旗设计；https://9ppt.taobao.com</cp:category>
  <cp:lastModifiedBy>boboge</cp:lastModifiedBy>
  <cp:revision>683</cp:revision>
  <dcterms:created xsi:type="dcterms:W3CDTF">2021-05-27T05:13:03Z</dcterms:created>
  <dcterms:modified xsi:type="dcterms:W3CDTF">2021-05-27T05:13:03Z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  <property fmtid="{D5CDD505-2E9C-101B-9397-08002B2CF9AE}" pid="3" name="ICV">
    <vt:lpwstr>F4B0B486CCB5468EA4241B061CB08185</vt:lpwstr>
  </property>
</Properties>
</file>